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6" r:id="rId2"/>
    <p:sldId id="354" r:id="rId3"/>
    <p:sldId id="453" r:id="rId4"/>
    <p:sldId id="414" r:id="rId5"/>
    <p:sldId id="415" r:id="rId6"/>
    <p:sldId id="449" r:id="rId7"/>
    <p:sldId id="416" r:id="rId8"/>
    <p:sldId id="417" r:id="rId9"/>
    <p:sldId id="430" r:id="rId10"/>
    <p:sldId id="419" r:id="rId11"/>
    <p:sldId id="42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51" r:id="rId24"/>
    <p:sldId id="452" r:id="rId25"/>
    <p:sldId id="454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50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75" d="100"/>
          <a:sy n="7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resume our consideration of elastic media, extending the one dimensional analysis of a string to a two dimensional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formulate the treatment using a continuous </a:t>
            </a:r>
            <a:r>
              <a:rPr lang="en-US" dirty="0" err="1"/>
              <a:t>Lagrangian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65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rectangular membrane clamped on all edges.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two dimensional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03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possible boundary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5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 of a membrane, this time clamped at the boundary of a circle.    (Such as in a drum for example.)   It is convenient to polar coordinates.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88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radial equation has  this special form which is conveniently expressed in terms of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79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properties of Bessel functions of integer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72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resource for finding properties of special functions including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6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5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homework assignment relate to rigid body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mathematicians worked out lots of useful relationships.     We are particularly interested in aligning the zeros of the Bessel functions with the boundaries of our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64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2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4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nice demonstration of these standing waves was invented by </a:t>
            </a:r>
            <a:r>
              <a:rPr lang="en-US" dirty="0" err="1"/>
              <a:t>Chladni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1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picture of the demo we have in Olin.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41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Movie thanks to Eric Chapman.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49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non-trivial example with two boundaries.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87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case, both Bessel and Neumann functions are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51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find the linear coefficients A and B and the wavevector 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33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method of solving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5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Thursday’s lecture is by a senior biophysics graduate student.   Please consult the webpage for details including relevant references on the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96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74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Finding a solution graphically.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90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73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for this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6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the wave equation in one special dimension.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6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31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examples of traveling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2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Standing wave solutions for constrained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more details of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5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consider, the same idea, generalized to two spatial dimensions.   Here we will focus on standing wave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3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png"/><Relationship Id="rId11" Type="http://schemas.openxmlformats.org/officeDocument/2006/relationships/image" Target="../media/image22.wmf"/><Relationship Id="rId5" Type="http://schemas.openxmlformats.org/officeDocument/2006/relationships/image" Target="../media/image26.png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25.png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9.wmf"/><Relationship Id="rId10" Type="http://schemas.openxmlformats.org/officeDocument/2006/relationships/image" Target="../media/image31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7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6.bin"/><Relationship Id="rId4" Type="http://schemas.openxmlformats.org/officeDocument/2006/relationships/hyperlink" Target="http://dlmf.nist.gov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lmf.nist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7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3.png"/><Relationship Id="rId11" Type="http://schemas.openxmlformats.org/officeDocument/2006/relationships/image" Target="../media/image52.w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5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physics.wfu.edu/resources/education-resources/demo-videos/waves/" TargetMode="Externa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7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3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cs.wfu.edu/wfu-phy-news/seminars-2020-fal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online or (occasionally) in  Olin 103</a:t>
            </a:r>
          </a:p>
          <a:p>
            <a:pPr algn="ctr"/>
            <a:r>
              <a:rPr lang="en-US" sz="3200" b="1" dirty="0"/>
              <a:t>Plan for Lecture 25 – Chap. 8 (F &amp; 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Motions of elastic membranes </a:t>
            </a:r>
          </a:p>
          <a:p>
            <a:pPr lvl="3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Review of standing waves on a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Standing waves on a two dimensional membrane.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Boundary value problems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068835"/>
              </p:ext>
            </p:extLst>
          </p:nvPr>
        </p:nvGraphicFramePr>
        <p:xfrm>
          <a:off x="715963" y="1125538"/>
          <a:ext cx="6221412" cy="422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24" name="数式" r:id="rId4" imgW="3162240" imgH="2145960" progId="Equation.3">
                  <p:embed/>
                </p:oleObj>
              </mc:Choice>
              <mc:Fallback>
                <p:oleObj name="数式" r:id="rId4" imgW="3162240" imgH="214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5963" y="1125538"/>
                        <a:ext cx="6221412" cy="422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61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058719"/>
              </p:ext>
            </p:extLst>
          </p:nvPr>
        </p:nvGraphicFramePr>
        <p:xfrm>
          <a:off x="558800" y="38100"/>
          <a:ext cx="76708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98" name="数式" r:id="rId4" imgW="3898800" imgH="1574640" progId="Equation.3">
                  <p:embed/>
                </p:oleObj>
              </mc:Choice>
              <mc:Fallback>
                <p:oleObj name="数式" r:id="rId4" imgW="3898800" imgH="1574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800" y="38100"/>
                        <a:ext cx="76708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40022"/>
              </p:ext>
            </p:extLst>
          </p:nvPr>
        </p:nvGraphicFramePr>
        <p:xfrm>
          <a:off x="971550" y="3203575"/>
          <a:ext cx="504825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99" name="Equation" r:id="rId6" imgW="2565360" imgH="1574640" progId="Equation.DSMT4">
                  <p:embed/>
                </p:oleObj>
              </mc:Choice>
              <mc:Fallback>
                <p:oleObj name="Equation" r:id="rId6" imgW="25653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203575"/>
                        <a:ext cx="504825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38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38" name="数式" r:id="rId4" imgW="2908080" imgH="1371600" progId="Equation.3">
                  <p:embed/>
                </p:oleObj>
              </mc:Choice>
              <mc:Fallback>
                <p:oleObj name="数式" r:id="rId4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39" name="Equation" r:id="rId6" imgW="2222280" imgH="1028520" progId="Equation.DSMT4">
                  <p:embed/>
                </p:oleObj>
              </mc:Choice>
              <mc:Fallback>
                <p:oleObj name="Equation" r:id="rId6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38" name="数式" r:id="rId8" imgW="1257120" imgH="469800" progId="Equation.3">
                  <p:embed/>
                </p:oleObj>
              </mc:Choice>
              <mc:Fallback>
                <p:oleObj name="数式" r:id="rId8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39" name="数式" r:id="rId10" imgW="1346040" imgH="469800" progId="Equation.3">
                  <p:embed/>
                </p:oleObj>
              </mc:Choice>
              <mc:Fallback>
                <p:oleObj name="数式" r:id="rId10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40" name="数式" r:id="rId12" imgW="1434960" imgH="469800" progId="Equation.3">
                  <p:embed/>
                </p:oleObj>
              </mc:Choice>
              <mc:Fallback>
                <p:oleObj name="数式" r:id="rId12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41" name="数式" r:id="rId14" imgW="1346040" imgH="469800" progId="Equation.3">
                  <p:embed/>
                </p:oleObj>
              </mc:Choice>
              <mc:Fallback>
                <p:oleObj name="数式" r:id="rId14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91553"/>
              </p:ext>
            </p:extLst>
          </p:nvPr>
        </p:nvGraphicFramePr>
        <p:xfrm>
          <a:off x="228600" y="605559"/>
          <a:ext cx="8829675" cy="10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24" name="Equation" r:id="rId4" imgW="6108480" imgH="749160" progId="Equation.DSMT4">
                  <p:embed/>
                </p:oleObj>
              </mc:Choice>
              <mc:Fallback>
                <p:oleObj name="Equation" r:id="rId4" imgW="61084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5559"/>
                        <a:ext cx="8829675" cy="108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25" name="数式" r:id="rId6" imgW="3085920" imgH="1549080" progId="Equation.3">
                  <p:embed/>
                </p:oleObj>
              </mc:Choice>
              <mc:Fallback>
                <p:oleObj name="数式" r:id="rId6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26" name="数式" r:id="rId9" imgW="1206360" imgH="469800" progId="Equation.3">
                  <p:embed/>
                </p:oleObj>
              </mc:Choice>
              <mc:Fallback>
                <p:oleObj name="数式" r:id="rId9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51" name="数式" r:id="rId4" imgW="2577960" imgH="431640" progId="Equation.3">
                  <p:embed/>
                </p:oleObj>
              </mc:Choice>
              <mc:Fallback>
                <p:oleObj name="数式" r:id="rId4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717478"/>
              </p:ext>
            </p:extLst>
          </p:nvPr>
        </p:nvGraphicFramePr>
        <p:xfrm>
          <a:off x="204788" y="2152650"/>
          <a:ext cx="50974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52" name="Equation" r:id="rId6" imgW="2590560" imgH="393480" progId="Equation.DSMT4">
                  <p:embed/>
                </p:oleObj>
              </mc:Choice>
              <mc:Fallback>
                <p:oleObj name="Equation" r:id="rId6" imgW="259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2152650"/>
                        <a:ext cx="5097462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53" name="数式" r:id="rId8" imgW="1955520" imgH="1600200" progId="Equation.3">
                  <p:embed/>
                </p:oleObj>
              </mc:Choice>
              <mc:Fallback>
                <p:oleObj name="数式" r:id="rId8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96" name="Equation" r:id="rId4" imgW="5994360" imgH="2057400" progId="Equation.DSMT4">
                  <p:embed/>
                </p:oleObj>
              </mc:Choice>
              <mc:Fallback>
                <p:oleObj name="Equation" r:id="rId4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Some properties of Bessel functions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8" name="数式" r:id="rId5" imgW="2425680" imgH="914400" progId="Equation.3">
                  <p:embed/>
                </p:oleObj>
              </mc:Choice>
              <mc:Fallback>
                <p:oleObj name="数式" r:id="rId5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82918"/>
              </p:ext>
            </p:extLst>
          </p:nvPr>
        </p:nvGraphicFramePr>
        <p:xfrm>
          <a:off x="1066800" y="766465"/>
          <a:ext cx="6891338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9" name="数式" r:id="rId7" imgW="3504960" imgH="1777680" progId="Equation.3">
                  <p:embed/>
                </p:oleObj>
              </mc:Choice>
              <mc:Fallback>
                <p:oleObj name="数式" r:id="rId7" imgW="3504960" imgH="1777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6465"/>
                        <a:ext cx="6891338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200" t="18679" r="9310" b="1963"/>
          <a:stretch/>
        </p:blipFill>
        <p:spPr>
          <a:xfrm>
            <a:off x="0" y="215826"/>
            <a:ext cx="9082942" cy="595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http://dlmf.nist.gov</a:t>
            </a:r>
            <a:r>
              <a:rPr lang="en-US" sz="2400" dirty="0"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1293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39" t="36548" r="35149" b="53879"/>
          <a:stretch/>
        </p:blipFill>
        <p:spPr>
          <a:xfrm>
            <a:off x="838200" y="1082745"/>
            <a:ext cx="5950371" cy="149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00" t="51979" r="32108" b="33402"/>
          <a:stretch/>
        </p:blipFill>
        <p:spPr>
          <a:xfrm>
            <a:off x="838200" y="3200400"/>
            <a:ext cx="703791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Series expansions of  Bessel and Neumann functions</a:t>
            </a: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28600" y="5383746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ABC08-C936-4969-8C04-352A858F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92" y="1447799"/>
            <a:ext cx="8450008" cy="431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properties of Bessel functions -- continued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7875"/>
              </p:ext>
            </p:extLst>
          </p:nvPr>
        </p:nvGraphicFramePr>
        <p:xfrm>
          <a:off x="1066800" y="1066800"/>
          <a:ext cx="5667375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82" name="数式" r:id="rId4" imgW="2882880" imgH="1143000" progId="Equation.3">
                  <p:embed/>
                </p:oleObj>
              </mc:Choice>
              <mc:Fallback>
                <p:oleObj name="数式" r:id="rId4" imgW="288288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5667375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551852"/>
              </p:ext>
            </p:extLst>
          </p:nvPr>
        </p:nvGraphicFramePr>
        <p:xfrm>
          <a:off x="916781" y="3581400"/>
          <a:ext cx="639603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83" name="数式" r:id="rId6" imgW="3251160" imgH="1143000" progId="Equation.3">
                  <p:embed/>
                </p:oleObj>
              </mc:Choice>
              <mc:Fallback>
                <p:oleObj name="数式" r:id="rId6" imgW="325116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81" y="3581400"/>
                        <a:ext cx="6396038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63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41" name="数式" r:id="rId4" imgW="1815840" imgH="431640" progId="Equation.3">
                  <p:embed/>
                </p:oleObj>
              </mc:Choice>
              <mc:Fallback>
                <p:oleObj name="数式" r:id="rId4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42" name="数式" r:id="rId6" imgW="1828800" imgH="431640" progId="Equation.3">
                  <p:embed/>
                </p:oleObj>
              </mc:Choice>
              <mc:Fallback>
                <p:oleObj name="数式" r:id="rId6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43" name="数式" r:id="rId10" imgW="2717640" imgH="393480" progId="Equation.3">
                  <p:embed/>
                </p:oleObj>
              </mc:Choice>
              <mc:Fallback>
                <p:oleObj name="数式" r:id="rId10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77715"/>
              </p:ext>
            </p:extLst>
          </p:nvPr>
        </p:nvGraphicFramePr>
        <p:xfrm>
          <a:off x="699092" y="551645"/>
          <a:ext cx="33734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65" name="数式" r:id="rId4" imgW="1714320" imgH="660240" progId="Equation.3">
                  <p:embed/>
                </p:oleObj>
              </mc:Choice>
              <mc:Fallback>
                <p:oleObj name="数式" r:id="rId4" imgW="171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92" y="551645"/>
                        <a:ext cx="33734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" y="1828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86298"/>
              </p:ext>
            </p:extLst>
          </p:nvPr>
        </p:nvGraphicFramePr>
        <p:xfrm>
          <a:off x="4919663" y="533400"/>
          <a:ext cx="33988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66" name="数式" r:id="rId8" imgW="1726920" imgH="660240" progId="Equation.3">
                  <p:embed/>
                </p:oleObj>
              </mc:Choice>
              <mc:Fallback>
                <p:oleObj name="数式" r:id="rId8" imgW="17269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533400"/>
                        <a:ext cx="33988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874294"/>
              </p:ext>
            </p:extLst>
          </p:nvPr>
        </p:nvGraphicFramePr>
        <p:xfrm>
          <a:off x="1692275" y="5627687"/>
          <a:ext cx="5318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67" name="数式" r:id="rId10" imgW="2705040" imgH="393480" progId="Equation.3">
                  <p:embed/>
                </p:oleObj>
              </mc:Choice>
              <mc:Fallback>
                <p:oleObj name="数式" r:id="rId10" imgW="2705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27687"/>
                        <a:ext cx="53181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70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EA66E-A448-42DE-BFDB-6FEEC152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4D052-BC0A-4CE3-AA7A-30B4DF7B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0774A-E3B2-48C1-8B9B-0F0E5247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E995A-2BAA-4BFA-B6A9-15A0E31D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0"/>
            <a:ext cx="3192556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12153-F7D1-4390-96E0-AB611CDFD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2"/>
          <a:stretch/>
        </p:blipFill>
        <p:spPr>
          <a:xfrm>
            <a:off x="3784571" y="749536"/>
            <a:ext cx="4953000" cy="49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6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3CF38-0931-41A5-AF06-2DD28039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43440-DA92-4E1F-87B9-27218F9E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DFFB6-E3A3-4616-B18B-A67AED70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B69-23C8-42FB-B6A1-B2556A9E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9"/>
          <a:stretch/>
        </p:blipFill>
        <p:spPr>
          <a:xfrm>
            <a:off x="1533525" y="1981200"/>
            <a:ext cx="6076950" cy="349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72A6D-1ECE-4143-B6E7-D9B2C58829EC}"/>
              </a:ext>
            </a:extLst>
          </p:cNvPr>
          <p:cNvSpPr txBox="1"/>
          <p:nvPr/>
        </p:nvSpPr>
        <p:spPr>
          <a:xfrm>
            <a:off x="685800" y="3048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Demonstration with motor in the middle – (PASCO)</a:t>
            </a:r>
          </a:p>
        </p:txBody>
      </p:sp>
    </p:spTree>
    <p:extLst>
      <p:ext uri="{BB962C8B-B14F-4D97-AF65-F5344CB8AC3E}">
        <p14:creationId xmlns:p14="http://schemas.microsoft.com/office/powerpoint/2010/main" val="2319947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3CF0D-6CE6-46C4-91A3-774011CB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B95C5-721E-4F56-940D-BD33100A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7206-E1D9-4196-920B-241A5DCC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resonance_square">
            <a:hlinkClick r:id="" action="ppaction://media"/>
            <a:extLst>
              <a:ext uri="{FF2B5EF4-FFF2-40B4-BE49-F238E27FC236}">
                <a16:creationId xmlns:a16="http://schemas.microsoft.com/office/drawing/2014/main" id="{5D6B78F5-445B-4B8B-BADE-07A5E1FEE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103" y="838200"/>
            <a:ext cx="6477793" cy="4415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36057-E0CA-4402-8E69-AFF627ED0EFC}"/>
              </a:ext>
            </a:extLst>
          </p:cNvPr>
          <p:cNvSpPr txBox="1"/>
          <p:nvPr/>
        </p:nvSpPr>
        <p:spPr>
          <a:xfrm>
            <a:off x="457200" y="136525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6"/>
              </a:rPr>
              <a:t>http://www.physics.wfu.edu/resources/education-resources/demo-videos/waves/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8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complicated geometry – annular membrane</a:t>
            </a:r>
          </a:p>
        </p:txBody>
      </p:sp>
      <p:sp>
        <p:nvSpPr>
          <p:cNvPr id="6" name="Oval 5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9311"/>
              </p:ext>
            </p:extLst>
          </p:nvPr>
        </p:nvGraphicFramePr>
        <p:xfrm>
          <a:off x="4825866" y="1084907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5" name="数式" r:id="rId4" imgW="1955520" imgH="1600200" progId="Equation.3">
                  <p:embed/>
                </p:oleObj>
              </mc:Choice>
              <mc:Fallback>
                <p:oleObj name="数式" r:id="rId4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866" y="1084907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2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37196"/>
              </p:ext>
            </p:extLst>
          </p:nvPr>
        </p:nvGraphicFramePr>
        <p:xfrm>
          <a:off x="609600" y="914400"/>
          <a:ext cx="7870826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9" name="数式" r:id="rId4" imgW="4000320" imgH="1384200" progId="Equation.3">
                  <p:embed/>
                </p:oleObj>
              </mc:Choice>
              <mc:Fallback>
                <p:oleObj name="数式" r:id="rId4" imgW="400032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870826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83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64378"/>
              </p:ext>
            </p:extLst>
          </p:nvPr>
        </p:nvGraphicFramePr>
        <p:xfrm>
          <a:off x="762000" y="3925843"/>
          <a:ext cx="7404796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63" name="Equation" r:id="rId4" imgW="5549760" imgH="1358640" progId="Equation.DSMT4">
                  <p:embed/>
                </p:oleObj>
              </mc:Choice>
              <mc:Fallback>
                <p:oleObj name="Equation" r:id="rId4" imgW="5549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25843"/>
                        <a:ext cx="7404796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77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15630"/>
              </p:ext>
            </p:extLst>
          </p:nvPr>
        </p:nvGraphicFramePr>
        <p:xfrm>
          <a:off x="762000" y="3810000"/>
          <a:ext cx="7048500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24" name="Equation" r:id="rId4" imgW="5283000" imgH="1942920" progId="Equation.DSMT4">
                  <p:embed/>
                </p:oleObj>
              </mc:Choice>
              <mc:Fallback>
                <p:oleObj name="Equation" r:id="rId4" imgW="528300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7048500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25" name="Equation" r:id="rId6" imgW="2298600" imgH="622080" progId="Equation.DSMT4">
                  <p:embed/>
                </p:oleObj>
              </mc:Choice>
              <mc:Fallback>
                <p:oleObj name="Equation" r:id="rId6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9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EC0D6-1B4A-4852-96C3-A7B91C06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7F35E-818B-444E-BEA5-A51CED24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906CE-4EFC-4E2D-A50A-A14F8033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26A51-0A9C-4289-9C6B-334E3BA81640}"/>
              </a:ext>
            </a:extLst>
          </p:cNvPr>
          <p:cNvSpPr txBox="1"/>
          <p:nvPr/>
        </p:nvSpPr>
        <p:spPr>
          <a:xfrm>
            <a:off x="152400" y="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Thursday’s Physics Online Colloquium</a:t>
            </a:r>
          </a:p>
          <a:p>
            <a:r>
              <a:rPr lang="en-US" sz="2400" dirty="0">
                <a:latin typeface="+mj-lt"/>
                <a:hlinkClick r:id="rId3"/>
              </a:rPr>
              <a:t>https://www.physics.wfu.edu/wfu-phy-news/seminars-2020-fall/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7FFEE-ACDF-49C6-8355-B328501E1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77028"/>
            <a:ext cx="7620000" cy="5537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EA0196-9A50-451D-8198-2A94E168BDAC}"/>
              </a:ext>
            </a:extLst>
          </p:cNvPr>
          <p:cNvSpPr txBox="1"/>
          <p:nvPr/>
        </p:nvSpPr>
        <p:spPr>
          <a:xfrm>
            <a:off x="3886200" y="1676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Oct. 22, 2020</a:t>
            </a:r>
          </a:p>
          <a:p>
            <a:r>
              <a:rPr lang="en-US" sz="2400" dirty="0">
                <a:latin typeface="+mj-lt"/>
              </a:rPr>
              <a:t>   at 4 PM</a:t>
            </a:r>
          </a:p>
        </p:txBody>
      </p:sp>
    </p:spTree>
    <p:extLst>
      <p:ext uri="{BB962C8B-B14F-4D97-AF65-F5344CB8AC3E}">
        <p14:creationId xmlns:p14="http://schemas.microsoft.com/office/powerpoint/2010/main" val="1236213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3097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42985"/>
              </p:ext>
            </p:extLst>
          </p:nvPr>
        </p:nvGraphicFramePr>
        <p:xfrm>
          <a:off x="1023938" y="4198938"/>
          <a:ext cx="6523037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50" name="Equation" r:id="rId4" imgW="4889160" imgH="1358640" progId="Equation.DSMT4">
                  <p:embed/>
                </p:oleObj>
              </mc:Choice>
              <mc:Fallback>
                <p:oleObj name="Equation" r:id="rId4" imgW="48891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4198938"/>
                        <a:ext cx="6523037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51" name="Equation" r:id="rId6" imgW="2298600" imgH="622080" progId="Equation.DSMT4">
                  <p:embed/>
                </p:oleObj>
              </mc:Choice>
              <mc:Fallback>
                <p:oleObj name="Equation" r:id="rId6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07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for </a:t>
            </a:r>
            <a:r>
              <a:rPr lang="en-US" sz="2400" i="1" dirty="0">
                <a:latin typeface="+mj-lt"/>
              </a:rPr>
              <a:t>m=0 </a:t>
            </a:r>
            <a:r>
              <a:rPr lang="en-US" sz="2400" dirty="0">
                <a:latin typeface="+mj-lt"/>
              </a:rPr>
              <a:t>and a=0.1, b=0.2: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07181"/>
            <a:ext cx="7810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666" t="46875" r="42500" b="46094"/>
          <a:stretch/>
        </p:blipFill>
        <p:spPr>
          <a:xfrm>
            <a:off x="381000" y="1219200"/>
            <a:ext cx="838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142934"/>
            <a:ext cx="2895600" cy="365125"/>
          </a:xfrm>
        </p:spPr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2" t="82033" r="40965" b="7029"/>
          <a:stretch/>
        </p:blipFill>
        <p:spPr>
          <a:xfrm>
            <a:off x="448574" y="577849"/>
            <a:ext cx="8610600" cy="106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67496"/>
            <a:ext cx="6629400" cy="21524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06937"/>
              </p:ext>
            </p:extLst>
          </p:nvPr>
        </p:nvGraphicFramePr>
        <p:xfrm>
          <a:off x="775493" y="2468995"/>
          <a:ext cx="75930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34" name="Equation" r:id="rId5" imgW="5689440" imgH="698400" progId="Equation.DSMT4">
                  <p:embed/>
                </p:oleObj>
              </mc:Choice>
              <mc:Fallback>
                <p:oleObj name="Equation" r:id="rId5" imgW="56894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2468995"/>
                        <a:ext cx="75930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1828800" y="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00" y="411018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515293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667693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6936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3" name="数式" r:id="rId4" imgW="2387520" imgH="1091880" progId="Equation.3">
                  <p:embed/>
                </p:oleObj>
              </mc:Choice>
              <mc:Fallback>
                <p:oleObj name="数式" r:id="rId4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Review of wave equation in one-dimension – here </a:t>
            </a:r>
            <a:r>
              <a:rPr lang="en-US" sz="2400" i="1" dirty="0">
                <a:latin typeface="Symbol" pitchFamily="18" charset="2"/>
              </a:rPr>
              <a:t>m</a:t>
            </a:r>
            <a:r>
              <a:rPr lang="en-US" sz="2400" i="1" dirty="0">
                <a:latin typeface="+mj-lt"/>
              </a:rPr>
              <a:t>(</a:t>
            </a:r>
            <a:r>
              <a:rPr lang="en-US" sz="2400" i="1" dirty="0" err="1">
                <a:latin typeface="+mj-lt"/>
              </a:rPr>
              <a:t>x,t</a:t>
            </a:r>
            <a:r>
              <a:rPr lang="en-US" sz="2400" i="1" dirty="0">
                <a:latin typeface="+mj-lt"/>
              </a:rPr>
              <a:t>) </a:t>
            </a:r>
            <a:r>
              <a:rPr lang="en-US" sz="2400" dirty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77" name="数式" r:id="rId4" imgW="3606480" imgH="3403440" progId="Equation.3">
                  <p:embed/>
                </p:oleObj>
              </mc:Choice>
              <mc:Fallback>
                <p:oleObj name="数式" r:id="rId4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33105"/>
              </p:ext>
            </p:extLst>
          </p:nvPr>
        </p:nvGraphicFramePr>
        <p:xfrm>
          <a:off x="457200" y="938211"/>
          <a:ext cx="4660484" cy="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2" name="Equation" r:id="rId5" imgW="4152600" imgH="571320" progId="Equation.DSMT4">
                  <p:embed/>
                </p:oleObj>
              </mc:Choice>
              <mc:Fallback>
                <p:oleObj name="Equation" r:id="rId5" imgW="4152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938211"/>
                        <a:ext cx="4660484" cy="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82314"/>
              </p:ext>
            </p:extLst>
          </p:nvPr>
        </p:nvGraphicFramePr>
        <p:xfrm>
          <a:off x="4114800" y="4986751"/>
          <a:ext cx="477873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3" name="Equation" r:id="rId7" imgW="3746160" imgH="342720" progId="Equation.DSMT4">
                  <p:embed/>
                </p:oleObj>
              </mc:Choice>
              <mc:Fallback>
                <p:oleObj name="Equation" r:id="rId7" imgW="3746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4986751"/>
                        <a:ext cx="477873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03" name="数式" r:id="rId4" imgW="1523880" imgH="634680" progId="Equation.3">
                  <p:embed/>
                </p:oleObj>
              </mc:Choice>
              <mc:Fallback>
                <p:oleObj name="数式" r:id="rId4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04" name="数式" r:id="rId6" imgW="2971800" imgH="660240" progId="Equation.3">
                  <p:embed/>
                </p:oleObj>
              </mc:Choice>
              <mc:Fallback>
                <p:oleObj name="数式" r:id="rId6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05" name="数式" r:id="rId8" imgW="1434960" imgH="838080" progId="Equation.3">
                  <p:embed/>
                </p:oleObj>
              </mc:Choice>
              <mc:Fallback>
                <p:oleObj name="数式" r:id="rId8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Wave motion on a two-dimensional surface – elastic membrane (transverse wave; linear regime).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18929"/>
              </p:ext>
            </p:extLst>
          </p:nvPr>
        </p:nvGraphicFramePr>
        <p:xfrm>
          <a:off x="363538" y="917575"/>
          <a:ext cx="512127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85" name="Equation" r:id="rId5" imgW="2603160" imgH="1574640" progId="Equation.DSMT4">
                  <p:embed/>
                </p:oleObj>
              </mc:Choice>
              <mc:Fallback>
                <p:oleObj name="Equation" r:id="rId5" imgW="26031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917575"/>
                        <a:ext cx="5121275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253750-7AB5-44C9-9787-712A59FD8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555654"/>
              </p:ext>
            </p:extLst>
          </p:nvPr>
        </p:nvGraphicFramePr>
        <p:xfrm>
          <a:off x="4304706" y="4319588"/>
          <a:ext cx="118010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86" name="Equation" r:id="rId7" imgW="482400" imgH="203040" progId="Equation.DSMT4">
                  <p:embed/>
                </p:oleObj>
              </mc:Choice>
              <mc:Fallback>
                <p:oleObj name="Equation" r:id="rId7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04706" y="4319588"/>
                        <a:ext cx="1180107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17452</TotalTime>
  <Words>943</Words>
  <Application>Microsoft Office PowerPoint</Application>
  <PresentationFormat>On-screen Show (4:3)</PresentationFormat>
  <Paragraphs>209</Paragraphs>
  <Slides>33</Slides>
  <Notes>33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Symbol</vt:lpstr>
      <vt:lpstr>Office Theme</vt:lpstr>
      <vt:lpstr>数式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788</cp:revision>
  <cp:lastPrinted>2020-10-20T04:29:59Z</cp:lastPrinted>
  <dcterms:created xsi:type="dcterms:W3CDTF">2012-01-10T18:32:24Z</dcterms:created>
  <dcterms:modified xsi:type="dcterms:W3CDTF">2020-10-20T04:30:43Z</dcterms:modified>
</cp:coreProperties>
</file>