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96" r:id="rId2"/>
    <p:sldId id="455" r:id="rId3"/>
    <p:sldId id="354" r:id="rId4"/>
    <p:sldId id="461" r:id="rId5"/>
    <p:sldId id="466" r:id="rId6"/>
    <p:sldId id="456" r:id="rId7"/>
    <p:sldId id="462" r:id="rId8"/>
    <p:sldId id="463" r:id="rId9"/>
    <p:sldId id="467" r:id="rId10"/>
    <p:sldId id="464" r:id="rId11"/>
    <p:sldId id="465" r:id="rId12"/>
    <p:sldId id="468" r:id="rId13"/>
    <p:sldId id="414" r:id="rId14"/>
    <p:sldId id="415" r:id="rId15"/>
    <p:sldId id="449" r:id="rId16"/>
    <p:sldId id="416" r:id="rId17"/>
    <p:sldId id="417" r:id="rId18"/>
    <p:sldId id="430" r:id="rId19"/>
    <p:sldId id="460" r:id="rId20"/>
    <p:sldId id="431" r:id="rId21"/>
    <p:sldId id="432" r:id="rId22"/>
    <p:sldId id="433" r:id="rId23"/>
    <p:sldId id="434" r:id="rId24"/>
    <p:sldId id="435" r:id="rId25"/>
    <p:sldId id="436" r:id="rId26"/>
    <p:sldId id="440" r:id="rId27"/>
    <p:sldId id="469" r:id="rId2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0"/>
  </p:normalViewPr>
  <p:slideViewPr>
    <p:cSldViewPr>
      <p:cViewPr varScale="1">
        <p:scale>
          <a:sx n="75" d="100"/>
          <a:sy n="7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10/23/2020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resume our consideration of elastic media, extending the one dimensional analysis of a string to a two dimensional membrane.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6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two dimensional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03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possible boundary conditions.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425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 of a membrane, this time clamped at the boundary of a circle.    (Such as in a drum for example.)   It is convenient to polar coordinates.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88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radial equation has  this special form which is conveniently expressed in terms of Bessel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079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properties of Bessel functions of integer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72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2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homework assignment relate to rigid body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of the wave equation in one special dimension.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6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3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examples of traveling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22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Standing wave solutions for constrained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5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more details of standing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5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consider, the same idea, generalized to two spatial dimensions.   Here we will focus on standing wave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rectangular membrane clamped on all edges.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8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3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8.png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7.png"/><Relationship Id="rId11" Type="http://schemas.openxmlformats.org/officeDocument/2006/relationships/image" Target="../media/image32.wmf"/><Relationship Id="rId5" Type="http://schemas.openxmlformats.org/officeDocument/2006/relationships/image" Target="../media/image36.png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35.png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2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9.wmf"/><Relationship Id="rId10" Type="http://schemas.openxmlformats.org/officeDocument/2006/relationships/image" Target="../media/image41.wmf"/><Relationship Id="rId4" Type="http://schemas.openxmlformats.org/officeDocument/2006/relationships/oleObject" Target="../embeddings/oleObject28.bin"/><Relationship Id="rId9" Type="http://schemas.openxmlformats.org/officeDocument/2006/relationships/oleObject" Target="../embeddings/oleObject30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4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4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5.bin"/><Relationship Id="rId4" Type="http://schemas.openxmlformats.org/officeDocument/2006/relationships/hyperlink" Target="http://dlmf.nist.gov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52.w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7.png"/><Relationship Id="rId4" Type="http://schemas.openxmlformats.org/officeDocument/2006/relationships/image" Target="../media/image8.wmf"/><Relationship Id="rId9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2700" y="149225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online or (occasionally) in  Olin 103</a:t>
            </a:r>
          </a:p>
          <a:p>
            <a:pPr algn="ctr"/>
            <a:r>
              <a:rPr lang="en-US" sz="2800" b="1" dirty="0"/>
              <a:t>Discussion for Lecture 26 – Chaps. 5,7,8 (F &amp; W)</a:t>
            </a:r>
            <a:endParaRPr lang="en-US" sz="28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Review</a:t>
            </a:r>
          </a:p>
          <a:p>
            <a:pPr lvl="3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Moments of inertia and rigid body motion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Contour integration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Wave equation in one special dimension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Wave equation in two special dimensions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itchFamily="2" charset="2"/>
              </a:rPr>
              <a:t>Special transcendental functions such as </a:t>
            </a:r>
            <a:r>
              <a:rPr lang="en-US" sz="2400" b="1">
                <a:solidFill>
                  <a:schemeClr val="folHlink"/>
                </a:solidFill>
                <a:sym typeface="Wingdings" pitchFamily="2" charset="2"/>
              </a:rPr>
              <a:t>Bessel functions </a:t>
            </a:r>
            <a:endParaRPr lang="en-US" sz="2400" b="1" dirty="0">
              <a:solidFill>
                <a:schemeClr val="folHlink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72A58-0325-401A-8B25-0C6E77690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B0257-886C-4210-9342-D183FF88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BC9B8-675E-47BF-AABB-1543AFCB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FE9BB-2FE1-4631-B00C-9D1C5BE199FB}"/>
              </a:ext>
            </a:extLst>
          </p:cNvPr>
          <p:cNvSpPr txBox="1"/>
          <p:nvPr/>
        </p:nvSpPr>
        <p:spPr>
          <a:xfrm>
            <a:off x="457200" y="3048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Contour integrals  --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FF74AC3-5C71-4DB6-93F7-E0BF9D723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353782"/>
              </p:ext>
            </p:extLst>
          </p:nvPr>
        </p:nvGraphicFramePr>
        <p:xfrm>
          <a:off x="914400" y="1358107"/>
          <a:ext cx="4000500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50" name="Equation" r:id="rId3" imgW="4000469" imgH="807498" progId="Equation.DSMT4">
                  <p:embed/>
                </p:oleObj>
              </mc:Choice>
              <mc:Fallback>
                <p:oleObj name="Equation" r:id="rId3" imgW="4000469" imgH="8074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1358107"/>
                        <a:ext cx="4000500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81D858F-7507-49EC-8D6D-EEF8367DD7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58163"/>
              </p:ext>
            </p:extLst>
          </p:nvPr>
        </p:nvGraphicFramePr>
        <p:xfrm>
          <a:off x="482600" y="2512517"/>
          <a:ext cx="7604506" cy="2179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51" name="Equation" r:id="rId5" imgW="4165560" imgH="1193760" progId="Equation.DSMT4">
                  <p:embed/>
                </p:oleObj>
              </mc:Choice>
              <mc:Fallback>
                <p:oleObj name="Equation" r:id="rId5" imgW="416556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600" y="2512517"/>
                        <a:ext cx="7604506" cy="2179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57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923B82-51D3-4184-BDDD-CE2590D0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5FA40F-ED32-48D9-AF2A-C664A78A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96BC3-5D26-4368-ADF8-3411ACACC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6E72D-D777-4C70-A7CC-6CB439F80145}"/>
              </a:ext>
            </a:extLst>
          </p:cNvPr>
          <p:cNvSpPr txBox="1"/>
          <p:nvPr/>
        </p:nvSpPr>
        <p:spPr>
          <a:xfrm>
            <a:off x="457200" y="3048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Example --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31291B-FA34-44D7-817B-CAAC0F043116}"/>
              </a:ext>
            </a:extLst>
          </p:cNvPr>
          <p:cNvGrpSpPr/>
          <p:nvPr/>
        </p:nvGrpSpPr>
        <p:grpSpPr>
          <a:xfrm>
            <a:off x="198120" y="2133600"/>
            <a:ext cx="8869680" cy="3048000"/>
            <a:chOff x="228600" y="2667000"/>
            <a:chExt cx="8869680" cy="3048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7AC17D1-AD04-44A8-8EB3-C390369A1D31}"/>
                </a:ext>
              </a:extLst>
            </p:cNvPr>
            <p:cNvSpPr/>
            <p:nvPr/>
          </p:nvSpPr>
          <p:spPr>
            <a:xfrm>
              <a:off x="876300" y="3276600"/>
              <a:ext cx="7200900" cy="1828800"/>
            </a:xfrm>
            <a:prstGeom prst="ellipse">
              <a:avLst/>
            </a:prstGeom>
            <a:noFill/>
            <a:ln w="50800">
              <a:solidFill>
                <a:srgbClr val="DA32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57A5F3-8AE6-4BCC-BAB9-981CB68B245F}"/>
                </a:ext>
              </a:extLst>
            </p:cNvPr>
            <p:cNvSpPr/>
            <p:nvPr/>
          </p:nvSpPr>
          <p:spPr>
            <a:xfrm>
              <a:off x="228600" y="4191000"/>
              <a:ext cx="86106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F9E096-B2C6-4CCB-9B37-D5D6D949FB8F}"/>
                </a:ext>
              </a:extLst>
            </p:cNvPr>
            <p:cNvGrpSpPr/>
            <p:nvPr/>
          </p:nvGrpSpPr>
          <p:grpSpPr>
            <a:xfrm>
              <a:off x="838200" y="2667000"/>
              <a:ext cx="8260080" cy="2209801"/>
              <a:chOff x="838200" y="2667000"/>
              <a:chExt cx="8260080" cy="2209801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1E95BF5-4EBF-4830-A131-4A40DE3757C8}"/>
                  </a:ext>
                </a:extLst>
              </p:cNvPr>
              <p:cNvCxnSpPr/>
              <p:nvPr/>
            </p:nvCxnSpPr>
            <p:spPr>
              <a:xfrm flipV="1">
                <a:off x="4297680" y="2743200"/>
                <a:ext cx="7620" cy="20574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FED9FCC-33FC-4D58-BFC7-F4696D4917E7}"/>
                  </a:ext>
                </a:extLst>
              </p:cNvPr>
              <p:cNvCxnSpPr/>
              <p:nvPr/>
            </p:nvCxnSpPr>
            <p:spPr>
              <a:xfrm>
                <a:off x="838200" y="4343400"/>
                <a:ext cx="73152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33F060-E90E-442A-9B3B-BC5CF7E2646C}"/>
                  </a:ext>
                </a:extLst>
              </p:cNvPr>
              <p:cNvSpPr txBox="1"/>
              <p:nvPr/>
            </p:nvSpPr>
            <p:spPr>
              <a:xfrm>
                <a:off x="7802880" y="4419601"/>
                <a:ext cx="1295400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j-lt"/>
                  </a:rPr>
                  <a:t>Re(z)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E3EE4C-977F-4DEA-90C2-0D635A7A7FDC}"/>
                  </a:ext>
                </a:extLst>
              </p:cNvPr>
              <p:cNvSpPr txBox="1"/>
              <p:nvPr/>
            </p:nvSpPr>
            <p:spPr>
              <a:xfrm>
                <a:off x="4343400" y="2667000"/>
                <a:ext cx="1295400" cy="457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+mj-lt"/>
                  </a:rPr>
                  <a:t>Im</a:t>
                </a:r>
                <a:r>
                  <a:rPr lang="en-US" sz="2400" dirty="0">
                    <a:latin typeface="+mj-lt"/>
                  </a:rPr>
                  <a:t>(z)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2B862D7-7BD8-476F-864A-AFCAFBF38AD0}"/>
                </a:ext>
              </a:extLst>
            </p:cNvPr>
            <p:cNvCxnSpPr/>
            <p:nvPr/>
          </p:nvCxnSpPr>
          <p:spPr>
            <a:xfrm>
              <a:off x="838200" y="4191000"/>
              <a:ext cx="7315200" cy="0"/>
            </a:xfrm>
            <a:prstGeom prst="straightConnector1">
              <a:avLst/>
            </a:prstGeom>
            <a:ln w="50800">
              <a:solidFill>
                <a:srgbClr val="DA32A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ECD9F1B4-6D9C-43F1-A201-41A89B5741A6}"/>
              </a:ext>
            </a:extLst>
          </p:cNvPr>
          <p:cNvSpPr/>
          <p:nvPr/>
        </p:nvSpPr>
        <p:spPr>
          <a:xfrm>
            <a:off x="4152900" y="30861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C83BD77B-683C-4F85-88B3-608BF81A3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166151"/>
              </p:ext>
            </p:extLst>
          </p:nvPr>
        </p:nvGraphicFramePr>
        <p:xfrm>
          <a:off x="1359693" y="3825187"/>
          <a:ext cx="58150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74" name="Equation" r:id="rId3" imgW="3276360" imgH="558720" progId="Equation.DSMT4">
                  <p:embed/>
                </p:oleObj>
              </mc:Choice>
              <mc:Fallback>
                <p:oleObj name="Equation" r:id="rId3" imgW="3276360" imgH="55872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59693" y="3825187"/>
                        <a:ext cx="5815013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7641CFF-164E-452A-8297-F28F0EF6366E}"/>
              </a:ext>
            </a:extLst>
          </p:cNvPr>
          <p:cNvSpPr txBox="1"/>
          <p:nvPr/>
        </p:nvSpPr>
        <p:spPr>
          <a:xfrm>
            <a:off x="4399344" y="2952148"/>
            <a:ext cx="125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i</a:t>
            </a:r>
            <a:endParaRPr lang="en-US" sz="2400" i="1" dirty="0">
              <a:latin typeface="+mj-lt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D90A8CDA-C265-4D74-B3B1-20290CE8B4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698640"/>
              </p:ext>
            </p:extLst>
          </p:nvPr>
        </p:nvGraphicFramePr>
        <p:xfrm>
          <a:off x="2556925" y="299095"/>
          <a:ext cx="389299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75" name="Equation" r:id="rId5" imgW="2730240" imgH="1282680" progId="Equation.DSMT4">
                  <p:embed/>
                </p:oleObj>
              </mc:Choice>
              <mc:Fallback>
                <p:oleObj name="Equation" r:id="rId5" imgW="2730240" imgH="1282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56925" y="299095"/>
                        <a:ext cx="389299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387464A-F249-4202-A589-A85D102E856E}"/>
              </a:ext>
            </a:extLst>
          </p:cNvPr>
          <p:cNvSpPr txBox="1"/>
          <p:nvPr/>
        </p:nvSpPr>
        <p:spPr>
          <a:xfrm>
            <a:off x="6858000" y="457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For </a:t>
            </a:r>
            <a:r>
              <a:rPr lang="en-US" sz="2400" i="1" dirty="0">
                <a:latin typeface="+mj-lt"/>
              </a:rPr>
              <a:t>a&gt;0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0EAABA-82AC-42C3-90CA-8711B74A9285}"/>
              </a:ext>
            </a:extLst>
          </p:cNvPr>
          <p:cNvSpPr txBox="1"/>
          <p:nvPr/>
        </p:nvSpPr>
        <p:spPr>
          <a:xfrm>
            <a:off x="251460" y="4944070"/>
            <a:ext cx="850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for </a:t>
            </a:r>
            <a:r>
              <a:rPr lang="en-US" sz="2400" i="1" dirty="0"/>
              <a:t>a&gt;0 </a:t>
            </a:r>
            <a:r>
              <a:rPr lang="en-US" sz="2400" dirty="0"/>
              <a:t>only the pole at </a:t>
            </a:r>
            <a:r>
              <a:rPr lang="en-US" sz="2400" i="1" dirty="0" err="1"/>
              <a:t>z</a:t>
            </a:r>
            <a:r>
              <a:rPr lang="en-US" sz="2400" i="1" baseline="-25000" dirty="0" err="1"/>
              <a:t>p</a:t>
            </a:r>
            <a:r>
              <a:rPr lang="en-US" sz="2400" i="1" dirty="0"/>
              <a:t>=</a:t>
            </a:r>
            <a:r>
              <a:rPr lang="en-US" sz="2400" i="1" dirty="0" err="1"/>
              <a:t>i</a:t>
            </a:r>
            <a:r>
              <a:rPr lang="en-US" sz="2400" i="1" dirty="0"/>
              <a:t> </a:t>
            </a:r>
            <a:r>
              <a:rPr lang="en-US" sz="2400" dirty="0"/>
              <a:t>contributes and </a:t>
            </a:r>
            <a:r>
              <a:rPr lang="en-US" sz="2400" i="1" dirty="0"/>
              <a:t>m=2</a:t>
            </a:r>
            <a:endParaRPr lang="en-US" sz="2400" i="1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12944-91F8-41C3-8E17-183E8FB40E0D}"/>
              </a:ext>
            </a:extLst>
          </p:cNvPr>
          <p:cNvSpPr txBox="1"/>
          <p:nvPr/>
        </p:nvSpPr>
        <p:spPr>
          <a:xfrm>
            <a:off x="185420" y="5422205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also that complex variables have other considerations such as “branch cuts” to avoid multiple values and essential singularities.</a:t>
            </a:r>
          </a:p>
        </p:txBody>
      </p:sp>
    </p:spTree>
    <p:extLst>
      <p:ext uri="{BB962C8B-B14F-4D97-AF65-F5344CB8AC3E}">
        <p14:creationId xmlns:p14="http://schemas.microsoft.com/office/powerpoint/2010/main" val="660647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C806A-5612-4C26-900B-70C1C41D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F4C35-DFBD-48B7-B775-2728C8FB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C0386-BE4B-41A1-A926-A2B43638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AFE35-34B4-46AD-A0F7-F2F740B01F57}"/>
              </a:ext>
            </a:extLst>
          </p:cNvPr>
          <p:cNvSpPr txBox="1"/>
          <p:nvPr/>
        </p:nvSpPr>
        <p:spPr>
          <a:xfrm>
            <a:off x="381000" y="1981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Wave motion in one special dimension</a:t>
            </a:r>
          </a:p>
        </p:txBody>
      </p:sp>
    </p:spTree>
    <p:extLst>
      <p:ext uri="{BB962C8B-B14F-4D97-AF65-F5344CB8AC3E}">
        <p14:creationId xmlns:p14="http://schemas.microsoft.com/office/powerpoint/2010/main" val="65608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04209"/>
              </p:ext>
            </p:extLst>
          </p:nvPr>
        </p:nvGraphicFramePr>
        <p:xfrm>
          <a:off x="1165225" y="3505200"/>
          <a:ext cx="53879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1" name="数式" r:id="rId4" imgW="2387520" imgH="1091880" progId="Equation.3">
                  <p:embed/>
                </p:oleObj>
              </mc:Choice>
              <mc:Fallback>
                <p:oleObj name="数式" r:id="rId4" imgW="238752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3505200"/>
                        <a:ext cx="53879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12954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Review of wave equation in one-dimension – here </a:t>
            </a:r>
            <a:r>
              <a:rPr lang="en-US" sz="2400" i="1" dirty="0">
                <a:latin typeface="Symbol" pitchFamily="18" charset="2"/>
              </a:rPr>
              <a:t>m</a:t>
            </a:r>
            <a:r>
              <a:rPr lang="en-US" sz="2400" i="1" dirty="0">
                <a:latin typeface="+mj-lt"/>
              </a:rPr>
              <a:t>(</a:t>
            </a:r>
            <a:r>
              <a:rPr lang="en-US" sz="2400" i="1" dirty="0" err="1">
                <a:latin typeface="+mj-lt"/>
              </a:rPr>
              <a:t>x,t</a:t>
            </a:r>
            <a:r>
              <a:rPr lang="en-US" sz="2400" i="1" dirty="0">
                <a:latin typeface="+mj-lt"/>
              </a:rPr>
              <a:t>) </a:t>
            </a:r>
            <a:r>
              <a:rPr lang="en-US" sz="2400" dirty="0">
                <a:latin typeface="+mj-lt"/>
              </a:rPr>
              <a:t>can describe either a longitudinal or transverse wave.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     Traveling wave solutions --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28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Elastic media in two or more dimensions --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687699"/>
              </p:ext>
            </p:extLst>
          </p:nvPr>
        </p:nvGraphicFramePr>
        <p:xfrm>
          <a:off x="914400" y="152400"/>
          <a:ext cx="6764338" cy="634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05" name="数式" r:id="rId4" imgW="3606480" imgH="3403440" progId="Equation.3">
                  <p:embed/>
                </p:oleObj>
              </mc:Choice>
              <mc:Fallback>
                <p:oleObj name="数式" r:id="rId4" imgW="3606480" imgH="340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"/>
                        <a:ext cx="6764338" cy="6340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871248"/>
            <a:ext cx="9144000" cy="311550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133105"/>
              </p:ext>
            </p:extLst>
          </p:nvPr>
        </p:nvGraphicFramePr>
        <p:xfrm>
          <a:off x="457200" y="938211"/>
          <a:ext cx="4660484" cy="641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8" name="Equation" r:id="rId5" imgW="4152600" imgH="571320" progId="Equation.DSMT4">
                  <p:embed/>
                </p:oleObj>
              </mc:Choice>
              <mc:Fallback>
                <p:oleObj name="Equation" r:id="rId5" imgW="4152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938211"/>
                        <a:ext cx="4660484" cy="641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082314"/>
              </p:ext>
            </p:extLst>
          </p:nvPr>
        </p:nvGraphicFramePr>
        <p:xfrm>
          <a:off x="4114800" y="4986751"/>
          <a:ext cx="477873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9" name="Equation" r:id="rId7" imgW="3746160" imgH="342720" progId="Equation.DSMT4">
                  <p:embed/>
                </p:oleObj>
              </mc:Choice>
              <mc:Fallback>
                <p:oleObj name="Equation" r:id="rId7" imgW="374616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4986751"/>
                        <a:ext cx="4778730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73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Standing wave solutions of wave equation: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001022"/>
              </p:ext>
            </p:extLst>
          </p:nvPr>
        </p:nvGraphicFramePr>
        <p:xfrm>
          <a:off x="1048068" y="914400"/>
          <a:ext cx="3440112" cy="143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90" name="数式" r:id="rId4" imgW="1523880" imgH="634680" progId="Equation.3">
                  <p:embed/>
                </p:oleObj>
              </mc:Choice>
              <mc:Fallback>
                <p:oleObj name="数式" r:id="rId4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68" y="914400"/>
                        <a:ext cx="3440112" cy="143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12427"/>
              </p:ext>
            </p:extLst>
          </p:nvPr>
        </p:nvGraphicFramePr>
        <p:xfrm>
          <a:off x="1103313" y="2438400"/>
          <a:ext cx="670877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91" name="数式" r:id="rId6" imgW="2971800" imgH="660240" progId="Equation.3">
                  <p:embed/>
                </p:oleObj>
              </mc:Choice>
              <mc:Fallback>
                <p:oleObj name="数式" r:id="rId6" imgW="29718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2438400"/>
                        <a:ext cx="6708775" cy="149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013646"/>
              </p:ext>
            </p:extLst>
          </p:nvPr>
        </p:nvGraphicFramePr>
        <p:xfrm>
          <a:off x="1352550" y="3962400"/>
          <a:ext cx="3240088" cy="189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292" name="数式" r:id="rId8" imgW="1434960" imgH="838080" progId="Equation.3">
                  <p:embed/>
                </p:oleObj>
              </mc:Choice>
              <mc:Fallback>
                <p:oleObj name="数式" r:id="rId8" imgW="143496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3962400"/>
                        <a:ext cx="3240088" cy="189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2496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pic>
        <p:nvPicPr>
          <p:cNvPr id="257026" name="Picture 2" descr="E:\Media\Image_Library\chapter18\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516471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9" y="3070629"/>
            <a:ext cx="8382000" cy="32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98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45" y="29114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Wave motion on a two-dimensional surface – elastic membrane (transverse wave; linear regime).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18929"/>
              </p:ext>
            </p:extLst>
          </p:nvPr>
        </p:nvGraphicFramePr>
        <p:xfrm>
          <a:off x="363538" y="917575"/>
          <a:ext cx="5121275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41" name="Equation" r:id="rId5" imgW="2603160" imgH="1574640" progId="Equation.DSMT4">
                  <p:embed/>
                </p:oleObj>
              </mc:Choice>
              <mc:Fallback>
                <p:oleObj name="Equation" r:id="rId5" imgW="2603160" imgH="1574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917575"/>
                        <a:ext cx="5121275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253750-7AB5-44C9-9787-712A59FD8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555654"/>
              </p:ext>
            </p:extLst>
          </p:nvPr>
        </p:nvGraphicFramePr>
        <p:xfrm>
          <a:off x="4304706" y="4319588"/>
          <a:ext cx="118010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442" name="Equation" r:id="rId7" imgW="482400" imgH="203040" progId="Equation.DSMT4">
                  <p:embed/>
                </p:oleObj>
              </mc:Choice>
              <mc:Fallback>
                <p:oleObj name="Equation" r:id="rId7" imgW="48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04706" y="4319588"/>
                        <a:ext cx="1180107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DC028D-A376-4422-973E-1B89BF682623}"/>
              </a:ext>
            </a:extLst>
          </p:cNvPr>
          <p:cNvSpPr txBox="1"/>
          <p:nvPr/>
        </p:nvSpPr>
        <p:spPr>
          <a:xfrm>
            <a:off x="228600" y="44196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here we are visualizing transverse waves.   Longitudinal waves can also exist.</a:t>
            </a:r>
          </a:p>
        </p:txBody>
      </p:sp>
    </p:spTree>
    <p:extLst>
      <p:ext uri="{BB962C8B-B14F-4D97-AF65-F5344CB8AC3E}">
        <p14:creationId xmlns:p14="http://schemas.microsoft.com/office/powerpoint/2010/main" val="117849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D9887-0148-4193-B5EC-966DA00E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C4787B-2639-4857-9F14-CD0D19C68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76586-303E-4DC4-8F1C-979222B4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C319320-C281-4FA0-9F6F-8D04877F0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742574"/>
              </p:ext>
            </p:extLst>
          </p:nvPr>
        </p:nvGraphicFramePr>
        <p:xfrm>
          <a:off x="533400" y="685800"/>
          <a:ext cx="7335200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61" name="Equation" r:id="rId3" imgW="3886200" imgH="888840" progId="Equation.DSMT4">
                  <p:embed/>
                </p:oleObj>
              </mc:Choice>
              <mc:Fallback>
                <p:oleObj name="Equation" r:id="rId3" imgW="38862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685800"/>
                        <a:ext cx="7335200" cy="167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91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F21B1-0369-415E-A291-1E9C5AF29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E2426-6E89-4DA5-89F9-014975A1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04287-B1A0-4E5C-9860-C518E6E9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A771A-C7D4-401F-8111-24F5600E8B45}"/>
              </a:ext>
            </a:extLst>
          </p:cNvPr>
          <p:cNvSpPr txBox="1"/>
          <p:nvPr/>
        </p:nvSpPr>
        <p:spPr>
          <a:xfrm>
            <a:off x="508000" y="1447800"/>
            <a:ext cx="777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Schedule for weekly one-on-one meetings</a:t>
            </a:r>
          </a:p>
          <a:p>
            <a:r>
              <a:rPr lang="en-US" sz="3200" dirty="0"/>
              <a:t> </a:t>
            </a:r>
          </a:p>
          <a:p>
            <a:r>
              <a:rPr lang="en-US" sz="3200" dirty="0"/>
              <a:t>Nick – 11 AM Monday (ED/ST)</a:t>
            </a:r>
          </a:p>
          <a:p>
            <a:r>
              <a:rPr lang="en-US" sz="3200" dirty="0"/>
              <a:t>Tim – 9 AM Tuesday</a:t>
            </a:r>
          </a:p>
          <a:p>
            <a:r>
              <a:rPr lang="en-US" sz="3200" dirty="0"/>
              <a:t>Gao – 9 PM Tuesday</a:t>
            </a:r>
          </a:p>
          <a:p>
            <a:r>
              <a:rPr lang="en-US" sz="3200" dirty="0"/>
              <a:t>Jeanette – 11 AM Wednesday</a:t>
            </a:r>
          </a:p>
          <a:p>
            <a:r>
              <a:rPr lang="en-US" sz="3200" dirty="0"/>
              <a:t>Derek – 12 PM Friday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356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rectangular boundary: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143000"/>
            <a:ext cx="4038600" cy="1828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05100" y="2975474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47552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b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963938"/>
              </p:ext>
            </p:extLst>
          </p:nvPr>
        </p:nvGraphicFramePr>
        <p:xfrm>
          <a:off x="381000" y="3471862"/>
          <a:ext cx="57213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94" name="数式" r:id="rId4" imgW="2908080" imgH="1371600" progId="Equation.3">
                  <p:embed/>
                </p:oleObj>
              </mc:Choice>
              <mc:Fallback>
                <p:oleObj name="数式" r:id="rId4" imgW="290808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471862"/>
                        <a:ext cx="57213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396685"/>
              </p:ext>
            </p:extLst>
          </p:nvPr>
        </p:nvGraphicFramePr>
        <p:xfrm>
          <a:off x="5897712" y="3581400"/>
          <a:ext cx="3244850" cy="150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95" name="Equation" r:id="rId6" imgW="2222280" imgH="1028520" progId="Equation.DSMT4">
                  <p:embed/>
                </p:oleObj>
              </mc:Choice>
              <mc:Fallback>
                <p:oleObj name="Equation" r:id="rId6" imgW="22222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712" y="3581400"/>
                        <a:ext cx="3244850" cy="15005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1830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2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19659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88280"/>
              </p:ext>
            </p:extLst>
          </p:nvPr>
        </p:nvGraphicFramePr>
        <p:xfrm>
          <a:off x="603250" y="2747963"/>
          <a:ext cx="20288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650" name="数式" r:id="rId8" imgW="1257120" imgH="469800" progId="Equation.3">
                  <p:embed/>
                </p:oleObj>
              </mc:Choice>
              <mc:Fallback>
                <p:oleObj name="数式" r:id="rId8" imgW="12571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" y="2747963"/>
                        <a:ext cx="20288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197321"/>
              </p:ext>
            </p:extLst>
          </p:nvPr>
        </p:nvGraphicFramePr>
        <p:xfrm>
          <a:off x="1384300" y="5865813"/>
          <a:ext cx="21732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651" name="数式" r:id="rId10" imgW="1346040" imgH="469800" progId="Equation.3">
                  <p:embed/>
                </p:oleObj>
              </mc:Choice>
              <mc:Fallback>
                <p:oleObj name="数式" r:id="rId10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300" y="5865813"/>
                        <a:ext cx="2173288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678098"/>
              </p:ext>
            </p:extLst>
          </p:nvPr>
        </p:nvGraphicFramePr>
        <p:xfrm>
          <a:off x="5759450" y="5865813"/>
          <a:ext cx="2316163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652" name="数式" r:id="rId12" imgW="1434960" imgH="469800" progId="Equation.3">
                  <p:embed/>
                </p:oleObj>
              </mc:Choice>
              <mc:Fallback>
                <p:oleObj name="数式" r:id="rId12" imgW="1434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5865813"/>
                        <a:ext cx="2316163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28846"/>
              </p:ext>
            </p:extLst>
          </p:nvPr>
        </p:nvGraphicFramePr>
        <p:xfrm>
          <a:off x="5068888" y="2817813"/>
          <a:ext cx="21717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653" name="数式" r:id="rId14" imgW="1346040" imgH="469800" progId="Equation.3">
                  <p:embed/>
                </p:oleObj>
              </mc:Choice>
              <mc:Fallback>
                <p:oleObj name="数式" r:id="rId14" imgW="13460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8888" y="2817813"/>
                        <a:ext cx="21717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185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0167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general boundary conditions: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191553"/>
              </p:ext>
            </p:extLst>
          </p:nvPr>
        </p:nvGraphicFramePr>
        <p:xfrm>
          <a:off x="228600" y="605559"/>
          <a:ext cx="8829675" cy="108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08" name="Equation" r:id="rId4" imgW="6108480" imgH="749160" progId="Equation.DSMT4">
                  <p:embed/>
                </p:oleObj>
              </mc:Choice>
              <mc:Fallback>
                <p:oleObj name="Equation" r:id="rId4" imgW="6108480" imgH="749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5559"/>
                        <a:ext cx="8829675" cy="1081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022540"/>
              </p:ext>
            </p:extLst>
          </p:nvPr>
        </p:nvGraphicFramePr>
        <p:xfrm>
          <a:off x="266700" y="1752600"/>
          <a:ext cx="6072188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09" name="数式" r:id="rId6" imgW="3085920" imgH="1549080" progId="Equation.3">
                  <p:embed/>
                </p:oleObj>
              </mc:Choice>
              <mc:Fallback>
                <p:oleObj name="数式" r:id="rId6" imgW="3085920" imgH="1549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752600"/>
                        <a:ext cx="6072188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3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505200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638307"/>
              </p:ext>
            </p:extLst>
          </p:nvPr>
        </p:nvGraphicFramePr>
        <p:xfrm>
          <a:off x="3989388" y="5410200"/>
          <a:ext cx="2373312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610" name="数式" r:id="rId9" imgW="1206360" imgH="469800" progId="Equation.3">
                  <p:embed/>
                </p:oleObj>
              </mc:Choice>
              <mc:Fallback>
                <p:oleObj name="数式" r:id="rId9" imgW="12063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5410200"/>
                        <a:ext cx="2373312" cy="92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5866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circular boundary:</a:t>
            </a:r>
          </a:p>
        </p:txBody>
      </p:sp>
      <p:sp>
        <p:nvSpPr>
          <p:cNvPr id="6" name="Oval 5"/>
          <p:cNvSpPr/>
          <p:nvPr/>
        </p:nvSpPr>
        <p:spPr>
          <a:xfrm>
            <a:off x="5638800" y="323850"/>
            <a:ext cx="1828800" cy="1828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6" idx="7"/>
          </p:cNvCxnSpPr>
          <p:nvPr/>
        </p:nvCxnSpPr>
        <p:spPr>
          <a:xfrm flipV="1">
            <a:off x="6553200" y="591672"/>
            <a:ext cx="646578" cy="5513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95489" y="461665"/>
            <a:ext cx="762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063829"/>
              </p:ext>
            </p:extLst>
          </p:nvPr>
        </p:nvGraphicFramePr>
        <p:xfrm>
          <a:off x="304800" y="918865"/>
          <a:ext cx="5072063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35" name="数式" r:id="rId4" imgW="2577960" imgH="431640" progId="Equation.3">
                  <p:embed/>
                </p:oleObj>
              </mc:Choice>
              <mc:Fallback>
                <p:oleObj name="数式" r:id="rId4" imgW="2577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18865"/>
                        <a:ext cx="5072063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717478"/>
              </p:ext>
            </p:extLst>
          </p:nvPr>
        </p:nvGraphicFramePr>
        <p:xfrm>
          <a:off x="204788" y="2152650"/>
          <a:ext cx="5097462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36" name="Equation" r:id="rId6" imgW="2590560" imgH="393480" progId="Equation.DSMT4">
                  <p:embed/>
                </p:oleObj>
              </mc:Choice>
              <mc:Fallback>
                <p:oleObj name="Equation" r:id="rId6" imgW="2590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2152650"/>
                        <a:ext cx="5097462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3083"/>
              </p:ext>
            </p:extLst>
          </p:nvPr>
        </p:nvGraphicFramePr>
        <p:xfrm>
          <a:off x="752475" y="3106738"/>
          <a:ext cx="3848100" cy="31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37" name="数式" r:id="rId8" imgW="1955520" imgH="1600200" progId="Equation.3">
                  <p:embed/>
                </p:oleObj>
              </mc:Choice>
              <mc:Fallback>
                <p:oleObj name="数式" r:id="rId8" imgW="1955520" imgH="1600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3106738"/>
                        <a:ext cx="3848100" cy="314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9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011859"/>
              </p:ext>
            </p:extLst>
          </p:nvPr>
        </p:nvGraphicFramePr>
        <p:xfrm>
          <a:off x="323850" y="914400"/>
          <a:ext cx="7524750" cy="2577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524" name="Equation" r:id="rId4" imgW="5994360" imgH="2057400" progId="Equation.DSMT4">
                  <p:embed/>
                </p:oleObj>
              </mc:Choice>
              <mc:Fallback>
                <p:oleObj name="Equation" r:id="rId4" imgW="5994360" imgH="205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914400"/>
                        <a:ext cx="7524750" cy="2577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048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circular boundary -- continued</a:t>
            </a:r>
          </a:p>
        </p:txBody>
      </p:sp>
      <p:pic>
        <p:nvPicPr>
          <p:cNvPr id="265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73868"/>
            <a:ext cx="7105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143000" y="3429000"/>
            <a:ext cx="3886200" cy="1143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62400" y="3048000"/>
            <a:ext cx="609600" cy="19050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45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hlinkClick r:id="rId4"/>
              </a:rPr>
              <a:t>Some properties of Bessel functions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865366"/>
              </p:ext>
            </p:extLst>
          </p:nvPr>
        </p:nvGraphicFramePr>
        <p:xfrm>
          <a:off x="1143000" y="4343400"/>
          <a:ext cx="476885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4" name="数式" r:id="rId5" imgW="2425680" imgH="914400" progId="Equation.3">
                  <p:embed/>
                </p:oleObj>
              </mc:Choice>
              <mc:Fallback>
                <p:oleObj name="数式" r:id="rId5" imgW="24256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343400"/>
                        <a:ext cx="4768850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207795"/>
              </p:ext>
            </p:extLst>
          </p:nvPr>
        </p:nvGraphicFramePr>
        <p:xfrm>
          <a:off x="1042988" y="766763"/>
          <a:ext cx="6940550" cy="349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5" name="Equation" r:id="rId7" imgW="3530520" imgH="1777680" progId="Equation.DSMT4">
                  <p:embed/>
                </p:oleObj>
              </mc:Choice>
              <mc:Fallback>
                <p:oleObj name="Equation" r:id="rId7" imgW="3530520" imgH="1777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766763"/>
                        <a:ext cx="6940550" cy="349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8525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321513"/>
              </p:ext>
            </p:extLst>
          </p:nvPr>
        </p:nvGraphicFramePr>
        <p:xfrm>
          <a:off x="595313" y="566738"/>
          <a:ext cx="3573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25" name="数式" r:id="rId4" imgW="1815840" imgH="431640" progId="Equation.3">
                  <p:embed/>
                </p:oleObj>
              </mc:Choice>
              <mc:Fallback>
                <p:oleObj name="数式" r:id="rId4" imgW="1815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3" y="566738"/>
                        <a:ext cx="3573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160539"/>
              </p:ext>
            </p:extLst>
          </p:nvPr>
        </p:nvGraphicFramePr>
        <p:xfrm>
          <a:off x="4889500" y="609600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26" name="数式" r:id="rId6" imgW="1828800" imgH="431640" progId="Equation.3">
                  <p:embed/>
                </p:oleObj>
              </mc:Choice>
              <mc:Fallback>
                <p:oleObj name="数式" r:id="rId6" imgW="1828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609600"/>
                        <a:ext cx="3597275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8323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8326" name="Picture 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7175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8291"/>
              </p:ext>
            </p:extLst>
          </p:nvPr>
        </p:nvGraphicFramePr>
        <p:xfrm>
          <a:off x="1676400" y="5486400"/>
          <a:ext cx="53435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727" name="数式" r:id="rId10" imgW="2717640" imgH="393480" progId="Equation.3">
                  <p:embed/>
                </p:oleObj>
              </mc:Choice>
              <mc:Fallback>
                <p:oleObj name="数式" r:id="rId10" imgW="271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5486400"/>
                        <a:ext cx="5343525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1355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3A2E5-E134-49B3-9611-92AF3F917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623695"/>
            <a:ext cx="8795133" cy="364998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C9D58-4352-4335-ABE9-908464FA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77360E-B0BE-452B-9767-FA862235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9AFFE-7873-4B3C-AF29-649E26C5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ABA43-29E9-42CF-BBC6-36EF8971A68C}"/>
              </a:ext>
            </a:extLst>
          </p:cNvPr>
          <p:cNvSpPr txBox="1"/>
          <p:nvPr/>
        </p:nvSpPr>
        <p:spPr>
          <a:xfrm>
            <a:off x="457200" y="3810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details for </a:t>
            </a:r>
            <a:r>
              <a:rPr lang="en-US" sz="2400" i="1" dirty="0">
                <a:latin typeface="+mj-lt"/>
              </a:rPr>
              <a:t>m=0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AD9DA9-F02B-4C95-9FD9-912E1A4E65BC}"/>
              </a:ext>
            </a:extLst>
          </p:cNvPr>
          <p:cNvSpPr txBox="1"/>
          <p:nvPr/>
        </p:nvSpPr>
        <p:spPr>
          <a:xfrm>
            <a:off x="8305800" y="3505200"/>
            <a:ext cx="51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D563D8-AE24-4653-BE27-478D03973DCC}"/>
              </a:ext>
            </a:extLst>
          </p:cNvPr>
          <p:cNvSpPr txBox="1"/>
          <p:nvPr/>
        </p:nvSpPr>
        <p:spPr>
          <a:xfrm>
            <a:off x="1676400" y="1981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  <a:latin typeface="+mj-lt"/>
              </a:rPr>
              <a:t>J</a:t>
            </a:r>
            <a:r>
              <a:rPr lang="en-US" sz="2400" b="1" i="1" baseline="-25000" dirty="0">
                <a:solidFill>
                  <a:srgbClr val="0070C0"/>
                </a:solidFill>
                <a:latin typeface="+mj-lt"/>
              </a:rPr>
              <a:t>0</a:t>
            </a:r>
            <a:r>
              <a:rPr lang="en-US" sz="2400" b="1" i="1" dirty="0">
                <a:solidFill>
                  <a:srgbClr val="0070C0"/>
                </a:solidFill>
                <a:latin typeface="+mj-lt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9BC1F3-E01D-4AB4-8790-01AF97F6D0AB}"/>
              </a:ext>
            </a:extLst>
          </p:cNvPr>
          <p:cNvSpPr/>
          <p:nvPr/>
        </p:nvSpPr>
        <p:spPr>
          <a:xfrm>
            <a:off x="2438400" y="3774787"/>
            <a:ext cx="381000" cy="38415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A42722-AD82-41E0-980B-4D6B3ADE44F0}"/>
              </a:ext>
            </a:extLst>
          </p:cNvPr>
          <p:cNvSpPr/>
          <p:nvPr/>
        </p:nvSpPr>
        <p:spPr>
          <a:xfrm>
            <a:off x="4914900" y="3774787"/>
            <a:ext cx="381000" cy="38415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2649C3-6E2F-499B-BDDD-CB2967494B98}"/>
              </a:ext>
            </a:extLst>
          </p:cNvPr>
          <p:cNvSpPr/>
          <p:nvPr/>
        </p:nvSpPr>
        <p:spPr>
          <a:xfrm>
            <a:off x="7429500" y="3774787"/>
            <a:ext cx="381000" cy="38415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A905AA-A62D-47D0-A14E-4803692DB5A6}"/>
              </a:ext>
            </a:extLst>
          </p:cNvPr>
          <p:cNvSpPr txBox="1"/>
          <p:nvPr/>
        </p:nvSpPr>
        <p:spPr>
          <a:xfrm>
            <a:off x="7086600" y="2967335"/>
            <a:ext cx="203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Zeroes for clamped bd.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F76EFF-F261-4237-A850-0DCBFBE5C6C7}"/>
              </a:ext>
            </a:extLst>
          </p:cNvPr>
          <p:cNvSpPr/>
          <p:nvPr/>
        </p:nvSpPr>
        <p:spPr>
          <a:xfrm>
            <a:off x="6076567" y="3787486"/>
            <a:ext cx="381000" cy="358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5DF581-C3D1-42A2-8387-4F5BA60B0F01}"/>
              </a:ext>
            </a:extLst>
          </p:cNvPr>
          <p:cNvSpPr/>
          <p:nvPr/>
        </p:nvSpPr>
        <p:spPr>
          <a:xfrm>
            <a:off x="3562350" y="3787486"/>
            <a:ext cx="381000" cy="358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F374A3-2713-4772-BC0A-1489D49BEAA7}"/>
              </a:ext>
            </a:extLst>
          </p:cNvPr>
          <p:cNvSpPr/>
          <p:nvPr/>
        </p:nvSpPr>
        <p:spPr>
          <a:xfrm>
            <a:off x="533400" y="3832245"/>
            <a:ext cx="381000" cy="358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A043A7-41CF-43F3-BFB4-27CF96C7F12E}"/>
              </a:ext>
            </a:extLst>
          </p:cNvPr>
          <p:cNvSpPr txBox="1"/>
          <p:nvPr/>
        </p:nvSpPr>
        <p:spPr>
          <a:xfrm>
            <a:off x="5892799" y="4198203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Zeroes for free boundary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61FDB1-2DE1-4ACC-83BC-767EBAE375BE}"/>
              </a:ext>
            </a:extLst>
          </p:cNvPr>
          <p:cNvSpPr txBox="1"/>
          <p:nvPr/>
        </p:nvSpPr>
        <p:spPr>
          <a:xfrm>
            <a:off x="1219200" y="4267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J’</a:t>
            </a:r>
            <a:r>
              <a:rPr lang="en-US" sz="2400" b="1" i="1" baseline="-25000" dirty="0">
                <a:solidFill>
                  <a:srgbClr val="FF0000"/>
                </a:solidFill>
                <a:latin typeface="+mj-lt"/>
              </a:rPr>
              <a:t>0</a:t>
            </a:r>
            <a:r>
              <a:rPr lang="en-US" sz="2400" b="1" i="1" dirty="0">
                <a:solidFill>
                  <a:srgbClr val="FF0000"/>
                </a:solidFill>
                <a:latin typeface="+mj-lt"/>
              </a:rPr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2229733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B5B62-E87F-4625-BAA5-81A6F7B7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76" y="1752600"/>
            <a:ext cx="8563824" cy="359645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22976" y="46482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5A65DC-65E2-4643-A02A-C4B4B719A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50755-BA4F-4C63-A3BC-5D2D99F3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DCBB-F01D-468B-8C55-7C6B2B28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4A1B2-51F1-47A6-9DAC-F92D06ABB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33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633F2-0484-4170-8044-DD3ADFDB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BB184-2437-4498-91E3-3500124A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DEBE2-4D71-4ECA-B0AE-D17BA7E1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F3833-6FC6-429B-9930-44C37DDE0FD4}"/>
              </a:ext>
            </a:extLst>
          </p:cNvPr>
          <p:cNvSpPr txBox="1"/>
          <p:nvPr/>
        </p:nvSpPr>
        <p:spPr>
          <a:xfrm>
            <a:off x="457200" y="1066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Rigid body motion – moments of inertia tensors</a:t>
            </a:r>
          </a:p>
        </p:txBody>
      </p:sp>
    </p:spTree>
    <p:extLst>
      <p:ext uri="{BB962C8B-B14F-4D97-AF65-F5344CB8AC3E}">
        <p14:creationId xmlns:p14="http://schemas.microsoft.com/office/powerpoint/2010/main" val="642598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1206D-930B-42EE-B1A3-C181CA74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C0765-76DB-4716-AC8A-2D46EB1C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4972D-69A4-4294-AC8A-B5C23736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2A0EFD9-9647-46F0-86D0-586510CF6B67}"/>
              </a:ext>
            </a:extLst>
          </p:cNvPr>
          <p:cNvSpPr/>
          <p:nvPr/>
        </p:nvSpPr>
        <p:spPr>
          <a:xfrm>
            <a:off x="5638800" y="914400"/>
            <a:ext cx="2133600" cy="1676400"/>
          </a:xfrm>
          <a:prstGeom prst="cloud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B7E30B-BBBF-4DF3-BF54-9042BA399C4C}"/>
              </a:ext>
            </a:extLst>
          </p:cNvPr>
          <p:cNvSpPr/>
          <p:nvPr/>
        </p:nvSpPr>
        <p:spPr>
          <a:xfrm>
            <a:off x="7048500" y="1104900"/>
            <a:ext cx="381000" cy="381000"/>
          </a:xfrm>
          <a:prstGeom prst="ellipse">
            <a:avLst/>
          </a:prstGeom>
          <a:pattFill prst="smConfetti">
            <a:fgClr>
              <a:srgbClr val="FF0000"/>
            </a:fgClr>
            <a:bgClr>
              <a:srgbClr val="FFFF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E9894A-5329-4DEA-BC83-0858EB3C312B}"/>
              </a:ext>
            </a:extLst>
          </p:cNvPr>
          <p:cNvCxnSpPr/>
          <p:nvPr/>
        </p:nvCxnSpPr>
        <p:spPr>
          <a:xfrm flipH="1" flipV="1">
            <a:off x="5791200" y="381000"/>
            <a:ext cx="1905000" cy="2438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rved Right Arrow 8">
            <a:extLst>
              <a:ext uri="{FF2B5EF4-FFF2-40B4-BE49-F238E27FC236}">
                <a16:creationId xmlns:a16="http://schemas.microsoft.com/office/drawing/2014/main" id="{5D930743-C911-4155-B5E7-395691ACDF6A}"/>
              </a:ext>
            </a:extLst>
          </p:cNvPr>
          <p:cNvSpPr/>
          <p:nvPr/>
        </p:nvSpPr>
        <p:spPr>
          <a:xfrm rot="20579033">
            <a:off x="5663305" y="605934"/>
            <a:ext cx="685800" cy="31987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68CDEC-FDAC-410C-9991-39B09A3474CB}"/>
              </a:ext>
            </a:extLst>
          </p:cNvPr>
          <p:cNvCxnSpPr/>
          <p:nvPr/>
        </p:nvCxnSpPr>
        <p:spPr>
          <a:xfrm flipV="1">
            <a:off x="6934200" y="1295400"/>
            <a:ext cx="3048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70DE902-A044-430F-9F83-994367903306}"/>
              </a:ext>
            </a:extLst>
          </p:cNvPr>
          <p:cNvSpPr txBox="1"/>
          <p:nvPr/>
        </p:nvSpPr>
        <p:spPr>
          <a:xfrm>
            <a:off x="7086600" y="1371600"/>
            <a:ext cx="381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B2E5A0-3234-4B83-820D-83605098E6A1}"/>
              </a:ext>
            </a:extLst>
          </p:cNvPr>
          <p:cNvSpPr txBox="1"/>
          <p:nvPr/>
        </p:nvSpPr>
        <p:spPr>
          <a:xfrm>
            <a:off x="6324600" y="228600"/>
            <a:ext cx="381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ymbol" pitchFamily="18" charset="2"/>
              </a:rPr>
              <a:t>w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F652BFE-D62E-415F-9A15-7D5758E026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078717"/>
              </p:ext>
            </p:extLst>
          </p:nvPr>
        </p:nvGraphicFramePr>
        <p:xfrm>
          <a:off x="457200" y="1371600"/>
          <a:ext cx="8149996" cy="4453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2" name="Equation" r:id="rId3" imgW="4851360" imgH="2730240" progId="Equation.DSMT4">
                  <p:embed/>
                </p:oleObj>
              </mc:Choice>
              <mc:Fallback>
                <p:oleObj name="Equation" r:id="rId3" imgW="4851360" imgH="27302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71600"/>
                        <a:ext cx="8149996" cy="4453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DEB97A09-6E78-4A60-BB75-BE721329FDC2}"/>
              </a:ext>
            </a:extLst>
          </p:cNvPr>
          <p:cNvSpPr txBox="1"/>
          <p:nvPr/>
        </p:nvSpPr>
        <p:spPr>
          <a:xfrm>
            <a:off x="152400" y="2286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Summary of previous results</a:t>
            </a:r>
          </a:p>
          <a:p>
            <a:r>
              <a:rPr lang="en-US" sz="2400" dirty="0">
                <a:latin typeface="+mj-lt"/>
              </a:rPr>
              <a:t>  describing rigid bodies rotating</a:t>
            </a:r>
          </a:p>
          <a:p>
            <a:r>
              <a:rPr lang="en-US" sz="2400" dirty="0">
                <a:latin typeface="+mj-lt"/>
              </a:rPr>
              <a:t>  about a fixed origin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975601-3ABA-46A5-A004-94E593E7F798}"/>
              </a:ext>
            </a:extLst>
          </p:cNvPr>
          <p:cNvSpPr/>
          <p:nvPr/>
        </p:nvSpPr>
        <p:spPr>
          <a:xfrm>
            <a:off x="6805864" y="1700464"/>
            <a:ext cx="1905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9905ED-9994-4995-A08D-A5020E80E728}"/>
              </a:ext>
            </a:extLst>
          </p:cNvPr>
          <p:cNvSpPr/>
          <p:nvPr/>
        </p:nvSpPr>
        <p:spPr>
          <a:xfrm>
            <a:off x="3200400" y="1143000"/>
            <a:ext cx="1905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8130601-3563-464D-A086-0CBCCEE2C5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512085"/>
              </p:ext>
            </p:extLst>
          </p:nvPr>
        </p:nvGraphicFramePr>
        <p:xfrm>
          <a:off x="483623" y="5654675"/>
          <a:ext cx="254476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3" name="Equation" r:id="rId5" imgW="1295280" imgH="558720" progId="Equation.DSMT4">
                  <p:embed/>
                </p:oleObj>
              </mc:Choice>
              <mc:Fallback>
                <p:oleObj name="Equation" r:id="rId5" imgW="1295280" imgH="5587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623" y="5654675"/>
                        <a:ext cx="254476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26C55CB-FAA6-47BD-8219-C273451C27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944322"/>
              </p:ext>
            </p:extLst>
          </p:nvPr>
        </p:nvGraphicFramePr>
        <p:xfrm>
          <a:off x="3429000" y="5518150"/>
          <a:ext cx="3810000" cy="99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04" name="Equation" r:id="rId7" imgW="1981080" imgH="533160" progId="Equation.DSMT4">
                  <p:embed/>
                </p:oleObj>
              </mc:Choice>
              <mc:Fallback>
                <p:oleObj name="Equation" r:id="rId7" imgW="1981080" imgH="53316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518150"/>
                        <a:ext cx="3810000" cy="996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796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DD98C-F03C-477D-85FA-A35E1D2A8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9980EA-CDD9-4C35-8788-E571735A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8EA0D-0540-4762-982E-155D4EB0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95854E7-5440-4CF9-A381-4C610A609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935127"/>
              </p:ext>
            </p:extLst>
          </p:nvPr>
        </p:nvGraphicFramePr>
        <p:xfrm>
          <a:off x="762000" y="457200"/>
          <a:ext cx="7634288" cy="212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05" name="Equation" r:id="rId3" imgW="4914720" imgH="1409400" progId="Equation.DSMT4">
                  <p:embed/>
                </p:oleObj>
              </mc:Choice>
              <mc:Fallback>
                <p:oleObj name="Equation" r:id="rId3" imgW="4914720" imgH="14094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57200"/>
                        <a:ext cx="7634288" cy="212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FB91C8B-7C4D-47A9-9A4F-FE508A5A5088}"/>
              </a:ext>
            </a:extLst>
          </p:cNvPr>
          <p:cNvSpPr txBox="1"/>
          <p:nvPr/>
        </p:nvSpPr>
        <p:spPr>
          <a:xfrm>
            <a:off x="228600" y="762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Moment of inertia tensor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6B70F-C442-45D1-BCE0-7831E4A38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2" y="2662503"/>
            <a:ext cx="4486275" cy="3295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4866B1-8AF0-44E0-B0A1-4F94AA60A48B}"/>
              </a:ext>
            </a:extLst>
          </p:cNvPr>
          <p:cNvSpPr txBox="1"/>
          <p:nvPr/>
        </p:nvSpPr>
        <p:spPr>
          <a:xfrm>
            <a:off x="609599" y="3124200"/>
            <a:ext cx="3205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Example of 5 atom</a:t>
            </a:r>
          </a:p>
          <a:p>
            <a:r>
              <a:rPr lang="en-US" sz="2400" dirty="0">
                <a:latin typeface="+mj-lt"/>
              </a:rPr>
              <a:t>molecule with origin at central atom. 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603455-D690-41EB-9EAC-D17FED6780CA}"/>
              </a:ext>
            </a:extLst>
          </p:cNvPr>
          <p:cNvCxnSpPr/>
          <p:nvPr/>
        </p:nvCxnSpPr>
        <p:spPr>
          <a:xfrm flipV="1">
            <a:off x="5448300" y="2438400"/>
            <a:ext cx="0" cy="187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CB62CF-B82D-4A64-94F8-D73AAD2C42D2}"/>
              </a:ext>
            </a:extLst>
          </p:cNvPr>
          <p:cNvCxnSpPr>
            <a:cxnSpLocks/>
          </p:cNvCxnSpPr>
          <p:nvPr/>
        </p:nvCxnSpPr>
        <p:spPr>
          <a:xfrm flipV="1">
            <a:off x="5448300" y="4246377"/>
            <a:ext cx="1485900" cy="804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FA02FA-247B-4FF0-94FB-9D0CA316062C}"/>
              </a:ext>
            </a:extLst>
          </p:cNvPr>
          <p:cNvCxnSpPr>
            <a:cxnSpLocks/>
          </p:cNvCxnSpPr>
          <p:nvPr/>
        </p:nvCxnSpPr>
        <p:spPr>
          <a:xfrm>
            <a:off x="5448299" y="4310328"/>
            <a:ext cx="495301" cy="7188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26F79A-DFF3-4DAE-8B2A-9FB7259AD5A9}"/>
              </a:ext>
            </a:extLst>
          </p:cNvPr>
          <p:cNvSpPr txBox="1"/>
          <p:nvPr/>
        </p:nvSpPr>
        <p:spPr>
          <a:xfrm>
            <a:off x="5448298" y="2184302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85C4C2-DDC5-4858-9812-3C014AFADA6D}"/>
              </a:ext>
            </a:extLst>
          </p:cNvPr>
          <p:cNvSpPr txBox="1"/>
          <p:nvPr/>
        </p:nvSpPr>
        <p:spPr>
          <a:xfrm>
            <a:off x="6834187" y="4015544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CEC1D-401A-4CCD-8F19-02596FBCC57E}"/>
              </a:ext>
            </a:extLst>
          </p:cNvPr>
          <p:cNvSpPr txBox="1"/>
          <p:nvPr/>
        </p:nvSpPr>
        <p:spPr>
          <a:xfrm>
            <a:off x="5829300" y="4876800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8F2E40-5BFE-4E4E-A6E4-1D2CFD7143CC}"/>
              </a:ext>
            </a:extLst>
          </p:cNvPr>
          <p:cNvSpPr/>
          <p:nvPr/>
        </p:nvSpPr>
        <p:spPr>
          <a:xfrm>
            <a:off x="5333999" y="4204296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99D0E7-6B58-4602-B886-610358DB5C6F}"/>
              </a:ext>
            </a:extLst>
          </p:cNvPr>
          <p:cNvSpPr txBox="1"/>
          <p:nvPr/>
        </p:nvSpPr>
        <p:spPr>
          <a:xfrm>
            <a:off x="3852865" y="2751251"/>
            <a:ext cx="91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3m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04D0B-539B-489C-8DBC-1006DA787B03}"/>
              </a:ext>
            </a:extLst>
          </p:cNvPr>
          <p:cNvSpPr txBox="1"/>
          <p:nvPr/>
        </p:nvSpPr>
        <p:spPr>
          <a:xfrm>
            <a:off x="6324607" y="3348335"/>
            <a:ext cx="91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3m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547967-52AB-447A-B39E-3E3097856237}"/>
              </a:ext>
            </a:extLst>
          </p:cNvPr>
          <p:cNvSpPr txBox="1"/>
          <p:nvPr/>
        </p:nvSpPr>
        <p:spPr>
          <a:xfrm>
            <a:off x="4533905" y="5244737"/>
            <a:ext cx="91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E9AD69-1EBC-43E5-9EEF-40451BC1E26D}"/>
              </a:ext>
            </a:extLst>
          </p:cNvPr>
          <p:cNvSpPr txBox="1"/>
          <p:nvPr/>
        </p:nvSpPr>
        <p:spPr>
          <a:xfrm>
            <a:off x="5867407" y="4262735"/>
            <a:ext cx="91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34230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FC9E7-5702-4895-85E5-242CEE3D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2B5C3-AC6E-4080-A251-0FE62713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F47E4-8490-48FA-B79D-A2F84164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9866990-0D30-4A72-9DAA-448F3AB485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959004"/>
              </p:ext>
            </p:extLst>
          </p:nvPr>
        </p:nvGraphicFramePr>
        <p:xfrm>
          <a:off x="228600" y="304800"/>
          <a:ext cx="3471862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52" name="Equation" r:id="rId3" imgW="2234880" imgH="533160" progId="Equation.DSMT4">
                  <p:embed/>
                </p:oleObj>
              </mc:Choice>
              <mc:Fallback>
                <p:oleObj name="Equation" r:id="rId3" imgW="2234880" imgH="533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95854E7-5440-4CF9-A381-4C610A6092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04800"/>
                        <a:ext cx="3471862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46BFC8E-03A8-44EA-8D98-3D20BBB58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04950"/>
            <a:ext cx="4486275" cy="32956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F7DE89-6EBA-4380-B88D-C63DD9C825FE}"/>
              </a:ext>
            </a:extLst>
          </p:cNvPr>
          <p:cNvCxnSpPr/>
          <p:nvPr/>
        </p:nvCxnSpPr>
        <p:spPr>
          <a:xfrm flipV="1">
            <a:off x="1443038" y="1280847"/>
            <a:ext cx="0" cy="18719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67FA5E-A156-4D11-9D94-BFBDB44EBC22}"/>
              </a:ext>
            </a:extLst>
          </p:cNvPr>
          <p:cNvCxnSpPr>
            <a:cxnSpLocks/>
          </p:cNvCxnSpPr>
          <p:nvPr/>
        </p:nvCxnSpPr>
        <p:spPr>
          <a:xfrm flipV="1">
            <a:off x="1443038" y="3088824"/>
            <a:ext cx="1485900" cy="804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33714E-5C4E-4920-8066-68B5A976DF17}"/>
              </a:ext>
            </a:extLst>
          </p:cNvPr>
          <p:cNvCxnSpPr>
            <a:cxnSpLocks/>
          </p:cNvCxnSpPr>
          <p:nvPr/>
        </p:nvCxnSpPr>
        <p:spPr>
          <a:xfrm>
            <a:off x="1443037" y="3152775"/>
            <a:ext cx="495301" cy="71887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F567FA0-6AA5-4B38-BBE4-34E60CAB86C3}"/>
              </a:ext>
            </a:extLst>
          </p:cNvPr>
          <p:cNvSpPr txBox="1"/>
          <p:nvPr/>
        </p:nvSpPr>
        <p:spPr>
          <a:xfrm>
            <a:off x="1443036" y="1026749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64AC2E-EFD9-434B-9FC2-53B8321CD713}"/>
              </a:ext>
            </a:extLst>
          </p:cNvPr>
          <p:cNvSpPr txBox="1"/>
          <p:nvPr/>
        </p:nvSpPr>
        <p:spPr>
          <a:xfrm>
            <a:off x="2828925" y="2857991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6FB52-EA45-46AC-BC9E-1635AC68AEF5}"/>
              </a:ext>
            </a:extLst>
          </p:cNvPr>
          <p:cNvSpPr txBox="1"/>
          <p:nvPr/>
        </p:nvSpPr>
        <p:spPr>
          <a:xfrm>
            <a:off x="1824038" y="3719247"/>
            <a:ext cx="49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x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0796CD-F0D8-4B72-9D80-746AC47E4E83}"/>
              </a:ext>
            </a:extLst>
          </p:cNvPr>
          <p:cNvSpPr/>
          <p:nvPr/>
        </p:nvSpPr>
        <p:spPr>
          <a:xfrm>
            <a:off x="1328737" y="3046743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AC332E4-E596-4D45-AA5B-48F83F3D5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281973"/>
              </p:ext>
            </p:extLst>
          </p:nvPr>
        </p:nvGraphicFramePr>
        <p:xfrm>
          <a:off x="5624513" y="533399"/>
          <a:ext cx="2744968" cy="253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53" name="Equation" r:id="rId6" imgW="1333440" imgH="1231560" progId="Equation.DSMT4">
                  <p:embed/>
                </p:oleObj>
              </mc:Choice>
              <mc:Fallback>
                <p:oleObj name="Equation" r:id="rId6" imgW="1333440" imgH="1231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4513" y="533399"/>
                        <a:ext cx="2744968" cy="253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EFC54F5-3AF0-467A-B21C-FF3C8204BFDD}"/>
              </a:ext>
            </a:extLst>
          </p:cNvPr>
          <p:cNvSpPr txBox="1"/>
          <p:nvPr/>
        </p:nvSpPr>
        <p:spPr>
          <a:xfrm>
            <a:off x="1824038" y="3050546"/>
            <a:ext cx="91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ECEB4-2568-484B-BDA5-A07E207AE722}"/>
              </a:ext>
            </a:extLst>
          </p:cNvPr>
          <p:cNvSpPr txBox="1"/>
          <p:nvPr/>
        </p:nvSpPr>
        <p:spPr>
          <a:xfrm>
            <a:off x="609607" y="4095750"/>
            <a:ext cx="91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4DD20C-7920-4553-A8EC-79473C15E421}"/>
              </a:ext>
            </a:extLst>
          </p:cNvPr>
          <p:cNvSpPr txBox="1"/>
          <p:nvPr/>
        </p:nvSpPr>
        <p:spPr>
          <a:xfrm>
            <a:off x="2438407" y="2133600"/>
            <a:ext cx="91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3m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4AB5BA-8B69-4C1B-A50B-CE462C5FC769}"/>
              </a:ext>
            </a:extLst>
          </p:cNvPr>
          <p:cNvSpPr txBox="1"/>
          <p:nvPr/>
        </p:nvSpPr>
        <p:spPr>
          <a:xfrm>
            <a:off x="609600" y="1752600"/>
            <a:ext cx="914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3m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9E71996-6C88-40C1-8E89-B72133CD42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793059"/>
              </p:ext>
            </p:extLst>
          </p:nvPr>
        </p:nvGraphicFramePr>
        <p:xfrm>
          <a:off x="4684713" y="3544888"/>
          <a:ext cx="3694112" cy="156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54" name="Equation" r:id="rId8" imgW="2400120" imgH="1015920" progId="Equation.DSMT4">
                  <p:embed/>
                </p:oleObj>
              </mc:Choice>
              <mc:Fallback>
                <p:oleObj name="Equation" r:id="rId8" imgW="240012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84713" y="3544888"/>
                        <a:ext cx="3694112" cy="156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3E7F48-A9F3-43EE-86CC-0121AC2241EF}"/>
              </a:ext>
            </a:extLst>
          </p:cNvPr>
          <p:cNvCxnSpPr/>
          <p:nvPr/>
        </p:nvCxnSpPr>
        <p:spPr>
          <a:xfrm flipV="1">
            <a:off x="1443036" y="1197298"/>
            <a:ext cx="0" cy="1871928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FB7D70-7058-45B5-9ADB-A26E0B27E6A6}"/>
              </a:ext>
            </a:extLst>
          </p:cNvPr>
          <p:cNvCxnSpPr>
            <a:cxnSpLocks/>
          </p:cNvCxnSpPr>
          <p:nvPr/>
        </p:nvCxnSpPr>
        <p:spPr>
          <a:xfrm>
            <a:off x="1595436" y="3221626"/>
            <a:ext cx="1757364" cy="650021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E5AA4F-8FF5-45CF-B38A-6DA3A8680650}"/>
              </a:ext>
            </a:extLst>
          </p:cNvPr>
          <p:cNvCxnSpPr>
            <a:cxnSpLocks/>
          </p:cNvCxnSpPr>
          <p:nvPr/>
        </p:nvCxnSpPr>
        <p:spPr>
          <a:xfrm flipH="1">
            <a:off x="494906" y="3167353"/>
            <a:ext cx="924314" cy="704294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2B91454-2AC4-466C-A2D9-FD2E10BC5FDD}"/>
              </a:ext>
            </a:extLst>
          </p:cNvPr>
          <p:cNvSpPr txBox="1"/>
          <p:nvPr/>
        </p:nvSpPr>
        <p:spPr>
          <a:xfrm>
            <a:off x="233362" y="4918696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What happens when all masses are equal?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Is it an accident that the principal axes are related to the symmetry of the system?</a:t>
            </a:r>
          </a:p>
        </p:txBody>
      </p:sp>
    </p:spTree>
    <p:extLst>
      <p:ext uri="{BB962C8B-B14F-4D97-AF65-F5344CB8AC3E}">
        <p14:creationId xmlns:p14="http://schemas.microsoft.com/office/powerpoint/2010/main" val="495716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E6849F-FD9E-4B87-8D82-52898D80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10/23/2020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AC53B-50C0-437F-B1E2-8135B95D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2020 -- Lecture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3766E-EC59-4806-9F8A-6B7AFE78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B5A30-B4C8-4B41-BB04-ED98FC8B314D}"/>
              </a:ext>
            </a:extLst>
          </p:cNvPr>
          <p:cNvSpPr txBox="1"/>
          <p:nvPr/>
        </p:nvSpPr>
        <p:spPr>
          <a:xfrm>
            <a:off x="457200" y="16002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Functions of complex variables,   contour integration</a:t>
            </a:r>
          </a:p>
        </p:txBody>
      </p:sp>
    </p:spTree>
    <p:extLst>
      <p:ext uri="{BB962C8B-B14F-4D97-AF65-F5344CB8AC3E}">
        <p14:creationId xmlns:p14="http://schemas.microsoft.com/office/powerpoint/2010/main" val="1044913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18040</TotalTime>
  <Words>803</Words>
  <Application>Microsoft Office PowerPoint</Application>
  <PresentationFormat>On-screen Show (4:3)</PresentationFormat>
  <Paragraphs>184</Paragraphs>
  <Slides>27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Symbol</vt:lpstr>
      <vt:lpstr>Office Theme</vt:lpstr>
      <vt:lpstr>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818</cp:revision>
  <cp:lastPrinted>2020-10-20T04:29:59Z</cp:lastPrinted>
  <dcterms:created xsi:type="dcterms:W3CDTF">2012-01-10T18:32:24Z</dcterms:created>
  <dcterms:modified xsi:type="dcterms:W3CDTF">2020-10-23T14:51:23Z</dcterms:modified>
</cp:coreProperties>
</file>