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397" r:id="rId3"/>
    <p:sldId id="354" r:id="rId4"/>
    <p:sldId id="396" r:id="rId5"/>
    <p:sldId id="372" r:id="rId6"/>
    <p:sldId id="398" r:id="rId7"/>
    <p:sldId id="373" r:id="rId8"/>
    <p:sldId id="374" r:id="rId9"/>
    <p:sldId id="375" r:id="rId10"/>
    <p:sldId id="376" r:id="rId11"/>
    <p:sldId id="377" r:id="rId12"/>
    <p:sldId id="400" r:id="rId13"/>
    <p:sldId id="379" r:id="rId14"/>
    <p:sldId id="380" r:id="rId15"/>
    <p:sldId id="381" r:id="rId16"/>
    <p:sldId id="382" r:id="rId17"/>
    <p:sldId id="383" r:id="rId18"/>
    <p:sldId id="399" r:id="rId19"/>
    <p:sldId id="384" r:id="rId20"/>
    <p:sldId id="385" r:id="rId21"/>
    <p:sldId id="401" r:id="rId22"/>
    <p:sldId id="402" r:id="rId23"/>
    <p:sldId id="378" r:id="rId24"/>
    <p:sldId id="386" r:id="rId25"/>
    <p:sldId id="387" r:id="rId26"/>
    <p:sldId id="388" r:id="rId27"/>
    <p:sldId id="389" r:id="rId28"/>
    <p:sldId id="390" r:id="rId29"/>
    <p:sldId id="391"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5" d="100"/>
          <a:sy n="75" d="100"/>
        </p:scale>
        <p:origin x="1452" y="7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10/26/2020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10/26/2020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begin an introductory treatment of the mechanics of </a:t>
            </a:r>
            <a:r>
              <a:rPr lang="en-US" dirty="0" err="1"/>
              <a:t>fluis</a:t>
            </a:r>
            <a:r>
              <a:rPr lang="en-US" dirty="0"/>
              <a: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restricted equations have some interesting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80887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 is known as Bernoulli’s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5410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illustrating Bernoulli’s equation   as a syphon.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6886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taken from the PHY 114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31385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t>
            </a:r>
            <a:r>
              <a:rPr lang="en-US" dirty="0" err="1"/>
              <a:t>ezample</a:t>
            </a:r>
            <a:r>
              <a:rPr lang="en-US" dirty="0"/>
              <a:t> of Bernoulli’s equation for a syringe.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37761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fluid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88659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Bernoulli’s equation is oversimplified.    It appeared in most of the old textbook, but seems now to be deemphasized.    It is given here since it  shows some aspects of fluid flow, although apparently not good enough.  </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2672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equation is an important aspect of fluid flow.</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17148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incompressible and irrotational fluid,   it is mathematically convenient to express the velocity field in terms of a velocity potential field.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56606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uniformly fluid flowing along the z direction, the velocity potential and velocity field are easily written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0587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homework problem based on today’s lecture material</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uniform fluid  in the presence of an impediment.    In the is case we consider a cylindrical log.</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174877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solutions of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18627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this geometry and the application of the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047825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3928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problem involves a description of simple fluid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61251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that will be covered in the next few lectures.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20583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laws need to be adapted to describe the physics of fluids.   Here pressure is important and more generally, the functions used to describe fluids depend on position and time.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86990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acts in all directions.    Here we argue that the spatial derivative of the pressure applies a force to a volume of fluid.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68517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write Newton’s law in terms of the mass density, velocity, and pressure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80288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continuous nature of the velocity,  the total time derivative of the fluid velocity depends both or the partial derivates with respect to space and with respect to time as derived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26141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alternative expressions for the velocity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2162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10/26/2020</a:t>
            </a:r>
            <a:endParaRPr lang="en-US" dirty="0"/>
          </a:p>
        </p:txBody>
      </p:sp>
      <p:sp>
        <p:nvSpPr>
          <p:cNvPr id="5" name="Footer Placeholder 4"/>
          <p:cNvSpPr>
            <a:spLocks noGrp="1"/>
          </p:cNvSpPr>
          <p:nvPr>
            <p:ph type="ftr" sz="quarter" idx="11"/>
          </p:nvPr>
        </p:nvSpPr>
        <p:spPr/>
        <p:txBody>
          <a:bodyPr/>
          <a:lstStyle/>
          <a:p>
            <a:r>
              <a:rPr lang="en-US"/>
              <a:t>PHY 711  Fall 2020 --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10/26/2020</a:t>
            </a:r>
            <a:endParaRPr lang="en-US" dirty="0"/>
          </a:p>
        </p:txBody>
      </p:sp>
      <p:sp>
        <p:nvSpPr>
          <p:cNvPr id="5" name="Footer Placeholder 4"/>
          <p:cNvSpPr>
            <a:spLocks noGrp="1"/>
          </p:cNvSpPr>
          <p:nvPr>
            <p:ph type="ftr" sz="quarter" idx="11"/>
          </p:nvPr>
        </p:nvSpPr>
        <p:spPr/>
        <p:txBody>
          <a:bodyPr/>
          <a:lstStyle/>
          <a:p>
            <a:r>
              <a:rPr lang="en-US"/>
              <a:t>PHY 711  Fall 2020 --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10/26/2020</a:t>
            </a:r>
            <a:endParaRPr lang="en-US" dirty="0"/>
          </a:p>
        </p:txBody>
      </p:sp>
      <p:sp>
        <p:nvSpPr>
          <p:cNvPr id="5" name="Footer Placeholder 4"/>
          <p:cNvSpPr>
            <a:spLocks noGrp="1"/>
          </p:cNvSpPr>
          <p:nvPr>
            <p:ph type="ftr" sz="quarter" idx="11"/>
          </p:nvPr>
        </p:nvSpPr>
        <p:spPr/>
        <p:txBody>
          <a:bodyPr/>
          <a:lstStyle/>
          <a:p>
            <a:r>
              <a:rPr lang="en-US"/>
              <a:t>PHY 711  Fall 2020 --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10/26/2020</a:t>
            </a:r>
            <a:endParaRPr lang="en-US" dirty="0"/>
          </a:p>
        </p:txBody>
      </p:sp>
      <p:sp>
        <p:nvSpPr>
          <p:cNvPr id="5" name="Footer Placeholder 4"/>
          <p:cNvSpPr>
            <a:spLocks noGrp="1"/>
          </p:cNvSpPr>
          <p:nvPr>
            <p:ph type="ftr" sz="quarter" idx="11"/>
          </p:nvPr>
        </p:nvSpPr>
        <p:spPr/>
        <p:txBody>
          <a:bodyPr/>
          <a:lstStyle/>
          <a:p>
            <a:r>
              <a:rPr lang="en-US"/>
              <a:t>PHY 711  Fall 2020 --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10/26/2020</a:t>
            </a:r>
            <a:endParaRPr lang="en-US" dirty="0"/>
          </a:p>
        </p:txBody>
      </p:sp>
      <p:sp>
        <p:nvSpPr>
          <p:cNvPr id="5" name="Footer Placeholder 4"/>
          <p:cNvSpPr>
            <a:spLocks noGrp="1"/>
          </p:cNvSpPr>
          <p:nvPr>
            <p:ph type="ftr" sz="quarter" idx="11"/>
          </p:nvPr>
        </p:nvSpPr>
        <p:spPr/>
        <p:txBody>
          <a:bodyPr/>
          <a:lstStyle/>
          <a:p>
            <a:r>
              <a:rPr lang="en-US"/>
              <a:t>PHY 711  Fall 2020 --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10/26/2020</a:t>
            </a:r>
            <a:endParaRPr lang="en-US" dirty="0"/>
          </a:p>
        </p:txBody>
      </p:sp>
      <p:sp>
        <p:nvSpPr>
          <p:cNvPr id="6" name="Footer Placeholder 5"/>
          <p:cNvSpPr>
            <a:spLocks noGrp="1"/>
          </p:cNvSpPr>
          <p:nvPr>
            <p:ph type="ftr" sz="quarter" idx="11"/>
          </p:nvPr>
        </p:nvSpPr>
        <p:spPr/>
        <p:txBody>
          <a:bodyPr/>
          <a:lstStyle/>
          <a:p>
            <a:r>
              <a:rPr lang="en-US"/>
              <a:t>PHY 711  Fall 2020 --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10/26/2020</a:t>
            </a:r>
            <a:endParaRPr lang="en-US" dirty="0"/>
          </a:p>
        </p:txBody>
      </p:sp>
      <p:sp>
        <p:nvSpPr>
          <p:cNvPr id="8" name="Footer Placeholder 7"/>
          <p:cNvSpPr>
            <a:spLocks noGrp="1"/>
          </p:cNvSpPr>
          <p:nvPr>
            <p:ph type="ftr" sz="quarter" idx="11"/>
          </p:nvPr>
        </p:nvSpPr>
        <p:spPr/>
        <p:txBody>
          <a:bodyPr/>
          <a:lstStyle/>
          <a:p>
            <a:r>
              <a:rPr lang="en-US"/>
              <a:t>PHY 711  Fall 2020 -- Lecture 27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10/26/2020</a:t>
            </a:r>
            <a:endParaRPr lang="en-US" dirty="0"/>
          </a:p>
        </p:txBody>
      </p:sp>
      <p:sp>
        <p:nvSpPr>
          <p:cNvPr id="4" name="Footer Placeholder 3"/>
          <p:cNvSpPr>
            <a:spLocks noGrp="1"/>
          </p:cNvSpPr>
          <p:nvPr>
            <p:ph type="ftr" sz="quarter" idx="11"/>
          </p:nvPr>
        </p:nvSpPr>
        <p:spPr/>
        <p:txBody>
          <a:bodyPr/>
          <a:lstStyle/>
          <a:p>
            <a:r>
              <a:rPr lang="en-US"/>
              <a:t>PHY 711  Fall 2020 -- Lecture 27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10/26/2020</a:t>
            </a:r>
            <a:endParaRPr lang="en-US" dirty="0"/>
          </a:p>
        </p:txBody>
      </p:sp>
      <p:sp>
        <p:nvSpPr>
          <p:cNvPr id="6" name="Footer Placeholder 5"/>
          <p:cNvSpPr>
            <a:spLocks noGrp="1"/>
          </p:cNvSpPr>
          <p:nvPr>
            <p:ph type="ftr" sz="quarter" idx="11"/>
          </p:nvPr>
        </p:nvSpPr>
        <p:spPr/>
        <p:txBody>
          <a:bodyPr/>
          <a:lstStyle/>
          <a:p>
            <a:r>
              <a:rPr lang="en-US"/>
              <a:t>PHY 711  Fall 2020 --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10/26/2020</a:t>
            </a:r>
            <a:endParaRPr lang="en-US" dirty="0"/>
          </a:p>
        </p:txBody>
      </p:sp>
      <p:sp>
        <p:nvSpPr>
          <p:cNvPr id="6" name="Footer Placeholder 5"/>
          <p:cNvSpPr>
            <a:spLocks noGrp="1"/>
          </p:cNvSpPr>
          <p:nvPr>
            <p:ph type="ftr" sz="quarter" idx="11"/>
          </p:nvPr>
        </p:nvSpPr>
        <p:spPr/>
        <p:txBody>
          <a:bodyPr/>
          <a:lstStyle/>
          <a:p>
            <a:r>
              <a:rPr lang="en-US"/>
              <a:t>PHY 711  Fall 2020 --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2.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0.jpeg"/><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3.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5.jpeg"/><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5.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5.jpeg"/><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hyperlink" Target="http://en.wikipedia.org/wiki/Lift_(force)"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hyperlink" Target="https://www.scientificamerican.com/article/no-one-can-explain-why-planes-stay-in-the-ai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1.w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5.wmf"/><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5" Type="http://schemas.openxmlformats.org/officeDocument/2006/relationships/image" Target="../media/image37.wmf"/><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5.bin"/><Relationship Id="rId5" Type="http://schemas.openxmlformats.org/officeDocument/2006/relationships/image" Target="../media/image39.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700"/>
            <a:ext cx="89154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600" b="1" dirty="0"/>
          </a:p>
          <a:p>
            <a:pPr algn="ctr"/>
            <a:r>
              <a:rPr lang="en-US" sz="3200" b="1" dirty="0"/>
              <a:t>Discussion for Lecture 27 – Chap. 9 in F &amp; W</a:t>
            </a:r>
            <a:endParaRPr lang="en-US" sz="3200" b="1" dirty="0">
              <a:solidFill>
                <a:schemeClr val="folHlink"/>
              </a:solidFill>
            </a:endParaRPr>
          </a:p>
          <a:p>
            <a:pPr marL="457200" lvl="2"/>
            <a:endParaRPr lang="en-US" sz="3200" b="1" dirty="0">
              <a:solidFill>
                <a:schemeClr val="folHlink"/>
              </a:solidFill>
            </a:endParaRPr>
          </a:p>
          <a:p>
            <a:pPr marL="457200" lvl="2"/>
            <a:endParaRPr lang="en-US" sz="1600" b="1" dirty="0">
              <a:solidFill>
                <a:schemeClr val="folHlink"/>
              </a:solidFill>
            </a:endParaRPr>
          </a:p>
          <a:p>
            <a:pPr marL="457200" lvl="2" algn="ctr"/>
            <a:r>
              <a:rPr lang="en-US" sz="3200" b="1" dirty="0">
                <a:solidFill>
                  <a:schemeClr val="folHlink"/>
                </a:solidFill>
              </a:rPr>
              <a:t>Introduction to hydrodynamics </a:t>
            </a:r>
          </a:p>
          <a:p>
            <a:pPr marL="1428750" lvl="3" indent="-514350">
              <a:buFont typeface="+mj-lt"/>
              <a:buAutoNum type="arabicPeriod"/>
            </a:pPr>
            <a:r>
              <a:rPr lang="en-US" sz="3200" b="1" dirty="0">
                <a:solidFill>
                  <a:schemeClr val="folHlink"/>
                </a:solidFill>
                <a:sym typeface="Wingdings" pitchFamily="2" charset="2"/>
              </a:rPr>
              <a:t>Motivation for topic</a:t>
            </a:r>
          </a:p>
          <a:p>
            <a:pPr marL="1428750" lvl="3" indent="-514350">
              <a:buFont typeface="+mj-lt"/>
              <a:buAutoNum type="arabicPeriod"/>
            </a:pPr>
            <a:r>
              <a:rPr lang="en-US" sz="3200" b="1" dirty="0">
                <a:solidFill>
                  <a:schemeClr val="folHlink"/>
                </a:solidFill>
                <a:sym typeface="Wingdings" pitchFamily="2" charset="2"/>
              </a:rPr>
              <a:t>Newton’s laws for fluids</a:t>
            </a:r>
          </a:p>
          <a:p>
            <a:pPr marL="1428750" lvl="3" indent="-514350">
              <a:buFont typeface="+mj-lt"/>
              <a:buAutoNum type="arabicPeriod"/>
            </a:pPr>
            <a:r>
              <a:rPr lang="en-US" sz="3200" b="1" dirty="0">
                <a:solidFill>
                  <a:schemeClr val="folHlink"/>
                </a:solidFill>
                <a:sym typeface="Wingdings" pitchFamily="2" charset="2"/>
              </a:rPr>
              <a:t>Conservation relations</a:t>
            </a:r>
          </a:p>
        </p:txBody>
      </p:sp>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96271847"/>
              </p:ext>
            </p:extLst>
          </p:nvPr>
        </p:nvGraphicFramePr>
        <p:xfrm>
          <a:off x="795339" y="352425"/>
          <a:ext cx="5910262" cy="4141788"/>
        </p:xfrm>
        <a:graphic>
          <a:graphicData uri="http://schemas.openxmlformats.org/presentationml/2006/ole">
            <mc:AlternateContent xmlns:mc="http://schemas.openxmlformats.org/markup-compatibility/2006">
              <mc:Choice xmlns:v="urn:schemas-microsoft-com:vml" Requires="v">
                <p:oleObj spid="_x0000_s275667" name="Equation" r:id="rId4" imgW="2349360" imgH="1752480" progId="Equation.DSMT4">
                  <p:embed/>
                </p:oleObj>
              </mc:Choice>
              <mc:Fallback>
                <p:oleObj name="Equation" r:id="rId4" imgW="2349360" imgH="1752480" progId="Equation.DSMT4">
                  <p:embed/>
                  <p:pic>
                    <p:nvPicPr>
                      <p:cNvPr id="0" name="Object 6"/>
                      <p:cNvPicPr>
                        <a:picLocks noChangeAspect="1" noChangeArrowheads="1"/>
                      </p:cNvPicPr>
                      <p:nvPr/>
                    </p:nvPicPr>
                    <p:blipFill>
                      <a:blip r:embed="rId5"/>
                      <a:srcRect/>
                      <a:stretch>
                        <a:fillRect/>
                      </a:stretch>
                    </p:blipFill>
                    <p:spPr bwMode="auto">
                      <a:xfrm>
                        <a:off x="795339" y="352425"/>
                        <a:ext cx="5910262" cy="4141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7145925"/>
              </p:ext>
            </p:extLst>
          </p:nvPr>
        </p:nvGraphicFramePr>
        <p:xfrm>
          <a:off x="609600" y="4572000"/>
          <a:ext cx="6907212" cy="1560513"/>
        </p:xfrm>
        <a:graphic>
          <a:graphicData uri="http://schemas.openxmlformats.org/presentationml/2006/ole">
            <mc:AlternateContent xmlns:mc="http://schemas.openxmlformats.org/markup-compatibility/2006">
              <mc:Choice xmlns:v="urn:schemas-microsoft-com:vml" Requires="v">
                <p:oleObj spid="_x0000_s275668" name="数式" r:id="rId6" imgW="2806560" imgH="660240" progId="Equation.3">
                  <p:embed/>
                </p:oleObj>
              </mc:Choice>
              <mc:Fallback>
                <p:oleObj name="数式" r:id="rId6" imgW="2806560" imgH="660240" progId="Equation.3">
                  <p:embed/>
                  <p:pic>
                    <p:nvPicPr>
                      <p:cNvPr id="0" name="Object 4"/>
                      <p:cNvPicPr>
                        <a:picLocks noChangeAspect="1" noChangeArrowheads="1"/>
                      </p:cNvPicPr>
                      <p:nvPr/>
                    </p:nvPicPr>
                    <p:blipFill>
                      <a:blip r:embed="rId7"/>
                      <a:srcRect/>
                      <a:stretch>
                        <a:fillRect/>
                      </a:stretch>
                    </p:blipFill>
                    <p:spPr bwMode="auto">
                      <a:xfrm>
                        <a:off x="609600" y="4572000"/>
                        <a:ext cx="690721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DCE318B-6711-49B8-AD43-1FA51D2E0CB7}"/>
              </a:ext>
            </a:extLst>
          </p:cNvPr>
          <p:cNvGraphicFramePr>
            <a:graphicFrameLocks noChangeAspect="1"/>
          </p:cNvGraphicFramePr>
          <p:nvPr>
            <p:extLst>
              <p:ext uri="{D42A27DB-BD31-4B8C-83A1-F6EECF244321}">
                <p14:modId xmlns:p14="http://schemas.microsoft.com/office/powerpoint/2010/main" val="3902449611"/>
              </p:ext>
            </p:extLst>
          </p:nvPr>
        </p:nvGraphicFramePr>
        <p:xfrm>
          <a:off x="2895600" y="4572000"/>
          <a:ext cx="2895101" cy="611188"/>
        </p:xfrm>
        <a:graphic>
          <a:graphicData uri="http://schemas.openxmlformats.org/presentationml/2006/ole">
            <mc:AlternateContent xmlns:mc="http://schemas.openxmlformats.org/markup-compatibility/2006">
              <mc:Choice xmlns:v="urn:schemas-microsoft-com:vml" Requires="v">
                <p:oleObj spid="_x0000_s275669" name="Equation" r:id="rId8" imgW="1143000" imgH="241200" progId="Equation.DSMT4">
                  <p:embed/>
                </p:oleObj>
              </mc:Choice>
              <mc:Fallback>
                <p:oleObj name="Equation" r:id="rId8" imgW="1143000" imgH="241200" progId="Equation.DSMT4">
                  <p:embed/>
                  <p:pic>
                    <p:nvPicPr>
                      <p:cNvPr id="0" name=""/>
                      <p:cNvPicPr/>
                      <p:nvPr/>
                    </p:nvPicPr>
                    <p:blipFill>
                      <a:blip r:embed="rId9"/>
                      <a:stretch>
                        <a:fillRect/>
                      </a:stretch>
                    </p:blipFill>
                    <p:spPr>
                      <a:xfrm>
                        <a:off x="2895600" y="4572000"/>
                        <a:ext cx="2895101" cy="611188"/>
                      </a:xfrm>
                      <a:prstGeom prst="rect">
                        <a:avLst/>
                      </a:prstGeom>
                    </p:spPr>
                  </p:pic>
                </p:oleObj>
              </mc:Fallback>
            </mc:AlternateContent>
          </a:graphicData>
        </a:graphic>
      </p:graphicFrame>
    </p:spTree>
    <p:extLst>
      <p:ext uri="{BB962C8B-B14F-4D97-AF65-F5344CB8AC3E}">
        <p14:creationId xmlns:p14="http://schemas.microsoft.com/office/powerpoint/2010/main" val="129655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6791628"/>
              </p:ext>
            </p:extLst>
          </p:nvPr>
        </p:nvGraphicFramePr>
        <p:xfrm>
          <a:off x="619125" y="1112838"/>
          <a:ext cx="7312025" cy="3154362"/>
        </p:xfrm>
        <a:graphic>
          <a:graphicData uri="http://schemas.openxmlformats.org/presentationml/2006/ole">
            <mc:AlternateContent xmlns:mc="http://schemas.openxmlformats.org/markup-compatibility/2006">
              <mc:Choice xmlns:v="urn:schemas-microsoft-com:vml" Requires="v">
                <p:oleObj spid="_x0000_s276581" name="Equation" r:id="rId4" imgW="2971800" imgH="1333440" progId="Equation.DSMT4">
                  <p:embed/>
                </p:oleObj>
              </mc:Choice>
              <mc:Fallback>
                <p:oleObj name="Equation" r:id="rId4" imgW="2971800" imgH="1333440" progId="Equation.DSMT4">
                  <p:embed/>
                  <p:pic>
                    <p:nvPicPr>
                      <p:cNvPr id="0" name="Object 4"/>
                      <p:cNvPicPr>
                        <a:picLocks noChangeAspect="1" noChangeArrowheads="1"/>
                      </p:cNvPicPr>
                      <p:nvPr/>
                    </p:nvPicPr>
                    <p:blipFill>
                      <a:blip r:embed="rId5"/>
                      <a:srcRect/>
                      <a:stretch>
                        <a:fillRect/>
                      </a:stretch>
                    </p:blipFill>
                    <p:spPr bwMode="auto">
                      <a:xfrm>
                        <a:off x="619125" y="1112838"/>
                        <a:ext cx="7312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spTree>
    <p:extLst>
      <p:ext uri="{BB962C8B-B14F-4D97-AF65-F5344CB8AC3E}">
        <p14:creationId xmlns:p14="http://schemas.microsoft.com/office/powerpoint/2010/main" val="405987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AF6F6-D117-45E4-AEFD-C3D43932A3E2}"/>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201CA893-BF0F-4823-9C4C-B25A1932A51E}"/>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A6E62086-EE82-424F-8169-E14983CDC6CA}"/>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F5B0C573-0E8D-45E2-949E-C2B343DD4F43}"/>
              </a:ext>
            </a:extLst>
          </p:cNvPr>
          <p:cNvSpPr txBox="1"/>
          <p:nvPr/>
        </p:nvSpPr>
        <p:spPr>
          <a:xfrm>
            <a:off x="457200" y="304800"/>
            <a:ext cx="8077200" cy="461665"/>
          </a:xfrm>
          <a:prstGeom prst="rect">
            <a:avLst/>
          </a:prstGeom>
          <a:noFill/>
        </p:spPr>
        <p:txBody>
          <a:bodyPr wrap="square" rtlCol="0">
            <a:spAutoFit/>
          </a:bodyPr>
          <a:lstStyle/>
          <a:p>
            <a:r>
              <a:rPr lang="en-US" sz="2400" dirty="0">
                <a:latin typeface="+mj-lt"/>
              </a:rPr>
              <a:t>Your question – What is irrotational flow?</a:t>
            </a:r>
          </a:p>
        </p:txBody>
      </p:sp>
      <p:graphicFrame>
        <p:nvGraphicFramePr>
          <p:cNvPr id="6" name="Object 5">
            <a:extLst>
              <a:ext uri="{FF2B5EF4-FFF2-40B4-BE49-F238E27FC236}">
                <a16:creationId xmlns:a16="http://schemas.microsoft.com/office/drawing/2014/main" id="{809E13D6-1161-4734-8B66-E46E82F100BE}"/>
              </a:ext>
            </a:extLst>
          </p:cNvPr>
          <p:cNvGraphicFramePr>
            <a:graphicFrameLocks noChangeAspect="1"/>
          </p:cNvGraphicFramePr>
          <p:nvPr>
            <p:extLst>
              <p:ext uri="{D42A27DB-BD31-4B8C-83A1-F6EECF244321}">
                <p14:modId xmlns:p14="http://schemas.microsoft.com/office/powerpoint/2010/main" val="304335080"/>
              </p:ext>
            </p:extLst>
          </p:nvPr>
        </p:nvGraphicFramePr>
        <p:xfrm>
          <a:off x="1066800" y="1219200"/>
          <a:ext cx="6439427" cy="1347787"/>
        </p:xfrm>
        <a:graphic>
          <a:graphicData uri="http://schemas.openxmlformats.org/presentationml/2006/ole">
            <mc:AlternateContent xmlns:mc="http://schemas.openxmlformats.org/markup-compatibility/2006">
              <mc:Choice xmlns:v="urn:schemas-microsoft-com:vml" Requires="v">
                <p:oleObj spid="_x0000_s291856" name="Equation" r:id="rId3" imgW="3276360" imgH="685800" progId="Equation.DSMT4">
                  <p:embed/>
                </p:oleObj>
              </mc:Choice>
              <mc:Fallback>
                <p:oleObj name="Equation" r:id="rId3" imgW="3276360" imgH="685800" progId="Equation.DSMT4">
                  <p:embed/>
                  <p:pic>
                    <p:nvPicPr>
                      <p:cNvPr id="0" name=""/>
                      <p:cNvPicPr/>
                      <p:nvPr/>
                    </p:nvPicPr>
                    <p:blipFill>
                      <a:blip r:embed="rId4"/>
                      <a:stretch>
                        <a:fillRect/>
                      </a:stretch>
                    </p:blipFill>
                    <p:spPr>
                      <a:xfrm>
                        <a:off x="1066800" y="1219200"/>
                        <a:ext cx="6439427" cy="1347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74B2C8-8E0E-49B0-8902-6398F76BC9A1}"/>
              </a:ext>
            </a:extLst>
          </p:cNvPr>
          <p:cNvGraphicFramePr>
            <a:graphicFrameLocks noChangeAspect="1"/>
          </p:cNvGraphicFramePr>
          <p:nvPr>
            <p:extLst>
              <p:ext uri="{D42A27DB-BD31-4B8C-83A1-F6EECF244321}">
                <p14:modId xmlns:p14="http://schemas.microsoft.com/office/powerpoint/2010/main" val="341374778"/>
              </p:ext>
            </p:extLst>
          </p:nvPr>
        </p:nvGraphicFramePr>
        <p:xfrm>
          <a:off x="709023" y="3429000"/>
          <a:ext cx="7965077" cy="2057400"/>
        </p:xfrm>
        <a:graphic>
          <a:graphicData uri="http://schemas.openxmlformats.org/presentationml/2006/ole">
            <mc:AlternateContent xmlns:mc="http://schemas.openxmlformats.org/markup-compatibility/2006">
              <mc:Choice xmlns:v="urn:schemas-microsoft-com:vml" Requires="v">
                <p:oleObj spid="_x0000_s291857" name="Equation" r:id="rId5" imgW="3441600" imgH="888840" progId="Equation.DSMT4">
                  <p:embed/>
                </p:oleObj>
              </mc:Choice>
              <mc:Fallback>
                <p:oleObj name="Equation" r:id="rId5" imgW="3441600" imgH="888840" progId="Equation.DSMT4">
                  <p:embed/>
                  <p:pic>
                    <p:nvPicPr>
                      <p:cNvPr id="0" name=""/>
                      <p:cNvPicPr/>
                      <p:nvPr/>
                    </p:nvPicPr>
                    <p:blipFill>
                      <a:blip r:embed="rId6"/>
                      <a:stretch>
                        <a:fillRect/>
                      </a:stretch>
                    </p:blipFill>
                    <p:spPr>
                      <a:xfrm>
                        <a:off x="709023" y="3429000"/>
                        <a:ext cx="7965077" cy="2057400"/>
                      </a:xfrm>
                      <a:prstGeom prst="rect">
                        <a:avLst/>
                      </a:prstGeom>
                    </p:spPr>
                  </p:pic>
                </p:oleObj>
              </mc:Fallback>
            </mc:AlternateContent>
          </a:graphicData>
        </a:graphic>
      </p:graphicFrame>
    </p:spTree>
    <p:extLst>
      <p:ext uri="{BB962C8B-B14F-4D97-AF65-F5344CB8AC3E}">
        <p14:creationId xmlns:p14="http://schemas.microsoft.com/office/powerpoint/2010/main" val="98520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spid="_x0000_s278813" name="数式" r:id="rId4" imgW="1955520" imgH="914400" progId="Equation.3">
                  <p:embed/>
                </p:oleObj>
              </mc:Choice>
              <mc:Fallback>
                <p:oleObj name="数式" r:id="rId4" imgW="1955520" imgH="914400" progId="Equation.3">
                  <p:embed/>
                  <p:pic>
                    <p:nvPicPr>
                      <p:cNvPr id="0" name="Object 4"/>
                      <p:cNvPicPr>
                        <a:picLocks noChangeAspect="1" noChangeArrowheads="1"/>
                      </p:cNvPicPr>
                      <p:nvPr/>
                    </p:nvPicPr>
                    <p:blipFill>
                      <a:blip r:embed="rId5"/>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1600854"/>
              </p:ext>
            </p:extLst>
          </p:nvPr>
        </p:nvGraphicFramePr>
        <p:xfrm>
          <a:off x="982663" y="1608138"/>
          <a:ext cx="5915025" cy="2513012"/>
        </p:xfrm>
        <a:graphic>
          <a:graphicData uri="http://schemas.openxmlformats.org/presentationml/2006/ole">
            <mc:AlternateContent xmlns:mc="http://schemas.openxmlformats.org/markup-compatibility/2006">
              <mc:Choice xmlns:v="urn:schemas-microsoft-com:vml" Requires="v">
                <p:oleObj spid="_x0000_s278814" name="Equation" r:id="rId6" imgW="4267080" imgH="1726920" progId="Equation.DSMT4">
                  <p:embed/>
                </p:oleObj>
              </mc:Choice>
              <mc:Fallback>
                <p:oleObj name="Equation" r:id="rId6" imgW="4267080" imgH="1726920" progId="Equation.DSMT4">
                  <p:embed/>
                  <p:pic>
                    <p:nvPicPr>
                      <p:cNvPr id="0" name="Object 6"/>
                      <p:cNvPicPr>
                        <a:picLocks noChangeAspect="1" noChangeArrowheads="1"/>
                      </p:cNvPicPr>
                      <p:nvPr/>
                    </p:nvPicPr>
                    <p:blipFill>
                      <a:blip r:embed="rId7"/>
                      <a:srcRect/>
                      <a:stretch>
                        <a:fillRect/>
                      </a:stretch>
                    </p:blipFill>
                    <p:spPr bwMode="auto">
                      <a:xfrm>
                        <a:off x="982663" y="1608138"/>
                        <a:ext cx="5915025" cy="25130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78815" name="数式" r:id="rId8" imgW="2361960" imgH="419040" progId="Equation.3">
                  <p:embed/>
                </p:oleObj>
              </mc:Choice>
              <mc:Fallback>
                <p:oleObj name="数式" r:id="rId8" imgW="2361960" imgH="419040" progId="Equation.3">
                  <p:embed/>
                  <p:pic>
                    <p:nvPicPr>
                      <p:cNvPr id="0" name="Object 4"/>
                      <p:cNvPicPr>
                        <a:picLocks noChangeAspect="1" noChangeArrowheads="1"/>
                      </p:cNvPicPr>
                      <p:nvPr/>
                    </p:nvPicPr>
                    <p:blipFill>
                      <a:blip r:embed="rId9"/>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228600"/>
            <a:ext cx="8382000" cy="830997"/>
          </a:xfrm>
          <a:prstGeom prst="rect">
            <a:avLst/>
          </a:prstGeom>
          <a:noFill/>
        </p:spPr>
        <p:txBody>
          <a:bodyPr wrap="square" rtlCol="0">
            <a:spAutoFit/>
          </a:bodyPr>
          <a:lstStyle/>
          <a:p>
            <a:r>
              <a:rPr lang="en-US" sz="2400" dirty="0">
                <a:latin typeface="+mj-lt"/>
              </a:rPr>
              <a:t>Bernoulli’s integral of Euler’s equation for irrotational and incompressible fluid</a:t>
            </a:r>
          </a:p>
        </p:txBody>
      </p:sp>
      <p:graphicFrame>
        <p:nvGraphicFramePr>
          <p:cNvPr id="6" name="Object 5"/>
          <p:cNvGraphicFramePr>
            <a:graphicFrameLocks noChangeAspect="1"/>
          </p:cNvGraphicFramePr>
          <p:nvPr>
            <p:extLst>
              <p:ext uri="{D42A27DB-BD31-4B8C-83A1-F6EECF244321}">
                <p14:modId xmlns:p14="http://schemas.microsoft.com/office/powerpoint/2010/main" val="247116451"/>
              </p:ext>
            </p:extLst>
          </p:nvPr>
        </p:nvGraphicFramePr>
        <p:xfrm>
          <a:off x="914400" y="1146175"/>
          <a:ext cx="7162800" cy="4264025"/>
        </p:xfrm>
        <a:graphic>
          <a:graphicData uri="http://schemas.openxmlformats.org/presentationml/2006/ole">
            <mc:AlternateContent xmlns:mc="http://schemas.openxmlformats.org/markup-compatibility/2006">
              <mc:Choice xmlns:v="urn:schemas-microsoft-com:vml" Requires="v">
                <p:oleObj spid="_x0000_s279649" name="数式" r:id="rId4" imgW="3085920" imgH="1803240" progId="Equation.3">
                  <p:embed/>
                </p:oleObj>
              </mc:Choice>
              <mc:Fallback>
                <p:oleObj name="数式" r:id="rId4" imgW="3085920" imgH="1803240" progId="Equation.3">
                  <p:embed/>
                  <p:pic>
                    <p:nvPicPr>
                      <p:cNvPr id="0" name="Object 6"/>
                      <p:cNvPicPr>
                        <a:picLocks noChangeAspect="1" noChangeArrowheads="1"/>
                      </p:cNvPicPr>
                      <p:nvPr/>
                    </p:nvPicPr>
                    <p:blipFill>
                      <a:blip r:embed="rId5"/>
                      <a:srcRect/>
                      <a:stretch>
                        <a:fillRect/>
                      </a:stretch>
                    </p:blipFill>
                    <p:spPr bwMode="auto">
                      <a:xfrm>
                        <a:off x="914400" y="1146175"/>
                        <a:ext cx="7162800" cy="4264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0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341751592"/>
              </p:ext>
            </p:extLst>
          </p:nvPr>
        </p:nvGraphicFramePr>
        <p:xfrm>
          <a:off x="381000" y="990600"/>
          <a:ext cx="5156201" cy="3032126"/>
        </p:xfrm>
        <a:graphic>
          <a:graphicData uri="http://schemas.openxmlformats.org/presentationml/2006/ole">
            <mc:AlternateContent xmlns:mc="http://schemas.openxmlformats.org/markup-compatibility/2006">
              <mc:Choice xmlns:v="urn:schemas-microsoft-com:vml" Requires="v">
                <p:oleObj spid="_x0000_s280762" name="数式" r:id="rId4" imgW="2095200" imgH="1282680" progId="Equation.3">
                  <p:embed/>
                </p:oleObj>
              </mc:Choice>
              <mc:Fallback>
                <p:oleObj name="数式" r:id="rId4" imgW="2095200" imgH="1282680" progId="Equation.3">
                  <p:embed/>
                  <p:pic>
                    <p:nvPicPr>
                      <p:cNvPr id="0" name="Object 5"/>
                      <p:cNvPicPr>
                        <a:picLocks noChangeAspect="1" noChangeArrowheads="1"/>
                      </p:cNvPicPr>
                      <p:nvPr/>
                    </p:nvPicPr>
                    <p:blipFill>
                      <a:blip r:embed="rId5"/>
                      <a:srcRect/>
                      <a:stretch>
                        <a:fillRect/>
                      </a:stretch>
                    </p:blipFill>
                    <p:spPr bwMode="auto">
                      <a:xfrm>
                        <a:off x="381000" y="990600"/>
                        <a:ext cx="5156201" cy="30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0581" name="Picture 5" descr="E:\Media\Image_Library\chapter14\14P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518" y="3505199"/>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83698" y="4693920"/>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8001000" y="5562600"/>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3122146628"/>
              </p:ext>
            </p:extLst>
          </p:nvPr>
        </p:nvGraphicFramePr>
        <p:xfrm>
          <a:off x="267298" y="3962400"/>
          <a:ext cx="4749800" cy="2701925"/>
        </p:xfrm>
        <a:graphic>
          <a:graphicData uri="http://schemas.openxmlformats.org/presentationml/2006/ole">
            <mc:AlternateContent xmlns:mc="http://schemas.openxmlformats.org/markup-compatibility/2006">
              <mc:Choice xmlns:v="urn:schemas-microsoft-com:vml" Requires="v">
                <p:oleObj spid="_x0000_s280763" name="数式" r:id="rId7" imgW="1930320" imgH="1143000" progId="Equation.3">
                  <p:embed/>
                </p:oleObj>
              </mc:Choice>
              <mc:Fallback>
                <p:oleObj name="数式" r:id="rId7" imgW="1930320" imgH="1143000" progId="Equation.3">
                  <p:embed/>
                  <p:pic>
                    <p:nvPicPr>
                      <p:cNvPr id="0" name="Object 5"/>
                      <p:cNvPicPr>
                        <a:picLocks noChangeAspect="1" noChangeArrowheads="1"/>
                      </p:cNvPicPr>
                      <p:nvPr/>
                    </p:nvPicPr>
                    <p:blipFill>
                      <a:blip r:embed="rId8"/>
                      <a:srcRect/>
                      <a:stretch>
                        <a:fillRect/>
                      </a:stretch>
                    </p:blipFill>
                    <p:spPr bwMode="auto">
                      <a:xfrm>
                        <a:off x="267298" y="396240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52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 -- continued</a:t>
            </a:r>
          </a:p>
        </p:txBody>
      </p:sp>
      <p:grpSp>
        <p:nvGrpSpPr>
          <p:cNvPr id="15" name="Group 14"/>
          <p:cNvGrpSpPr/>
          <p:nvPr/>
        </p:nvGrpSpPr>
        <p:grpSpPr>
          <a:xfrm>
            <a:off x="64098" y="990600"/>
            <a:ext cx="4050702" cy="2890221"/>
            <a:chOff x="-76200" y="990600"/>
            <a:chExt cx="4050702" cy="2890221"/>
          </a:xfrm>
        </p:grpSpPr>
        <p:pic>
          <p:nvPicPr>
            <p:cNvPr id="280581" name="Picture 5" descr="E:\Media\Image_Library\chapter14\14P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 y="990600"/>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2179321"/>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3441102" y="3048001"/>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graphicFrame>
        <p:nvGraphicFramePr>
          <p:cNvPr id="10" name="Object 9"/>
          <p:cNvGraphicFramePr>
            <a:graphicFrameLocks noChangeAspect="1"/>
          </p:cNvGraphicFramePr>
          <p:nvPr>
            <p:extLst>
              <p:ext uri="{D42A27DB-BD31-4B8C-83A1-F6EECF244321}">
                <p14:modId xmlns:p14="http://schemas.microsoft.com/office/powerpoint/2010/main" val="618472746"/>
              </p:ext>
            </p:extLst>
          </p:nvPr>
        </p:nvGraphicFramePr>
        <p:xfrm>
          <a:off x="4191000" y="986790"/>
          <a:ext cx="4749800" cy="2701925"/>
        </p:xfrm>
        <a:graphic>
          <a:graphicData uri="http://schemas.openxmlformats.org/presentationml/2006/ole">
            <mc:AlternateContent xmlns:mc="http://schemas.openxmlformats.org/markup-compatibility/2006">
              <mc:Choice xmlns:v="urn:schemas-microsoft-com:vml" Requires="v">
                <p:oleObj spid="_x0000_s281776" name="数式" r:id="rId5" imgW="1930320" imgH="1143000" progId="Equation.3">
                  <p:embed/>
                </p:oleObj>
              </mc:Choice>
              <mc:Fallback>
                <p:oleObj name="数式" r:id="rId5" imgW="1930320" imgH="1143000" progId="Equation.3">
                  <p:embed/>
                  <p:pic>
                    <p:nvPicPr>
                      <p:cNvPr id="0" name=""/>
                      <p:cNvPicPr>
                        <a:picLocks noChangeAspect="1" noChangeArrowheads="1"/>
                      </p:cNvPicPr>
                      <p:nvPr/>
                    </p:nvPicPr>
                    <p:blipFill>
                      <a:blip r:embed="rId6"/>
                      <a:srcRect/>
                      <a:stretch>
                        <a:fillRect/>
                      </a:stretch>
                    </p:blipFill>
                    <p:spPr bwMode="auto">
                      <a:xfrm>
                        <a:off x="4191000" y="98679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61776736"/>
              </p:ext>
            </p:extLst>
          </p:nvPr>
        </p:nvGraphicFramePr>
        <p:xfrm>
          <a:off x="2050769" y="4572000"/>
          <a:ext cx="1687513" cy="625475"/>
        </p:xfrm>
        <a:graphic>
          <a:graphicData uri="http://schemas.openxmlformats.org/presentationml/2006/ole">
            <mc:AlternateContent xmlns:mc="http://schemas.openxmlformats.org/markup-compatibility/2006">
              <mc:Choice xmlns:v="urn:schemas-microsoft-com:vml" Requires="v">
                <p:oleObj spid="_x0000_s281777" name="数式" r:id="rId7" imgW="685800" imgH="253800" progId="Equation.3">
                  <p:embed/>
                </p:oleObj>
              </mc:Choice>
              <mc:Fallback>
                <p:oleObj name="数式" r:id="rId7" imgW="685800" imgH="253800" progId="Equation.3">
                  <p:embed/>
                  <p:pic>
                    <p:nvPicPr>
                      <p:cNvPr id="0" name="Object 9"/>
                      <p:cNvPicPr>
                        <a:picLocks noChangeAspect="1" noChangeArrowheads="1"/>
                      </p:cNvPicPr>
                      <p:nvPr/>
                    </p:nvPicPr>
                    <p:blipFill>
                      <a:blip r:embed="rId8"/>
                      <a:srcRect/>
                      <a:stretch>
                        <a:fillRect/>
                      </a:stretch>
                    </p:blipFill>
                    <p:spPr bwMode="auto">
                      <a:xfrm>
                        <a:off x="2050769" y="4572000"/>
                        <a:ext cx="1687513" cy="625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142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57988919"/>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spid="_x0000_s282802" name="数式" r:id="rId4" imgW="1460160" imgH="419040" progId="Equation.3">
                  <p:embed/>
                </p:oleObj>
              </mc:Choice>
              <mc:Fallback>
                <p:oleObj name="数式" r:id="rId4" imgW="1460160" imgH="419040" progId="Equation.3">
                  <p:embed/>
                  <p:pic>
                    <p:nvPicPr>
                      <p:cNvPr id="0" name="Object 5"/>
                      <p:cNvPicPr>
                        <a:picLocks noChangeAspect="1" noChangeArrowheads="1"/>
                      </p:cNvPicPr>
                      <p:nvPr/>
                    </p:nvPicPr>
                    <p:blipFill>
                      <a:blip r:embed="rId5"/>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22011382"/>
              </p:ext>
            </p:extLst>
          </p:nvPr>
        </p:nvGraphicFramePr>
        <p:xfrm>
          <a:off x="1098550" y="3371850"/>
          <a:ext cx="5092700" cy="3122613"/>
        </p:xfrm>
        <a:graphic>
          <a:graphicData uri="http://schemas.openxmlformats.org/presentationml/2006/ole">
            <mc:AlternateContent xmlns:mc="http://schemas.openxmlformats.org/markup-compatibility/2006">
              <mc:Choice xmlns:v="urn:schemas-microsoft-com:vml" Requires="v">
                <p:oleObj spid="_x0000_s282803" name="数式" r:id="rId7" imgW="2070000" imgH="1320480" progId="Equation.3">
                  <p:embed/>
                </p:oleObj>
              </mc:Choice>
              <mc:Fallback>
                <p:oleObj name="数式" r:id="rId7" imgW="2070000" imgH="1320480" progId="Equation.3">
                  <p:embed/>
                  <p:pic>
                    <p:nvPicPr>
                      <p:cNvPr id="0" name="Object 9"/>
                      <p:cNvPicPr>
                        <a:picLocks noChangeAspect="1" noChangeArrowheads="1"/>
                      </p:cNvPicPr>
                      <p:nvPr/>
                    </p:nvPicPr>
                    <p:blipFill>
                      <a:blip r:embed="rId8"/>
                      <a:srcRect/>
                      <a:stretch>
                        <a:fillRect/>
                      </a:stretch>
                    </p:blipFill>
                    <p:spPr bwMode="auto">
                      <a:xfrm>
                        <a:off x="1098550" y="337185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667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6E73D-DA5D-4ABB-A071-7ACFC25E7D76}"/>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64CBE64E-ABC3-470A-B956-F98842CEED92}"/>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F0284FC2-5252-47CC-87FD-75F6915FC4F9}"/>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A7002F1A-9DE8-4F91-A48F-3B56FE354069}"/>
              </a:ext>
            </a:extLst>
          </p:cNvPr>
          <p:cNvSpPr txBox="1"/>
          <p:nvPr/>
        </p:nvSpPr>
        <p:spPr>
          <a:xfrm>
            <a:off x="685800" y="381000"/>
            <a:ext cx="7391400" cy="2677656"/>
          </a:xfrm>
          <a:prstGeom prst="rect">
            <a:avLst/>
          </a:prstGeom>
          <a:noFill/>
        </p:spPr>
        <p:txBody>
          <a:bodyPr wrap="square" rtlCol="0">
            <a:spAutoFit/>
          </a:bodyPr>
          <a:lstStyle/>
          <a:p>
            <a:r>
              <a:rPr lang="en-US" sz="2400" dirty="0">
                <a:latin typeface="+mj-lt"/>
              </a:rPr>
              <a:t>Your question -- </a:t>
            </a:r>
            <a:r>
              <a:rPr lang="en-US" sz="2400" dirty="0"/>
              <a:t>How come the pressure at point 1 on pg.14 includes </a:t>
            </a:r>
            <a:r>
              <a:rPr lang="en-US" sz="2400" dirty="0" err="1"/>
              <a:t>p_atm</a:t>
            </a:r>
            <a:r>
              <a:rPr lang="en-US" sz="2400" dirty="0"/>
              <a:t>?  Is it because the atmosphere pushes on the syringe back, which then pushes on the fluid?</a:t>
            </a:r>
          </a:p>
          <a:p>
            <a:endParaRPr lang="en-US" sz="2400" dirty="0">
              <a:latin typeface="+mj-lt"/>
            </a:endParaRPr>
          </a:p>
          <a:p>
            <a:r>
              <a:rPr lang="en-US" sz="2400" dirty="0">
                <a:latin typeface="+mj-lt"/>
              </a:rPr>
              <a:t>Comment – All surfaces open to the air is in equilibrium with the atmospheric pressure. </a:t>
            </a:r>
          </a:p>
        </p:txBody>
      </p:sp>
    </p:spTree>
    <p:extLst>
      <p:ext uri="{BB962C8B-B14F-4D97-AF65-F5344CB8AC3E}">
        <p14:creationId xmlns:p14="http://schemas.microsoft.com/office/powerpoint/2010/main" val="390218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770098718"/>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spid="_x0000_s283818" name="数式" r:id="rId4" imgW="1460160" imgH="419040" progId="Equation.3">
                  <p:embed/>
                </p:oleObj>
              </mc:Choice>
              <mc:Fallback>
                <p:oleObj name="数式" r:id="rId4" imgW="1460160" imgH="419040" progId="Equation.3">
                  <p:embed/>
                  <p:pic>
                    <p:nvPicPr>
                      <p:cNvPr id="0" name=""/>
                      <p:cNvPicPr>
                        <a:picLocks noChangeAspect="1" noChangeArrowheads="1"/>
                      </p:cNvPicPr>
                      <p:nvPr/>
                    </p:nvPicPr>
                    <p:blipFill>
                      <a:blip r:embed="rId5"/>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03665682"/>
              </p:ext>
            </p:extLst>
          </p:nvPr>
        </p:nvGraphicFramePr>
        <p:xfrm>
          <a:off x="1660525" y="3460750"/>
          <a:ext cx="3968750" cy="2943225"/>
        </p:xfrm>
        <a:graphic>
          <a:graphicData uri="http://schemas.openxmlformats.org/presentationml/2006/ole">
            <mc:AlternateContent xmlns:mc="http://schemas.openxmlformats.org/markup-compatibility/2006">
              <mc:Choice xmlns:v="urn:schemas-microsoft-com:vml" Requires="v">
                <p:oleObj spid="_x0000_s283819" name="数式" r:id="rId7" imgW="1612800" imgH="1244520" progId="Equation.3">
                  <p:embed/>
                </p:oleObj>
              </mc:Choice>
              <mc:Fallback>
                <p:oleObj name="数式" r:id="rId7" imgW="1612800" imgH="1244520" progId="Equation.3">
                  <p:embed/>
                  <p:pic>
                    <p:nvPicPr>
                      <p:cNvPr id="0" name=""/>
                      <p:cNvPicPr>
                        <a:picLocks noChangeAspect="1" noChangeArrowheads="1"/>
                      </p:cNvPicPr>
                      <p:nvPr/>
                    </p:nvPicPr>
                    <p:blipFill>
                      <a:blip r:embed="rId8"/>
                      <a:srcRect/>
                      <a:stretch>
                        <a:fillRect/>
                      </a:stretch>
                    </p:blipFill>
                    <p:spPr bwMode="auto">
                      <a:xfrm>
                        <a:off x="1660525" y="3460750"/>
                        <a:ext cx="396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63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2F856-3339-4792-87B4-B56FBB59A1A9}"/>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429D91FB-CEB9-4AB1-822E-540F9CA75A7D}"/>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88DB4F78-6D3A-429D-8815-127C59EB8222}"/>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850D657A-55ED-41F6-AB22-DB15A4535471}"/>
              </a:ext>
            </a:extLst>
          </p:cNvPr>
          <p:cNvSpPr txBox="1"/>
          <p:nvPr/>
        </p:nvSpPr>
        <p:spPr>
          <a:xfrm>
            <a:off x="508000" y="1447800"/>
            <a:ext cx="7772400" cy="3539430"/>
          </a:xfrm>
          <a:prstGeom prst="rect">
            <a:avLst/>
          </a:prstGeom>
          <a:noFill/>
        </p:spPr>
        <p:txBody>
          <a:bodyPr wrap="square" rtlCol="0">
            <a:spAutoFit/>
          </a:bodyPr>
          <a:lstStyle/>
          <a:p>
            <a:r>
              <a:rPr lang="en-US" sz="3200" dirty="0"/>
              <a:t>Schedule for weekly one-on-one meetings</a:t>
            </a:r>
          </a:p>
          <a:p>
            <a:r>
              <a:rPr lang="en-US" sz="3200" dirty="0"/>
              <a:t> </a:t>
            </a:r>
          </a:p>
          <a:p>
            <a:r>
              <a:rPr lang="en-US" sz="3200" dirty="0"/>
              <a:t>Nick – 11 AM Monday (ED/ST)</a:t>
            </a:r>
          </a:p>
          <a:p>
            <a:r>
              <a:rPr lang="en-US" sz="3200" dirty="0"/>
              <a:t>Tim – 9 AM Tuesday</a:t>
            </a:r>
          </a:p>
          <a:p>
            <a:r>
              <a:rPr lang="en-US" sz="3200" dirty="0"/>
              <a:t>Gao – 9 PM Tuesday</a:t>
            </a:r>
          </a:p>
          <a:p>
            <a:r>
              <a:rPr lang="en-US" sz="3200" dirty="0"/>
              <a:t>Jeanette – 11 AM Wednesday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249615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284674" name="Picture 2" descr="http://upload.wikimedia.org/wikipedia/commons/thumb/b/b3/Streamlines_around_a_NACA_0012.svg/302px-Streamlines_around_a_NACA_001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 y="1844506"/>
            <a:ext cx="43148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70" y="153977"/>
            <a:ext cx="8382000" cy="830997"/>
          </a:xfrm>
          <a:prstGeom prst="rect">
            <a:avLst/>
          </a:prstGeom>
          <a:noFill/>
        </p:spPr>
        <p:txBody>
          <a:bodyPr wrap="square" rtlCol="0">
            <a:spAutoFit/>
          </a:bodyPr>
          <a:lstStyle/>
          <a:p>
            <a:r>
              <a:rPr lang="en-US" sz="2400" dirty="0">
                <a:latin typeface="+mj-lt"/>
              </a:rPr>
              <a:t>Examples of Bernoulli’s theorem – continued</a:t>
            </a:r>
          </a:p>
          <a:p>
            <a:r>
              <a:rPr lang="en-US" sz="2400" dirty="0">
                <a:latin typeface="+mj-lt"/>
              </a:rPr>
              <a:t>      Approximate explanation of airplane lift</a:t>
            </a:r>
          </a:p>
        </p:txBody>
      </p:sp>
      <p:sp>
        <p:nvSpPr>
          <p:cNvPr id="5" name="TextBox 4"/>
          <p:cNvSpPr txBox="1"/>
          <p:nvPr/>
        </p:nvSpPr>
        <p:spPr>
          <a:xfrm>
            <a:off x="1371600" y="921603"/>
            <a:ext cx="6922770" cy="830997"/>
          </a:xfrm>
          <a:prstGeom prst="rect">
            <a:avLst/>
          </a:prstGeom>
          <a:noFill/>
        </p:spPr>
        <p:txBody>
          <a:bodyPr wrap="square" rtlCol="0">
            <a:spAutoFit/>
          </a:bodyPr>
          <a:lstStyle/>
          <a:p>
            <a:r>
              <a:rPr lang="en-US" sz="2400" dirty="0">
                <a:latin typeface="+mj-lt"/>
              </a:rPr>
              <a:t>Cross section view of airplane wing</a:t>
            </a:r>
          </a:p>
          <a:p>
            <a:r>
              <a:rPr lang="en-US" sz="2400" dirty="0">
                <a:latin typeface="+mj-lt"/>
              </a:rPr>
              <a:t>    </a:t>
            </a:r>
            <a:r>
              <a:rPr lang="en-US" sz="2400" dirty="0">
                <a:latin typeface="+mj-lt"/>
                <a:hlinkClick r:id="rId5"/>
              </a:rPr>
              <a:t>http://en.wikipedia.org/wiki/Lift_%28force%29</a:t>
            </a:r>
            <a:endParaRPr lang="en-US" sz="2400" dirty="0">
              <a:latin typeface="+mj-lt"/>
            </a:endParaRPr>
          </a:p>
        </p:txBody>
      </p:sp>
      <p:grpSp>
        <p:nvGrpSpPr>
          <p:cNvPr id="8" name="Group 7"/>
          <p:cNvGrpSpPr/>
          <p:nvPr/>
        </p:nvGrpSpPr>
        <p:grpSpPr>
          <a:xfrm>
            <a:off x="2438400" y="2057400"/>
            <a:ext cx="533400" cy="537865"/>
            <a:chOff x="2667000" y="4724400"/>
            <a:chExt cx="533400" cy="537865"/>
          </a:xfrm>
        </p:grpSpPr>
        <p:sp>
          <p:nvSpPr>
            <p:cNvPr id="9" name="Oval 8"/>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2590800" y="3729335"/>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3077905862"/>
              </p:ext>
            </p:extLst>
          </p:nvPr>
        </p:nvGraphicFramePr>
        <p:xfrm>
          <a:off x="901700" y="4036367"/>
          <a:ext cx="5118100" cy="2459836"/>
        </p:xfrm>
        <a:graphic>
          <a:graphicData uri="http://schemas.openxmlformats.org/presentationml/2006/ole">
            <mc:AlternateContent xmlns:mc="http://schemas.openxmlformats.org/markup-compatibility/2006">
              <mc:Choice xmlns:v="urn:schemas-microsoft-com:vml" Requires="v">
                <p:oleObj spid="_x0000_s284759" name="Equation" r:id="rId6" imgW="2895480" imgH="1447560" progId="Equation.DSMT4">
                  <p:embed/>
                </p:oleObj>
              </mc:Choice>
              <mc:Fallback>
                <p:oleObj name="Equation" r:id="rId6" imgW="2895480" imgH="1447560" progId="Equation.DSMT4">
                  <p:embed/>
                  <p:pic>
                    <p:nvPicPr>
                      <p:cNvPr id="0" name="Object 6"/>
                      <p:cNvPicPr>
                        <a:picLocks noChangeAspect="1" noChangeArrowheads="1"/>
                      </p:cNvPicPr>
                      <p:nvPr/>
                    </p:nvPicPr>
                    <p:blipFill>
                      <a:blip r:embed="rId7"/>
                      <a:srcRect/>
                      <a:stretch>
                        <a:fillRect/>
                      </a:stretch>
                    </p:blipFill>
                    <p:spPr bwMode="auto">
                      <a:xfrm>
                        <a:off x="901700" y="4036367"/>
                        <a:ext cx="5118100" cy="24598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771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EFF-A0EE-41CC-830F-B6C11A06F138}"/>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3BBB6432-4F71-4212-BEA6-545D55B88132}"/>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329B43F2-305A-4233-9FF9-DFFD4AB57C3E}"/>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C7096696-C8FB-4565-8A69-0613A80C012E}"/>
              </a:ext>
            </a:extLst>
          </p:cNvPr>
          <p:cNvSpPr txBox="1"/>
          <p:nvPr/>
        </p:nvSpPr>
        <p:spPr>
          <a:xfrm>
            <a:off x="228600" y="304800"/>
            <a:ext cx="8305800" cy="3662541"/>
          </a:xfrm>
          <a:prstGeom prst="rect">
            <a:avLst/>
          </a:prstGeom>
          <a:noFill/>
        </p:spPr>
        <p:txBody>
          <a:bodyPr wrap="square" rtlCol="0">
            <a:spAutoFit/>
          </a:bodyPr>
          <a:lstStyle/>
          <a:p>
            <a:r>
              <a:rPr lang="en-US" sz="2400" dirty="0">
                <a:latin typeface="+mj-lt"/>
              </a:rPr>
              <a:t>Your question -- </a:t>
            </a:r>
            <a:r>
              <a:rPr lang="en-US" sz="2400" dirty="0"/>
              <a:t>What aspects do over simplified Bernoulli's equation not include in studying fluid dynamics? </a:t>
            </a:r>
          </a:p>
          <a:p>
            <a:endParaRPr lang="en-US" sz="2400" dirty="0"/>
          </a:p>
          <a:p>
            <a:r>
              <a:rPr lang="en-US" sz="2400" dirty="0"/>
              <a:t>According to a Scientific American article,  the conclusion that v</a:t>
            </a:r>
            <a:r>
              <a:rPr lang="en-US" sz="2400" baseline="-25000" dirty="0"/>
              <a:t>2</a:t>
            </a:r>
            <a:r>
              <a:rPr lang="en-US" sz="2400" dirty="0"/>
              <a:t>&gt;v</a:t>
            </a:r>
            <a:r>
              <a:rPr lang="en-US" sz="2400" baseline="-25000" dirty="0"/>
              <a:t>1</a:t>
            </a:r>
            <a:r>
              <a:rPr lang="en-US" sz="2400" dirty="0"/>
              <a:t> because of the shape of the airplane wing is not quite true.  Numerical modeling reveal a more complicated picture.</a:t>
            </a:r>
          </a:p>
          <a:p>
            <a:endParaRPr lang="en-US" sz="2400" dirty="0"/>
          </a:p>
          <a:p>
            <a:r>
              <a:rPr lang="en-US" sz="1600" dirty="0">
                <a:hlinkClick r:id="rId2"/>
              </a:rPr>
              <a:t>https://www.scientificamerican.com/article/no-one-can-explain-why-planes-stay-in-the-air/</a:t>
            </a:r>
            <a:endParaRPr lang="en-US" sz="1600" dirty="0"/>
          </a:p>
          <a:p>
            <a:r>
              <a:rPr lang="en-US" sz="2400" dirty="0">
                <a:latin typeface="+mj-lt"/>
              </a:rPr>
              <a:t> </a:t>
            </a:r>
          </a:p>
        </p:txBody>
      </p:sp>
    </p:spTree>
    <p:extLst>
      <p:ext uri="{BB962C8B-B14F-4D97-AF65-F5344CB8AC3E}">
        <p14:creationId xmlns:p14="http://schemas.microsoft.com/office/powerpoint/2010/main" val="102406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6982-C8ED-4539-A31F-009F736A1E16}"/>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4417182C-82F0-4F9F-B477-CA0E6CF5EDCA}"/>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FCFBE89C-7225-43B8-88B1-FB6802454B17}"/>
              </a:ext>
            </a:extLst>
          </p:cNvPr>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69B124DE-6502-431E-9CA892D533677E48">
            <a:hlinkClick r:id="" action="ppaction://media"/>
            <a:extLst>
              <a:ext uri="{FF2B5EF4-FFF2-40B4-BE49-F238E27FC236}">
                <a16:creationId xmlns:a16="http://schemas.microsoft.com/office/drawing/2014/main" id="{A4D01BF4-072B-4011-B5DF-BE5A28542C5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33400"/>
            <a:ext cx="9144000" cy="4086225"/>
          </a:xfrm>
          <a:prstGeom prst="rect">
            <a:avLst/>
          </a:prstGeom>
        </p:spPr>
      </p:pic>
      <p:sp>
        <p:nvSpPr>
          <p:cNvPr id="6" name="TextBox 5">
            <a:extLst>
              <a:ext uri="{FF2B5EF4-FFF2-40B4-BE49-F238E27FC236}">
                <a16:creationId xmlns:a16="http://schemas.microsoft.com/office/drawing/2014/main" id="{CBAC0B04-9912-4AC7-9C4B-98D6BBFC8C9B}"/>
              </a:ext>
            </a:extLst>
          </p:cNvPr>
          <p:cNvSpPr txBox="1"/>
          <p:nvPr/>
        </p:nvSpPr>
        <p:spPr>
          <a:xfrm>
            <a:off x="25400" y="4953000"/>
            <a:ext cx="9144000" cy="1200329"/>
          </a:xfrm>
          <a:prstGeom prst="rect">
            <a:avLst/>
          </a:prstGeom>
          <a:noFill/>
        </p:spPr>
        <p:txBody>
          <a:bodyPr wrap="square" rtlCol="0">
            <a:spAutoFit/>
          </a:bodyPr>
          <a:lstStyle/>
          <a:p>
            <a:r>
              <a:rPr lang="en-US" sz="2400" dirty="0"/>
              <a:t>At NASA Ames Fluid Mechanics Laboratory, streamlines of dye in a water channel interact with a model airplane. Credit: </a:t>
            </a:r>
            <a:r>
              <a:rPr lang="en-US" sz="2400" i="1" dirty="0"/>
              <a:t>Ian Allen</a:t>
            </a:r>
            <a:endParaRPr lang="en-US" sz="2400" dirty="0"/>
          </a:p>
          <a:p>
            <a:r>
              <a:rPr lang="en-US" sz="2400" dirty="0">
                <a:latin typeface="+mj-lt"/>
              </a:rPr>
              <a:t>(copied from Scientific American page mentioned above).</a:t>
            </a:r>
          </a:p>
        </p:txBody>
      </p:sp>
    </p:spTree>
    <p:extLst>
      <p:ext uri="{BB962C8B-B14F-4D97-AF65-F5344CB8AC3E}">
        <p14:creationId xmlns:p14="http://schemas.microsoft.com/office/powerpoint/2010/main" val="10255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457200" y="304800"/>
            <a:ext cx="8382000" cy="461665"/>
          </a:xfrm>
          <a:prstGeom prst="rect">
            <a:avLst/>
          </a:prstGeom>
          <a:noFill/>
        </p:spPr>
        <p:txBody>
          <a:bodyPr wrap="square" rtlCol="0">
            <a:spAutoFit/>
          </a:bodyPr>
          <a:lstStyle/>
          <a:p>
            <a:r>
              <a:rPr lang="en-US" sz="2400" dirty="0">
                <a:latin typeface="+mj-lt"/>
              </a:rPr>
              <a:t>Continuity equation connecting fluid density and velocity:</a:t>
            </a:r>
          </a:p>
        </p:txBody>
      </p:sp>
      <p:graphicFrame>
        <p:nvGraphicFramePr>
          <p:cNvPr id="6" name="Object 5"/>
          <p:cNvGraphicFramePr>
            <a:graphicFrameLocks noChangeAspect="1"/>
          </p:cNvGraphicFramePr>
          <p:nvPr>
            <p:extLst>
              <p:ext uri="{D42A27DB-BD31-4B8C-83A1-F6EECF244321}">
                <p14:modId xmlns:p14="http://schemas.microsoft.com/office/powerpoint/2010/main" val="2559899923"/>
              </p:ext>
            </p:extLst>
          </p:nvPr>
        </p:nvGraphicFramePr>
        <p:xfrm>
          <a:off x="685801" y="1066800"/>
          <a:ext cx="6934200" cy="4386263"/>
        </p:xfrm>
        <a:graphic>
          <a:graphicData uri="http://schemas.openxmlformats.org/presentationml/2006/ole">
            <mc:AlternateContent xmlns:mc="http://schemas.openxmlformats.org/markup-compatibility/2006">
              <mc:Choice xmlns:v="urn:schemas-microsoft-com:vml" Requires="v">
                <p:oleObj spid="_x0000_s277600" name="Equation" r:id="rId4" imgW="3035160" imgH="1854000" progId="Equation.DSMT4">
                  <p:embed/>
                </p:oleObj>
              </mc:Choice>
              <mc:Fallback>
                <p:oleObj name="Equation" r:id="rId4" imgW="3035160" imgH="1854000" progId="Equation.DSMT4">
                  <p:embed/>
                  <p:pic>
                    <p:nvPicPr>
                      <p:cNvPr id="0" name="Object 4"/>
                      <p:cNvPicPr>
                        <a:picLocks noChangeAspect="1" noChangeArrowheads="1"/>
                      </p:cNvPicPr>
                      <p:nvPr/>
                    </p:nvPicPr>
                    <p:blipFill>
                      <a:blip r:embed="rId5"/>
                      <a:srcRect/>
                      <a:stretch>
                        <a:fillRect/>
                      </a:stretch>
                    </p:blipFill>
                    <p:spPr bwMode="auto">
                      <a:xfrm>
                        <a:off x="685801" y="1066800"/>
                        <a:ext cx="6934200" cy="4386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307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Some details on the velocity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1617801632"/>
              </p:ext>
            </p:extLst>
          </p:nvPr>
        </p:nvGraphicFramePr>
        <p:xfrm>
          <a:off x="346075" y="933450"/>
          <a:ext cx="7426325" cy="4565650"/>
        </p:xfrm>
        <a:graphic>
          <a:graphicData uri="http://schemas.openxmlformats.org/presentationml/2006/ole">
            <mc:AlternateContent xmlns:mc="http://schemas.openxmlformats.org/markup-compatibility/2006">
              <mc:Choice xmlns:v="urn:schemas-microsoft-com:vml" Requires="v">
                <p:oleObj spid="_x0000_s285772" name="数式" r:id="rId4" imgW="3187440" imgH="1930320" progId="Equation.3">
                  <p:embed/>
                </p:oleObj>
              </mc:Choice>
              <mc:Fallback>
                <p:oleObj name="数式" r:id="rId4" imgW="3187440" imgH="1930320" progId="Equation.3">
                  <p:embed/>
                  <p:pic>
                    <p:nvPicPr>
                      <p:cNvPr id="0" name=""/>
                      <p:cNvPicPr>
                        <a:picLocks noChangeAspect="1" noChangeArrowheads="1"/>
                      </p:cNvPicPr>
                      <p:nvPr/>
                    </p:nvPicPr>
                    <p:blipFill>
                      <a:blip r:embed="rId5"/>
                      <a:srcRect/>
                      <a:stretch>
                        <a:fillRect/>
                      </a:stretch>
                    </p:blipFill>
                    <p:spPr bwMode="auto">
                      <a:xfrm>
                        <a:off x="346075" y="933450"/>
                        <a:ext cx="7426325" cy="4565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42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spid="_x0000_s286864" name="数式" r:id="rId4" imgW="1384200" imgH="685800" progId="Equation.3">
                  <p:embed/>
                </p:oleObj>
              </mc:Choice>
              <mc:Fallback>
                <p:oleObj name="数式" r:id="rId4" imgW="1384200" imgH="685800" progId="Equation.3">
                  <p:embed/>
                  <p:pic>
                    <p:nvPicPr>
                      <p:cNvPr id="0" name=""/>
                      <p:cNvPicPr>
                        <a:picLocks noChangeAspect="1" noChangeArrowheads="1"/>
                      </p:cNvPicPr>
                      <p:nvPr/>
                    </p:nvPicPr>
                    <p:blipFill>
                      <a:blip r:embed="rId5"/>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spid="_x0000_s286865" name="数式" r:id="rId6" imgW="1130040" imgH="672840" progId="Equation.3">
                  <p:embed/>
                </p:oleObj>
              </mc:Choice>
              <mc:Fallback>
                <p:oleObj name="数式" r:id="rId6" imgW="1130040" imgH="672840" progId="Equation.3">
                  <p:embed/>
                  <p:pic>
                    <p:nvPicPr>
                      <p:cNvPr id="0" name=""/>
                      <p:cNvPicPr>
                        <a:picLocks noChangeAspect="1" noChangeArrowheads="1"/>
                      </p:cNvPicPr>
                      <p:nvPr/>
                    </p:nvPicPr>
                    <p:blipFill>
                      <a:blip r:embed="rId7"/>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spid="_x0000_s287817" name="数式" r:id="rId4" imgW="685800" imgH="685800" progId="Equation.3">
                  <p:embed/>
                </p:oleObj>
              </mc:Choice>
              <mc:Fallback>
                <p:oleObj name="数式" r:id="rId4" imgW="685800" imgH="685800" progId="Equation.3">
                  <p:embed/>
                  <p:pic>
                    <p:nvPicPr>
                      <p:cNvPr id="0" name=""/>
                      <p:cNvPicPr>
                        <a:picLocks noChangeAspect="1" noChangeArrowheads="1"/>
                      </p:cNvPicPr>
                      <p:nvPr/>
                    </p:nvPicPr>
                    <p:blipFill>
                      <a:blip r:embed="rId5"/>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spid="_x0000_s288912" name="数式" r:id="rId4" imgW="3543120" imgH="901440" progId="Equation.3">
                  <p:embed/>
                </p:oleObj>
              </mc:Choice>
              <mc:Fallback>
                <p:oleObj name="数式" r:id="rId4" imgW="3543120" imgH="901440" progId="Equation.3">
                  <p:embed/>
                  <p:pic>
                    <p:nvPicPr>
                      <p:cNvPr id="0" name=""/>
                      <p:cNvPicPr>
                        <a:picLocks noChangeAspect="1" noChangeArrowheads="1"/>
                      </p:cNvPicPr>
                      <p:nvPr/>
                    </p:nvPicPr>
                    <p:blipFill>
                      <a:blip r:embed="rId5"/>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spid="_x0000_s288913" name="数式" r:id="rId6" imgW="3797280" imgH="1752480" progId="Equation.3">
                  <p:embed/>
                </p:oleObj>
              </mc:Choice>
              <mc:Fallback>
                <p:oleObj name="数式" r:id="rId6" imgW="3797280" imgH="1752480" progId="Equation.3">
                  <p:embed/>
                  <p:pic>
                    <p:nvPicPr>
                      <p:cNvPr id="0" name=""/>
                      <p:cNvPicPr>
                        <a:picLocks noChangeAspect="1" noChangeArrowheads="1"/>
                      </p:cNvPicPr>
                      <p:nvPr/>
                    </p:nvPicPr>
                    <p:blipFill>
                      <a:blip r:embed="rId7"/>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spid="_x0000_s289936" name="数式" r:id="rId4" imgW="2869920" imgH="1015920" progId="Equation.3">
                  <p:embed/>
                </p:oleObj>
              </mc:Choice>
              <mc:Fallback>
                <p:oleObj name="数式" r:id="rId4" imgW="2869920" imgH="1015920" progId="Equation.3">
                  <p:embed/>
                  <p:pic>
                    <p:nvPicPr>
                      <p:cNvPr id="0" name=""/>
                      <p:cNvPicPr>
                        <a:picLocks noChangeAspect="1" noChangeArrowheads="1"/>
                      </p:cNvPicPr>
                      <p:nvPr/>
                    </p:nvPicPr>
                    <p:blipFill>
                      <a:blip r:embed="rId5"/>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spid="_x0000_s289937" name="数式" r:id="rId6" imgW="2489040" imgH="1562040" progId="Equation.3">
                  <p:embed/>
                </p:oleObj>
              </mc:Choice>
              <mc:Fallback>
                <p:oleObj name="数式" r:id="rId6" imgW="2489040" imgH="1562040" progId="Equation.3">
                  <p:embed/>
                  <p:pic>
                    <p:nvPicPr>
                      <p:cNvPr id="0" name=""/>
                      <p:cNvPicPr>
                        <a:picLocks noChangeAspect="1" noChangeArrowheads="1"/>
                      </p:cNvPicPr>
                      <p:nvPr/>
                    </p:nvPicPr>
                    <p:blipFill>
                      <a:blip r:embed="rId7"/>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7508"/>
              </p:ext>
            </p:extLst>
          </p:nvPr>
        </p:nvGraphicFramePr>
        <p:xfrm>
          <a:off x="974725" y="381000"/>
          <a:ext cx="4429125" cy="3425825"/>
        </p:xfrm>
        <a:graphic>
          <a:graphicData uri="http://schemas.openxmlformats.org/presentationml/2006/ole">
            <mc:AlternateContent xmlns:mc="http://schemas.openxmlformats.org/markup-compatibility/2006">
              <mc:Choice xmlns:v="urn:schemas-microsoft-com:vml" Requires="v">
                <p:oleObj spid="_x0000_s290962" name="数式" r:id="rId4" imgW="1854000" imgH="1447560" progId="Equation.3">
                  <p:embed/>
                </p:oleObj>
              </mc:Choice>
              <mc:Fallback>
                <p:oleObj name="数式" r:id="rId4" imgW="1854000" imgH="1447560" progId="Equation.3">
                  <p:embed/>
                  <p:pic>
                    <p:nvPicPr>
                      <p:cNvPr id="0" name=""/>
                      <p:cNvPicPr>
                        <a:picLocks noChangeAspect="1" noChangeArrowheads="1"/>
                      </p:cNvPicPr>
                      <p:nvPr/>
                    </p:nvPicPr>
                    <p:blipFill>
                      <a:blip r:embed="rId5"/>
                      <a:srcRect/>
                      <a:stretch>
                        <a:fillRect/>
                      </a:stretch>
                    </p:blipFill>
                    <p:spPr bwMode="auto">
                      <a:xfrm>
                        <a:off x="974725" y="381000"/>
                        <a:ext cx="44291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4007760"/>
              </p:ext>
            </p:extLst>
          </p:nvPr>
        </p:nvGraphicFramePr>
        <p:xfrm>
          <a:off x="537210" y="4343400"/>
          <a:ext cx="8149590" cy="1752600"/>
        </p:xfrm>
        <a:graphic>
          <a:graphicData uri="http://schemas.openxmlformats.org/presentationml/2006/ole">
            <mc:AlternateContent xmlns:mc="http://schemas.openxmlformats.org/markup-compatibility/2006">
              <mc:Choice xmlns:v="urn:schemas-microsoft-com:vml" Requires="v">
                <p:oleObj spid="_x0000_s290963" name="Equation" r:id="rId6" imgW="6019560" imgH="1307880" progId="Equation.DSMT4">
                  <p:embed/>
                </p:oleObj>
              </mc:Choice>
              <mc:Fallback>
                <p:oleObj name="Equation" r:id="rId6" imgW="6019560" imgH="1307880" progId="Equation.DSMT4">
                  <p:embed/>
                  <p:pic>
                    <p:nvPicPr>
                      <p:cNvPr id="0" name=""/>
                      <p:cNvPicPr>
                        <a:picLocks noChangeAspect="1" noChangeArrowheads="1"/>
                      </p:cNvPicPr>
                      <p:nvPr/>
                    </p:nvPicPr>
                    <p:blipFill>
                      <a:blip r:embed="rId7"/>
                      <a:srcRect/>
                      <a:stretch>
                        <a:fillRect/>
                      </a:stretch>
                    </p:blipFill>
                    <p:spPr bwMode="auto">
                      <a:xfrm>
                        <a:off x="537210" y="4343400"/>
                        <a:ext cx="8149590" cy="1752600"/>
                      </a:xfrm>
                      <a:prstGeom prst="rect">
                        <a:avLst/>
                      </a:prstGeom>
                      <a:noFill/>
                      <a:ln>
                        <a:noFill/>
                      </a:ln>
                    </p:spPr>
                  </p:pic>
                </p:oleObj>
              </mc:Fallback>
            </mc:AlternateContent>
          </a:graphicData>
        </a:graphic>
      </p:graphicFrame>
      <p:sp>
        <p:nvSpPr>
          <p:cNvPr id="7" name="TextBox 6"/>
          <p:cNvSpPr txBox="1"/>
          <p:nvPr/>
        </p:nvSpPr>
        <p:spPr>
          <a:xfrm>
            <a:off x="609600" y="6096000"/>
            <a:ext cx="4876800" cy="461665"/>
          </a:xfrm>
          <a:prstGeom prst="rect">
            <a:avLst/>
          </a:prstGeom>
          <a:noFill/>
        </p:spPr>
        <p:txBody>
          <a:bodyPr wrap="square" rtlCol="0">
            <a:spAutoFit/>
          </a:bodyPr>
          <a:lstStyle/>
          <a:p>
            <a:r>
              <a:rPr lang="en-US" sz="2400" dirty="0">
                <a:latin typeface="+mj-lt"/>
              </a:rPr>
              <a:t>to be continued …</a:t>
            </a:r>
          </a:p>
        </p:txBody>
      </p:sp>
    </p:spTree>
    <p:extLst>
      <p:ext uri="{BB962C8B-B14F-4D97-AF65-F5344CB8AC3E}">
        <p14:creationId xmlns:p14="http://schemas.microsoft.com/office/powerpoint/2010/main" val="7729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404812" y="49657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24881A7-6D6B-4E30-8A81-984AC4B201B7}"/>
              </a:ext>
            </a:extLst>
          </p:cNvPr>
          <p:cNvPicPr>
            <a:picLocks noChangeAspect="1"/>
          </p:cNvPicPr>
          <p:nvPr/>
        </p:nvPicPr>
        <p:blipFill>
          <a:blip r:embed="rId3"/>
          <a:stretch>
            <a:fillRect/>
          </a:stretch>
        </p:blipFill>
        <p:spPr>
          <a:xfrm>
            <a:off x="862012" y="1885950"/>
            <a:ext cx="8290219" cy="344805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4FAEA-F94C-4BE0-B3FB-20B37CDD3388}"/>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6C5A1DD6-3A92-4008-B29C-72AF45273903}"/>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2C688004-E040-4A34-896D-C35863B9424D}"/>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FAF3DA09-C834-4723-B902-546DA9D3D45C}"/>
              </a:ext>
            </a:extLst>
          </p:cNvPr>
          <p:cNvSpPr txBox="1"/>
          <p:nvPr/>
        </p:nvSpPr>
        <p:spPr>
          <a:xfrm>
            <a:off x="152400" y="228600"/>
            <a:ext cx="8001000" cy="461665"/>
          </a:xfrm>
          <a:prstGeom prst="rect">
            <a:avLst/>
          </a:prstGeom>
          <a:noFill/>
        </p:spPr>
        <p:txBody>
          <a:bodyPr wrap="square" rtlCol="0">
            <a:spAutoFit/>
          </a:bodyPr>
          <a:lstStyle/>
          <a:p>
            <a:r>
              <a:rPr lang="en-US" sz="2400" dirty="0">
                <a:latin typeface="+mj-lt"/>
              </a:rPr>
              <a:t>Homework #18</a:t>
            </a:r>
          </a:p>
        </p:txBody>
      </p:sp>
      <p:pic>
        <p:nvPicPr>
          <p:cNvPr id="7" name="Picture 6">
            <a:extLst>
              <a:ext uri="{FF2B5EF4-FFF2-40B4-BE49-F238E27FC236}">
                <a16:creationId xmlns:a16="http://schemas.microsoft.com/office/drawing/2014/main" id="{5A1F95B4-398E-4678-BC49-276C6BC30447}"/>
              </a:ext>
            </a:extLst>
          </p:cNvPr>
          <p:cNvPicPr>
            <a:picLocks noChangeAspect="1"/>
          </p:cNvPicPr>
          <p:nvPr/>
        </p:nvPicPr>
        <p:blipFill>
          <a:blip r:embed="rId3"/>
          <a:stretch>
            <a:fillRect/>
          </a:stretch>
        </p:blipFill>
        <p:spPr>
          <a:xfrm>
            <a:off x="117566" y="1794387"/>
            <a:ext cx="8797834" cy="3311013"/>
          </a:xfrm>
          <a:prstGeom prst="rect">
            <a:avLst/>
          </a:prstGeom>
        </p:spPr>
      </p:pic>
    </p:spTree>
    <p:extLst>
      <p:ext uri="{BB962C8B-B14F-4D97-AF65-F5344CB8AC3E}">
        <p14:creationId xmlns:p14="http://schemas.microsoft.com/office/powerpoint/2010/main" val="171551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81000" y="381000"/>
            <a:ext cx="7848600" cy="6001643"/>
          </a:xfrm>
          <a:prstGeom prst="rect">
            <a:avLst/>
          </a:prstGeom>
          <a:noFill/>
        </p:spPr>
        <p:txBody>
          <a:bodyPr wrap="square" rtlCol="0">
            <a:spAutoFit/>
          </a:bodyPr>
          <a:lstStyle/>
          <a:p>
            <a:r>
              <a:rPr lang="en-US" sz="2400" dirty="0">
                <a:latin typeface="+mj-lt"/>
              </a:rPr>
              <a:t>Hydrodynamic analysis</a:t>
            </a:r>
          </a:p>
          <a:p>
            <a:r>
              <a:rPr lang="en-US" sz="2400" dirty="0">
                <a:latin typeface="+mj-lt"/>
              </a:rPr>
              <a:t>Motivation</a:t>
            </a:r>
          </a:p>
          <a:p>
            <a:pPr marL="914400" lvl="1" indent="-457200">
              <a:buFont typeface="+mj-lt"/>
              <a:buAutoNum type="arabicPeriod"/>
            </a:pPr>
            <a:r>
              <a:rPr lang="en-US" sz="2400" dirty="0">
                <a:latin typeface="+mj-lt"/>
              </a:rPr>
              <a:t>Natural progression from strings, membranes, fluids; description of 1, 2, and 3 dimensional continua</a:t>
            </a:r>
          </a:p>
          <a:p>
            <a:pPr marL="914400" lvl="1" indent="-457200">
              <a:buFont typeface="+mj-lt"/>
              <a:buAutoNum type="arabicPeriod"/>
            </a:pPr>
            <a:r>
              <a:rPr lang="en-US" sz="2400" dirty="0">
                <a:latin typeface="+mj-lt"/>
              </a:rPr>
              <a:t>Interesting and technologically important phenomena associated with fluids</a:t>
            </a:r>
          </a:p>
          <a:p>
            <a:endParaRPr lang="en-US" sz="2400" dirty="0">
              <a:latin typeface="+mj-lt"/>
            </a:endParaRPr>
          </a:p>
          <a:p>
            <a:r>
              <a:rPr lang="en-US" sz="2400" dirty="0">
                <a:latin typeface="+mj-lt"/>
              </a:rPr>
              <a:t>Plan</a:t>
            </a:r>
          </a:p>
          <a:p>
            <a:pPr marL="914400" lvl="1" indent="-457200">
              <a:buFont typeface="+mj-lt"/>
              <a:buAutoNum type="arabicPeriod"/>
            </a:pPr>
            <a:r>
              <a:rPr lang="en-US" sz="2400" dirty="0">
                <a:latin typeface="+mj-lt"/>
              </a:rPr>
              <a:t>Newton’s laws for fluids</a:t>
            </a:r>
          </a:p>
          <a:p>
            <a:pPr marL="914400" lvl="1" indent="-457200">
              <a:buFont typeface="+mj-lt"/>
              <a:buAutoNum type="arabicPeriod"/>
            </a:pPr>
            <a:r>
              <a:rPr lang="en-US" sz="2400" dirty="0">
                <a:latin typeface="+mj-lt"/>
              </a:rPr>
              <a:t>Continuity equation</a:t>
            </a:r>
          </a:p>
          <a:p>
            <a:pPr marL="914400" lvl="1" indent="-457200">
              <a:buFont typeface="+mj-lt"/>
              <a:buAutoNum type="arabicPeriod"/>
            </a:pPr>
            <a:r>
              <a:rPr lang="en-US" sz="2400" dirty="0">
                <a:latin typeface="+mj-lt"/>
              </a:rPr>
              <a:t>Stress tensor</a:t>
            </a:r>
          </a:p>
          <a:p>
            <a:pPr marL="914400" lvl="1" indent="-457200">
              <a:buFont typeface="+mj-lt"/>
              <a:buAutoNum type="arabicPeriod"/>
            </a:pPr>
            <a:r>
              <a:rPr lang="en-US" sz="2400" dirty="0">
                <a:latin typeface="+mj-lt"/>
              </a:rPr>
              <a:t>Energy relations</a:t>
            </a:r>
          </a:p>
          <a:p>
            <a:pPr marL="914400" lvl="1" indent="-457200">
              <a:buFont typeface="+mj-lt"/>
              <a:buAutoNum type="arabicPeriod"/>
            </a:pPr>
            <a:r>
              <a:rPr lang="en-US" sz="2400" dirty="0">
                <a:latin typeface="+mj-lt"/>
              </a:rPr>
              <a:t>Bernoulli’s theorem</a:t>
            </a:r>
          </a:p>
          <a:p>
            <a:pPr marL="914400" lvl="1" indent="-457200">
              <a:buFont typeface="+mj-lt"/>
              <a:buAutoNum type="arabicPeriod"/>
            </a:pPr>
            <a:r>
              <a:rPr lang="en-US" sz="2400" dirty="0">
                <a:latin typeface="+mj-lt"/>
              </a:rPr>
              <a:t>Various examples</a:t>
            </a:r>
          </a:p>
          <a:p>
            <a:pPr marL="914400" lvl="1" indent="-457200">
              <a:buFont typeface="+mj-lt"/>
              <a:buAutoNum type="arabicPeriod"/>
            </a:pPr>
            <a:r>
              <a:rPr lang="en-US" sz="2400" dirty="0">
                <a:latin typeface="+mj-lt"/>
              </a:rPr>
              <a:t>Sound waves</a:t>
            </a:r>
          </a:p>
        </p:txBody>
      </p:sp>
    </p:spTree>
    <p:extLst>
      <p:ext uri="{BB962C8B-B14F-4D97-AF65-F5344CB8AC3E}">
        <p14:creationId xmlns:p14="http://schemas.microsoft.com/office/powerpoint/2010/main" val="426994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1400A-AD50-4127-9A0A-E705F9BD95F2}"/>
              </a:ext>
            </a:extLst>
          </p:cNvPr>
          <p:cNvSpPr>
            <a:spLocks noGrp="1"/>
          </p:cNvSpPr>
          <p:nvPr>
            <p:ph type="dt" sz="half" idx="10"/>
          </p:nvPr>
        </p:nvSpPr>
        <p:spPr/>
        <p:txBody>
          <a:bodyPr/>
          <a:lstStyle/>
          <a:p>
            <a:r>
              <a:rPr lang="en-US"/>
              <a:t>10/26/2020</a:t>
            </a:r>
            <a:endParaRPr lang="en-US" dirty="0"/>
          </a:p>
        </p:txBody>
      </p:sp>
      <p:sp>
        <p:nvSpPr>
          <p:cNvPr id="3" name="Footer Placeholder 2">
            <a:extLst>
              <a:ext uri="{FF2B5EF4-FFF2-40B4-BE49-F238E27FC236}">
                <a16:creationId xmlns:a16="http://schemas.microsoft.com/office/drawing/2014/main" id="{4617FCD5-D62A-424D-A38F-69BC24902465}"/>
              </a:ext>
            </a:extLst>
          </p:cNvPr>
          <p:cNvSpPr>
            <a:spLocks noGrp="1"/>
          </p:cNvSpPr>
          <p:nvPr>
            <p:ph type="ftr" sz="quarter" idx="11"/>
          </p:nvPr>
        </p:nvSpPr>
        <p:spPr/>
        <p:txBody>
          <a:bodyPr/>
          <a:lstStyle/>
          <a:p>
            <a:r>
              <a:rPr lang="en-US"/>
              <a:t>PHY 711  Fall 2020 -- Lecture 27</a:t>
            </a:r>
            <a:endParaRPr lang="en-US" dirty="0"/>
          </a:p>
        </p:txBody>
      </p:sp>
      <p:sp>
        <p:nvSpPr>
          <p:cNvPr id="4" name="Slide Number Placeholder 3">
            <a:extLst>
              <a:ext uri="{FF2B5EF4-FFF2-40B4-BE49-F238E27FC236}">
                <a16:creationId xmlns:a16="http://schemas.microsoft.com/office/drawing/2014/main" id="{057583CC-10F0-42E4-8A5E-570969950D3F}"/>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894D4062-379A-4809-813E-3866DB8C0AE3}"/>
              </a:ext>
            </a:extLst>
          </p:cNvPr>
          <p:cNvSpPr txBox="1"/>
          <p:nvPr/>
        </p:nvSpPr>
        <p:spPr>
          <a:xfrm>
            <a:off x="304800" y="304800"/>
            <a:ext cx="8610600" cy="4616648"/>
          </a:xfrm>
          <a:prstGeom prst="rect">
            <a:avLst/>
          </a:prstGeom>
          <a:noFill/>
        </p:spPr>
        <p:txBody>
          <a:bodyPr wrap="square" rtlCol="0">
            <a:spAutoFit/>
          </a:bodyPr>
          <a:lstStyle/>
          <a:p>
            <a:r>
              <a:rPr lang="en-US" sz="2400" dirty="0">
                <a:latin typeface="+mj-lt"/>
              </a:rPr>
              <a:t>Your questions –</a:t>
            </a:r>
          </a:p>
          <a:p>
            <a:r>
              <a:rPr lang="en-US" sz="2400" dirty="0">
                <a:latin typeface="+mj-lt"/>
              </a:rPr>
              <a:t>From Tim </a:t>
            </a:r>
          </a:p>
          <a:p>
            <a:pPr marL="342900" indent="-342900">
              <a:buAutoNum type="arabicPeriod"/>
            </a:pPr>
            <a:r>
              <a:rPr lang="en-US" dirty="0"/>
              <a:t>How come the pressure at point 1 on pg.14 includes </a:t>
            </a:r>
            <a:r>
              <a:rPr lang="en-US" dirty="0" err="1"/>
              <a:t>p_atm</a:t>
            </a:r>
            <a:r>
              <a:rPr lang="en-US" dirty="0"/>
              <a:t>?  Is it because the atmosphere pushes on the syringe back, which then pushes on the fluid?</a:t>
            </a:r>
          </a:p>
          <a:p>
            <a:pPr marL="342900" indent="-342900">
              <a:buAutoNum type="arabicPeriod"/>
            </a:pPr>
            <a:endParaRPr lang="en-US" dirty="0">
              <a:latin typeface="+mj-lt"/>
            </a:endParaRPr>
          </a:p>
          <a:p>
            <a:r>
              <a:rPr lang="en-US" sz="2400" dirty="0">
                <a:latin typeface="+mj-lt"/>
              </a:rPr>
              <a:t>From Nick</a:t>
            </a:r>
          </a:p>
          <a:p>
            <a:r>
              <a:rPr lang="en-US" dirty="0">
                <a:latin typeface="+mj-lt"/>
              </a:rPr>
              <a:t>1. </a:t>
            </a:r>
            <a:r>
              <a:rPr lang="en-US" dirty="0"/>
              <a:t>What is the difference between </a:t>
            </a:r>
            <a:r>
              <a:rPr lang="en-US" dirty="0" err="1"/>
              <a:t>F_applied</a:t>
            </a:r>
            <a:r>
              <a:rPr lang="en-US" dirty="0"/>
              <a:t> and </a:t>
            </a:r>
            <a:r>
              <a:rPr lang="en-US" dirty="0" err="1"/>
              <a:t>f_applied</a:t>
            </a:r>
            <a:r>
              <a:rPr lang="en-US" dirty="0"/>
              <a:t>?</a:t>
            </a:r>
            <a:br>
              <a:rPr lang="en-US" dirty="0"/>
            </a:br>
            <a:r>
              <a:rPr lang="en-US" dirty="0"/>
              <a:t>2. What is \Phi representing?</a:t>
            </a:r>
          </a:p>
          <a:p>
            <a:pPr marL="342900" indent="-342900">
              <a:buAutoNum type="arabicPeriod" startAt="3"/>
            </a:pPr>
            <a:r>
              <a:rPr lang="en-US" dirty="0"/>
              <a:t>Is irrotational flow allowed to oscillate up and down or side to side, or pulse? but just not spin? </a:t>
            </a:r>
          </a:p>
          <a:p>
            <a:pPr marL="342900" indent="-342900">
              <a:buAutoNum type="arabicPeriod" startAt="3"/>
            </a:pPr>
            <a:endParaRPr lang="en-US" dirty="0"/>
          </a:p>
          <a:p>
            <a:r>
              <a:rPr lang="en-US" sz="2400" dirty="0"/>
              <a:t>From Gao</a:t>
            </a:r>
          </a:p>
          <a:p>
            <a:r>
              <a:rPr lang="en-US" dirty="0"/>
              <a:t>1. What aspects do over simplified Bernoulli's equation not include in studying fluid dynamics? </a:t>
            </a:r>
          </a:p>
          <a:p>
            <a:endParaRPr lang="en-US" dirty="0">
              <a:latin typeface="+mj-lt"/>
            </a:endParaRPr>
          </a:p>
        </p:txBody>
      </p:sp>
    </p:spTree>
    <p:extLst>
      <p:ext uri="{BB962C8B-B14F-4D97-AF65-F5344CB8AC3E}">
        <p14:creationId xmlns:p14="http://schemas.microsoft.com/office/powerpoint/2010/main" val="76645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a:t>
            </a:r>
            <a:r>
              <a:rPr lang="en-US" sz="2400">
                <a:latin typeface="+mj-lt"/>
              </a:rPr>
              <a:t>Use Euler </a:t>
            </a:r>
            <a:r>
              <a:rPr lang="en-US" sz="2400" dirty="0">
                <a:latin typeface="+mj-lt"/>
              </a:rPr>
              <a:t>formulation; following “particles” of fluid</a:t>
            </a:r>
          </a:p>
        </p:txBody>
      </p:sp>
      <p:graphicFrame>
        <p:nvGraphicFramePr>
          <p:cNvPr id="6" name="Object 5"/>
          <p:cNvGraphicFramePr>
            <a:graphicFrameLocks noChangeAspect="1"/>
          </p:cNvGraphicFramePr>
          <p:nvPr>
            <p:extLst>
              <p:ext uri="{D42A27DB-BD31-4B8C-83A1-F6EECF244321}">
                <p14:modId xmlns:p14="http://schemas.microsoft.com/office/powerpoint/2010/main" val="3256249767"/>
              </p:ext>
            </p:extLst>
          </p:nvPr>
        </p:nvGraphicFramePr>
        <p:xfrm>
          <a:off x="1941513" y="3152775"/>
          <a:ext cx="3741737" cy="3095625"/>
        </p:xfrm>
        <a:graphic>
          <a:graphicData uri="http://schemas.openxmlformats.org/presentationml/2006/ole">
            <mc:AlternateContent xmlns:mc="http://schemas.openxmlformats.org/markup-compatibility/2006">
              <mc:Choice xmlns:v="urn:schemas-microsoft-com:vml" Requires="v">
                <p:oleObj spid="_x0000_s272598" name="数式" r:id="rId4" imgW="1269720" imgH="1091880" progId="Equation.3">
                  <p:embed/>
                </p:oleObj>
              </mc:Choice>
              <mc:Fallback>
                <p:oleObj name="数式" r:id="rId4" imgW="1269720" imgH="1091880" progId="Equation.3">
                  <p:embed/>
                  <p:pic>
                    <p:nvPicPr>
                      <p:cNvPr id="0" name=""/>
                      <p:cNvPicPr/>
                      <p:nvPr/>
                    </p:nvPicPr>
                    <p:blipFill>
                      <a:blip r:embed="rId5"/>
                      <a:stretch>
                        <a:fillRect/>
                      </a:stretch>
                    </p:blipFill>
                    <p:spPr>
                      <a:xfrm>
                        <a:off x="1941513" y="3152775"/>
                        <a:ext cx="3741737" cy="3095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2136094"/>
              </p:ext>
            </p:extLst>
          </p:nvPr>
        </p:nvGraphicFramePr>
        <p:xfrm>
          <a:off x="1981200" y="1371600"/>
          <a:ext cx="5867400" cy="1828800"/>
        </p:xfrm>
        <a:graphic>
          <a:graphicData uri="http://schemas.openxmlformats.org/presentationml/2006/ole">
            <mc:AlternateContent xmlns:mc="http://schemas.openxmlformats.org/markup-compatibility/2006">
              <mc:Choice xmlns:v="urn:schemas-microsoft-com:vml" Requires="v">
                <p:oleObj spid="_x0000_s272599" name="数式" r:id="rId6" imgW="2120760" imgH="660240" progId="Equation.3">
                  <p:embed/>
                </p:oleObj>
              </mc:Choice>
              <mc:Fallback>
                <p:oleObj name="数式" r:id="rId6" imgW="2120760" imgH="660240" progId="Equation.3">
                  <p:embed/>
                  <p:pic>
                    <p:nvPicPr>
                      <p:cNvPr id="0" name="Object 5"/>
                      <p:cNvPicPr>
                        <a:picLocks noChangeAspect="1" noChangeArrowheads="1"/>
                      </p:cNvPicPr>
                      <p:nvPr/>
                    </p:nvPicPr>
                    <p:blipFill>
                      <a:blip r:embed="rId7"/>
                      <a:srcRect/>
                      <a:stretch>
                        <a:fillRect/>
                      </a:stretch>
                    </p:blipFill>
                    <p:spPr bwMode="auto">
                      <a:xfrm>
                        <a:off x="1981200" y="1371600"/>
                        <a:ext cx="5867400"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Cube 4"/>
          <p:cNvSpPr/>
          <p:nvPr/>
        </p:nvSpPr>
        <p:spPr>
          <a:xfrm>
            <a:off x="3276600" y="457200"/>
            <a:ext cx="1524000" cy="1219200"/>
          </a:xfrm>
          <a:prstGeom prst="cub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94107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540" y="1270016"/>
            <a:ext cx="715260" cy="461665"/>
          </a:xfrm>
          <a:prstGeom prst="rect">
            <a:avLst/>
          </a:prstGeom>
          <a:noFill/>
        </p:spPr>
        <p:txBody>
          <a:bodyPr wrap="none" rtlCol="0">
            <a:spAutoFit/>
          </a:bodyPr>
          <a:lstStyle/>
          <a:p>
            <a:r>
              <a:rPr lang="en-US" sz="2400" i="1" dirty="0">
                <a:latin typeface="+mj-lt"/>
              </a:rPr>
              <a:t>p(x)</a:t>
            </a:r>
          </a:p>
        </p:txBody>
      </p:sp>
      <p:sp>
        <p:nvSpPr>
          <p:cNvPr id="10" name="TextBox 9"/>
          <p:cNvSpPr txBox="1"/>
          <p:nvPr/>
        </p:nvSpPr>
        <p:spPr>
          <a:xfrm>
            <a:off x="4953000" y="1290935"/>
            <a:ext cx="1220206" cy="461665"/>
          </a:xfrm>
          <a:prstGeom prst="rect">
            <a:avLst/>
          </a:prstGeom>
          <a:noFill/>
        </p:spPr>
        <p:txBody>
          <a:bodyPr wrap="none" rtlCol="0">
            <a:spAutoFit/>
          </a:bodyPr>
          <a:lstStyle/>
          <a:p>
            <a:r>
              <a:rPr lang="en-US" sz="2400" i="1" dirty="0">
                <a:latin typeface="+mj-lt"/>
              </a:rPr>
              <a:t>p(</a:t>
            </a:r>
            <a:r>
              <a:rPr lang="en-US" sz="2400" i="1" dirty="0" err="1">
                <a:latin typeface="+mj-lt"/>
              </a:rPr>
              <a:t>x+dx</a:t>
            </a:r>
            <a:r>
              <a:rPr lang="en-US" sz="2400" i="1" dirty="0">
                <a:latin typeface="+mj-lt"/>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4177025811"/>
              </p:ext>
            </p:extLst>
          </p:nvPr>
        </p:nvGraphicFramePr>
        <p:xfrm>
          <a:off x="685800" y="2239696"/>
          <a:ext cx="7620000" cy="2941904"/>
        </p:xfrm>
        <a:graphic>
          <a:graphicData uri="http://schemas.openxmlformats.org/presentationml/2006/ole">
            <mc:AlternateContent xmlns:mc="http://schemas.openxmlformats.org/markup-compatibility/2006">
              <mc:Choice xmlns:v="urn:schemas-microsoft-com:vml" Requires="v">
                <p:oleObj spid="_x0000_s273508" name="数式" r:id="rId4" imgW="2793960" imgH="1091880" progId="Equation.3">
                  <p:embed/>
                </p:oleObj>
              </mc:Choice>
              <mc:Fallback>
                <p:oleObj name="数式" r:id="rId4" imgW="2793960" imgH="1091880" progId="Equation.3">
                  <p:embed/>
                  <p:pic>
                    <p:nvPicPr>
                      <p:cNvPr id="0" name="Object 5"/>
                      <p:cNvPicPr>
                        <a:picLocks noChangeAspect="1" noChangeArrowheads="1"/>
                      </p:cNvPicPr>
                      <p:nvPr/>
                    </p:nvPicPr>
                    <p:blipFill>
                      <a:blip r:embed="rId5"/>
                      <a:srcRect/>
                      <a:stretch>
                        <a:fillRect/>
                      </a:stretch>
                    </p:blipFill>
                    <p:spPr bwMode="auto">
                      <a:xfrm>
                        <a:off x="685800" y="2239696"/>
                        <a:ext cx="7620000" cy="29419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034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10/26/2020</a:t>
            </a:r>
            <a:endParaRPr lang="en-US" dirty="0"/>
          </a:p>
        </p:txBody>
      </p:sp>
      <p:sp>
        <p:nvSpPr>
          <p:cNvPr id="3" name="Footer Placeholder 2"/>
          <p:cNvSpPr>
            <a:spLocks noGrp="1"/>
          </p:cNvSpPr>
          <p:nvPr>
            <p:ph type="ftr" sz="quarter" idx="11"/>
          </p:nvPr>
        </p:nvSpPr>
        <p:spPr/>
        <p:txBody>
          <a:bodyPr/>
          <a:lstStyle/>
          <a:p>
            <a:r>
              <a:rPr lang="en-US"/>
              <a:t>PHY 711  Fall 2020 --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0297376"/>
              </p:ext>
            </p:extLst>
          </p:nvPr>
        </p:nvGraphicFramePr>
        <p:xfrm>
          <a:off x="298450" y="860425"/>
          <a:ext cx="4687888" cy="2492375"/>
        </p:xfrm>
        <a:graphic>
          <a:graphicData uri="http://schemas.openxmlformats.org/presentationml/2006/ole">
            <mc:AlternateContent xmlns:mc="http://schemas.openxmlformats.org/markup-compatibility/2006">
              <mc:Choice xmlns:v="urn:schemas-microsoft-com:vml" Requires="v">
                <p:oleObj spid="_x0000_s274544" name="Equation" r:id="rId4" imgW="1904760" imgH="1054080" progId="Equation.DSMT4">
                  <p:embed/>
                </p:oleObj>
              </mc:Choice>
              <mc:Fallback>
                <p:oleObj name="Equation" r:id="rId4" imgW="1904760" imgH="1054080" progId="Equation.DSMT4">
                  <p:embed/>
                  <p:pic>
                    <p:nvPicPr>
                      <p:cNvPr id="0" name="Object 5"/>
                      <p:cNvPicPr>
                        <a:picLocks noChangeAspect="1" noChangeArrowheads="1"/>
                      </p:cNvPicPr>
                      <p:nvPr/>
                    </p:nvPicPr>
                    <p:blipFill>
                      <a:blip r:embed="rId5"/>
                      <a:srcRect/>
                      <a:stretch>
                        <a:fillRect/>
                      </a:stretch>
                    </p:blipFill>
                    <p:spPr bwMode="auto">
                      <a:xfrm>
                        <a:off x="298450" y="860425"/>
                        <a:ext cx="4687888" cy="2492375"/>
                      </a:xfrm>
                      <a:prstGeom prst="rect">
                        <a:avLst/>
                      </a:prstGeom>
                      <a:noFill/>
                      <a:ln>
                        <a:noFill/>
                      </a:ln>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graphicFrame>
        <p:nvGraphicFramePr>
          <p:cNvPr id="7" name="Object 6">
            <a:extLst>
              <a:ext uri="{FF2B5EF4-FFF2-40B4-BE49-F238E27FC236}">
                <a16:creationId xmlns:a16="http://schemas.microsoft.com/office/drawing/2014/main" id="{093B67DA-0BE8-4737-89C9-D4CE1091841A}"/>
              </a:ext>
            </a:extLst>
          </p:cNvPr>
          <p:cNvGraphicFramePr>
            <a:graphicFrameLocks noChangeAspect="1"/>
          </p:cNvGraphicFramePr>
          <p:nvPr>
            <p:extLst>
              <p:ext uri="{D42A27DB-BD31-4B8C-83A1-F6EECF244321}">
                <p14:modId xmlns:p14="http://schemas.microsoft.com/office/powerpoint/2010/main" val="3962650979"/>
              </p:ext>
            </p:extLst>
          </p:nvPr>
        </p:nvGraphicFramePr>
        <p:xfrm>
          <a:off x="5486400" y="1090614"/>
          <a:ext cx="2919638" cy="2492374"/>
        </p:xfrm>
        <a:graphic>
          <a:graphicData uri="http://schemas.openxmlformats.org/presentationml/2006/ole">
            <mc:AlternateContent xmlns:mc="http://schemas.openxmlformats.org/markup-compatibility/2006">
              <mc:Choice xmlns:v="urn:schemas-microsoft-com:vml" Requires="v">
                <p:oleObj spid="_x0000_s274545" name="Equation" r:id="rId6" imgW="1041120" imgH="888840" progId="Equation.DSMT4">
                  <p:embed/>
                </p:oleObj>
              </mc:Choice>
              <mc:Fallback>
                <p:oleObj name="Equation" r:id="rId6" imgW="1041120" imgH="888840" progId="Equation.DSMT4">
                  <p:embed/>
                  <p:pic>
                    <p:nvPicPr>
                      <p:cNvPr id="0" name=""/>
                      <p:cNvPicPr/>
                      <p:nvPr/>
                    </p:nvPicPr>
                    <p:blipFill>
                      <a:blip r:embed="rId7"/>
                      <a:stretch>
                        <a:fillRect/>
                      </a:stretch>
                    </p:blipFill>
                    <p:spPr>
                      <a:xfrm>
                        <a:off x="5486400" y="1090614"/>
                        <a:ext cx="2919638" cy="2492374"/>
                      </a:xfrm>
                      <a:prstGeom prst="rect">
                        <a:avLst/>
                      </a:prstGeom>
                    </p:spPr>
                  </p:pic>
                </p:oleObj>
              </mc:Fallback>
            </mc:AlternateContent>
          </a:graphicData>
        </a:graphic>
      </p:graphicFrame>
    </p:spTree>
    <p:extLst>
      <p:ext uri="{BB962C8B-B14F-4D97-AF65-F5344CB8AC3E}">
        <p14:creationId xmlns:p14="http://schemas.microsoft.com/office/powerpoint/2010/main" val="3586605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18077</TotalTime>
  <Words>1012</Words>
  <Application>Microsoft Office PowerPoint</Application>
  <PresentationFormat>On-screen Show (4:3)</PresentationFormat>
  <Paragraphs>232</Paragraphs>
  <Slides>29</Slides>
  <Notes>23</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6"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858</cp:revision>
  <cp:lastPrinted>2020-10-25T03:47:04Z</cp:lastPrinted>
  <dcterms:created xsi:type="dcterms:W3CDTF">2012-01-10T18:32:24Z</dcterms:created>
  <dcterms:modified xsi:type="dcterms:W3CDTF">2020-10-26T15:20:03Z</dcterms:modified>
</cp:coreProperties>
</file>