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96" r:id="rId2"/>
    <p:sldId id="354" r:id="rId3"/>
    <p:sldId id="396" r:id="rId4"/>
    <p:sldId id="372" r:id="rId5"/>
    <p:sldId id="373" r:id="rId6"/>
    <p:sldId id="374" r:id="rId7"/>
    <p:sldId id="375" r:id="rId8"/>
    <p:sldId id="376" r:id="rId9"/>
    <p:sldId id="377" r:id="rId10"/>
    <p:sldId id="379" r:id="rId11"/>
    <p:sldId id="380" r:id="rId12"/>
    <p:sldId id="381" r:id="rId13"/>
    <p:sldId id="382" r:id="rId14"/>
    <p:sldId id="383" r:id="rId15"/>
    <p:sldId id="384" r:id="rId16"/>
    <p:sldId id="385" r:id="rId17"/>
    <p:sldId id="378" r:id="rId18"/>
    <p:sldId id="386" r:id="rId19"/>
    <p:sldId id="387" r:id="rId20"/>
    <p:sldId id="388" r:id="rId21"/>
    <p:sldId id="389" r:id="rId22"/>
    <p:sldId id="390" r:id="rId23"/>
    <p:sldId id="391"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75" d="100"/>
          <a:sy n="75" d="100"/>
        </p:scale>
        <p:origin x="1452" y="7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6"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10/24/2020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5" rIns="96648"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5" rIns="96648" bIns="48325" rtlCol="0"/>
          <a:lstStyle>
            <a:lvl1pPr algn="r">
              <a:defRPr sz="1300"/>
            </a:lvl1pPr>
          </a:lstStyle>
          <a:p>
            <a:fld id="{AC5D2E9F-93AF-4192-9362-BE5EFDABCE46}" type="datetimeFigureOut">
              <a:rPr lang="en-US" smtClean="0"/>
              <a:t>10/24/2020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5" rIns="96648"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8" tIns="48325" rIns="96648"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8" tIns="48325" rIns="96648" bIns="48325"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begin an introductory treatment of the mechanics of </a:t>
            </a:r>
            <a:r>
              <a:rPr lang="en-US" dirty="0" err="1"/>
              <a:t>fluis</a:t>
            </a:r>
            <a:r>
              <a:rPr lang="en-US" dirty="0"/>
              <a:t>.</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90160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restricted equations have some interesting properties.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808875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result is known as Bernoulli’s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654104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problem illustrating Bernoulli’s equation   as a syphon.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5688621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is taken from the PHY 114 textbook</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313851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t>
            </a:r>
            <a:r>
              <a:rPr lang="en-US" dirty="0" err="1"/>
              <a:t>ezample</a:t>
            </a:r>
            <a:r>
              <a:rPr lang="en-US" dirty="0"/>
              <a:t> of Bernoulli’s equation for a syringe.</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377619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Syringe fluid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886592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of Bernoulli’s equation is oversimplified.    It appeared in most of the old textbook, but seems now to be deemphasized.    It is given here since it  shows some aspects of fluid flow, although apparently not good enough.  </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226728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continuity equation is an important aspect of fluid flow.</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171483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an incompressible and irrotational fluid,   it is mathematically convenient to express the velocity field in terms of a velocity potential field.</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256606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uniformly fluid flowing along the z direction, the velocity potential and velocity field are easily written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40587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homework problem based on today’s lecture material</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uniform fluid  in the presence of an impediment.    In the is case we consider a cylindrical log.</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41748773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consider solutions of the Laplace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186273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Particular equations for this geometry and the application of the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047825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392855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problem involves a description of simple fluid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61251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topics that will be covered in the next few lectures.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4205838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Newton’s laws need to be adapted to describe the physics of fluids.   Here pressure is important and more generally, the functions used to describe fluids depend on position and time.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869903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Pressure acts in all directions.    Here we argue that the spatial derivative of the pressure applies a force to a volume of fluid.</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685177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write Newton’s law in terms of the mass density, velocity, and pressure of the fluid.</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802881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of the continuous nature of the velocity,  the total time derivative of the fluid velocity depends both or the partial derivates with respect to space and with respect to time as derived here.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261411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alternative expressions for the velocity terms.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121623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10/26/2020</a:t>
            </a:r>
            <a:endParaRPr lang="en-US" dirty="0"/>
          </a:p>
        </p:txBody>
      </p:sp>
      <p:sp>
        <p:nvSpPr>
          <p:cNvPr id="5" name="Footer Placeholder 4"/>
          <p:cNvSpPr>
            <a:spLocks noGrp="1"/>
          </p:cNvSpPr>
          <p:nvPr>
            <p:ph type="ftr" sz="quarter" idx="11"/>
          </p:nvPr>
        </p:nvSpPr>
        <p:spPr/>
        <p:txBody>
          <a:bodyPr/>
          <a:lstStyle/>
          <a:p>
            <a:r>
              <a:rPr lang="en-US"/>
              <a:t>PHY 711  Fall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10/26/2020</a:t>
            </a:r>
            <a:endParaRPr lang="en-US" dirty="0"/>
          </a:p>
        </p:txBody>
      </p:sp>
      <p:sp>
        <p:nvSpPr>
          <p:cNvPr id="5" name="Footer Placeholder 4"/>
          <p:cNvSpPr>
            <a:spLocks noGrp="1"/>
          </p:cNvSpPr>
          <p:nvPr>
            <p:ph type="ftr" sz="quarter" idx="11"/>
          </p:nvPr>
        </p:nvSpPr>
        <p:spPr/>
        <p:txBody>
          <a:bodyPr/>
          <a:lstStyle/>
          <a:p>
            <a:r>
              <a:rPr lang="en-US"/>
              <a:t>PHY 711  Fall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10/26/2020</a:t>
            </a:r>
            <a:endParaRPr lang="en-US" dirty="0"/>
          </a:p>
        </p:txBody>
      </p:sp>
      <p:sp>
        <p:nvSpPr>
          <p:cNvPr id="5" name="Footer Placeholder 4"/>
          <p:cNvSpPr>
            <a:spLocks noGrp="1"/>
          </p:cNvSpPr>
          <p:nvPr>
            <p:ph type="ftr" sz="quarter" idx="11"/>
          </p:nvPr>
        </p:nvSpPr>
        <p:spPr/>
        <p:txBody>
          <a:bodyPr/>
          <a:lstStyle/>
          <a:p>
            <a:r>
              <a:rPr lang="en-US"/>
              <a:t>PHY 711  Fall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10/26/2020</a:t>
            </a:r>
            <a:endParaRPr lang="en-US" dirty="0"/>
          </a:p>
        </p:txBody>
      </p:sp>
      <p:sp>
        <p:nvSpPr>
          <p:cNvPr id="5" name="Footer Placeholder 4"/>
          <p:cNvSpPr>
            <a:spLocks noGrp="1"/>
          </p:cNvSpPr>
          <p:nvPr>
            <p:ph type="ftr" sz="quarter" idx="11"/>
          </p:nvPr>
        </p:nvSpPr>
        <p:spPr/>
        <p:txBody>
          <a:bodyPr/>
          <a:lstStyle/>
          <a:p>
            <a:r>
              <a:rPr lang="en-US"/>
              <a:t>PHY 711  Fall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10/26/2020</a:t>
            </a:r>
            <a:endParaRPr lang="en-US" dirty="0"/>
          </a:p>
        </p:txBody>
      </p:sp>
      <p:sp>
        <p:nvSpPr>
          <p:cNvPr id="5" name="Footer Placeholder 4"/>
          <p:cNvSpPr>
            <a:spLocks noGrp="1"/>
          </p:cNvSpPr>
          <p:nvPr>
            <p:ph type="ftr" sz="quarter" idx="11"/>
          </p:nvPr>
        </p:nvSpPr>
        <p:spPr/>
        <p:txBody>
          <a:bodyPr/>
          <a:lstStyle/>
          <a:p>
            <a:r>
              <a:rPr lang="en-US"/>
              <a:t>PHY 711  Fall 2020 --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10/26/2020</a:t>
            </a:r>
            <a:endParaRPr lang="en-US" dirty="0"/>
          </a:p>
        </p:txBody>
      </p:sp>
      <p:sp>
        <p:nvSpPr>
          <p:cNvPr id="6" name="Footer Placeholder 5"/>
          <p:cNvSpPr>
            <a:spLocks noGrp="1"/>
          </p:cNvSpPr>
          <p:nvPr>
            <p:ph type="ftr" sz="quarter" idx="11"/>
          </p:nvPr>
        </p:nvSpPr>
        <p:spPr/>
        <p:txBody>
          <a:bodyPr/>
          <a:lstStyle/>
          <a:p>
            <a:r>
              <a:rPr lang="en-US"/>
              <a:t>PHY 711  Fall 2020 --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10/26/2020</a:t>
            </a:r>
            <a:endParaRPr lang="en-US" dirty="0"/>
          </a:p>
        </p:txBody>
      </p:sp>
      <p:sp>
        <p:nvSpPr>
          <p:cNvPr id="8" name="Footer Placeholder 7"/>
          <p:cNvSpPr>
            <a:spLocks noGrp="1"/>
          </p:cNvSpPr>
          <p:nvPr>
            <p:ph type="ftr" sz="quarter" idx="11"/>
          </p:nvPr>
        </p:nvSpPr>
        <p:spPr/>
        <p:txBody>
          <a:bodyPr/>
          <a:lstStyle/>
          <a:p>
            <a:r>
              <a:rPr lang="en-US"/>
              <a:t>PHY 711  Fall 2020 -- Lecture 27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10/26/2020</a:t>
            </a:r>
            <a:endParaRPr lang="en-US" dirty="0"/>
          </a:p>
        </p:txBody>
      </p:sp>
      <p:sp>
        <p:nvSpPr>
          <p:cNvPr id="4" name="Footer Placeholder 3"/>
          <p:cNvSpPr>
            <a:spLocks noGrp="1"/>
          </p:cNvSpPr>
          <p:nvPr>
            <p:ph type="ftr" sz="quarter" idx="11"/>
          </p:nvPr>
        </p:nvSpPr>
        <p:spPr/>
        <p:txBody>
          <a:bodyPr/>
          <a:lstStyle/>
          <a:p>
            <a:r>
              <a:rPr lang="en-US"/>
              <a:t>PHY 711  Fall 2020 -- Lecture 27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10/26/2020</a:t>
            </a:r>
            <a:endParaRPr lang="en-US" dirty="0"/>
          </a:p>
        </p:txBody>
      </p:sp>
      <p:sp>
        <p:nvSpPr>
          <p:cNvPr id="6" name="Footer Placeholder 5"/>
          <p:cNvSpPr>
            <a:spLocks noGrp="1"/>
          </p:cNvSpPr>
          <p:nvPr>
            <p:ph type="ftr" sz="quarter" idx="11"/>
          </p:nvPr>
        </p:nvSpPr>
        <p:spPr/>
        <p:txBody>
          <a:bodyPr/>
          <a:lstStyle/>
          <a:p>
            <a:r>
              <a:rPr lang="en-US"/>
              <a:t>PHY 711  Fall 2020 --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10/26/2020</a:t>
            </a:r>
            <a:endParaRPr lang="en-US" dirty="0"/>
          </a:p>
        </p:txBody>
      </p:sp>
      <p:sp>
        <p:nvSpPr>
          <p:cNvPr id="6" name="Footer Placeholder 5"/>
          <p:cNvSpPr>
            <a:spLocks noGrp="1"/>
          </p:cNvSpPr>
          <p:nvPr>
            <p:ph type="ftr" sz="quarter" idx="11"/>
          </p:nvPr>
        </p:nvSpPr>
        <p:spPr/>
        <p:txBody>
          <a:bodyPr/>
          <a:lstStyle/>
          <a:p>
            <a:r>
              <a:rPr lang="en-US"/>
              <a:t>PHY 711  Fall 2020 --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10/26/2020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2020 -- Lecture 27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0.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 Id="rId9"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notesSlide" Target="../notesSlides/notesSlide12.xml"/><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6.jpeg"/><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notesSlide" Target="../notesSlides/notesSlide13.xml"/><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7.wmf"/><Relationship Id="rId5" Type="http://schemas.openxmlformats.org/officeDocument/2006/relationships/oleObject" Target="../embeddings/oleObject14.bin"/><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notesSlide" Target="../notesSlides/notesSlide14.xml"/><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1.jpeg"/><Relationship Id="rId5" Type="http://schemas.openxmlformats.org/officeDocument/2006/relationships/image" Target="../media/image19.wmf"/><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notesSlide" Target="../notesSlides/notesSlide15.xml"/><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1.jpeg"/><Relationship Id="rId5" Type="http://schemas.openxmlformats.org/officeDocument/2006/relationships/image" Target="../media/image19.wmf"/><Relationship Id="rId4"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0.bin"/><Relationship Id="rId5" Type="http://schemas.openxmlformats.org/officeDocument/2006/relationships/hyperlink" Target="http://en.wikipedia.org/wiki/Lift_(force)" TargetMode="External"/><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6.wmf"/><Relationship Id="rId4"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4.bin"/><Relationship Id="rId5" Type="http://schemas.openxmlformats.org/officeDocument/2006/relationships/image" Target="../media/image27.wmf"/><Relationship Id="rId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9.wmf"/><Relationship Id="rId4" Type="http://schemas.openxmlformats.org/officeDocument/2006/relationships/oleObject" Target="../embeddings/oleObject25.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27.bin"/><Relationship Id="rId5" Type="http://schemas.openxmlformats.org/officeDocument/2006/relationships/image" Target="../media/image30.wmf"/><Relationship Id="rId4" Type="http://schemas.openxmlformats.org/officeDocument/2006/relationships/oleObject" Target="../embeddings/oleObject26.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29.bin"/><Relationship Id="rId5" Type="http://schemas.openxmlformats.org/officeDocument/2006/relationships/image" Target="../media/image32.wmf"/><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1.bin"/><Relationship Id="rId5" Type="http://schemas.openxmlformats.org/officeDocument/2006/relationships/image" Target="../media/image34.wmf"/><Relationship Id="rId4" Type="http://schemas.openxmlformats.org/officeDocument/2006/relationships/oleObject" Target="../embeddings/oleObject30.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2700"/>
            <a:ext cx="8686800" cy="6001643"/>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online or (occasionally) in Olin 103</a:t>
            </a:r>
          </a:p>
          <a:p>
            <a:pPr algn="ctr"/>
            <a:endParaRPr lang="en-US" sz="1600" b="1" dirty="0"/>
          </a:p>
          <a:p>
            <a:pPr algn="ctr"/>
            <a:r>
              <a:rPr lang="en-US" sz="3200" b="1" dirty="0"/>
              <a:t>Plan for Lecture 27</a:t>
            </a:r>
            <a:endParaRPr lang="en-US" sz="3200" b="1" dirty="0">
              <a:solidFill>
                <a:schemeClr val="folHlink"/>
              </a:solidFill>
            </a:endParaRPr>
          </a:p>
          <a:p>
            <a:pPr marL="457200" lvl="2"/>
            <a:endParaRPr lang="en-US" sz="3200" b="1" dirty="0">
              <a:solidFill>
                <a:schemeClr val="folHlink"/>
              </a:solidFill>
            </a:endParaRPr>
          </a:p>
          <a:p>
            <a:pPr marL="457200" lvl="2"/>
            <a:endParaRPr lang="en-US" sz="1600" b="1" dirty="0">
              <a:solidFill>
                <a:schemeClr val="folHlink"/>
              </a:solidFill>
            </a:endParaRPr>
          </a:p>
          <a:p>
            <a:pPr marL="457200" lvl="2"/>
            <a:r>
              <a:rPr lang="en-US" sz="3200" b="1" dirty="0">
                <a:solidFill>
                  <a:schemeClr val="folHlink"/>
                </a:solidFill>
              </a:rPr>
              <a:t>Chap. 9 in F &amp; W: Introduction to hydrodynamics </a:t>
            </a:r>
          </a:p>
          <a:p>
            <a:pPr marL="1428750" lvl="3" indent="-514350">
              <a:buFont typeface="+mj-lt"/>
              <a:buAutoNum type="arabicPeriod"/>
            </a:pPr>
            <a:r>
              <a:rPr lang="en-US" sz="3200" b="1" dirty="0">
                <a:solidFill>
                  <a:schemeClr val="folHlink"/>
                </a:solidFill>
                <a:sym typeface="Wingdings" pitchFamily="2" charset="2"/>
              </a:rPr>
              <a:t>Motivation for topic</a:t>
            </a:r>
          </a:p>
          <a:p>
            <a:pPr marL="1428750" lvl="3" indent="-514350">
              <a:buFont typeface="+mj-lt"/>
              <a:buAutoNum type="arabicPeriod"/>
            </a:pPr>
            <a:r>
              <a:rPr lang="en-US" sz="3200" b="1" dirty="0">
                <a:solidFill>
                  <a:schemeClr val="folHlink"/>
                </a:solidFill>
                <a:sym typeface="Wingdings" pitchFamily="2" charset="2"/>
              </a:rPr>
              <a:t>Newton’s laws for fluids</a:t>
            </a:r>
          </a:p>
          <a:p>
            <a:pPr marL="1428750" lvl="3" indent="-514350">
              <a:buFont typeface="+mj-lt"/>
              <a:buAutoNum type="arabicPeriod"/>
            </a:pPr>
            <a:r>
              <a:rPr lang="en-US" sz="3200" b="1" dirty="0">
                <a:solidFill>
                  <a:schemeClr val="folHlink"/>
                </a:solidFill>
                <a:sym typeface="Wingdings" pitchFamily="2" charset="2"/>
              </a:rPr>
              <a:t>Conservation relations</a:t>
            </a:r>
          </a:p>
        </p:txBody>
      </p:sp>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a:t>
            </a:r>
          </a:p>
        </p:txBody>
      </p:sp>
      <p:graphicFrame>
        <p:nvGraphicFramePr>
          <p:cNvPr id="7" name="Object 6"/>
          <p:cNvGraphicFramePr>
            <a:graphicFrameLocks noChangeAspect="1"/>
          </p:cNvGraphicFramePr>
          <p:nvPr>
            <p:extLst>
              <p:ext uri="{D42A27DB-BD31-4B8C-83A1-F6EECF244321}">
                <p14:modId xmlns:p14="http://schemas.microsoft.com/office/powerpoint/2010/main" val="1536977515"/>
              </p:ext>
            </p:extLst>
          </p:nvPr>
        </p:nvGraphicFramePr>
        <p:xfrm>
          <a:off x="914400" y="4114800"/>
          <a:ext cx="4813300" cy="2162175"/>
        </p:xfrm>
        <a:graphic>
          <a:graphicData uri="http://schemas.openxmlformats.org/presentationml/2006/ole">
            <mc:AlternateContent xmlns:mc="http://schemas.openxmlformats.org/markup-compatibility/2006">
              <mc:Choice xmlns:v="urn:schemas-microsoft-com:vml" Requires="v">
                <p:oleObj spid="_x0000_s278780" name="数式" r:id="rId4" imgW="1955520" imgH="914400" progId="Equation.3">
                  <p:embed/>
                </p:oleObj>
              </mc:Choice>
              <mc:Fallback>
                <p:oleObj name="数式" r:id="rId4" imgW="1955520" imgH="914400" progId="Equation.3">
                  <p:embed/>
                  <p:pic>
                    <p:nvPicPr>
                      <p:cNvPr id="0" name="Object 4"/>
                      <p:cNvPicPr>
                        <a:picLocks noChangeAspect="1" noChangeArrowheads="1"/>
                      </p:cNvPicPr>
                      <p:nvPr/>
                    </p:nvPicPr>
                    <p:blipFill>
                      <a:blip r:embed="rId5"/>
                      <a:srcRect/>
                      <a:stretch>
                        <a:fillRect/>
                      </a:stretch>
                    </p:blipFill>
                    <p:spPr bwMode="auto">
                      <a:xfrm>
                        <a:off x="914400" y="4114800"/>
                        <a:ext cx="48133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70326115"/>
              </p:ext>
            </p:extLst>
          </p:nvPr>
        </p:nvGraphicFramePr>
        <p:xfrm>
          <a:off x="990600" y="1607502"/>
          <a:ext cx="5897563" cy="2513715"/>
        </p:xfrm>
        <a:graphic>
          <a:graphicData uri="http://schemas.openxmlformats.org/presentationml/2006/ole">
            <mc:AlternateContent xmlns:mc="http://schemas.openxmlformats.org/markup-compatibility/2006">
              <mc:Choice xmlns:v="urn:schemas-microsoft-com:vml" Requires="v">
                <p:oleObj spid="_x0000_s278781" name="Equation" r:id="rId6" imgW="4254480" imgH="1726920" progId="Equation.DSMT4">
                  <p:embed/>
                </p:oleObj>
              </mc:Choice>
              <mc:Fallback>
                <p:oleObj name="Equation" r:id="rId6" imgW="4254480" imgH="1726920" progId="Equation.DSMT4">
                  <p:embed/>
                  <p:pic>
                    <p:nvPicPr>
                      <p:cNvPr id="0" name="Object 6"/>
                      <p:cNvPicPr>
                        <a:picLocks noChangeAspect="1" noChangeArrowheads="1"/>
                      </p:cNvPicPr>
                      <p:nvPr/>
                    </p:nvPicPr>
                    <p:blipFill>
                      <a:blip r:embed="rId7"/>
                      <a:srcRect/>
                      <a:stretch>
                        <a:fillRect/>
                      </a:stretch>
                    </p:blipFill>
                    <p:spPr bwMode="auto">
                      <a:xfrm>
                        <a:off x="990600" y="1607502"/>
                        <a:ext cx="5897563" cy="2513715"/>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58843490"/>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spid="_x0000_s278782" name="数式" r:id="rId8" imgW="2361960" imgH="419040" progId="Equation.3">
                  <p:embed/>
                </p:oleObj>
              </mc:Choice>
              <mc:Fallback>
                <p:oleObj name="数式" r:id="rId8" imgW="2361960" imgH="419040" progId="Equation.3">
                  <p:embed/>
                  <p:pic>
                    <p:nvPicPr>
                      <p:cNvPr id="0" name="Object 4"/>
                      <p:cNvPicPr>
                        <a:picLocks noChangeAspect="1" noChangeArrowheads="1"/>
                      </p:cNvPicPr>
                      <p:nvPr/>
                    </p:nvPicPr>
                    <p:blipFill>
                      <a:blip r:embed="rId9"/>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36108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52400" y="228600"/>
            <a:ext cx="8382000" cy="830997"/>
          </a:xfrm>
          <a:prstGeom prst="rect">
            <a:avLst/>
          </a:prstGeom>
          <a:noFill/>
        </p:spPr>
        <p:txBody>
          <a:bodyPr wrap="square" rtlCol="0">
            <a:spAutoFit/>
          </a:bodyPr>
          <a:lstStyle/>
          <a:p>
            <a:r>
              <a:rPr lang="en-US" sz="2400" dirty="0">
                <a:latin typeface="+mj-lt"/>
              </a:rPr>
              <a:t>Bernoulli’s integral of Euler’s equation for irrotational and incompressible fluid</a:t>
            </a:r>
          </a:p>
        </p:txBody>
      </p:sp>
      <p:graphicFrame>
        <p:nvGraphicFramePr>
          <p:cNvPr id="6" name="Object 5"/>
          <p:cNvGraphicFramePr>
            <a:graphicFrameLocks noChangeAspect="1"/>
          </p:cNvGraphicFramePr>
          <p:nvPr>
            <p:extLst>
              <p:ext uri="{D42A27DB-BD31-4B8C-83A1-F6EECF244321}">
                <p14:modId xmlns:p14="http://schemas.microsoft.com/office/powerpoint/2010/main" val="247116451"/>
              </p:ext>
            </p:extLst>
          </p:nvPr>
        </p:nvGraphicFramePr>
        <p:xfrm>
          <a:off x="914400" y="1146175"/>
          <a:ext cx="7162800" cy="4264025"/>
        </p:xfrm>
        <a:graphic>
          <a:graphicData uri="http://schemas.openxmlformats.org/presentationml/2006/ole">
            <mc:AlternateContent xmlns:mc="http://schemas.openxmlformats.org/markup-compatibility/2006">
              <mc:Choice xmlns:v="urn:schemas-microsoft-com:vml" Requires="v">
                <p:oleObj spid="_x0000_s279638" name="数式" r:id="rId4" imgW="3085920" imgH="1803240" progId="Equation.3">
                  <p:embed/>
                </p:oleObj>
              </mc:Choice>
              <mc:Fallback>
                <p:oleObj name="数式" r:id="rId4" imgW="3085920" imgH="1803240" progId="Equation.3">
                  <p:embed/>
                  <p:pic>
                    <p:nvPicPr>
                      <p:cNvPr id="0" name="Object 6"/>
                      <p:cNvPicPr>
                        <a:picLocks noChangeAspect="1" noChangeArrowheads="1"/>
                      </p:cNvPicPr>
                      <p:nvPr/>
                    </p:nvPicPr>
                    <p:blipFill>
                      <a:blip r:embed="rId5"/>
                      <a:srcRect/>
                      <a:stretch>
                        <a:fillRect/>
                      </a:stretch>
                    </p:blipFill>
                    <p:spPr bwMode="auto">
                      <a:xfrm>
                        <a:off x="914400" y="1146175"/>
                        <a:ext cx="7162800" cy="42640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14106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52400" y="381000"/>
            <a:ext cx="8382000" cy="461665"/>
          </a:xfrm>
          <a:prstGeom prst="rect">
            <a:avLst/>
          </a:prstGeom>
          <a:noFill/>
        </p:spPr>
        <p:txBody>
          <a:bodyPr wrap="square" rtlCol="0">
            <a:spAutoFit/>
          </a:bodyPr>
          <a:lstStyle/>
          <a:p>
            <a:r>
              <a:rPr lang="en-US" sz="2400" dirty="0">
                <a:latin typeface="+mj-lt"/>
              </a:rPr>
              <a:t>Examples of Bernoulli’s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341751592"/>
              </p:ext>
            </p:extLst>
          </p:nvPr>
        </p:nvGraphicFramePr>
        <p:xfrm>
          <a:off x="381000" y="990600"/>
          <a:ext cx="5156201" cy="3032126"/>
        </p:xfrm>
        <a:graphic>
          <a:graphicData uri="http://schemas.openxmlformats.org/presentationml/2006/ole">
            <mc:AlternateContent xmlns:mc="http://schemas.openxmlformats.org/markup-compatibility/2006">
              <mc:Choice xmlns:v="urn:schemas-microsoft-com:vml" Requires="v">
                <p:oleObj spid="_x0000_s280740" name="数式" r:id="rId4" imgW="2095200" imgH="1282680" progId="Equation.3">
                  <p:embed/>
                </p:oleObj>
              </mc:Choice>
              <mc:Fallback>
                <p:oleObj name="数式" r:id="rId4" imgW="2095200" imgH="1282680" progId="Equation.3">
                  <p:embed/>
                  <p:pic>
                    <p:nvPicPr>
                      <p:cNvPr id="0" name="Object 5"/>
                      <p:cNvPicPr>
                        <a:picLocks noChangeAspect="1" noChangeArrowheads="1"/>
                      </p:cNvPicPr>
                      <p:nvPr/>
                    </p:nvPicPr>
                    <p:blipFill>
                      <a:blip r:embed="rId5"/>
                      <a:srcRect/>
                      <a:stretch>
                        <a:fillRect/>
                      </a:stretch>
                    </p:blipFill>
                    <p:spPr bwMode="auto">
                      <a:xfrm>
                        <a:off x="381000" y="990600"/>
                        <a:ext cx="5156201" cy="3032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80581" name="Picture 5" descr="E:\Media\Image_Library\chapter14\14P5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48518" y="3505199"/>
            <a:ext cx="3585882" cy="2890221"/>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4483698" y="4693920"/>
            <a:ext cx="533400" cy="537865"/>
            <a:chOff x="2667000" y="4724400"/>
            <a:chExt cx="533400" cy="537865"/>
          </a:xfrm>
        </p:grpSpPr>
        <p:sp>
          <p:nvSpPr>
            <p:cNvPr id="7" name="Oval 6"/>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743200" y="4800600"/>
              <a:ext cx="381000" cy="461665"/>
            </a:xfrm>
            <a:prstGeom prst="rect">
              <a:avLst/>
            </a:prstGeom>
            <a:noFill/>
          </p:spPr>
          <p:txBody>
            <a:bodyPr wrap="square" rtlCol="0">
              <a:spAutoFit/>
            </a:bodyPr>
            <a:lstStyle/>
            <a:p>
              <a:r>
                <a:rPr lang="en-US" sz="2400" dirty="0">
                  <a:latin typeface="+mj-lt"/>
                </a:rPr>
                <a:t>1</a:t>
              </a:r>
            </a:p>
          </p:txBody>
        </p:sp>
      </p:grpSp>
      <p:grpSp>
        <p:nvGrpSpPr>
          <p:cNvPr id="11" name="Group 10"/>
          <p:cNvGrpSpPr/>
          <p:nvPr/>
        </p:nvGrpSpPr>
        <p:grpSpPr>
          <a:xfrm>
            <a:off x="8001000" y="5562600"/>
            <a:ext cx="533400" cy="537865"/>
            <a:chOff x="2667000" y="4724400"/>
            <a:chExt cx="533400" cy="537865"/>
          </a:xfrm>
        </p:grpSpPr>
        <p:sp>
          <p:nvSpPr>
            <p:cNvPr id="12" name="Oval 11"/>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743200" y="4800600"/>
              <a:ext cx="381000" cy="461665"/>
            </a:xfrm>
            <a:prstGeom prst="rect">
              <a:avLst/>
            </a:prstGeom>
            <a:noFill/>
          </p:spPr>
          <p:txBody>
            <a:bodyPr wrap="square" rtlCol="0">
              <a:spAutoFit/>
            </a:bodyPr>
            <a:lstStyle/>
            <a:p>
              <a:r>
                <a:rPr lang="en-US" sz="2400" dirty="0">
                  <a:latin typeface="+mj-lt"/>
                </a:rPr>
                <a:t>2</a:t>
              </a:r>
            </a:p>
          </p:txBody>
        </p:sp>
      </p:grpSp>
      <p:graphicFrame>
        <p:nvGraphicFramePr>
          <p:cNvPr id="10" name="Object 9"/>
          <p:cNvGraphicFramePr>
            <a:graphicFrameLocks noChangeAspect="1"/>
          </p:cNvGraphicFramePr>
          <p:nvPr>
            <p:extLst>
              <p:ext uri="{D42A27DB-BD31-4B8C-83A1-F6EECF244321}">
                <p14:modId xmlns:p14="http://schemas.microsoft.com/office/powerpoint/2010/main" val="3122146628"/>
              </p:ext>
            </p:extLst>
          </p:nvPr>
        </p:nvGraphicFramePr>
        <p:xfrm>
          <a:off x="267298" y="3962400"/>
          <a:ext cx="4749800" cy="2701925"/>
        </p:xfrm>
        <a:graphic>
          <a:graphicData uri="http://schemas.openxmlformats.org/presentationml/2006/ole">
            <mc:AlternateContent xmlns:mc="http://schemas.openxmlformats.org/markup-compatibility/2006">
              <mc:Choice xmlns:v="urn:schemas-microsoft-com:vml" Requires="v">
                <p:oleObj spid="_x0000_s280741" name="数式" r:id="rId7" imgW="1930320" imgH="1143000" progId="Equation.3">
                  <p:embed/>
                </p:oleObj>
              </mc:Choice>
              <mc:Fallback>
                <p:oleObj name="数式" r:id="rId7" imgW="1930320" imgH="1143000" progId="Equation.3">
                  <p:embed/>
                  <p:pic>
                    <p:nvPicPr>
                      <p:cNvPr id="0" name="Object 5"/>
                      <p:cNvPicPr>
                        <a:picLocks noChangeAspect="1" noChangeArrowheads="1"/>
                      </p:cNvPicPr>
                      <p:nvPr/>
                    </p:nvPicPr>
                    <p:blipFill>
                      <a:blip r:embed="rId8"/>
                      <a:srcRect/>
                      <a:stretch>
                        <a:fillRect/>
                      </a:stretch>
                    </p:blipFill>
                    <p:spPr bwMode="auto">
                      <a:xfrm>
                        <a:off x="267298" y="3962400"/>
                        <a:ext cx="4749800"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9529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52400" y="381000"/>
            <a:ext cx="8382000" cy="461665"/>
          </a:xfrm>
          <a:prstGeom prst="rect">
            <a:avLst/>
          </a:prstGeom>
          <a:noFill/>
        </p:spPr>
        <p:txBody>
          <a:bodyPr wrap="square" rtlCol="0">
            <a:spAutoFit/>
          </a:bodyPr>
          <a:lstStyle/>
          <a:p>
            <a:r>
              <a:rPr lang="en-US" sz="2400" dirty="0">
                <a:latin typeface="+mj-lt"/>
              </a:rPr>
              <a:t>Examples of Bernoulli’s theorem -- continued</a:t>
            </a:r>
          </a:p>
        </p:txBody>
      </p:sp>
      <p:grpSp>
        <p:nvGrpSpPr>
          <p:cNvPr id="15" name="Group 14"/>
          <p:cNvGrpSpPr/>
          <p:nvPr/>
        </p:nvGrpSpPr>
        <p:grpSpPr>
          <a:xfrm>
            <a:off x="64098" y="990600"/>
            <a:ext cx="4050702" cy="2890221"/>
            <a:chOff x="-76200" y="990600"/>
            <a:chExt cx="4050702" cy="2890221"/>
          </a:xfrm>
        </p:grpSpPr>
        <p:pic>
          <p:nvPicPr>
            <p:cNvPr id="280581" name="Picture 5" descr="E:\Media\Image_Library\chapter14\14P5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 y="990600"/>
              <a:ext cx="3585882" cy="2890221"/>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76200" y="2179321"/>
              <a:ext cx="533400" cy="537865"/>
              <a:chOff x="2667000" y="4724400"/>
              <a:chExt cx="533400" cy="537865"/>
            </a:xfrm>
          </p:grpSpPr>
          <p:sp>
            <p:nvSpPr>
              <p:cNvPr id="7" name="Oval 6"/>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743200" y="4800600"/>
                <a:ext cx="381000" cy="461665"/>
              </a:xfrm>
              <a:prstGeom prst="rect">
                <a:avLst/>
              </a:prstGeom>
              <a:noFill/>
            </p:spPr>
            <p:txBody>
              <a:bodyPr wrap="square" rtlCol="0">
                <a:spAutoFit/>
              </a:bodyPr>
              <a:lstStyle/>
              <a:p>
                <a:r>
                  <a:rPr lang="en-US" sz="2400" dirty="0">
                    <a:latin typeface="+mj-lt"/>
                  </a:rPr>
                  <a:t>1</a:t>
                </a:r>
              </a:p>
            </p:txBody>
          </p:sp>
        </p:grpSp>
        <p:grpSp>
          <p:nvGrpSpPr>
            <p:cNvPr id="11" name="Group 10"/>
            <p:cNvGrpSpPr/>
            <p:nvPr/>
          </p:nvGrpSpPr>
          <p:grpSpPr>
            <a:xfrm>
              <a:off x="3441102" y="3048001"/>
              <a:ext cx="533400" cy="537865"/>
              <a:chOff x="2667000" y="4724400"/>
              <a:chExt cx="533400" cy="537865"/>
            </a:xfrm>
          </p:grpSpPr>
          <p:sp>
            <p:nvSpPr>
              <p:cNvPr id="12" name="Oval 11"/>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743200" y="4800600"/>
                <a:ext cx="381000" cy="461665"/>
              </a:xfrm>
              <a:prstGeom prst="rect">
                <a:avLst/>
              </a:prstGeom>
              <a:noFill/>
            </p:spPr>
            <p:txBody>
              <a:bodyPr wrap="square" rtlCol="0">
                <a:spAutoFit/>
              </a:bodyPr>
              <a:lstStyle/>
              <a:p>
                <a:r>
                  <a:rPr lang="en-US" sz="2400" dirty="0">
                    <a:latin typeface="+mj-lt"/>
                  </a:rPr>
                  <a:t>2</a:t>
                </a:r>
              </a:p>
            </p:txBody>
          </p:sp>
        </p:grpSp>
      </p:grpSp>
      <p:graphicFrame>
        <p:nvGraphicFramePr>
          <p:cNvPr id="10" name="Object 9"/>
          <p:cNvGraphicFramePr>
            <a:graphicFrameLocks noChangeAspect="1"/>
          </p:cNvGraphicFramePr>
          <p:nvPr>
            <p:extLst>
              <p:ext uri="{D42A27DB-BD31-4B8C-83A1-F6EECF244321}">
                <p14:modId xmlns:p14="http://schemas.microsoft.com/office/powerpoint/2010/main" val="618472746"/>
              </p:ext>
            </p:extLst>
          </p:nvPr>
        </p:nvGraphicFramePr>
        <p:xfrm>
          <a:off x="4191000" y="986790"/>
          <a:ext cx="4749800" cy="2701925"/>
        </p:xfrm>
        <a:graphic>
          <a:graphicData uri="http://schemas.openxmlformats.org/presentationml/2006/ole">
            <mc:AlternateContent xmlns:mc="http://schemas.openxmlformats.org/markup-compatibility/2006">
              <mc:Choice xmlns:v="urn:schemas-microsoft-com:vml" Requires="v">
                <p:oleObj spid="_x0000_s281754" name="数式" r:id="rId5" imgW="1930320" imgH="1143000" progId="Equation.3">
                  <p:embed/>
                </p:oleObj>
              </mc:Choice>
              <mc:Fallback>
                <p:oleObj name="数式" r:id="rId5" imgW="1930320" imgH="1143000" progId="Equation.3">
                  <p:embed/>
                  <p:pic>
                    <p:nvPicPr>
                      <p:cNvPr id="0" name=""/>
                      <p:cNvPicPr>
                        <a:picLocks noChangeAspect="1" noChangeArrowheads="1"/>
                      </p:cNvPicPr>
                      <p:nvPr/>
                    </p:nvPicPr>
                    <p:blipFill>
                      <a:blip r:embed="rId6"/>
                      <a:srcRect/>
                      <a:stretch>
                        <a:fillRect/>
                      </a:stretch>
                    </p:blipFill>
                    <p:spPr bwMode="auto">
                      <a:xfrm>
                        <a:off x="4191000" y="986790"/>
                        <a:ext cx="4749800"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561776736"/>
              </p:ext>
            </p:extLst>
          </p:nvPr>
        </p:nvGraphicFramePr>
        <p:xfrm>
          <a:off x="2050769" y="4572000"/>
          <a:ext cx="1687513" cy="625475"/>
        </p:xfrm>
        <a:graphic>
          <a:graphicData uri="http://schemas.openxmlformats.org/presentationml/2006/ole">
            <mc:AlternateContent xmlns:mc="http://schemas.openxmlformats.org/markup-compatibility/2006">
              <mc:Choice xmlns:v="urn:schemas-microsoft-com:vml" Requires="v">
                <p:oleObj spid="_x0000_s281755" name="数式" r:id="rId7" imgW="685800" imgH="253800" progId="Equation.3">
                  <p:embed/>
                </p:oleObj>
              </mc:Choice>
              <mc:Fallback>
                <p:oleObj name="数式" r:id="rId7" imgW="685800" imgH="253800" progId="Equation.3">
                  <p:embed/>
                  <p:pic>
                    <p:nvPicPr>
                      <p:cNvPr id="0" name="Object 9"/>
                      <p:cNvPicPr>
                        <a:picLocks noChangeAspect="1" noChangeArrowheads="1"/>
                      </p:cNvPicPr>
                      <p:nvPr/>
                    </p:nvPicPr>
                    <p:blipFill>
                      <a:blip r:embed="rId8"/>
                      <a:srcRect/>
                      <a:stretch>
                        <a:fillRect/>
                      </a:stretch>
                    </p:blipFill>
                    <p:spPr bwMode="auto">
                      <a:xfrm>
                        <a:off x="2050769" y="4572000"/>
                        <a:ext cx="1687513" cy="6254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21420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140970" y="153977"/>
            <a:ext cx="8382000" cy="461665"/>
          </a:xfrm>
          <a:prstGeom prst="rect">
            <a:avLst/>
          </a:prstGeom>
          <a:noFill/>
        </p:spPr>
        <p:txBody>
          <a:bodyPr wrap="square" rtlCol="0">
            <a:spAutoFit/>
          </a:bodyPr>
          <a:lstStyle/>
          <a:p>
            <a:r>
              <a:rPr lang="en-US" sz="2400" dirty="0">
                <a:latin typeface="+mj-lt"/>
              </a:rPr>
              <a:t>Examples of Bernoulli’s theorem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857988919"/>
              </p:ext>
            </p:extLst>
          </p:nvPr>
        </p:nvGraphicFramePr>
        <p:xfrm>
          <a:off x="749300" y="685800"/>
          <a:ext cx="3594100" cy="990600"/>
        </p:xfrm>
        <a:graphic>
          <a:graphicData uri="http://schemas.openxmlformats.org/presentationml/2006/ole">
            <mc:AlternateContent xmlns:mc="http://schemas.openxmlformats.org/markup-compatibility/2006">
              <mc:Choice xmlns:v="urn:schemas-microsoft-com:vml" Requires="v">
                <p:oleObj spid="_x0000_s282780" name="数式" r:id="rId4" imgW="1460160" imgH="419040" progId="Equation.3">
                  <p:embed/>
                </p:oleObj>
              </mc:Choice>
              <mc:Fallback>
                <p:oleObj name="数式" r:id="rId4" imgW="1460160" imgH="419040" progId="Equation.3">
                  <p:embed/>
                  <p:pic>
                    <p:nvPicPr>
                      <p:cNvPr id="0" name="Object 5"/>
                      <p:cNvPicPr>
                        <a:picLocks noChangeAspect="1" noChangeArrowheads="1"/>
                      </p:cNvPicPr>
                      <p:nvPr/>
                    </p:nvPicPr>
                    <p:blipFill>
                      <a:blip r:embed="rId5"/>
                      <a:srcRect/>
                      <a:stretch>
                        <a:fillRect/>
                      </a:stretch>
                    </p:blipFill>
                    <p:spPr bwMode="auto">
                      <a:xfrm>
                        <a:off x="749300" y="685800"/>
                        <a:ext cx="35941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82628" name="Picture 4" descr="E:\Media\Image_Library\chapter14\14P5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1447800"/>
            <a:ext cx="4482353" cy="1102659"/>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5181600" y="2268071"/>
            <a:ext cx="533400" cy="537865"/>
            <a:chOff x="2667000" y="4724400"/>
            <a:chExt cx="533400" cy="537865"/>
          </a:xfrm>
        </p:grpSpPr>
        <p:sp>
          <p:nvSpPr>
            <p:cNvPr id="10" name="Oval 9"/>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743200" y="4800600"/>
              <a:ext cx="381000" cy="461665"/>
            </a:xfrm>
            <a:prstGeom prst="rect">
              <a:avLst/>
            </a:prstGeom>
            <a:noFill/>
          </p:spPr>
          <p:txBody>
            <a:bodyPr wrap="square" rtlCol="0">
              <a:spAutoFit/>
            </a:bodyPr>
            <a:lstStyle/>
            <a:p>
              <a:r>
                <a:rPr lang="en-US" sz="2400" dirty="0">
                  <a:latin typeface="+mj-lt"/>
                </a:rPr>
                <a:t>2</a:t>
              </a:r>
            </a:p>
          </p:txBody>
        </p:sp>
      </p:grpSp>
      <p:grpSp>
        <p:nvGrpSpPr>
          <p:cNvPr id="13" name="Group 12"/>
          <p:cNvGrpSpPr/>
          <p:nvPr/>
        </p:nvGrpSpPr>
        <p:grpSpPr>
          <a:xfrm>
            <a:off x="2438400" y="2644606"/>
            <a:ext cx="533400" cy="537865"/>
            <a:chOff x="2667000" y="4724400"/>
            <a:chExt cx="533400" cy="537865"/>
          </a:xfrm>
        </p:grpSpPr>
        <p:sp>
          <p:nvSpPr>
            <p:cNvPr id="14" name="Oval 13"/>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43200" y="4800600"/>
              <a:ext cx="381000" cy="461665"/>
            </a:xfrm>
            <a:prstGeom prst="rect">
              <a:avLst/>
            </a:prstGeom>
            <a:noFill/>
          </p:spPr>
          <p:txBody>
            <a:bodyPr wrap="square" rtlCol="0">
              <a:spAutoFit/>
            </a:bodyPr>
            <a:lstStyle/>
            <a:p>
              <a:r>
                <a:rPr lang="en-US" sz="2400" dirty="0">
                  <a:latin typeface="+mj-lt"/>
                </a:rPr>
                <a:t>1</a:t>
              </a:r>
            </a:p>
          </p:txBody>
        </p:sp>
      </p:grpSp>
      <p:graphicFrame>
        <p:nvGraphicFramePr>
          <p:cNvPr id="7" name="Object 6"/>
          <p:cNvGraphicFramePr>
            <a:graphicFrameLocks noChangeAspect="1"/>
          </p:cNvGraphicFramePr>
          <p:nvPr>
            <p:extLst>
              <p:ext uri="{D42A27DB-BD31-4B8C-83A1-F6EECF244321}">
                <p14:modId xmlns:p14="http://schemas.microsoft.com/office/powerpoint/2010/main" val="2122011382"/>
              </p:ext>
            </p:extLst>
          </p:nvPr>
        </p:nvGraphicFramePr>
        <p:xfrm>
          <a:off x="1098550" y="3371850"/>
          <a:ext cx="5092700" cy="3122613"/>
        </p:xfrm>
        <a:graphic>
          <a:graphicData uri="http://schemas.openxmlformats.org/presentationml/2006/ole">
            <mc:AlternateContent xmlns:mc="http://schemas.openxmlformats.org/markup-compatibility/2006">
              <mc:Choice xmlns:v="urn:schemas-microsoft-com:vml" Requires="v">
                <p:oleObj spid="_x0000_s282781" name="数式" r:id="rId7" imgW="2070000" imgH="1320480" progId="Equation.3">
                  <p:embed/>
                </p:oleObj>
              </mc:Choice>
              <mc:Fallback>
                <p:oleObj name="数式" r:id="rId7" imgW="2070000" imgH="1320480" progId="Equation.3">
                  <p:embed/>
                  <p:pic>
                    <p:nvPicPr>
                      <p:cNvPr id="0" name="Object 9"/>
                      <p:cNvPicPr>
                        <a:picLocks noChangeAspect="1" noChangeArrowheads="1"/>
                      </p:cNvPicPr>
                      <p:nvPr/>
                    </p:nvPicPr>
                    <p:blipFill>
                      <a:blip r:embed="rId8"/>
                      <a:srcRect/>
                      <a:stretch>
                        <a:fillRect/>
                      </a:stretch>
                    </p:blipFill>
                    <p:spPr bwMode="auto">
                      <a:xfrm>
                        <a:off x="1098550" y="3371850"/>
                        <a:ext cx="5092700"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526673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140970" y="153977"/>
            <a:ext cx="8382000" cy="461665"/>
          </a:xfrm>
          <a:prstGeom prst="rect">
            <a:avLst/>
          </a:prstGeom>
          <a:noFill/>
        </p:spPr>
        <p:txBody>
          <a:bodyPr wrap="square" rtlCol="0">
            <a:spAutoFit/>
          </a:bodyPr>
          <a:lstStyle/>
          <a:p>
            <a:r>
              <a:rPr lang="en-US" sz="2400" dirty="0">
                <a:latin typeface="+mj-lt"/>
              </a:rPr>
              <a:t>Examples of Bernoulli’s theorem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770098718"/>
              </p:ext>
            </p:extLst>
          </p:nvPr>
        </p:nvGraphicFramePr>
        <p:xfrm>
          <a:off x="749300" y="685800"/>
          <a:ext cx="3594100" cy="990600"/>
        </p:xfrm>
        <a:graphic>
          <a:graphicData uri="http://schemas.openxmlformats.org/presentationml/2006/ole">
            <mc:AlternateContent xmlns:mc="http://schemas.openxmlformats.org/markup-compatibility/2006">
              <mc:Choice xmlns:v="urn:schemas-microsoft-com:vml" Requires="v">
                <p:oleObj spid="_x0000_s283796" name="数式" r:id="rId4" imgW="1460160" imgH="419040" progId="Equation.3">
                  <p:embed/>
                </p:oleObj>
              </mc:Choice>
              <mc:Fallback>
                <p:oleObj name="数式" r:id="rId4" imgW="1460160" imgH="419040" progId="Equation.3">
                  <p:embed/>
                  <p:pic>
                    <p:nvPicPr>
                      <p:cNvPr id="0" name=""/>
                      <p:cNvPicPr>
                        <a:picLocks noChangeAspect="1" noChangeArrowheads="1"/>
                      </p:cNvPicPr>
                      <p:nvPr/>
                    </p:nvPicPr>
                    <p:blipFill>
                      <a:blip r:embed="rId5"/>
                      <a:srcRect/>
                      <a:stretch>
                        <a:fillRect/>
                      </a:stretch>
                    </p:blipFill>
                    <p:spPr bwMode="auto">
                      <a:xfrm>
                        <a:off x="749300" y="685800"/>
                        <a:ext cx="35941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82628" name="Picture 4" descr="E:\Media\Image_Library\chapter14\14P5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1447800"/>
            <a:ext cx="4482353" cy="1102659"/>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5181600" y="2268071"/>
            <a:ext cx="533400" cy="537865"/>
            <a:chOff x="2667000" y="4724400"/>
            <a:chExt cx="533400" cy="537865"/>
          </a:xfrm>
        </p:grpSpPr>
        <p:sp>
          <p:nvSpPr>
            <p:cNvPr id="10" name="Oval 9"/>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743200" y="4800600"/>
              <a:ext cx="381000" cy="461665"/>
            </a:xfrm>
            <a:prstGeom prst="rect">
              <a:avLst/>
            </a:prstGeom>
            <a:noFill/>
          </p:spPr>
          <p:txBody>
            <a:bodyPr wrap="square" rtlCol="0">
              <a:spAutoFit/>
            </a:bodyPr>
            <a:lstStyle/>
            <a:p>
              <a:r>
                <a:rPr lang="en-US" sz="2400" dirty="0">
                  <a:latin typeface="+mj-lt"/>
                </a:rPr>
                <a:t>2</a:t>
              </a:r>
            </a:p>
          </p:txBody>
        </p:sp>
      </p:grpSp>
      <p:grpSp>
        <p:nvGrpSpPr>
          <p:cNvPr id="13" name="Group 12"/>
          <p:cNvGrpSpPr/>
          <p:nvPr/>
        </p:nvGrpSpPr>
        <p:grpSpPr>
          <a:xfrm>
            <a:off x="2438400" y="2644606"/>
            <a:ext cx="533400" cy="537865"/>
            <a:chOff x="2667000" y="4724400"/>
            <a:chExt cx="533400" cy="537865"/>
          </a:xfrm>
        </p:grpSpPr>
        <p:sp>
          <p:nvSpPr>
            <p:cNvPr id="14" name="Oval 13"/>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743200" y="4800600"/>
              <a:ext cx="381000" cy="461665"/>
            </a:xfrm>
            <a:prstGeom prst="rect">
              <a:avLst/>
            </a:prstGeom>
            <a:noFill/>
          </p:spPr>
          <p:txBody>
            <a:bodyPr wrap="square" rtlCol="0">
              <a:spAutoFit/>
            </a:bodyPr>
            <a:lstStyle/>
            <a:p>
              <a:r>
                <a:rPr lang="en-US" sz="2400" dirty="0">
                  <a:latin typeface="+mj-lt"/>
                </a:rPr>
                <a:t>1</a:t>
              </a:r>
            </a:p>
          </p:txBody>
        </p:sp>
      </p:grpSp>
      <p:graphicFrame>
        <p:nvGraphicFramePr>
          <p:cNvPr id="7" name="Object 6"/>
          <p:cNvGraphicFramePr>
            <a:graphicFrameLocks noChangeAspect="1"/>
          </p:cNvGraphicFramePr>
          <p:nvPr>
            <p:extLst>
              <p:ext uri="{D42A27DB-BD31-4B8C-83A1-F6EECF244321}">
                <p14:modId xmlns:p14="http://schemas.microsoft.com/office/powerpoint/2010/main" val="2103665682"/>
              </p:ext>
            </p:extLst>
          </p:nvPr>
        </p:nvGraphicFramePr>
        <p:xfrm>
          <a:off x="1660525" y="3460750"/>
          <a:ext cx="3968750" cy="2943225"/>
        </p:xfrm>
        <a:graphic>
          <a:graphicData uri="http://schemas.openxmlformats.org/presentationml/2006/ole">
            <mc:AlternateContent xmlns:mc="http://schemas.openxmlformats.org/markup-compatibility/2006">
              <mc:Choice xmlns:v="urn:schemas-microsoft-com:vml" Requires="v">
                <p:oleObj spid="_x0000_s283797" name="数式" r:id="rId7" imgW="1612800" imgH="1244520" progId="Equation.3">
                  <p:embed/>
                </p:oleObj>
              </mc:Choice>
              <mc:Fallback>
                <p:oleObj name="数式" r:id="rId7" imgW="1612800" imgH="1244520" progId="Equation.3">
                  <p:embed/>
                  <p:pic>
                    <p:nvPicPr>
                      <p:cNvPr id="0" name=""/>
                      <p:cNvPicPr>
                        <a:picLocks noChangeAspect="1" noChangeArrowheads="1"/>
                      </p:cNvPicPr>
                      <p:nvPr/>
                    </p:nvPicPr>
                    <p:blipFill>
                      <a:blip r:embed="rId8"/>
                      <a:srcRect/>
                      <a:stretch>
                        <a:fillRect/>
                      </a:stretch>
                    </p:blipFill>
                    <p:spPr bwMode="auto">
                      <a:xfrm>
                        <a:off x="1660525" y="3460750"/>
                        <a:ext cx="3968750"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89632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pic>
        <p:nvPicPr>
          <p:cNvPr id="284674" name="Picture 2" descr="http://upload.wikimedia.org/wikipedia/commons/thumb/b/b3/Streamlines_around_a_NACA_0012.svg/302px-Streamlines_around_a_NACA_0012.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387" y="1844506"/>
            <a:ext cx="4314825" cy="23431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40970" y="153977"/>
            <a:ext cx="8382000" cy="830997"/>
          </a:xfrm>
          <a:prstGeom prst="rect">
            <a:avLst/>
          </a:prstGeom>
          <a:noFill/>
        </p:spPr>
        <p:txBody>
          <a:bodyPr wrap="square" rtlCol="0">
            <a:spAutoFit/>
          </a:bodyPr>
          <a:lstStyle/>
          <a:p>
            <a:r>
              <a:rPr lang="en-US" sz="2400" dirty="0">
                <a:latin typeface="+mj-lt"/>
              </a:rPr>
              <a:t>Examples of Bernoulli’s theorem – continued</a:t>
            </a:r>
          </a:p>
          <a:p>
            <a:r>
              <a:rPr lang="en-US" sz="2400" dirty="0">
                <a:latin typeface="+mj-lt"/>
              </a:rPr>
              <a:t>      Approximate explanation of airplane lift</a:t>
            </a:r>
          </a:p>
        </p:txBody>
      </p:sp>
      <p:sp>
        <p:nvSpPr>
          <p:cNvPr id="5" name="TextBox 4"/>
          <p:cNvSpPr txBox="1"/>
          <p:nvPr/>
        </p:nvSpPr>
        <p:spPr>
          <a:xfrm>
            <a:off x="1371600" y="921603"/>
            <a:ext cx="6922770" cy="830997"/>
          </a:xfrm>
          <a:prstGeom prst="rect">
            <a:avLst/>
          </a:prstGeom>
          <a:noFill/>
        </p:spPr>
        <p:txBody>
          <a:bodyPr wrap="square" rtlCol="0">
            <a:spAutoFit/>
          </a:bodyPr>
          <a:lstStyle/>
          <a:p>
            <a:r>
              <a:rPr lang="en-US" sz="2400" dirty="0">
                <a:latin typeface="+mj-lt"/>
              </a:rPr>
              <a:t>Cross section view of airplane wing</a:t>
            </a:r>
          </a:p>
          <a:p>
            <a:r>
              <a:rPr lang="en-US" sz="2400" dirty="0">
                <a:latin typeface="+mj-lt"/>
              </a:rPr>
              <a:t>    </a:t>
            </a:r>
            <a:r>
              <a:rPr lang="en-US" sz="2400" dirty="0">
                <a:latin typeface="+mj-lt"/>
                <a:hlinkClick r:id="rId5"/>
              </a:rPr>
              <a:t>http://en.wikipedia.org/wiki/Lift_%28force%29</a:t>
            </a:r>
            <a:endParaRPr lang="en-US" sz="2400" dirty="0">
              <a:latin typeface="+mj-lt"/>
            </a:endParaRPr>
          </a:p>
        </p:txBody>
      </p:sp>
      <p:grpSp>
        <p:nvGrpSpPr>
          <p:cNvPr id="8" name="Group 7"/>
          <p:cNvGrpSpPr/>
          <p:nvPr/>
        </p:nvGrpSpPr>
        <p:grpSpPr>
          <a:xfrm>
            <a:off x="2438400" y="2057400"/>
            <a:ext cx="533400" cy="537865"/>
            <a:chOff x="2667000" y="4724400"/>
            <a:chExt cx="533400" cy="537865"/>
          </a:xfrm>
        </p:grpSpPr>
        <p:sp>
          <p:nvSpPr>
            <p:cNvPr id="9" name="Oval 8"/>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743200" y="4800600"/>
              <a:ext cx="381000" cy="461665"/>
            </a:xfrm>
            <a:prstGeom prst="rect">
              <a:avLst/>
            </a:prstGeom>
            <a:noFill/>
          </p:spPr>
          <p:txBody>
            <a:bodyPr wrap="square" rtlCol="0">
              <a:spAutoFit/>
            </a:bodyPr>
            <a:lstStyle/>
            <a:p>
              <a:r>
                <a:rPr lang="en-US" sz="2400" dirty="0">
                  <a:latin typeface="+mj-lt"/>
                </a:rPr>
                <a:t>1</a:t>
              </a:r>
            </a:p>
          </p:txBody>
        </p:sp>
      </p:grpSp>
      <p:grpSp>
        <p:nvGrpSpPr>
          <p:cNvPr id="11" name="Group 10"/>
          <p:cNvGrpSpPr/>
          <p:nvPr/>
        </p:nvGrpSpPr>
        <p:grpSpPr>
          <a:xfrm>
            <a:off x="2590800" y="3729335"/>
            <a:ext cx="533400" cy="537865"/>
            <a:chOff x="2667000" y="4724400"/>
            <a:chExt cx="533400" cy="537865"/>
          </a:xfrm>
        </p:grpSpPr>
        <p:sp>
          <p:nvSpPr>
            <p:cNvPr id="12" name="Oval 11"/>
            <p:cNvSpPr/>
            <p:nvPr/>
          </p:nvSpPr>
          <p:spPr>
            <a:xfrm>
              <a:off x="2667000" y="4724400"/>
              <a:ext cx="533400" cy="533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743200" y="4800600"/>
              <a:ext cx="381000" cy="461665"/>
            </a:xfrm>
            <a:prstGeom prst="rect">
              <a:avLst/>
            </a:prstGeom>
            <a:noFill/>
          </p:spPr>
          <p:txBody>
            <a:bodyPr wrap="square" rtlCol="0">
              <a:spAutoFit/>
            </a:bodyPr>
            <a:lstStyle/>
            <a:p>
              <a:r>
                <a:rPr lang="en-US" sz="2400" dirty="0">
                  <a:latin typeface="+mj-lt"/>
                </a:rPr>
                <a:t>2</a:t>
              </a:r>
            </a:p>
          </p:txBody>
        </p:sp>
      </p:grpSp>
      <p:graphicFrame>
        <p:nvGraphicFramePr>
          <p:cNvPr id="7" name="Object 6"/>
          <p:cNvGraphicFramePr>
            <a:graphicFrameLocks noChangeAspect="1"/>
          </p:cNvGraphicFramePr>
          <p:nvPr>
            <p:extLst>
              <p:ext uri="{D42A27DB-BD31-4B8C-83A1-F6EECF244321}">
                <p14:modId xmlns:p14="http://schemas.microsoft.com/office/powerpoint/2010/main" val="3077905862"/>
              </p:ext>
            </p:extLst>
          </p:nvPr>
        </p:nvGraphicFramePr>
        <p:xfrm>
          <a:off x="901700" y="4036367"/>
          <a:ext cx="5118100" cy="2459836"/>
        </p:xfrm>
        <a:graphic>
          <a:graphicData uri="http://schemas.openxmlformats.org/presentationml/2006/ole">
            <mc:AlternateContent xmlns:mc="http://schemas.openxmlformats.org/markup-compatibility/2006">
              <mc:Choice xmlns:v="urn:schemas-microsoft-com:vml" Requires="v">
                <p:oleObj spid="_x0000_s284748" name="Equation" r:id="rId6" imgW="2895480" imgH="1447560" progId="Equation.DSMT4">
                  <p:embed/>
                </p:oleObj>
              </mc:Choice>
              <mc:Fallback>
                <p:oleObj name="Equation" r:id="rId6" imgW="2895480" imgH="1447560" progId="Equation.DSMT4">
                  <p:embed/>
                  <p:pic>
                    <p:nvPicPr>
                      <p:cNvPr id="0" name="Object 6"/>
                      <p:cNvPicPr>
                        <a:picLocks noChangeAspect="1" noChangeArrowheads="1"/>
                      </p:cNvPicPr>
                      <p:nvPr/>
                    </p:nvPicPr>
                    <p:blipFill>
                      <a:blip r:embed="rId7"/>
                      <a:srcRect/>
                      <a:stretch>
                        <a:fillRect/>
                      </a:stretch>
                    </p:blipFill>
                    <p:spPr bwMode="auto">
                      <a:xfrm>
                        <a:off x="901700" y="4036367"/>
                        <a:ext cx="5118100" cy="245983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17718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304800"/>
            <a:ext cx="8382000" cy="461665"/>
          </a:xfrm>
          <a:prstGeom prst="rect">
            <a:avLst/>
          </a:prstGeom>
          <a:noFill/>
        </p:spPr>
        <p:txBody>
          <a:bodyPr wrap="square" rtlCol="0">
            <a:spAutoFit/>
          </a:bodyPr>
          <a:lstStyle/>
          <a:p>
            <a:r>
              <a:rPr lang="en-US" sz="2400" dirty="0">
                <a:latin typeface="+mj-lt"/>
              </a:rPr>
              <a:t>Continuity equation connecting fluid density and velocity:</a:t>
            </a:r>
          </a:p>
        </p:txBody>
      </p:sp>
      <p:graphicFrame>
        <p:nvGraphicFramePr>
          <p:cNvPr id="6" name="Object 5"/>
          <p:cNvGraphicFramePr>
            <a:graphicFrameLocks noChangeAspect="1"/>
          </p:cNvGraphicFramePr>
          <p:nvPr>
            <p:extLst>
              <p:ext uri="{D42A27DB-BD31-4B8C-83A1-F6EECF244321}">
                <p14:modId xmlns:p14="http://schemas.microsoft.com/office/powerpoint/2010/main" val="2559899923"/>
              </p:ext>
            </p:extLst>
          </p:nvPr>
        </p:nvGraphicFramePr>
        <p:xfrm>
          <a:off x="685801" y="1066800"/>
          <a:ext cx="6934200" cy="4386263"/>
        </p:xfrm>
        <a:graphic>
          <a:graphicData uri="http://schemas.openxmlformats.org/presentationml/2006/ole">
            <mc:AlternateContent xmlns:mc="http://schemas.openxmlformats.org/markup-compatibility/2006">
              <mc:Choice xmlns:v="urn:schemas-microsoft-com:vml" Requires="v">
                <p:oleObj spid="_x0000_s277589" name="Equation" r:id="rId4" imgW="3035160" imgH="1854000" progId="Equation.DSMT4">
                  <p:embed/>
                </p:oleObj>
              </mc:Choice>
              <mc:Fallback>
                <p:oleObj name="Equation" r:id="rId4" imgW="3035160" imgH="1854000" progId="Equation.DSMT4">
                  <p:embed/>
                  <p:pic>
                    <p:nvPicPr>
                      <p:cNvPr id="0" name="Object 4"/>
                      <p:cNvPicPr>
                        <a:picLocks noChangeAspect="1" noChangeArrowheads="1"/>
                      </p:cNvPicPr>
                      <p:nvPr/>
                    </p:nvPicPr>
                    <p:blipFill>
                      <a:blip r:embed="rId5"/>
                      <a:srcRect/>
                      <a:stretch>
                        <a:fillRect/>
                      </a:stretch>
                    </p:blipFill>
                    <p:spPr bwMode="auto">
                      <a:xfrm>
                        <a:off x="685801" y="1066800"/>
                        <a:ext cx="6934200" cy="43862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63074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81000" y="457200"/>
            <a:ext cx="8229600" cy="461665"/>
          </a:xfrm>
          <a:prstGeom prst="rect">
            <a:avLst/>
          </a:prstGeom>
          <a:noFill/>
        </p:spPr>
        <p:txBody>
          <a:bodyPr wrap="square" rtlCol="0">
            <a:spAutoFit/>
          </a:bodyPr>
          <a:lstStyle/>
          <a:p>
            <a:r>
              <a:rPr lang="en-US" sz="2400" dirty="0">
                <a:latin typeface="+mj-lt"/>
              </a:rPr>
              <a:t>Some details on the velocity potential</a:t>
            </a:r>
          </a:p>
        </p:txBody>
      </p:sp>
      <p:graphicFrame>
        <p:nvGraphicFramePr>
          <p:cNvPr id="6" name="Object 5"/>
          <p:cNvGraphicFramePr>
            <a:graphicFrameLocks noChangeAspect="1"/>
          </p:cNvGraphicFramePr>
          <p:nvPr>
            <p:extLst>
              <p:ext uri="{D42A27DB-BD31-4B8C-83A1-F6EECF244321}">
                <p14:modId xmlns:p14="http://schemas.microsoft.com/office/powerpoint/2010/main" val="1617801632"/>
              </p:ext>
            </p:extLst>
          </p:nvPr>
        </p:nvGraphicFramePr>
        <p:xfrm>
          <a:off x="346075" y="933450"/>
          <a:ext cx="7426325" cy="4565650"/>
        </p:xfrm>
        <a:graphic>
          <a:graphicData uri="http://schemas.openxmlformats.org/presentationml/2006/ole">
            <mc:AlternateContent xmlns:mc="http://schemas.openxmlformats.org/markup-compatibility/2006">
              <mc:Choice xmlns:v="urn:schemas-microsoft-com:vml" Requires="v">
                <p:oleObj spid="_x0000_s285761" name="数式" r:id="rId4" imgW="3187440" imgH="1930320" progId="Equation.3">
                  <p:embed/>
                </p:oleObj>
              </mc:Choice>
              <mc:Fallback>
                <p:oleObj name="数式" r:id="rId4" imgW="3187440" imgH="1930320" progId="Equation.3">
                  <p:embed/>
                  <p:pic>
                    <p:nvPicPr>
                      <p:cNvPr id="0" name=""/>
                      <p:cNvPicPr>
                        <a:picLocks noChangeAspect="1" noChangeArrowheads="1"/>
                      </p:cNvPicPr>
                      <p:nvPr/>
                    </p:nvPicPr>
                    <p:blipFill>
                      <a:blip r:embed="rId5"/>
                      <a:srcRect/>
                      <a:stretch>
                        <a:fillRect/>
                      </a:stretch>
                    </p:blipFill>
                    <p:spPr bwMode="auto">
                      <a:xfrm>
                        <a:off x="346075" y="933450"/>
                        <a:ext cx="7426325" cy="4565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1423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pSp>
        <p:nvGrpSpPr>
          <p:cNvPr id="15" name="Group 14"/>
          <p:cNvGrpSpPr/>
          <p:nvPr/>
        </p:nvGrpSpPr>
        <p:grpSpPr>
          <a:xfrm>
            <a:off x="723900" y="1057870"/>
            <a:ext cx="7581900" cy="2031385"/>
            <a:chOff x="723900" y="2510135"/>
            <a:chExt cx="7581900" cy="2031385"/>
          </a:xfrm>
        </p:grpSpPr>
        <p:sp>
          <p:nvSpPr>
            <p:cNvPr id="5" name="Cube 4"/>
            <p:cNvSpPr/>
            <p:nvPr/>
          </p:nvSpPr>
          <p:spPr>
            <a:xfrm>
              <a:off x="1066800" y="2667000"/>
              <a:ext cx="6781800" cy="1371600"/>
            </a:xfrm>
            <a:prstGeom prst="cube">
              <a:avLst/>
            </a:prstGeom>
            <a:solidFill>
              <a:schemeClr val="bg1">
                <a:lumMod val="65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371600" y="33528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71600" y="35052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1600" y="36576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71600" y="38100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32004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47505" y="4079855"/>
              <a:ext cx="1562100" cy="461665"/>
            </a:xfrm>
            <a:prstGeom prst="rect">
              <a:avLst/>
            </a:prstGeom>
            <a:noFill/>
          </p:spPr>
          <p:txBody>
            <a:bodyPr wrap="square" rtlCol="0">
              <a:spAutoFit/>
            </a:bodyPr>
            <a:lstStyle/>
            <a:p>
              <a:r>
                <a:rPr lang="en-US" sz="2400" dirty="0">
                  <a:latin typeface="+mj-lt"/>
                </a:rPr>
                <a:t>z</a:t>
              </a:r>
            </a:p>
          </p:txBody>
        </p:sp>
        <p:sp>
          <p:nvSpPr>
            <p:cNvPr id="13" name="TextBox 12"/>
            <p:cNvSpPr txBox="1"/>
            <p:nvPr/>
          </p:nvSpPr>
          <p:spPr>
            <a:xfrm>
              <a:off x="723900" y="3352800"/>
              <a:ext cx="1562100" cy="461665"/>
            </a:xfrm>
            <a:prstGeom prst="rect">
              <a:avLst/>
            </a:prstGeom>
            <a:noFill/>
          </p:spPr>
          <p:txBody>
            <a:bodyPr wrap="square" rtlCol="0">
              <a:spAutoFit/>
            </a:bodyPr>
            <a:lstStyle/>
            <a:p>
              <a:r>
                <a:rPr lang="en-US" sz="2400" dirty="0">
                  <a:latin typeface="+mj-lt"/>
                </a:rPr>
                <a:t>a</a:t>
              </a:r>
            </a:p>
          </p:txBody>
        </p:sp>
        <p:sp>
          <p:nvSpPr>
            <p:cNvPr id="14" name="TextBox 13"/>
            <p:cNvSpPr txBox="1"/>
            <p:nvPr/>
          </p:nvSpPr>
          <p:spPr>
            <a:xfrm>
              <a:off x="800100" y="2510135"/>
              <a:ext cx="1562100" cy="461665"/>
            </a:xfrm>
            <a:prstGeom prst="rect">
              <a:avLst/>
            </a:prstGeom>
            <a:noFill/>
          </p:spPr>
          <p:txBody>
            <a:bodyPr wrap="square" rtlCol="0">
              <a:spAutoFit/>
            </a:bodyPr>
            <a:lstStyle/>
            <a:p>
              <a:r>
                <a:rPr lang="en-US" sz="2400" dirty="0">
                  <a:latin typeface="+mj-lt"/>
                </a:rPr>
                <a:t>b</a:t>
              </a:r>
            </a:p>
          </p:txBody>
        </p:sp>
      </p:grpSp>
      <p:sp>
        <p:nvSpPr>
          <p:cNvPr id="16" name="TextBox 15"/>
          <p:cNvSpPr txBox="1"/>
          <p:nvPr/>
        </p:nvSpPr>
        <p:spPr>
          <a:xfrm>
            <a:off x="533400" y="304800"/>
            <a:ext cx="7315200" cy="461665"/>
          </a:xfrm>
          <a:prstGeom prst="rect">
            <a:avLst/>
          </a:prstGeom>
          <a:noFill/>
        </p:spPr>
        <p:txBody>
          <a:bodyPr wrap="square" rtlCol="0">
            <a:spAutoFit/>
          </a:bodyPr>
          <a:lstStyle/>
          <a:p>
            <a:r>
              <a:rPr lang="en-US" sz="2400" dirty="0">
                <a:latin typeface="+mj-lt"/>
              </a:rPr>
              <a:t>Example – uniform flow</a:t>
            </a:r>
          </a:p>
        </p:txBody>
      </p:sp>
      <p:graphicFrame>
        <p:nvGraphicFramePr>
          <p:cNvPr id="17" name="Object 16"/>
          <p:cNvGraphicFramePr>
            <a:graphicFrameLocks noChangeAspect="1"/>
          </p:cNvGraphicFramePr>
          <p:nvPr>
            <p:extLst>
              <p:ext uri="{D42A27DB-BD31-4B8C-83A1-F6EECF244321}">
                <p14:modId xmlns:p14="http://schemas.microsoft.com/office/powerpoint/2010/main" val="4007610911"/>
              </p:ext>
            </p:extLst>
          </p:nvPr>
        </p:nvGraphicFramePr>
        <p:xfrm>
          <a:off x="1371600" y="3103110"/>
          <a:ext cx="3324225" cy="1622425"/>
        </p:xfrm>
        <a:graphic>
          <a:graphicData uri="http://schemas.openxmlformats.org/presentationml/2006/ole">
            <mc:AlternateContent xmlns:mc="http://schemas.openxmlformats.org/markup-compatibility/2006">
              <mc:Choice xmlns:v="urn:schemas-microsoft-com:vml" Requires="v">
                <p:oleObj spid="_x0000_s286842" name="数式" r:id="rId4" imgW="1384200" imgH="685800" progId="Equation.3">
                  <p:embed/>
                </p:oleObj>
              </mc:Choice>
              <mc:Fallback>
                <p:oleObj name="数式" r:id="rId4" imgW="1384200" imgH="685800" progId="Equation.3">
                  <p:embed/>
                  <p:pic>
                    <p:nvPicPr>
                      <p:cNvPr id="0" name=""/>
                      <p:cNvPicPr>
                        <a:picLocks noChangeAspect="1" noChangeArrowheads="1"/>
                      </p:cNvPicPr>
                      <p:nvPr/>
                    </p:nvPicPr>
                    <p:blipFill>
                      <a:blip r:embed="rId5"/>
                      <a:srcRect/>
                      <a:stretch>
                        <a:fillRect/>
                      </a:stretch>
                    </p:blipFill>
                    <p:spPr bwMode="auto">
                      <a:xfrm>
                        <a:off x="1371600" y="3103110"/>
                        <a:ext cx="332422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592413989"/>
              </p:ext>
            </p:extLst>
          </p:nvPr>
        </p:nvGraphicFramePr>
        <p:xfrm>
          <a:off x="1752600" y="4814888"/>
          <a:ext cx="2713038" cy="1592262"/>
        </p:xfrm>
        <a:graphic>
          <a:graphicData uri="http://schemas.openxmlformats.org/presentationml/2006/ole">
            <mc:AlternateContent xmlns:mc="http://schemas.openxmlformats.org/markup-compatibility/2006">
              <mc:Choice xmlns:v="urn:schemas-microsoft-com:vml" Requires="v">
                <p:oleObj spid="_x0000_s286843" name="数式" r:id="rId6" imgW="1130040" imgH="672840" progId="Equation.3">
                  <p:embed/>
                </p:oleObj>
              </mc:Choice>
              <mc:Fallback>
                <p:oleObj name="数式" r:id="rId6" imgW="1130040" imgH="672840" progId="Equation.3">
                  <p:embed/>
                  <p:pic>
                    <p:nvPicPr>
                      <p:cNvPr id="0" name=""/>
                      <p:cNvPicPr>
                        <a:picLocks noChangeAspect="1" noChangeArrowheads="1"/>
                      </p:cNvPicPr>
                      <p:nvPr/>
                    </p:nvPicPr>
                    <p:blipFill>
                      <a:blip r:embed="rId7"/>
                      <a:srcRect/>
                      <a:stretch>
                        <a:fillRect/>
                      </a:stretch>
                    </p:blipFill>
                    <p:spPr bwMode="auto">
                      <a:xfrm>
                        <a:off x="1752600" y="4814888"/>
                        <a:ext cx="2713038"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1054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404812" y="49657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E24881A7-6D6B-4E30-8A81-984AC4B201B7}"/>
              </a:ext>
            </a:extLst>
          </p:cNvPr>
          <p:cNvPicPr>
            <a:picLocks noChangeAspect="1"/>
          </p:cNvPicPr>
          <p:nvPr/>
        </p:nvPicPr>
        <p:blipFill>
          <a:blip r:embed="rId3"/>
          <a:stretch>
            <a:fillRect/>
          </a:stretch>
        </p:blipFill>
        <p:spPr>
          <a:xfrm>
            <a:off x="862012" y="1885950"/>
            <a:ext cx="8290219" cy="344805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533400" y="83403"/>
            <a:ext cx="7315200" cy="830997"/>
          </a:xfrm>
          <a:prstGeom prst="rect">
            <a:avLst/>
          </a:prstGeom>
          <a:noFill/>
        </p:spPr>
        <p:txBody>
          <a:bodyPr wrap="square" rtlCol="0">
            <a:spAutoFit/>
          </a:bodyPr>
          <a:lstStyle/>
          <a:p>
            <a:r>
              <a:rPr lang="en-US" sz="2400" dirty="0">
                <a:latin typeface="+mj-lt"/>
              </a:rPr>
              <a:t>Example – flow around a long cylinder (oriented in the  </a:t>
            </a:r>
            <a:r>
              <a:rPr lang="en-US" sz="2400" b="1" i="1" dirty="0">
                <a:latin typeface="+mj-lt"/>
              </a:rPr>
              <a:t>Y</a:t>
            </a:r>
            <a:r>
              <a:rPr lang="en-US" sz="2400" dirty="0">
                <a:latin typeface="+mj-lt"/>
              </a:rPr>
              <a:t>   direction)</a:t>
            </a:r>
          </a:p>
        </p:txBody>
      </p:sp>
      <p:sp>
        <p:nvSpPr>
          <p:cNvPr id="6" name="Oval 5"/>
          <p:cNvSpPr/>
          <p:nvPr/>
        </p:nvSpPr>
        <p:spPr>
          <a:xfrm>
            <a:off x="2362200" y="15217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14400" y="1214735"/>
            <a:ext cx="1066800" cy="1223665"/>
            <a:chOff x="914400" y="1290935"/>
            <a:chExt cx="1066800" cy="1223665"/>
          </a:xfrm>
        </p:grpSpPr>
        <p:cxnSp>
          <p:nvCxnSpPr>
            <p:cNvPr id="8" name="Straight Arrow Connector 7"/>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4" name="TextBox 13"/>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p:cNvGrpSpPr/>
          <p:nvPr/>
        </p:nvGrpSpPr>
        <p:grpSpPr>
          <a:xfrm>
            <a:off x="7239000" y="1443335"/>
            <a:ext cx="1066800" cy="1223665"/>
            <a:chOff x="914400" y="1290935"/>
            <a:chExt cx="1066800" cy="1223665"/>
          </a:xfrm>
        </p:grpSpPr>
        <p:cxnSp>
          <p:nvCxnSpPr>
            <p:cNvPr id="17" name="Straight Arrow Connector 16"/>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aphicFrame>
        <p:nvGraphicFramePr>
          <p:cNvPr id="24" name="Object 23"/>
          <p:cNvGraphicFramePr>
            <a:graphicFrameLocks noChangeAspect="1"/>
          </p:cNvGraphicFramePr>
          <p:nvPr>
            <p:extLst>
              <p:ext uri="{D42A27DB-BD31-4B8C-83A1-F6EECF244321}">
                <p14:modId xmlns:p14="http://schemas.microsoft.com/office/powerpoint/2010/main" val="3458908137"/>
              </p:ext>
            </p:extLst>
          </p:nvPr>
        </p:nvGraphicFramePr>
        <p:xfrm>
          <a:off x="2209800" y="3330575"/>
          <a:ext cx="1646238" cy="1622425"/>
        </p:xfrm>
        <a:graphic>
          <a:graphicData uri="http://schemas.openxmlformats.org/presentationml/2006/ole">
            <mc:AlternateContent xmlns:mc="http://schemas.openxmlformats.org/markup-compatibility/2006">
              <mc:Choice xmlns:v="urn:schemas-microsoft-com:vml" Requires="v">
                <p:oleObj spid="_x0000_s287806" name="数式" r:id="rId4" imgW="685800" imgH="685800" progId="Equation.3">
                  <p:embed/>
                </p:oleObj>
              </mc:Choice>
              <mc:Fallback>
                <p:oleObj name="数式" r:id="rId4" imgW="685800" imgH="685800" progId="Equation.3">
                  <p:embed/>
                  <p:pic>
                    <p:nvPicPr>
                      <p:cNvPr id="0" name=""/>
                      <p:cNvPicPr>
                        <a:picLocks noChangeAspect="1" noChangeArrowheads="1"/>
                      </p:cNvPicPr>
                      <p:nvPr/>
                    </p:nvPicPr>
                    <p:blipFill>
                      <a:blip r:embed="rId5"/>
                      <a:srcRect/>
                      <a:stretch>
                        <a:fillRect/>
                      </a:stretch>
                    </p:blipFill>
                    <p:spPr bwMode="auto">
                      <a:xfrm>
                        <a:off x="2209800" y="3330575"/>
                        <a:ext cx="1646238"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6" name="Straight Arrow Connector 25"/>
          <p:cNvCxnSpPr/>
          <p:nvPr/>
        </p:nvCxnSpPr>
        <p:spPr>
          <a:xfrm flipV="1">
            <a:off x="2895600" y="9144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971800" y="838200"/>
            <a:ext cx="457200" cy="461665"/>
          </a:xfrm>
          <a:prstGeom prst="rect">
            <a:avLst/>
          </a:prstGeom>
          <a:noFill/>
        </p:spPr>
        <p:txBody>
          <a:bodyPr wrap="square" rtlCol="0">
            <a:spAutoFit/>
          </a:bodyPr>
          <a:lstStyle/>
          <a:p>
            <a:r>
              <a:rPr lang="en-US" sz="2400" b="1" dirty="0">
                <a:latin typeface="+mj-lt"/>
              </a:rPr>
              <a:t>^</a:t>
            </a:r>
          </a:p>
        </p:txBody>
      </p:sp>
      <p:sp>
        <p:nvSpPr>
          <p:cNvPr id="28" name="TextBox 27"/>
          <p:cNvSpPr txBox="1"/>
          <p:nvPr/>
        </p:nvSpPr>
        <p:spPr>
          <a:xfrm>
            <a:off x="2971800" y="990600"/>
            <a:ext cx="533400" cy="457200"/>
          </a:xfrm>
          <a:prstGeom prst="rect">
            <a:avLst/>
          </a:prstGeom>
          <a:noFill/>
        </p:spPr>
        <p:txBody>
          <a:bodyPr wrap="square" rtlCol="0">
            <a:spAutoFit/>
          </a:bodyPr>
          <a:lstStyle/>
          <a:p>
            <a:r>
              <a:rPr lang="en-US" sz="2400" b="1" dirty="0">
                <a:latin typeface="+mj-lt"/>
              </a:rPr>
              <a:t>X</a:t>
            </a:r>
          </a:p>
        </p:txBody>
      </p:sp>
      <p:cxnSp>
        <p:nvCxnSpPr>
          <p:cNvPr id="30" name="Straight Arrow Connector 29"/>
          <p:cNvCxnSpPr/>
          <p:nvPr/>
        </p:nvCxnSpPr>
        <p:spPr>
          <a:xfrm>
            <a:off x="2895600" y="21209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43400" y="1752600"/>
            <a:ext cx="457200" cy="461665"/>
          </a:xfrm>
          <a:prstGeom prst="rect">
            <a:avLst/>
          </a:prstGeom>
          <a:noFill/>
        </p:spPr>
        <p:txBody>
          <a:bodyPr wrap="square" rtlCol="0">
            <a:spAutoFit/>
          </a:bodyPr>
          <a:lstStyle/>
          <a:p>
            <a:r>
              <a:rPr lang="en-US" sz="2400" b="1" dirty="0">
                <a:latin typeface="+mj-lt"/>
              </a:rPr>
              <a:t>^</a:t>
            </a:r>
          </a:p>
        </p:txBody>
      </p:sp>
      <p:sp>
        <p:nvSpPr>
          <p:cNvPr id="32" name="TextBox 31"/>
          <p:cNvSpPr txBox="1"/>
          <p:nvPr/>
        </p:nvSpPr>
        <p:spPr>
          <a:xfrm>
            <a:off x="4343400" y="1905000"/>
            <a:ext cx="533400" cy="457200"/>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6" idx="7"/>
          </p:cNvCxnSpPr>
          <p:nvPr/>
        </p:nvCxnSpPr>
        <p:spPr>
          <a:xfrm flipV="1">
            <a:off x="2895600" y="16891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00400" y="1371600"/>
            <a:ext cx="1295400" cy="461665"/>
          </a:xfrm>
          <a:prstGeom prst="rect">
            <a:avLst/>
          </a:prstGeom>
          <a:noFill/>
        </p:spPr>
        <p:txBody>
          <a:bodyPr wrap="square" rtlCol="0">
            <a:spAutoFit/>
          </a:bodyPr>
          <a:lstStyle/>
          <a:p>
            <a:r>
              <a:rPr lang="en-US" sz="2400" i="1" dirty="0">
                <a:latin typeface="+mj-lt"/>
              </a:rPr>
              <a:t>r=a</a:t>
            </a:r>
          </a:p>
        </p:txBody>
      </p:sp>
      <p:sp>
        <p:nvSpPr>
          <p:cNvPr id="36" name="TextBox 35"/>
          <p:cNvSpPr txBox="1"/>
          <p:nvPr/>
        </p:nvSpPr>
        <p:spPr>
          <a:xfrm>
            <a:off x="3124200" y="1676400"/>
            <a:ext cx="914400" cy="461665"/>
          </a:xfrm>
          <a:prstGeom prst="rect">
            <a:avLst/>
          </a:prstGeom>
          <a:noFill/>
        </p:spPr>
        <p:txBody>
          <a:bodyPr wrap="square" rtlCol="0">
            <a:spAutoFit/>
          </a:bodyPr>
          <a:lstStyle/>
          <a:p>
            <a:r>
              <a:rPr lang="en-US" sz="2400" b="1" dirty="0">
                <a:latin typeface="Symbol" pitchFamily="18" charset="2"/>
              </a:rPr>
              <a:t>q</a:t>
            </a:r>
          </a:p>
        </p:txBody>
      </p:sp>
    </p:spTree>
    <p:extLst>
      <p:ext uri="{BB962C8B-B14F-4D97-AF65-F5344CB8AC3E}">
        <p14:creationId xmlns:p14="http://schemas.microsoft.com/office/powerpoint/2010/main" val="2726198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7207955"/>
              </p:ext>
            </p:extLst>
          </p:nvPr>
        </p:nvGraphicFramePr>
        <p:xfrm>
          <a:off x="304800" y="152400"/>
          <a:ext cx="8466138" cy="2133600"/>
        </p:xfrm>
        <a:graphic>
          <a:graphicData uri="http://schemas.openxmlformats.org/presentationml/2006/ole">
            <mc:AlternateContent xmlns:mc="http://schemas.openxmlformats.org/markup-compatibility/2006">
              <mc:Choice xmlns:v="urn:schemas-microsoft-com:vml" Requires="v">
                <p:oleObj spid="_x0000_s288890" name="数式" r:id="rId4" imgW="3543120" imgH="901440" progId="Equation.3">
                  <p:embed/>
                </p:oleObj>
              </mc:Choice>
              <mc:Fallback>
                <p:oleObj name="数式" r:id="rId4" imgW="3543120" imgH="901440" progId="Equation.3">
                  <p:embed/>
                  <p:pic>
                    <p:nvPicPr>
                      <p:cNvPr id="0" name=""/>
                      <p:cNvPicPr>
                        <a:picLocks noChangeAspect="1" noChangeArrowheads="1"/>
                      </p:cNvPicPr>
                      <p:nvPr/>
                    </p:nvPicPr>
                    <p:blipFill>
                      <a:blip r:embed="rId5"/>
                      <a:srcRect/>
                      <a:stretch>
                        <a:fillRect/>
                      </a:stretch>
                    </p:blipFill>
                    <p:spPr bwMode="auto">
                      <a:xfrm>
                        <a:off x="304800" y="152400"/>
                        <a:ext cx="84661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4578795"/>
              </p:ext>
            </p:extLst>
          </p:nvPr>
        </p:nvGraphicFramePr>
        <p:xfrm>
          <a:off x="1588" y="2327275"/>
          <a:ext cx="9072562" cy="4148138"/>
        </p:xfrm>
        <a:graphic>
          <a:graphicData uri="http://schemas.openxmlformats.org/presentationml/2006/ole">
            <mc:AlternateContent xmlns:mc="http://schemas.openxmlformats.org/markup-compatibility/2006">
              <mc:Choice xmlns:v="urn:schemas-microsoft-com:vml" Requires="v">
                <p:oleObj spid="_x0000_s288891" name="数式" r:id="rId6" imgW="3797280" imgH="1752480" progId="Equation.3">
                  <p:embed/>
                </p:oleObj>
              </mc:Choice>
              <mc:Fallback>
                <p:oleObj name="数式" r:id="rId6" imgW="3797280" imgH="1752480" progId="Equation.3">
                  <p:embed/>
                  <p:pic>
                    <p:nvPicPr>
                      <p:cNvPr id="0" name=""/>
                      <p:cNvPicPr>
                        <a:picLocks noChangeAspect="1" noChangeArrowheads="1"/>
                      </p:cNvPicPr>
                      <p:nvPr/>
                    </p:nvPicPr>
                    <p:blipFill>
                      <a:blip r:embed="rId7"/>
                      <a:srcRect/>
                      <a:stretch>
                        <a:fillRect/>
                      </a:stretch>
                    </p:blipFill>
                    <p:spPr bwMode="auto">
                      <a:xfrm>
                        <a:off x="1588" y="2327275"/>
                        <a:ext cx="9072562" cy="41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0738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99832723"/>
              </p:ext>
            </p:extLst>
          </p:nvPr>
        </p:nvGraphicFramePr>
        <p:xfrm>
          <a:off x="533400" y="76200"/>
          <a:ext cx="6858000" cy="2405063"/>
        </p:xfrm>
        <a:graphic>
          <a:graphicData uri="http://schemas.openxmlformats.org/presentationml/2006/ole">
            <mc:AlternateContent xmlns:mc="http://schemas.openxmlformats.org/markup-compatibility/2006">
              <mc:Choice xmlns:v="urn:schemas-microsoft-com:vml" Requires="v">
                <p:oleObj spid="_x0000_s289914" name="数式" r:id="rId4" imgW="2869920" imgH="1015920" progId="Equation.3">
                  <p:embed/>
                </p:oleObj>
              </mc:Choice>
              <mc:Fallback>
                <p:oleObj name="数式" r:id="rId4" imgW="2869920" imgH="1015920" progId="Equation.3">
                  <p:embed/>
                  <p:pic>
                    <p:nvPicPr>
                      <p:cNvPr id="0" name=""/>
                      <p:cNvPicPr>
                        <a:picLocks noChangeAspect="1" noChangeArrowheads="1"/>
                      </p:cNvPicPr>
                      <p:nvPr/>
                    </p:nvPicPr>
                    <p:blipFill>
                      <a:blip r:embed="rId5"/>
                      <a:srcRect/>
                      <a:stretch>
                        <a:fillRect/>
                      </a:stretch>
                    </p:blipFill>
                    <p:spPr bwMode="auto">
                      <a:xfrm>
                        <a:off x="533400" y="76200"/>
                        <a:ext cx="68580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08454155"/>
              </p:ext>
            </p:extLst>
          </p:nvPr>
        </p:nvGraphicFramePr>
        <p:xfrm>
          <a:off x="609600" y="2500313"/>
          <a:ext cx="5946775" cy="3697287"/>
        </p:xfrm>
        <a:graphic>
          <a:graphicData uri="http://schemas.openxmlformats.org/presentationml/2006/ole">
            <mc:AlternateContent xmlns:mc="http://schemas.openxmlformats.org/markup-compatibility/2006">
              <mc:Choice xmlns:v="urn:schemas-microsoft-com:vml" Requires="v">
                <p:oleObj spid="_x0000_s289915" name="数式" r:id="rId6" imgW="2489040" imgH="1562040" progId="Equation.3">
                  <p:embed/>
                </p:oleObj>
              </mc:Choice>
              <mc:Fallback>
                <p:oleObj name="数式" r:id="rId6" imgW="2489040" imgH="1562040" progId="Equation.3">
                  <p:embed/>
                  <p:pic>
                    <p:nvPicPr>
                      <p:cNvPr id="0" name=""/>
                      <p:cNvPicPr>
                        <a:picLocks noChangeAspect="1" noChangeArrowheads="1"/>
                      </p:cNvPicPr>
                      <p:nvPr/>
                    </p:nvPicPr>
                    <p:blipFill>
                      <a:blip r:embed="rId7"/>
                      <a:srcRect/>
                      <a:stretch>
                        <a:fillRect/>
                      </a:stretch>
                    </p:blipFill>
                    <p:spPr bwMode="auto">
                      <a:xfrm>
                        <a:off x="609600" y="2500313"/>
                        <a:ext cx="5946775"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4047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60587508"/>
              </p:ext>
            </p:extLst>
          </p:nvPr>
        </p:nvGraphicFramePr>
        <p:xfrm>
          <a:off x="974725" y="381000"/>
          <a:ext cx="4429125" cy="3425825"/>
        </p:xfrm>
        <a:graphic>
          <a:graphicData uri="http://schemas.openxmlformats.org/presentationml/2006/ole">
            <mc:AlternateContent xmlns:mc="http://schemas.openxmlformats.org/markup-compatibility/2006">
              <mc:Choice xmlns:v="urn:schemas-microsoft-com:vml" Requires="v">
                <p:oleObj spid="_x0000_s290940" name="数式" r:id="rId4" imgW="1854000" imgH="1447560" progId="Equation.3">
                  <p:embed/>
                </p:oleObj>
              </mc:Choice>
              <mc:Fallback>
                <p:oleObj name="数式" r:id="rId4" imgW="1854000" imgH="1447560" progId="Equation.3">
                  <p:embed/>
                  <p:pic>
                    <p:nvPicPr>
                      <p:cNvPr id="0" name=""/>
                      <p:cNvPicPr>
                        <a:picLocks noChangeAspect="1" noChangeArrowheads="1"/>
                      </p:cNvPicPr>
                      <p:nvPr/>
                    </p:nvPicPr>
                    <p:blipFill>
                      <a:blip r:embed="rId5"/>
                      <a:srcRect/>
                      <a:stretch>
                        <a:fillRect/>
                      </a:stretch>
                    </p:blipFill>
                    <p:spPr bwMode="auto">
                      <a:xfrm>
                        <a:off x="974725" y="381000"/>
                        <a:ext cx="4429125" cy="342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54007760"/>
              </p:ext>
            </p:extLst>
          </p:nvPr>
        </p:nvGraphicFramePr>
        <p:xfrm>
          <a:off x="537210" y="4343400"/>
          <a:ext cx="8149590" cy="1752600"/>
        </p:xfrm>
        <a:graphic>
          <a:graphicData uri="http://schemas.openxmlformats.org/presentationml/2006/ole">
            <mc:AlternateContent xmlns:mc="http://schemas.openxmlformats.org/markup-compatibility/2006">
              <mc:Choice xmlns:v="urn:schemas-microsoft-com:vml" Requires="v">
                <p:oleObj spid="_x0000_s290941" name="Equation" r:id="rId6" imgW="6019560" imgH="1307880" progId="Equation.DSMT4">
                  <p:embed/>
                </p:oleObj>
              </mc:Choice>
              <mc:Fallback>
                <p:oleObj name="Equation" r:id="rId6" imgW="6019560" imgH="1307880" progId="Equation.DSMT4">
                  <p:embed/>
                  <p:pic>
                    <p:nvPicPr>
                      <p:cNvPr id="0" name=""/>
                      <p:cNvPicPr>
                        <a:picLocks noChangeAspect="1" noChangeArrowheads="1"/>
                      </p:cNvPicPr>
                      <p:nvPr/>
                    </p:nvPicPr>
                    <p:blipFill>
                      <a:blip r:embed="rId7"/>
                      <a:srcRect/>
                      <a:stretch>
                        <a:fillRect/>
                      </a:stretch>
                    </p:blipFill>
                    <p:spPr bwMode="auto">
                      <a:xfrm>
                        <a:off x="537210" y="4343400"/>
                        <a:ext cx="8149590" cy="1752600"/>
                      </a:xfrm>
                      <a:prstGeom prst="rect">
                        <a:avLst/>
                      </a:prstGeom>
                      <a:noFill/>
                      <a:ln>
                        <a:noFill/>
                      </a:ln>
                    </p:spPr>
                  </p:pic>
                </p:oleObj>
              </mc:Fallback>
            </mc:AlternateContent>
          </a:graphicData>
        </a:graphic>
      </p:graphicFrame>
      <p:sp>
        <p:nvSpPr>
          <p:cNvPr id="7" name="TextBox 6"/>
          <p:cNvSpPr txBox="1"/>
          <p:nvPr/>
        </p:nvSpPr>
        <p:spPr>
          <a:xfrm>
            <a:off x="609600" y="6096000"/>
            <a:ext cx="4876800" cy="461665"/>
          </a:xfrm>
          <a:prstGeom prst="rect">
            <a:avLst/>
          </a:prstGeom>
          <a:noFill/>
        </p:spPr>
        <p:txBody>
          <a:bodyPr wrap="square" rtlCol="0">
            <a:spAutoFit/>
          </a:bodyPr>
          <a:lstStyle/>
          <a:p>
            <a:r>
              <a:rPr lang="en-US" sz="2400" dirty="0">
                <a:latin typeface="+mj-lt"/>
              </a:rPr>
              <a:t>to be continued …</a:t>
            </a:r>
          </a:p>
        </p:txBody>
      </p:sp>
    </p:spTree>
    <p:extLst>
      <p:ext uri="{BB962C8B-B14F-4D97-AF65-F5344CB8AC3E}">
        <p14:creationId xmlns:p14="http://schemas.microsoft.com/office/powerpoint/2010/main" val="77292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24FAEA-F94C-4BE0-B3FB-20B37CDD3388}"/>
              </a:ext>
            </a:extLst>
          </p:cNvPr>
          <p:cNvSpPr>
            <a:spLocks noGrp="1"/>
          </p:cNvSpPr>
          <p:nvPr>
            <p:ph type="dt" sz="half" idx="10"/>
          </p:nvPr>
        </p:nvSpPr>
        <p:spPr/>
        <p:txBody>
          <a:bodyPr/>
          <a:lstStyle/>
          <a:p>
            <a:r>
              <a:rPr lang="en-US"/>
              <a:t>10/26/2020</a:t>
            </a:r>
            <a:endParaRPr lang="en-US" dirty="0"/>
          </a:p>
        </p:txBody>
      </p:sp>
      <p:sp>
        <p:nvSpPr>
          <p:cNvPr id="3" name="Footer Placeholder 2">
            <a:extLst>
              <a:ext uri="{FF2B5EF4-FFF2-40B4-BE49-F238E27FC236}">
                <a16:creationId xmlns:a16="http://schemas.microsoft.com/office/drawing/2014/main" id="{6C5A1DD6-3A92-4008-B29C-72AF45273903}"/>
              </a:ext>
            </a:extLst>
          </p:cNvPr>
          <p:cNvSpPr>
            <a:spLocks noGrp="1"/>
          </p:cNvSpPr>
          <p:nvPr>
            <p:ph type="ftr" sz="quarter" idx="11"/>
          </p:nvPr>
        </p:nvSpPr>
        <p:spPr/>
        <p:txBody>
          <a:bodyPr/>
          <a:lstStyle/>
          <a:p>
            <a:r>
              <a:rPr lang="en-US"/>
              <a:t>PHY 711  Fall 2020 -- Lecture 27</a:t>
            </a:r>
            <a:endParaRPr lang="en-US" dirty="0"/>
          </a:p>
        </p:txBody>
      </p:sp>
      <p:sp>
        <p:nvSpPr>
          <p:cNvPr id="4" name="Slide Number Placeholder 3">
            <a:extLst>
              <a:ext uri="{FF2B5EF4-FFF2-40B4-BE49-F238E27FC236}">
                <a16:creationId xmlns:a16="http://schemas.microsoft.com/office/drawing/2014/main" id="{2C688004-E040-4A34-896D-C35863B9424D}"/>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FAF3DA09-C834-4723-B902-546DA9D3D45C}"/>
              </a:ext>
            </a:extLst>
          </p:cNvPr>
          <p:cNvSpPr txBox="1"/>
          <p:nvPr/>
        </p:nvSpPr>
        <p:spPr>
          <a:xfrm>
            <a:off x="152400" y="228600"/>
            <a:ext cx="8001000" cy="461665"/>
          </a:xfrm>
          <a:prstGeom prst="rect">
            <a:avLst/>
          </a:prstGeom>
          <a:noFill/>
        </p:spPr>
        <p:txBody>
          <a:bodyPr wrap="square" rtlCol="0">
            <a:spAutoFit/>
          </a:bodyPr>
          <a:lstStyle/>
          <a:p>
            <a:r>
              <a:rPr lang="en-US" sz="2400" dirty="0">
                <a:latin typeface="+mj-lt"/>
              </a:rPr>
              <a:t>Homework #18</a:t>
            </a:r>
          </a:p>
        </p:txBody>
      </p:sp>
      <p:pic>
        <p:nvPicPr>
          <p:cNvPr id="7" name="Picture 6">
            <a:extLst>
              <a:ext uri="{FF2B5EF4-FFF2-40B4-BE49-F238E27FC236}">
                <a16:creationId xmlns:a16="http://schemas.microsoft.com/office/drawing/2014/main" id="{5A1F95B4-398E-4678-BC49-276C6BC30447}"/>
              </a:ext>
            </a:extLst>
          </p:cNvPr>
          <p:cNvPicPr>
            <a:picLocks noChangeAspect="1"/>
          </p:cNvPicPr>
          <p:nvPr/>
        </p:nvPicPr>
        <p:blipFill>
          <a:blip r:embed="rId3"/>
          <a:stretch>
            <a:fillRect/>
          </a:stretch>
        </p:blipFill>
        <p:spPr>
          <a:xfrm>
            <a:off x="1028700" y="2095500"/>
            <a:ext cx="7086600" cy="2667000"/>
          </a:xfrm>
          <a:prstGeom prst="rect">
            <a:avLst/>
          </a:prstGeom>
        </p:spPr>
      </p:pic>
    </p:spTree>
    <p:extLst>
      <p:ext uri="{BB962C8B-B14F-4D97-AF65-F5344CB8AC3E}">
        <p14:creationId xmlns:p14="http://schemas.microsoft.com/office/powerpoint/2010/main" val="171551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81000"/>
            <a:ext cx="7848600" cy="6001643"/>
          </a:xfrm>
          <a:prstGeom prst="rect">
            <a:avLst/>
          </a:prstGeom>
          <a:noFill/>
        </p:spPr>
        <p:txBody>
          <a:bodyPr wrap="square" rtlCol="0">
            <a:spAutoFit/>
          </a:bodyPr>
          <a:lstStyle/>
          <a:p>
            <a:r>
              <a:rPr lang="en-US" sz="2400" dirty="0">
                <a:latin typeface="+mj-lt"/>
              </a:rPr>
              <a:t>Hydrodynamic analysis</a:t>
            </a:r>
          </a:p>
          <a:p>
            <a:r>
              <a:rPr lang="en-US" sz="2400" dirty="0">
                <a:latin typeface="+mj-lt"/>
              </a:rPr>
              <a:t>Motivation</a:t>
            </a:r>
          </a:p>
          <a:p>
            <a:pPr marL="914400" lvl="1" indent="-457200">
              <a:buFont typeface="+mj-lt"/>
              <a:buAutoNum type="arabicPeriod"/>
            </a:pPr>
            <a:r>
              <a:rPr lang="en-US" sz="2400" dirty="0">
                <a:latin typeface="+mj-lt"/>
              </a:rPr>
              <a:t>Natural progression from strings, membranes, fluids; description of 1, 2, and 3 dimensional continua</a:t>
            </a:r>
          </a:p>
          <a:p>
            <a:pPr marL="914400" lvl="1" indent="-457200">
              <a:buFont typeface="+mj-lt"/>
              <a:buAutoNum type="arabicPeriod"/>
            </a:pPr>
            <a:r>
              <a:rPr lang="en-US" sz="2400" dirty="0">
                <a:latin typeface="+mj-lt"/>
              </a:rPr>
              <a:t>Interesting and technologically important phenomena associated with fluids</a:t>
            </a:r>
          </a:p>
          <a:p>
            <a:endParaRPr lang="en-US" sz="2400" dirty="0">
              <a:latin typeface="+mj-lt"/>
            </a:endParaRPr>
          </a:p>
          <a:p>
            <a:r>
              <a:rPr lang="en-US" sz="2400" dirty="0">
                <a:latin typeface="+mj-lt"/>
              </a:rPr>
              <a:t>Plan</a:t>
            </a:r>
          </a:p>
          <a:p>
            <a:pPr marL="914400" lvl="1" indent="-457200">
              <a:buFont typeface="+mj-lt"/>
              <a:buAutoNum type="arabicPeriod"/>
            </a:pPr>
            <a:r>
              <a:rPr lang="en-US" sz="2400" dirty="0">
                <a:latin typeface="+mj-lt"/>
              </a:rPr>
              <a:t>Newton’s laws for fluids</a:t>
            </a:r>
          </a:p>
          <a:p>
            <a:pPr marL="914400" lvl="1" indent="-457200">
              <a:buFont typeface="+mj-lt"/>
              <a:buAutoNum type="arabicPeriod"/>
            </a:pPr>
            <a:r>
              <a:rPr lang="en-US" sz="2400" dirty="0">
                <a:latin typeface="+mj-lt"/>
              </a:rPr>
              <a:t>Continuity equation</a:t>
            </a:r>
          </a:p>
          <a:p>
            <a:pPr marL="914400" lvl="1" indent="-457200">
              <a:buFont typeface="+mj-lt"/>
              <a:buAutoNum type="arabicPeriod"/>
            </a:pPr>
            <a:r>
              <a:rPr lang="en-US" sz="2400" dirty="0">
                <a:latin typeface="+mj-lt"/>
              </a:rPr>
              <a:t>Stress tensor</a:t>
            </a:r>
          </a:p>
          <a:p>
            <a:pPr marL="914400" lvl="1" indent="-457200">
              <a:buFont typeface="+mj-lt"/>
              <a:buAutoNum type="arabicPeriod"/>
            </a:pPr>
            <a:r>
              <a:rPr lang="en-US" sz="2400" dirty="0">
                <a:latin typeface="+mj-lt"/>
              </a:rPr>
              <a:t>Energy relations</a:t>
            </a:r>
          </a:p>
          <a:p>
            <a:pPr marL="914400" lvl="1" indent="-457200">
              <a:buFont typeface="+mj-lt"/>
              <a:buAutoNum type="arabicPeriod"/>
            </a:pPr>
            <a:r>
              <a:rPr lang="en-US" sz="2400" dirty="0">
                <a:latin typeface="+mj-lt"/>
              </a:rPr>
              <a:t>Bernoulli’s theorem</a:t>
            </a:r>
          </a:p>
          <a:p>
            <a:pPr marL="914400" lvl="1" indent="-457200">
              <a:buFont typeface="+mj-lt"/>
              <a:buAutoNum type="arabicPeriod"/>
            </a:pPr>
            <a:r>
              <a:rPr lang="en-US" sz="2400" dirty="0">
                <a:latin typeface="+mj-lt"/>
              </a:rPr>
              <a:t>Various examples</a:t>
            </a:r>
          </a:p>
          <a:p>
            <a:pPr marL="914400" lvl="1" indent="-457200">
              <a:buFont typeface="+mj-lt"/>
              <a:buAutoNum type="arabicPeriod"/>
            </a:pPr>
            <a:r>
              <a:rPr lang="en-US" sz="2400" dirty="0">
                <a:latin typeface="+mj-lt"/>
              </a:rPr>
              <a:t>Sound waves</a:t>
            </a:r>
          </a:p>
        </p:txBody>
      </p:sp>
    </p:spTree>
    <p:extLst>
      <p:ext uri="{BB962C8B-B14F-4D97-AF65-F5344CB8AC3E}">
        <p14:creationId xmlns:p14="http://schemas.microsoft.com/office/powerpoint/2010/main" val="4269944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228600" y="381000"/>
            <a:ext cx="8534400" cy="830997"/>
          </a:xfrm>
          <a:prstGeom prst="rect">
            <a:avLst/>
          </a:prstGeom>
          <a:noFill/>
        </p:spPr>
        <p:txBody>
          <a:bodyPr wrap="square" rtlCol="0">
            <a:spAutoFit/>
          </a:bodyPr>
          <a:lstStyle/>
          <a:p>
            <a:r>
              <a:rPr lang="en-US" sz="2400" dirty="0">
                <a:latin typeface="+mj-lt"/>
              </a:rPr>
              <a:t>Newton’s equations for fluids</a:t>
            </a:r>
          </a:p>
          <a:p>
            <a:pPr lvl="1"/>
            <a:r>
              <a:rPr lang="en-US" sz="2400" dirty="0">
                <a:latin typeface="+mj-lt"/>
              </a:rPr>
              <a:t> </a:t>
            </a:r>
            <a:r>
              <a:rPr lang="en-US" sz="2400">
                <a:latin typeface="+mj-lt"/>
              </a:rPr>
              <a:t>Use Euler </a:t>
            </a:r>
            <a:r>
              <a:rPr lang="en-US" sz="2400" dirty="0">
                <a:latin typeface="+mj-lt"/>
              </a:rPr>
              <a:t>formulation; following “particles” of fluid</a:t>
            </a:r>
          </a:p>
        </p:txBody>
      </p:sp>
      <p:graphicFrame>
        <p:nvGraphicFramePr>
          <p:cNvPr id="6" name="Object 5"/>
          <p:cNvGraphicFramePr>
            <a:graphicFrameLocks noChangeAspect="1"/>
          </p:cNvGraphicFramePr>
          <p:nvPr>
            <p:extLst>
              <p:ext uri="{D42A27DB-BD31-4B8C-83A1-F6EECF244321}">
                <p14:modId xmlns:p14="http://schemas.microsoft.com/office/powerpoint/2010/main" val="3256249767"/>
              </p:ext>
            </p:extLst>
          </p:nvPr>
        </p:nvGraphicFramePr>
        <p:xfrm>
          <a:off x="1941513" y="3152775"/>
          <a:ext cx="3741737" cy="3095625"/>
        </p:xfrm>
        <a:graphic>
          <a:graphicData uri="http://schemas.openxmlformats.org/presentationml/2006/ole">
            <mc:AlternateContent xmlns:mc="http://schemas.openxmlformats.org/markup-compatibility/2006">
              <mc:Choice xmlns:v="urn:schemas-microsoft-com:vml" Requires="v">
                <p:oleObj spid="_x0000_s272576" name="数式" r:id="rId4" imgW="1269720" imgH="1091880" progId="Equation.3">
                  <p:embed/>
                </p:oleObj>
              </mc:Choice>
              <mc:Fallback>
                <p:oleObj name="数式" r:id="rId4" imgW="1269720" imgH="1091880" progId="Equation.3">
                  <p:embed/>
                  <p:pic>
                    <p:nvPicPr>
                      <p:cNvPr id="0" name=""/>
                      <p:cNvPicPr/>
                      <p:nvPr/>
                    </p:nvPicPr>
                    <p:blipFill>
                      <a:blip r:embed="rId5"/>
                      <a:stretch>
                        <a:fillRect/>
                      </a:stretch>
                    </p:blipFill>
                    <p:spPr>
                      <a:xfrm>
                        <a:off x="1941513" y="3152775"/>
                        <a:ext cx="3741737" cy="30956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672136094"/>
              </p:ext>
            </p:extLst>
          </p:nvPr>
        </p:nvGraphicFramePr>
        <p:xfrm>
          <a:off x="1981200" y="1371600"/>
          <a:ext cx="5867400" cy="1828800"/>
        </p:xfrm>
        <a:graphic>
          <a:graphicData uri="http://schemas.openxmlformats.org/presentationml/2006/ole">
            <mc:AlternateContent xmlns:mc="http://schemas.openxmlformats.org/markup-compatibility/2006">
              <mc:Choice xmlns:v="urn:schemas-microsoft-com:vml" Requires="v">
                <p:oleObj spid="_x0000_s272577" name="数式" r:id="rId6" imgW="2120760" imgH="660240" progId="Equation.3">
                  <p:embed/>
                </p:oleObj>
              </mc:Choice>
              <mc:Fallback>
                <p:oleObj name="数式" r:id="rId6" imgW="2120760" imgH="660240" progId="Equation.3">
                  <p:embed/>
                  <p:pic>
                    <p:nvPicPr>
                      <p:cNvPr id="0" name="Object 5"/>
                      <p:cNvPicPr>
                        <a:picLocks noChangeAspect="1" noChangeArrowheads="1"/>
                      </p:cNvPicPr>
                      <p:nvPr/>
                    </p:nvPicPr>
                    <p:blipFill>
                      <a:blip r:embed="rId7"/>
                      <a:srcRect/>
                      <a:stretch>
                        <a:fillRect/>
                      </a:stretch>
                    </p:blipFill>
                    <p:spPr bwMode="auto">
                      <a:xfrm>
                        <a:off x="1981200" y="1371600"/>
                        <a:ext cx="5867400" cy="1828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694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Cube 4"/>
          <p:cNvSpPr/>
          <p:nvPr/>
        </p:nvSpPr>
        <p:spPr>
          <a:xfrm>
            <a:off x="3276600" y="457200"/>
            <a:ext cx="1524000" cy="1219200"/>
          </a:xfrm>
          <a:prstGeom prst="cub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286000" y="94107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800000">
            <a:off x="4953000" y="9144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56540" y="1270016"/>
            <a:ext cx="715260" cy="461665"/>
          </a:xfrm>
          <a:prstGeom prst="rect">
            <a:avLst/>
          </a:prstGeom>
          <a:noFill/>
        </p:spPr>
        <p:txBody>
          <a:bodyPr wrap="none" rtlCol="0">
            <a:spAutoFit/>
          </a:bodyPr>
          <a:lstStyle/>
          <a:p>
            <a:r>
              <a:rPr lang="en-US" sz="2400" i="1" dirty="0">
                <a:latin typeface="+mj-lt"/>
              </a:rPr>
              <a:t>p(x)</a:t>
            </a:r>
          </a:p>
        </p:txBody>
      </p:sp>
      <p:sp>
        <p:nvSpPr>
          <p:cNvPr id="10" name="TextBox 9"/>
          <p:cNvSpPr txBox="1"/>
          <p:nvPr/>
        </p:nvSpPr>
        <p:spPr>
          <a:xfrm>
            <a:off x="4953000" y="1290935"/>
            <a:ext cx="1220206" cy="461665"/>
          </a:xfrm>
          <a:prstGeom prst="rect">
            <a:avLst/>
          </a:prstGeom>
          <a:noFill/>
        </p:spPr>
        <p:txBody>
          <a:bodyPr wrap="none" rtlCol="0">
            <a:spAutoFit/>
          </a:bodyPr>
          <a:lstStyle/>
          <a:p>
            <a:r>
              <a:rPr lang="en-US" sz="2400" i="1" dirty="0">
                <a:latin typeface="+mj-lt"/>
              </a:rPr>
              <a:t>p(</a:t>
            </a:r>
            <a:r>
              <a:rPr lang="en-US" sz="2400" i="1" dirty="0" err="1">
                <a:latin typeface="+mj-lt"/>
              </a:rPr>
              <a:t>x+dx</a:t>
            </a:r>
            <a:r>
              <a:rPr lang="en-US" sz="2400" i="1" dirty="0">
                <a:latin typeface="+mj-lt"/>
              </a:rPr>
              <a:t>)</a:t>
            </a:r>
          </a:p>
        </p:txBody>
      </p:sp>
      <p:graphicFrame>
        <p:nvGraphicFramePr>
          <p:cNvPr id="11" name="Object 10"/>
          <p:cNvGraphicFramePr>
            <a:graphicFrameLocks noChangeAspect="1"/>
          </p:cNvGraphicFramePr>
          <p:nvPr>
            <p:extLst>
              <p:ext uri="{D42A27DB-BD31-4B8C-83A1-F6EECF244321}">
                <p14:modId xmlns:p14="http://schemas.microsoft.com/office/powerpoint/2010/main" val="4177025811"/>
              </p:ext>
            </p:extLst>
          </p:nvPr>
        </p:nvGraphicFramePr>
        <p:xfrm>
          <a:off x="685800" y="2239696"/>
          <a:ext cx="7620000" cy="2941904"/>
        </p:xfrm>
        <a:graphic>
          <a:graphicData uri="http://schemas.openxmlformats.org/presentationml/2006/ole">
            <mc:AlternateContent xmlns:mc="http://schemas.openxmlformats.org/markup-compatibility/2006">
              <mc:Choice xmlns:v="urn:schemas-microsoft-com:vml" Requires="v">
                <p:oleObj spid="_x0000_s273497" name="数式" r:id="rId4" imgW="2793960" imgH="1091880" progId="Equation.3">
                  <p:embed/>
                </p:oleObj>
              </mc:Choice>
              <mc:Fallback>
                <p:oleObj name="数式" r:id="rId4" imgW="2793960" imgH="1091880" progId="Equation.3">
                  <p:embed/>
                  <p:pic>
                    <p:nvPicPr>
                      <p:cNvPr id="0" name="Object 5"/>
                      <p:cNvPicPr>
                        <a:picLocks noChangeAspect="1" noChangeArrowheads="1"/>
                      </p:cNvPicPr>
                      <p:nvPr/>
                    </p:nvPicPr>
                    <p:blipFill>
                      <a:blip r:embed="rId5"/>
                      <a:srcRect/>
                      <a:stretch>
                        <a:fillRect/>
                      </a:stretch>
                    </p:blipFill>
                    <p:spPr bwMode="auto">
                      <a:xfrm>
                        <a:off x="685800" y="2239696"/>
                        <a:ext cx="7620000" cy="294190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50346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49413021"/>
              </p:ext>
            </p:extLst>
          </p:nvPr>
        </p:nvGraphicFramePr>
        <p:xfrm>
          <a:off x="298450" y="860425"/>
          <a:ext cx="4687888" cy="2492375"/>
        </p:xfrm>
        <a:graphic>
          <a:graphicData uri="http://schemas.openxmlformats.org/presentationml/2006/ole">
            <mc:AlternateContent xmlns:mc="http://schemas.openxmlformats.org/markup-compatibility/2006">
              <mc:Choice xmlns:v="urn:schemas-microsoft-com:vml" Requires="v">
                <p:oleObj spid="_x0000_s274525" name="数式" r:id="rId4" imgW="1904760" imgH="1054080" progId="Equation.3">
                  <p:embed/>
                </p:oleObj>
              </mc:Choice>
              <mc:Fallback>
                <p:oleObj name="数式" r:id="rId4" imgW="1904760" imgH="1054080" progId="Equation.3">
                  <p:embed/>
                  <p:pic>
                    <p:nvPicPr>
                      <p:cNvPr id="0" name="Object 5"/>
                      <p:cNvPicPr>
                        <a:picLocks noChangeAspect="1" noChangeArrowheads="1"/>
                      </p:cNvPicPr>
                      <p:nvPr/>
                    </p:nvPicPr>
                    <p:blipFill>
                      <a:blip r:embed="rId5"/>
                      <a:srcRect/>
                      <a:stretch>
                        <a:fillRect/>
                      </a:stretch>
                    </p:blipFill>
                    <p:spPr bwMode="auto">
                      <a:xfrm>
                        <a:off x="298450" y="860425"/>
                        <a:ext cx="4687888" cy="2492375"/>
                      </a:xfrm>
                      <a:prstGeom prst="rect">
                        <a:avLst/>
                      </a:prstGeom>
                      <a:noFill/>
                      <a:ln>
                        <a:noFill/>
                      </a:ln>
                    </p:spPr>
                  </p:pic>
                </p:oleObj>
              </mc:Fallback>
            </mc:AlternateContent>
          </a:graphicData>
        </a:graphic>
      </p:graphicFrame>
      <p:sp>
        <p:nvSpPr>
          <p:cNvPr id="6" name="TextBox 5"/>
          <p:cNvSpPr txBox="1"/>
          <p:nvPr/>
        </p:nvSpPr>
        <p:spPr>
          <a:xfrm>
            <a:off x="228600" y="381000"/>
            <a:ext cx="8534400" cy="830997"/>
          </a:xfrm>
          <a:prstGeom prst="rect">
            <a:avLst/>
          </a:prstGeom>
          <a:noFill/>
        </p:spPr>
        <p:txBody>
          <a:bodyPr wrap="square" rtlCol="0">
            <a:spAutoFit/>
          </a:bodyPr>
          <a:lstStyle/>
          <a:p>
            <a:r>
              <a:rPr lang="en-US" sz="2400" dirty="0">
                <a:latin typeface="+mj-lt"/>
              </a:rPr>
              <a:t>Newton’s equations for fluids -- continued</a:t>
            </a:r>
          </a:p>
          <a:p>
            <a:pPr lvl="1"/>
            <a:r>
              <a:rPr lang="en-US" sz="2400" dirty="0">
                <a:latin typeface="+mj-lt"/>
              </a:rPr>
              <a:t> </a:t>
            </a:r>
          </a:p>
        </p:txBody>
      </p:sp>
    </p:spTree>
    <p:extLst>
      <p:ext uri="{BB962C8B-B14F-4D97-AF65-F5344CB8AC3E}">
        <p14:creationId xmlns:p14="http://schemas.microsoft.com/office/powerpoint/2010/main" val="358660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012094916"/>
              </p:ext>
            </p:extLst>
          </p:nvPr>
        </p:nvGraphicFramePr>
        <p:xfrm>
          <a:off x="795339" y="352425"/>
          <a:ext cx="5910262" cy="4141788"/>
        </p:xfrm>
        <a:graphic>
          <a:graphicData uri="http://schemas.openxmlformats.org/presentationml/2006/ole">
            <mc:AlternateContent xmlns:mc="http://schemas.openxmlformats.org/markup-compatibility/2006">
              <mc:Choice xmlns:v="urn:schemas-microsoft-com:vml" Requires="v">
                <p:oleObj spid="_x0000_s275635" name="Equation" r:id="rId4" imgW="2349360" imgH="1752480" progId="Equation.DSMT4">
                  <p:embed/>
                </p:oleObj>
              </mc:Choice>
              <mc:Fallback>
                <p:oleObj name="Equation" r:id="rId4" imgW="2349360" imgH="1752480" progId="Equation.DSMT4">
                  <p:embed/>
                  <p:pic>
                    <p:nvPicPr>
                      <p:cNvPr id="0" name="Object 6"/>
                      <p:cNvPicPr>
                        <a:picLocks noChangeAspect="1" noChangeArrowheads="1"/>
                      </p:cNvPicPr>
                      <p:nvPr/>
                    </p:nvPicPr>
                    <p:blipFill>
                      <a:blip r:embed="rId5"/>
                      <a:srcRect/>
                      <a:stretch>
                        <a:fillRect/>
                      </a:stretch>
                    </p:blipFill>
                    <p:spPr bwMode="auto">
                      <a:xfrm>
                        <a:off x="795339" y="352425"/>
                        <a:ext cx="5910262" cy="41417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57145925"/>
              </p:ext>
            </p:extLst>
          </p:nvPr>
        </p:nvGraphicFramePr>
        <p:xfrm>
          <a:off x="609600" y="4572000"/>
          <a:ext cx="6907212" cy="1560513"/>
        </p:xfrm>
        <a:graphic>
          <a:graphicData uri="http://schemas.openxmlformats.org/presentationml/2006/ole">
            <mc:AlternateContent xmlns:mc="http://schemas.openxmlformats.org/markup-compatibility/2006">
              <mc:Choice xmlns:v="urn:schemas-microsoft-com:vml" Requires="v">
                <p:oleObj spid="_x0000_s275636" name="数式" r:id="rId6" imgW="2806560" imgH="660240" progId="Equation.3">
                  <p:embed/>
                </p:oleObj>
              </mc:Choice>
              <mc:Fallback>
                <p:oleObj name="数式" r:id="rId6" imgW="2806560" imgH="660240" progId="Equation.3">
                  <p:embed/>
                  <p:pic>
                    <p:nvPicPr>
                      <p:cNvPr id="0" name="Object 4"/>
                      <p:cNvPicPr>
                        <a:picLocks noChangeAspect="1" noChangeArrowheads="1"/>
                      </p:cNvPicPr>
                      <p:nvPr/>
                    </p:nvPicPr>
                    <p:blipFill>
                      <a:blip r:embed="rId7"/>
                      <a:srcRect/>
                      <a:stretch>
                        <a:fillRect/>
                      </a:stretch>
                    </p:blipFill>
                    <p:spPr bwMode="auto">
                      <a:xfrm>
                        <a:off x="609600" y="4572000"/>
                        <a:ext cx="6907212"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96556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10/26/2020</a:t>
            </a:r>
            <a:endParaRPr lang="en-US" dirty="0"/>
          </a:p>
        </p:txBody>
      </p:sp>
      <p:sp>
        <p:nvSpPr>
          <p:cNvPr id="3" name="Footer Placeholder 2"/>
          <p:cNvSpPr>
            <a:spLocks noGrp="1"/>
          </p:cNvSpPr>
          <p:nvPr>
            <p:ph type="ftr" sz="quarter" idx="11"/>
          </p:nvPr>
        </p:nvSpPr>
        <p:spPr/>
        <p:txBody>
          <a:bodyPr/>
          <a:lstStyle/>
          <a:p>
            <a:r>
              <a:rPr lang="en-US"/>
              <a:t>PHY 711  Fall 2020 --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79517875"/>
              </p:ext>
            </p:extLst>
          </p:nvPr>
        </p:nvGraphicFramePr>
        <p:xfrm>
          <a:off x="728663" y="1127125"/>
          <a:ext cx="7092950" cy="3124200"/>
        </p:xfrm>
        <a:graphic>
          <a:graphicData uri="http://schemas.openxmlformats.org/presentationml/2006/ole">
            <mc:AlternateContent xmlns:mc="http://schemas.openxmlformats.org/markup-compatibility/2006">
              <mc:Choice xmlns:v="urn:schemas-microsoft-com:vml" Requires="v">
                <p:oleObj spid="_x0000_s276569" name="数式" r:id="rId4" imgW="2882880" imgH="1320480" progId="Equation.3">
                  <p:embed/>
                </p:oleObj>
              </mc:Choice>
              <mc:Fallback>
                <p:oleObj name="数式" r:id="rId4" imgW="2882880" imgH="1320480" progId="Equation.3">
                  <p:embed/>
                  <p:pic>
                    <p:nvPicPr>
                      <p:cNvPr id="0" name="Object 4"/>
                      <p:cNvPicPr>
                        <a:picLocks noChangeAspect="1" noChangeArrowheads="1"/>
                      </p:cNvPicPr>
                      <p:nvPr/>
                    </p:nvPicPr>
                    <p:blipFill>
                      <a:blip r:embed="rId5"/>
                      <a:srcRect/>
                      <a:stretch>
                        <a:fillRect/>
                      </a:stretch>
                    </p:blipFill>
                    <p:spPr bwMode="auto">
                      <a:xfrm>
                        <a:off x="728663" y="1127125"/>
                        <a:ext cx="70929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381000"/>
            <a:ext cx="8534400" cy="830997"/>
          </a:xfrm>
          <a:prstGeom prst="rect">
            <a:avLst/>
          </a:prstGeom>
          <a:noFill/>
        </p:spPr>
        <p:txBody>
          <a:bodyPr wrap="square" rtlCol="0">
            <a:spAutoFit/>
          </a:bodyPr>
          <a:lstStyle/>
          <a:p>
            <a:r>
              <a:rPr lang="en-US" sz="2400" dirty="0">
                <a:latin typeface="+mj-lt"/>
              </a:rPr>
              <a:t>Newton’s equations for fluids -- continued</a:t>
            </a:r>
          </a:p>
          <a:p>
            <a:pPr lvl="1"/>
            <a:r>
              <a:rPr lang="en-US" sz="2400" dirty="0">
                <a:latin typeface="+mj-lt"/>
              </a:rPr>
              <a:t> </a:t>
            </a:r>
          </a:p>
        </p:txBody>
      </p:sp>
    </p:spTree>
    <p:extLst>
      <p:ext uri="{BB962C8B-B14F-4D97-AF65-F5344CB8AC3E}">
        <p14:creationId xmlns:p14="http://schemas.microsoft.com/office/powerpoint/2010/main" val="4059876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17852</TotalTime>
  <Words>867</Words>
  <Application>Microsoft Office PowerPoint</Application>
  <PresentationFormat>On-screen Show (4:3)</PresentationFormat>
  <Paragraphs>185</Paragraphs>
  <Slides>23</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23</vt:i4>
      </vt:variant>
    </vt:vector>
  </HeadingPairs>
  <TitlesOfParts>
    <vt:vector size="30" baseType="lpstr">
      <vt:lpstr>Arial</vt:lpstr>
      <vt:lpstr>Calibri</vt:lpstr>
      <vt:lpstr>Symbol</vt:lpstr>
      <vt:lpstr>Office Theme</vt:lpstr>
      <vt:lpstr>数式</vt:lpstr>
      <vt:lpstr>MathType 7.0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848</cp:revision>
  <cp:lastPrinted>2020-10-25T03:47:04Z</cp:lastPrinted>
  <dcterms:created xsi:type="dcterms:W3CDTF">2012-01-10T18:32:24Z</dcterms:created>
  <dcterms:modified xsi:type="dcterms:W3CDTF">2020-10-25T03:47:24Z</dcterms:modified>
</cp:coreProperties>
</file>