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96" r:id="rId2"/>
    <p:sldId id="354" r:id="rId3"/>
    <p:sldId id="396" r:id="rId4"/>
    <p:sldId id="372" r:id="rId5"/>
    <p:sldId id="373" r:id="rId6"/>
    <p:sldId id="374" r:id="rId7"/>
    <p:sldId id="375" r:id="rId8"/>
    <p:sldId id="376" r:id="rId9"/>
    <p:sldId id="377" r:id="rId10"/>
    <p:sldId id="379" r:id="rId11"/>
    <p:sldId id="380" r:id="rId12"/>
    <p:sldId id="381" r:id="rId13"/>
    <p:sldId id="382" r:id="rId14"/>
    <p:sldId id="383" r:id="rId15"/>
    <p:sldId id="384" r:id="rId16"/>
    <p:sldId id="385" r:id="rId17"/>
    <p:sldId id="378" r:id="rId18"/>
    <p:sldId id="386" r:id="rId19"/>
    <p:sldId id="387" r:id="rId20"/>
    <p:sldId id="388" r:id="rId21"/>
    <p:sldId id="389" r:id="rId22"/>
    <p:sldId id="390" r:id="rId23"/>
    <p:sldId id="391" r:id="rId24"/>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6" autoAdjust="0"/>
    <p:restoredTop sz="94660"/>
  </p:normalViewPr>
  <p:slideViewPr>
    <p:cSldViewPr>
      <p:cViewPr varScale="1">
        <p:scale>
          <a:sx n="75" d="100"/>
          <a:sy n="75" d="100"/>
        </p:scale>
        <p:origin x="1452" y="78"/>
      </p:cViewPr>
      <p:guideLst>
        <p:guide orient="horz" pos="2160"/>
        <p:guide pos="2880"/>
      </p:guideLst>
    </p:cSldViewPr>
  </p:slideViewPr>
  <p:notesTextViewPr>
    <p:cViewPr>
      <p:scale>
        <a:sx n="1" d="1"/>
        <a:sy n="1" d="1"/>
      </p:scale>
      <p:origin x="0" y="0"/>
    </p:cViewPr>
  </p:notesTextViewPr>
  <p:sorterViewPr>
    <p:cViewPr>
      <p:scale>
        <a:sx n="60" d="100"/>
        <a:sy n="6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19.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6.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28.wmf"/><Relationship Id="rId1" Type="http://schemas.openxmlformats.org/officeDocument/2006/relationships/image" Target="../media/image27.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31.wmf"/><Relationship Id="rId1" Type="http://schemas.openxmlformats.org/officeDocument/2006/relationships/image" Target="../media/image30.wmf"/></Relationships>
</file>

<file path=ppt/drawings/_rels/vmlDrawing18.vml.rels><?xml version="1.0" encoding="UTF-8" standalone="yes"?>
<Relationships xmlns="http://schemas.openxmlformats.org/package/2006/relationships"><Relationship Id="rId2" Type="http://schemas.openxmlformats.org/officeDocument/2006/relationships/image" Target="../media/image33.wmf"/><Relationship Id="rId1" Type="http://schemas.openxmlformats.org/officeDocument/2006/relationships/image" Target="../media/image32.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35.wmf"/><Relationship Id="rId1" Type="http://schemas.openxmlformats.org/officeDocument/2006/relationships/image" Target="../media/image3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238" cy="479425"/>
          </a:xfrm>
          <a:prstGeom prst="rect">
            <a:avLst/>
          </a:prstGeom>
        </p:spPr>
        <p:txBody>
          <a:bodyPr vert="horz" lIns="91427" tIns="45714" rIns="91427" bIns="45714" rtlCol="0"/>
          <a:lstStyle>
            <a:lvl1pPr algn="l">
              <a:defRPr sz="1200"/>
            </a:lvl1pPr>
          </a:lstStyle>
          <a:p>
            <a:endParaRPr lang="en-US"/>
          </a:p>
        </p:txBody>
      </p:sp>
      <p:sp>
        <p:nvSpPr>
          <p:cNvPr id="3" name="Date Placeholder 2"/>
          <p:cNvSpPr>
            <a:spLocks noGrp="1"/>
          </p:cNvSpPr>
          <p:nvPr>
            <p:ph type="dt" sz="quarter" idx="1"/>
          </p:nvPr>
        </p:nvSpPr>
        <p:spPr>
          <a:xfrm>
            <a:off x="4143376" y="1"/>
            <a:ext cx="3170238" cy="479425"/>
          </a:xfrm>
          <a:prstGeom prst="rect">
            <a:avLst/>
          </a:prstGeom>
        </p:spPr>
        <p:txBody>
          <a:bodyPr vert="horz" lIns="91427" tIns="45714" rIns="91427" bIns="45714" rtlCol="0"/>
          <a:lstStyle>
            <a:lvl1pPr algn="r">
              <a:defRPr sz="1200"/>
            </a:lvl1pPr>
          </a:lstStyle>
          <a:p>
            <a:fld id="{8194727C-8B30-4386-9703-61EF7B04C9A7}" type="datetimeFigureOut">
              <a:rPr lang="en-US" smtClean="0"/>
              <a:t>10/24/2020</a:t>
            </a:fld>
            <a:endParaRPr lang="en-US"/>
          </a:p>
        </p:txBody>
      </p:sp>
      <p:sp>
        <p:nvSpPr>
          <p:cNvPr id="4" name="Footer Placeholder 3"/>
          <p:cNvSpPr>
            <a:spLocks noGrp="1"/>
          </p:cNvSpPr>
          <p:nvPr>
            <p:ph type="ftr" sz="quarter" idx="2"/>
          </p:nvPr>
        </p:nvSpPr>
        <p:spPr>
          <a:xfrm>
            <a:off x="1" y="9120189"/>
            <a:ext cx="3170238" cy="479425"/>
          </a:xfrm>
          <a:prstGeom prst="rect">
            <a:avLst/>
          </a:prstGeom>
        </p:spPr>
        <p:txBody>
          <a:bodyPr vert="horz" lIns="91427" tIns="45714" rIns="91427"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4143376" y="9120189"/>
            <a:ext cx="3170238" cy="479425"/>
          </a:xfrm>
          <a:prstGeom prst="rect">
            <a:avLst/>
          </a:prstGeom>
        </p:spPr>
        <p:txBody>
          <a:bodyPr vert="horz" lIns="91427" tIns="45714" rIns="91427" bIns="45714"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648" tIns="48325" rIns="96648" bIns="48325" rtlCol="0"/>
          <a:lstStyle>
            <a:lvl1pPr algn="l">
              <a:defRPr sz="1300"/>
            </a:lvl1pPr>
          </a:lstStyle>
          <a:p>
            <a:endParaRPr lang="en-US" dirty="0"/>
          </a:p>
        </p:txBody>
      </p:sp>
      <p:sp>
        <p:nvSpPr>
          <p:cNvPr id="3" name="Date Placeholder 2"/>
          <p:cNvSpPr>
            <a:spLocks noGrp="1"/>
          </p:cNvSpPr>
          <p:nvPr>
            <p:ph type="dt" idx="1"/>
          </p:nvPr>
        </p:nvSpPr>
        <p:spPr>
          <a:xfrm>
            <a:off x="4143587" y="1"/>
            <a:ext cx="3169920" cy="480060"/>
          </a:xfrm>
          <a:prstGeom prst="rect">
            <a:avLst/>
          </a:prstGeom>
        </p:spPr>
        <p:txBody>
          <a:bodyPr vert="horz" lIns="96648" tIns="48325" rIns="96648" bIns="48325" rtlCol="0"/>
          <a:lstStyle>
            <a:lvl1pPr algn="r">
              <a:defRPr sz="1300"/>
            </a:lvl1pPr>
          </a:lstStyle>
          <a:p>
            <a:fld id="{AC5D2E9F-93AF-4192-9362-BE5EFDABCE46}" type="datetimeFigureOut">
              <a:rPr lang="en-US" smtClean="0"/>
              <a:t>10/24/2020</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48" tIns="48325" rIns="96648" bIns="48325" rtlCol="0" anchor="ctr"/>
          <a:lstStyle/>
          <a:p>
            <a:endParaRPr lang="en-US" dirty="0"/>
          </a:p>
        </p:txBody>
      </p:sp>
      <p:sp>
        <p:nvSpPr>
          <p:cNvPr id="5" name="Notes Placeholder 4"/>
          <p:cNvSpPr>
            <a:spLocks noGrp="1"/>
          </p:cNvSpPr>
          <p:nvPr>
            <p:ph type="body" sz="quarter" idx="3"/>
          </p:nvPr>
        </p:nvSpPr>
        <p:spPr>
          <a:xfrm>
            <a:off x="731520" y="4560571"/>
            <a:ext cx="5852160" cy="4320540"/>
          </a:xfrm>
          <a:prstGeom prst="rect">
            <a:avLst/>
          </a:prstGeom>
        </p:spPr>
        <p:txBody>
          <a:bodyPr vert="horz" lIns="96648" tIns="48325" rIns="96648" bIns="4832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0060"/>
          </a:xfrm>
          <a:prstGeom prst="rect">
            <a:avLst/>
          </a:prstGeom>
        </p:spPr>
        <p:txBody>
          <a:bodyPr vert="horz" lIns="96648" tIns="48325" rIns="96648" bIns="48325"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5"/>
            <a:ext cx="3169920" cy="480060"/>
          </a:xfrm>
          <a:prstGeom prst="rect">
            <a:avLst/>
          </a:prstGeom>
        </p:spPr>
        <p:txBody>
          <a:bodyPr vert="horz" lIns="96648" tIns="48325" rIns="96648" bIns="48325"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will begin an introductory treatment of the mechanics of </a:t>
            </a:r>
            <a:r>
              <a:rPr lang="en-US" dirty="0" err="1"/>
              <a:t>fluis</a:t>
            </a:r>
            <a:r>
              <a:rPr lang="en-US" dirty="0"/>
              <a:t>.</a:t>
            </a:r>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29016091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restricted equations have some interesting properties.</a:t>
            </a:r>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8088750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result is known as Bernoulli’s equation</a:t>
            </a:r>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16541045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problem illustrating Bernoulli’s equation   as a syphon.</a:t>
            </a:r>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5688621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example is taken from the PHY 114 textbook</a:t>
            </a:r>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13138519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a:t>
            </a:r>
            <a:r>
              <a:rPr lang="en-US" dirty="0" err="1"/>
              <a:t>ezample</a:t>
            </a:r>
            <a:r>
              <a:rPr lang="en-US" dirty="0"/>
              <a:t> of Bernoulli’s equation for a syringe.</a:t>
            </a:r>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33776191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Syringe fluid continued.</a:t>
            </a:r>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8865920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example of Bernoulli’s equation is oversimplified.    It appeared in most of the old textbook, but seems now to be deemphasized.    It is given here since it  shows some aspects of fluid flow, although apparently not good enough.  </a:t>
            </a:r>
          </a:p>
          <a:p>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12267280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continuity equation is an important aspect of fluid flow.</a:t>
            </a:r>
          </a:p>
        </p:txBody>
      </p:sp>
      <p:sp>
        <p:nvSpPr>
          <p:cNvPr id="4" name="Slide Number Placeholder 3"/>
          <p:cNvSpPr>
            <a:spLocks noGrp="1"/>
          </p:cNvSpPr>
          <p:nvPr>
            <p:ph type="sldNum" sz="quarter" idx="5"/>
          </p:nvPr>
        </p:nvSpPr>
        <p:spPr/>
        <p:txBody>
          <a:bodyPr/>
          <a:lstStyle/>
          <a:p>
            <a:fld id="{615B37F0-B5B5-4873-843A-F6B8A32A0D0F}" type="slidenum">
              <a:rPr lang="en-US" smtClean="0"/>
              <a:t>17</a:t>
            </a:fld>
            <a:endParaRPr lang="en-US" dirty="0"/>
          </a:p>
        </p:txBody>
      </p:sp>
    </p:spTree>
    <p:extLst>
      <p:ext uri="{BB962C8B-B14F-4D97-AF65-F5344CB8AC3E}">
        <p14:creationId xmlns:p14="http://schemas.microsoft.com/office/powerpoint/2010/main" val="31714837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an incompressible and irrotational fluid,   it is mathematically convenient to express the velocity field in terms of a velocity potential field.</a:t>
            </a:r>
          </a:p>
        </p:txBody>
      </p:sp>
      <p:sp>
        <p:nvSpPr>
          <p:cNvPr id="4" name="Slide Number Placeholder 3"/>
          <p:cNvSpPr>
            <a:spLocks noGrp="1"/>
          </p:cNvSpPr>
          <p:nvPr>
            <p:ph type="sldNum" sz="quarter" idx="5"/>
          </p:nvPr>
        </p:nvSpPr>
        <p:spPr/>
        <p:txBody>
          <a:bodyPr/>
          <a:lstStyle/>
          <a:p>
            <a:fld id="{615B37F0-B5B5-4873-843A-F6B8A32A0D0F}" type="slidenum">
              <a:rPr lang="en-US" smtClean="0"/>
              <a:t>18</a:t>
            </a:fld>
            <a:endParaRPr lang="en-US" dirty="0"/>
          </a:p>
        </p:txBody>
      </p:sp>
    </p:spTree>
    <p:extLst>
      <p:ext uri="{BB962C8B-B14F-4D97-AF65-F5344CB8AC3E}">
        <p14:creationId xmlns:p14="http://schemas.microsoft.com/office/powerpoint/2010/main" val="12566067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a uniformly fluid flowing along the z direction, the velocity potential and velocity field are easily written as shown.</a:t>
            </a:r>
          </a:p>
        </p:txBody>
      </p:sp>
      <p:sp>
        <p:nvSpPr>
          <p:cNvPr id="4" name="Slide Number Placeholder 3"/>
          <p:cNvSpPr>
            <a:spLocks noGrp="1"/>
          </p:cNvSpPr>
          <p:nvPr>
            <p:ph type="sldNum" sz="quarter" idx="5"/>
          </p:nvPr>
        </p:nvSpPr>
        <p:spPr/>
        <p:txBody>
          <a:bodyPr/>
          <a:lstStyle/>
          <a:p>
            <a:fld id="{615B37F0-B5B5-4873-843A-F6B8A32A0D0F}" type="slidenum">
              <a:rPr lang="en-US" smtClean="0"/>
              <a:t>19</a:t>
            </a:fld>
            <a:endParaRPr lang="en-US" dirty="0"/>
          </a:p>
        </p:txBody>
      </p:sp>
    </p:spTree>
    <p:extLst>
      <p:ext uri="{BB962C8B-B14F-4D97-AF65-F5344CB8AC3E}">
        <p14:creationId xmlns:p14="http://schemas.microsoft.com/office/powerpoint/2010/main" val="4058785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is a homework problem based on today’s lecture material</a:t>
            </a:r>
          </a:p>
        </p:txBody>
      </p:sp>
      <p:sp>
        <p:nvSpPr>
          <p:cNvPr id="4" name="Slide Number Placeholder 3"/>
          <p:cNvSpPr>
            <a:spLocks noGrp="1"/>
          </p:cNvSpPr>
          <p:nvPr>
            <p:ph type="sldNum" sz="quarter" idx="10"/>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30257383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consider the uniform fluid  in the presence of an impediment.    In the is case we consider a cylindrical log.</a:t>
            </a:r>
          </a:p>
        </p:txBody>
      </p:sp>
      <p:sp>
        <p:nvSpPr>
          <p:cNvPr id="4" name="Slide Number Placeholder 3"/>
          <p:cNvSpPr>
            <a:spLocks noGrp="1"/>
          </p:cNvSpPr>
          <p:nvPr>
            <p:ph type="sldNum" sz="quarter" idx="5"/>
          </p:nvPr>
        </p:nvSpPr>
        <p:spPr/>
        <p:txBody>
          <a:bodyPr/>
          <a:lstStyle/>
          <a:p>
            <a:fld id="{615B37F0-B5B5-4873-843A-F6B8A32A0D0F}" type="slidenum">
              <a:rPr lang="en-US" smtClean="0"/>
              <a:t>20</a:t>
            </a:fld>
            <a:endParaRPr lang="en-US" dirty="0"/>
          </a:p>
        </p:txBody>
      </p:sp>
    </p:spTree>
    <p:extLst>
      <p:ext uri="{BB962C8B-B14F-4D97-AF65-F5344CB8AC3E}">
        <p14:creationId xmlns:p14="http://schemas.microsoft.com/office/powerpoint/2010/main" val="41748773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need to consider solutions of the Laplace equation.</a:t>
            </a:r>
          </a:p>
        </p:txBody>
      </p:sp>
      <p:sp>
        <p:nvSpPr>
          <p:cNvPr id="4" name="Slide Number Placeholder 3"/>
          <p:cNvSpPr>
            <a:spLocks noGrp="1"/>
          </p:cNvSpPr>
          <p:nvPr>
            <p:ph type="sldNum" sz="quarter" idx="5"/>
          </p:nvPr>
        </p:nvSpPr>
        <p:spPr/>
        <p:txBody>
          <a:bodyPr/>
          <a:lstStyle/>
          <a:p>
            <a:fld id="{615B37F0-B5B5-4873-843A-F6B8A32A0D0F}" type="slidenum">
              <a:rPr lang="en-US" smtClean="0"/>
              <a:t>21</a:t>
            </a:fld>
            <a:endParaRPr lang="en-US" dirty="0"/>
          </a:p>
        </p:txBody>
      </p:sp>
    </p:spTree>
    <p:extLst>
      <p:ext uri="{BB962C8B-B14F-4D97-AF65-F5344CB8AC3E}">
        <p14:creationId xmlns:p14="http://schemas.microsoft.com/office/powerpoint/2010/main" val="31862730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Particular equations for this geometry and the application of the boundary values.</a:t>
            </a:r>
          </a:p>
        </p:txBody>
      </p:sp>
      <p:sp>
        <p:nvSpPr>
          <p:cNvPr id="4" name="Slide Number Placeholder 3"/>
          <p:cNvSpPr>
            <a:spLocks noGrp="1"/>
          </p:cNvSpPr>
          <p:nvPr>
            <p:ph type="sldNum" sz="quarter" idx="5"/>
          </p:nvPr>
        </p:nvSpPr>
        <p:spPr/>
        <p:txBody>
          <a:bodyPr/>
          <a:lstStyle/>
          <a:p>
            <a:fld id="{615B37F0-B5B5-4873-843A-F6B8A32A0D0F}" type="slidenum">
              <a:rPr lang="en-US" smtClean="0"/>
              <a:t>22</a:t>
            </a:fld>
            <a:endParaRPr lang="en-US" dirty="0"/>
          </a:p>
        </p:txBody>
      </p:sp>
    </p:spTree>
    <p:extLst>
      <p:ext uri="{BB962C8B-B14F-4D97-AF65-F5344CB8AC3E}">
        <p14:creationId xmlns:p14="http://schemas.microsoft.com/office/powerpoint/2010/main" val="10478255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More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23</a:t>
            </a:fld>
            <a:endParaRPr lang="en-US" dirty="0"/>
          </a:p>
        </p:txBody>
      </p:sp>
    </p:spTree>
    <p:extLst>
      <p:ext uri="{BB962C8B-B14F-4D97-AF65-F5344CB8AC3E}">
        <p14:creationId xmlns:p14="http://schemas.microsoft.com/office/powerpoint/2010/main" val="33928554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problem involves a description of simple fluid motion.</a:t>
            </a:r>
          </a:p>
        </p:txBody>
      </p:sp>
      <p:sp>
        <p:nvSpPr>
          <p:cNvPr id="4" name="Slide Number Placeholder 3"/>
          <p:cNvSpPr>
            <a:spLocks noGrp="1"/>
          </p:cNvSpPr>
          <p:nvPr>
            <p:ph type="sldNum" sz="quarter" idx="5"/>
          </p:nvPr>
        </p:nvSpPr>
        <p:spPr/>
        <p:txBody>
          <a:bodyPr/>
          <a:lstStyle/>
          <a:p>
            <a:fld id="{615B37F0-B5B5-4873-843A-F6B8A32A0D0F}" type="slidenum">
              <a:rPr lang="en-US" smtClean="0"/>
              <a:t>3</a:t>
            </a:fld>
            <a:endParaRPr lang="en-US" dirty="0"/>
          </a:p>
        </p:txBody>
      </p:sp>
    </p:spTree>
    <p:extLst>
      <p:ext uri="{BB962C8B-B14F-4D97-AF65-F5344CB8AC3E}">
        <p14:creationId xmlns:p14="http://schemas.microsoft.com/office/powerpoint/2010/main" val="26125197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 list of topics that will be covered in the next few lectures.</a:t>
            </a:r>
          </a:p>
        </p:txBody>
      </p:sp>
      <p:sp>
        <p:nvSpPr>
          <p:cNvPr id="4" name="Slide Number Placeholder 3"/>
          <p:cNvSpPr>
            <a:spLocks noGrp="1"/>
          </p:cNvSpPr>
          <p:nvPr>
            <p:ph type="sldNum" sz="quarter" idx="5"/>
          </p:nvPr>
        </p:nvSpPr>
        <p:spPr/>
        <p:txBody>
          <a:bodyPr/>
          <a:lstStyle/>
          <a:p>
            <a:fld id="{615B37F0-B5B5-4873-843A-F6B8A32A0D0F}" type="slidenum">
              <a:rPr lang="en-US" smtClean="0"/>
              <a:t>4</a:t>
            </a:fld>
            <a:endParaRPr lang="en-US" dirty="0"/>
          </a:p>
        </p:txBody>
      </p:sp>
    </p:spTree>
    <p:extLst>
      <p:ext uri="{BB962C8B-B14F-4D97-AF65-F5344CB8AC3E}">
        <p14:creationId xmlns:p14="http://schemas.microsoft.com/office/powerpoint/2010/main" val="42058384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Newton’s laws need to be adapted to describe the physics of fluids.   Here pressure is important and more generally, the functions used to describe fluids depend on position and time.</a:t>
            </a:r>
          </a:p>
        </p:txBody>
      </p:sp>
      <p:sp>
        <p:nvSpPr>
          <p:cNvPr id="4" name="Slide Number Placeholder 3"/>
          <p:cNvSpPr>
            <a:spLocks noGrp="1"/>
          </p:cNvSpPr>
          <p:nvPr>
            <p:ph type="sldNum" sz="quarter" idx="5"/>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38699034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Pressure acts in all directions.    Here we argue that the spatial derivative of the pressure applies a force to a volume of fluid.</a:t>
            </a:r>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6851771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convenient to write Newton’s law in terms of the mass density, velocity, and pressure of the fluid.</a:t>
            </a:r>
          </a:p>
        </p:txBody>
      </p:sp>
      <p:sp>
        <p:nvSpPr>
          <p:cNvPr id="4" name="Slide Number Placeholder 3"/>
          <p:cNvSpPr>
            <a:spLocks noGrp="1"/>
          </p:cNvSpPr>
          <p:nvPr>
            <p:ph type="sldNum" sz="quarter" idx="5"/>
          </p:nvPr>
        </p:nvSpPr>
        <p:spPr/>
        <p:txBody>
          <a:bodyPr/>
          <a:lstStyle/>
          <a:p>
            <a:fld id="{615B37F0-B5B5-4873-843A-F6B8A32A0D0F}" type="slidenum">
              <a:rPr lang="en-US" smtClean="0"/>
              <a:t>7</a:t>
            </a:fld>
            <a:endParaRPr lang="en-US" dirty="0"/>
          </a:p>
        </p:txBody>
      </p:sp>
    </p:spTree>
    <p:extLst>
      <p:ext uri="{BB962C8B-B14F-4D97-AF65-F5344CB8AC3E}">
        <p14:creationId xmlns:p14="http://schemas.microsoft.com/office/powerpoint/2010/main" val="38028819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Because of the continuous nature of the velocity,  the total time derivative of the fluid velocity depends both or the partial derivates with respect to space and with respect to time as derived here.</a:t>
            </a:r>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32614114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alternative expressions for the velocity terms.</a:t>
            </a:r>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11216237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10/26/2020</a:t>
            </a:r>
            <a:endParaRPr lang="en-US" dirty="0"/>
          </a:p>
        </p:txBody>
      </p:sp>
      <p:sp>
        <p:nvSpPr>
          <p:cNvPr id="5" name="Footer Placeholder 4"/>
          <p:cNvSpPr>
            <a:spLocks noGrp="1"/>
          </p:cNvSpPr>
          <p:nvPr>
            <p:ph type="ftr" sz="quarter" idx="11"/>
          </p:nvPr>
        </p:nvSpPr>
        <p:spPr/>
        <p:txBody>
          <a:bodyPr/>
          <a:lstStyle/>
          <a:p>
            <a:r>
              <a:rPr lang="en-US"/>
              <a:t>PHY 711  Fall 2020 -- Lecture 27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10/26/2020</a:t>
            </a:r>
            <a:endParaRPr lang="en-US" dirty="0"/>
          </a:p>
        </p:txBody>
      </p:sp>
      <p:sp>
        <p:nvSpPr>
          <p:cNvPr id="5" name="Footer Placeholder 4"/>
          <p:cNvSpPr>
            <a:spLocks noGrp="1"/>
          </p:cNvSpPr>
          <p:nvPr>
            <p:ph type="ftr" sz="quarter" idx="11"/>
          </p:nvPr>
        </p:nvSpPr>
        <p:spPr/>
        <p:txBody>
          <a:bodyPr/>
          <a:lstStyle/>
          <a:p>
            <a:r>
              <a:rPr lang="en-US"/>
              <a:t>PHY 711  Fall 2020 -- Lecture 27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10/26/2020</a:t>
            </a:r>
            <a:endParaRPr lang="en-US" dirty="0"/>
          </a:p>
        </p:txBody>
      </p:sp>
      <p:sp>
        <p:nvSpPr>
          <p:cNvPr id="5" name="Footer Placeholder 4"/>
          <p:cNvSpPr>
            <a:spLocks noGrp="1"/>
          </p:cNvSpPr>
          <p:nvPr>
            <p:ph type="ftr" sz="quarter" idx="11"/>
          </p:nvPr>
        </p:nvSpPr>
        <p:spPr/>
        <p:txBody>
          <a:bodyPr/>
          <a:lstStyle/>
          <a:p>
            <a:r>
              <a:rPr lang="en-US"/>
              <a:t>PHY 711  Fall 2020 -- Lecture 27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10/26/2020</a:t>
            </a:r>
            <a:endParaRPr lang="en-US" dirty="0"/>
          </a:p>
        </p:txBody>
      </p:sp>
      <p:sp>
        <p:nvSpPr>
          <p:cNvPr id="5" name="Footer Placeholder 4"/>
          <p:cNvSpPr>
            <a:spLocks noGrp="1"/>
          </p:cNvSpPr>
          <p:nvPr>
            <p:ph type="ftr" sz="quarter" idx="11"/>
          </p:nvPr>
        </p:nvSpPr>
        <p:spPr/>
        <p:txBody>
          <a:bodyPr/>
          <a:lstStyle/>
          <a:p>
            <a:r>
              <a:rPr lang="en-US"/>
              <a:t>PHY 711  Fall 2020 -- Lecture 27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10/26/2020</a:t>
            </a:r>
            <a:endParaRPr lang="en-US" dirty="0"/>
          </a:p>
        </p:txBody>
      </p:sp>
      <p:sp>
        <p:nvSpPr>
          <p:cNvPr id="5" name="Footer Placeholder 4"/>
          <p:cNvSpPr>
            <a:spLocks noGrp="1"/>
          </p:cNvSpPr>
          <p:nvPr>
            <p:ph type="ftr" sz="quarter" idx="11"/>
          </p:nvPr>
        </p:nvSpPr>
        <p:spPr/>
        <p:txBody>
          <a:bodyPr/>
          <a:lstStyle/>
          <a:p>
            <a:r>
              <a:rPr lang="en-US"/>
              <a:t>PHY 711  Fall 2020 -- Lecture 27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10/26/2020</a:t>
            </a:r>
            <a:endParaRPr lang="en-US" dirty="0"/>
          </a:p>
        </p:txBody>
      </p:sp>
      <p:sp>
        <p:nvSpPr>
          <p:cNvPr id="6" name="Footer Placeholder 5"/>
          <p:cNvSpPr>
            <a:spLocks noGrp="1"/>
          </p:cNvSpPr>
          <p:nvPr>
            <p:ph type="ftr" sz="quarter" idx="11"/>
          </p:nvPr>
        </p:nvSpPr>
        <p:spPr/>
        <p:txBody>
          <a:bodyPr/>
          <a:lstStyle/>
          <a:p>
            <a:r>
              <a:rPr lang="en-US"/>
              <a:t>PHY 711  Fall 2020 -- Lecture 27</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10/26/2020</a:t>
            </a:r>
            <a:endParaRPr lang="en-US" dirty="0"/>
          </a:p>
        </p:txBody>
      </p:sp>
      <p:sp>
        <p:nvSpPr>
          <p:cNvPr id="8" name="Footer Placeholder 7"/>
          <p:cNvSpPr>
            <a:spLocks noGrp="1"/>
          </p:cNvSpPr>
          <p:nvPr>
            <p:ph type="ftr" sz="quarter" idx="11"/>
          </p:nvPr>
        </p:nvSpPr>
        <p:spPr/>
        <p:txBody>
          <a:bodyPr/>
          <a:lstStyle/>
          <a:p>
            <a:r>
              <a:rPr lang="en-US"/>
              <a:t>PHY 711  Fall 2020 -- Lecture 27</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10/26/2020</a:t>
            </a:r>
            <a:endParaRPr lang="en-US" dirty="0"/>
          </a:p>
        </p:txBody>
      </p:sp>
      <p:sp>
        <p:nvSpPr>
          <p:cNvPr id="4" name="Footer Placeholder 3"/>
          <p:cNvSpPr>
            <a:spLocks noGrp="1"/>
          </p:cNvSpPr>
          <p:nvPr>
            <p:ph type="ftr" sz="quarter" idx="11"/>
          </p:nvPr>
        </p:nvSpPr>
        <p:spPr/>
        <p:txBody>
          <a:bodyPr/>
          <a:lstStyle/>
          <a:p>
            <a:r>
              <a:rPr lang="en-US"/>
              <a:t>PHY 711  Fall 2020 -- Lecture 27</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10/26/2020</a:t>
            </a:r>
            <a:endParaRPr lang="en-US" dirty="0"/>
          </a:p>
        </p:txBody>
      </p:sp>
      <p:sp>
        <p:nvSpPr>
          <p:cNvPr id="3" name="Footer Placeholder 2"/>
          <p:cNvSpPr>
            <a:spLocks noGrp="1"/>
          </p:cNvSpPr>
          <p:nvPr>
            <p:ph type="ftr" sz="quarter" idx="11"/>
          </p:nvPr>
        </p:nvSpPr>
        <p:spPr/>
        <p:txBody>
          <a:bodyPr/>
          <a:lstStyle/>
          <a:p>
            <a:r>
              <a:rPr lang="en-US"/>
              <a:t>PHY 711  Fall 2020 --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10/26/2020</a:t>
            </a:r>
            <a:endParaRPr lang="en-US" dirty="0"/>
          </a:p>
        </p:txBody>
      </p:sp>
      <p:sp>
        <p:nvSpPr>
          <p:cNvPr id="6" name="Footer Placeholder 5"/>
          <p:cNvSpPr>
            <a:spLocks noGrp="1"/>
          </p:cNvSpPr>
          <p:nvPr>
            <p:ph type="ftr" sz="quarter" idx="11"/>
          </p:nvPr>
        </p:nvSpPr>
        <p:spPr/>
        <p:txBody>
          <a:bodyPr/>
          <a:lstStyle/>
          <a:p>
            <a:r>
              <a:rPr lang="en-US"/>
              <a:t>PHY 711  Fall 2020 -- Lecture 27</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10/26/2020</a:t>
            </a:r>
            <a:endParaRPr lang="en-US" dirty="0"/>
          </a:p>
        </p:txBody>
      </p:sp>
      <p:sp>
        <p:nvSpPr>
          <p:cNvPr id="6" name="Footer Placeholder 5"/>
          <p:cNvSpPr>
            <a:spLocks noGrp="1"/>
          </p:cNvSpPr>
          <p:nvPr>
            <p:ph type="ftr" sz="quarter" idx="11"/>
          </p:nvPr>
        </p:nvSpPr>
        <p:spPr/>
        <p:txBody>
          <a:bodyPr/>
          <a:lstStyle/>
          <a:p>
            <a:r>
              <a:rPr lang="en-US"/>
              <a:t>PHY 711  Fall 2020 -- Lecture 27</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10/26/2020</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711  Fall 2020 -- Lecture 27</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10.bin"/><Relationship Id="rId3" Type="http://schemas.openxmlformats.org/officeDocument/2006/relationships/notesSlide" Target="../notesSlides/notesSlide10.xml"/><Relationship Id="rId7" Type="http://schemas.openxmlformats.org/officeDocument/2006/relationships/image" Target="../media/image11.wmf"/><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9.bin"/><Relationship Id="rId5" Type="http://schemas.openxmlformats.org/officeDocument/2006/relationships/image" Target="../media/image10.wmf"/><Relationship Id="rId4" Type="http://schemas.openxmlformats.org/officeDocument/2006/relationships/oleObject" Target="../embeddings/oleObject8.bin"/><Relationship Id="rId9" Type="http://schemas.openxmlformats.org/officeDocument/2006/relationships/image" Target="../media/image12.wmf"/></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vmlDrawing" Target="../drawings/vmlDrawing7.vml"/><Relationship Id="rId5" Type="http://schemas.openxmlformats.org/officeDocument/2006/relationships/image" Target="../media/image13.wmf"/><Relationship Id="rId4" Type="http://schemas.openxmlformats.org/officeDocument/2006/relationships/oleObject" Target="../embeddings/oleObject11.bin"/></Relationships>
</file>

<file path=ppt/slides/_rels/slide12.xml.rels><?xml version="1.0" encoding="UTF-8" standalone="yes"?>
<Relationships xmlns="http://schemas.openxmlformats.org/package/2006/relationships"><Relationship Id="rId8" Type="http://schemas.openxmlformats.org/officeDocument/2006/relationships/image" Target="../media/image15.wmf"/><Relationship Id="rId3" Type="http://schemas.openxmlformats.org/officeDocument/2006/relationships/notesSlide" Target="../notesSlides/notesSlide12.xml"/><Relationship Id="rId7" Type="http://schemas.openxmlformats.org/officeDocument/2006/relationships/oleObject" Target="../embeddings/oleObject13.bin"/><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image" Target="../media/image16.jpeg"/><Relationship Id="rId5" Type="http://schemas.openxmlformats.org/officeDocument/2006/relationships/image" Target="../media/image14.wmf"/><Relationship Id="rId4" Type="http://schemas.openxmlformats.org/officeDocument/2006/relationships/oleObject" Target="../embeddings/oleObject12.bin"/></Relationships>
</file>

<file path=ppt/slides/_rels/slide13.xml.rels><?xml version="1.0" encoding="UTF-8" standalone="yes"?>
<Relationships xmlns="http://schemas.openxmlformats.org/package/2006/relationships"><Relationship Id="rId8" Type="http://schemas.openxmlformats.org/officeDocument/2006/relationships/image" Target="../media/image18.wmf"/><Relationship Id="rId3" Type="http://schemas.openxmlformats.org/officeDocument/2006/relationships/notesSlide" Target="../notesSlides/notesSlide13.xml"/><Relationship Id="rId7" Type="http://schemas.openxmlformats.org/officeDocument/2006/relationships/oleObject" Target="../embeddings/oleObject15.bin"/><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image" Target="../media/image17.wmf"/><Relationship Id="rId5" Type="http://schemas.openxmlformats.org/officeDocument/2006/relationships/oleObject" Target="../embeddings/oleObject14.bin"/><Relationship Id="rId4" Type="http://schemas.openxmlformats.org/officeDocument/2006/relationships/image" Target="../media/image16.jpeg"/></Relationships>
</file>

<file path=ppt/slides/_rels/slide14.xml.rels><?xml version="1.0" encoding="UTF-8" standalone="yes"?>
<Relationships xmlns="http://schemas.openxmlformats.org/package/2006/relationships"><Relationship Id="rId8" Type="http://schemas.openxmlformats.org/officeDocument/2006/relationships/image" Target="../media/image20.wmf"/><Relationship Id="rId3" Type="http://schemas.openxmlformats.org/officeDocument/2006/relationships/notesSlide" Target="../notesSlides/notesSlide14.xml"/><Relationship Id="rId7" Type="http://schemas.openxmlformats.org/officeDocument/2006/relationships/oleObject" Target="../embeddings/oleObject17.bin"/><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image" Target="../media/image21.jpeg"/><Relationship Id="rId5" Type="http://schemas.openxmlformats.org/officeDocument/2006/relationships/image" Target="../media/image19.wmf"/><Relationship Id="rId4" Type="http://schemas.openxmlformats.org/officeDocument/2006/relationships/oleObject" Target="../embeddings/oleObject16.bin"/></Relationships>
</file>

<file path=ppt/slides/_rels/slide15.xml.rels><?xml version="1.0" encoding="UTF-8" standalone="yes"?>
<Relationships xmlns="http://schemas.openxmlformats.org/package/2006/relationships"><Relationship Id="rId8" Type="http://schemas.openxmlformats.org/officeDocument/2006/relationships/image" Target="../media/image22.wmf"/><Relationship Id="rId3" Type="http://schemas.openxmlformats.org/officeDocument/2006/relationships/notesSlide" Target="../notesSlides/notesSlide15.xml"/><Relationship Id="rId7" Type="http://schemas.openxmlformats.org/officeDocument/2006/relationships/oleObject" Target="../embeddings/oleObject19.bin"/><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image" Target="../media/image21.jpeg"/><Relationship Id="rId5" Type="http://schemas.openxmlformats.org/officeDocument/2006/relationships/image" Target="../media/image19.wmf"/><Relationship Id="rId4" Type="http://schemas.openxmlformats.org/officeDocument/2006/relationships/oleObject" Target="../embeddings/oleObject18.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7" Type="http://schemas.openxmlformats.org/officeDocument/2006/relationships/image" Target="../media/image23.wmf"/><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oleObject" Target="../embeddings/oleObject20.bin"/><Relationship Id="rId5" Type="http://schemas.openxmlformats.org/officeDocument/2006/relationships/hyperlink" Target="http://en.wikipedia.org/wiki/Lift_(force)" TargetMode="External"/><Relationship Id="rId4" Type="http://schemas.openxmlformats.org/officeDocument/2006/relationships/image" Target="../media/image24.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vmlDrawing" Target="../drawings/vmlDrawing13.vml"/><Relationship Id="rId5" Type="http://schemas.openxmlformats.org/officeDocument/2006/relationships/image" Target="../media/image25.wmf"/><Relationship Id="rId4" Type="http://schemas.openxmlformats.org/officeDocument/2006/relationships/oleObject" Target="../embeddings/oleObject21.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vmlDrawing" Target="../drawings/vmlDrawing14.vml"/><Relationship Id="rId5" Type="http://schemas.openxmlformats.org/officeDocument/2006/relationships/image" Target="../media/image26.wmf"/><Relationship Id="rId4" Type="http://schemas.openxmlformats.org/officeDocument/2006/relationships/oleObject" Target="../embeddings/oleObject22.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7" Type="http://schemas.openxmlformats.org/officeDocument/2006/relationships/image" Target="../media/image28.wmf"/><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oleObject" Target="../embeddings/oleObject24.bin"/><Relationship Id="rId5" Type="http://schemas.openxmlformats.org/officeDocument/2006/relationships/image" Target="../media/image27.wmf"/><Relationship Id="rId4" Type="http://schemas.openxmlformats.org/officeDocument/2006/relationships/oleObject" Target="../embeddings/oleObject23.bin"/></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7.xml"/><Relationship Id="rId1" Type="http://schemas.openxmlformats.org/officeDocument/2006/relationships/vmlDrawing" Target="../drawings/vmlDrawing16.vml"/><Relationship Id="rId5" Type="http://schemas.openxmlformats.org/officeDocument/2006/relationships/image" Target="../media/image29.wmf"/><Relationship Id="rId4" Type="http://schemas.openxmlformats.org/officeDocument/2006/relationships/oleObject" Target="../embeddings/oleObject25.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7" Type="http://schemas.openxmlformats.org/officeDocument/2006/relationships/image" Target="../media/image31.wmf"/><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oleObject" Target="../embeddings/oleObject27.bin"/><Relationship Id="rId5" Type="http://schemas.openxmlformats.org/officeDocument/2006/relationships/image" Target="../media/image30.wmf"/><Relationship Id="rId4" Type="http://schemas.openxmlformats.org/officeDocument/2006/relationships/oleObject" Target="../embeddings/oleObject26.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7" Type="http://schemas.openxmlformats.org/officeDocument/2006/relationships/image" Target="../media/image33.wmf"/><Relationship Id="rId2" Type="http://schemas.openxmlformats.org/officeDocument/2006/relationships/slideLayout" Target="../slideLayouts/slideLayout7.xml"/><Relationship Id="rId1" Type="http://schemas.openxmlformats.org/officeDocument/2006/relationships/vmlDrawing" Target="../drawings/vmlDrawing18.vml"/><Relationship Id="rId6" Type="http://schemas.openxmlformats.org/officeDocument/2006/relationships/oleObject" Target="../embeddings/oleObject29.bin"/><Relationship Id="rId5" Type="http://schemas.openxmlformats.org/officeDocument/2006/relationships/image" Target="../media/image32.wmf"/><Relationship Id="rId4" Type="http://schemas.openxmlformats.org/officeDocument/2006/relationships/oleObject" Target="../embeddings/oleObject28.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7" Type="http://schemas.openxmlformats.org/officeDocument/2006/relationships/image" Target="../media/image35.wmf"/><Relationship Id="rId2" Type="http://schemas.openxmlformats.org/officeDocument/2006/relationships/slideLayout" Target="../slideLayouts/slideLayout7.xml"/><Relationship Id="rId1" Type="http://schemas.openxmlformats.org/officeDocument/2006/relationships/vmlDrawing" Target="../drawings/vmlDrawing19.vml"/><Relationship Id="rId6" Type="http://schemas.openxmlformats.org/officeDocument/2006/relationships/oleObject" Target="../embeddings/oleObject31.bin"/><Relationship Id="rId5" Type="http://schemas.openxmlformats.org/officeDocument/2006/relationships/image" Target="../media/image34.wmf"/><Relationship Id="rId4" Type="http://schemas.openxmlformats.org/officeDocument/2006/relationships/oleObject" Target="../embeddings/oleObject30.bin"/></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4.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3.w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5.wmf"/><Relationship Id="rId4" Type="http://schemas.openxmlformats.org/officeDocument/2006/relationships/oleObject" Target="../embeddings/oleObject3.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6.wmf"/><Relationship Id="rId4" Type="http://schemas.openxmlformats.org/officeDocument/2006/relationships/oleObject" Target="../embeddings/oleObject4.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image" Target="../media/image8.w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6.bin"/><Relationship Id="rId5" Type="http://schemas.openxmlformats.org/officeDocument/2006/relationships/image" Target="../media/image7.wmf"/><Relationship Id="rId4" Type="http://schemas.openxmlformats.org/officeDocument/2006/relationships/oleObject" Target="../embeddings/oleObject5.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5.vml"/><Relationship Id="rId5" Type="http://schemas.openxmlformats.org/officeDocument/2006/relationships/image" Target="../media/image9.wmf"/><Relationship Id="rId4" Type="http://schemas.openxmlformats.org/officeDocument/2006/relationships/oleObject" Target="../embeddings/oleObject7.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12700"/>
            <a:ext cx="8686800" cy="6001643"/>
          </a:xfrm>
          <a:prstGeom prst="rect">
            <a:avLst/>
          </a:prstGeom>
          <a:noFill/>
        </p:spPr>
        <p:txBody>
          <a:bodyPr wrap="square" rtlCol="0">
            <a:spAutoFit/>
          </a:bodyPr>
          <a:lstStyle/>
          <a:p>
            <a:pPr algn="ctr"/>
            <a:r>
              <a:rPr lang="en-US" sz="3200" b="1" dirty="0"/>
              <a:t>PHY 711 Classical Mechanics and Mathematical Methods</a:t>
            </a:r>
          </a:p>
          <a:p>
            <a:pPr algn="ctr"/>
            <a:r>
              <a:rPr lang="en-US" sz="3200" b="1" dirty="0"/>
              <a:t>10-10:50 AM  MWF online or (occasionally) in Olin 103</a:t>
            </a:r>
          </a:p>
          <a:p>
            <a:pPr algn="ctr"/>
            <a:endParaRPr lang="en-US" sz="1600" b="1" dirty="0"/>
          </a:p>
          <a:p>
            <a:pPr algn="ctr"/>
            <a:r>
              <a:rPr lang="en-US" sz="3200" b="1" dirty="0"/>
              <a:t>Plan for Lecture 27</a:t>
            </a:r>
            <a:endParaRPr lang="en-US" sz="3200" b="1" dirty="0">
              <a:solidFill>
                <a:schemeClr val="folHlink"/>
              </a:solidFill>
            </a:endParaRPr>
          </a:p>
          <a:p>
            <a:pPr marL="457200" lvl="2"/>
            <a:endParaRPr lang="en-US" sz="3200" b="1" dirty="0">
              <a:solidFill>
                <a:schemeClr val="folHlink"/>
              </a:solidFill>
            </a:endParaRPr>
          </a:p>
          <a:p>
            <a:pPr marL="457200" lvl="2"/>
            <a:endParaRPr lang="en-US" sz="1600" b="1" dirty="0">
              <a:solidFill>
                <a:schemeClr val="folHlink"/>
              </a:solidFill>
            </a:endParaRPr>
          </a:p>
          <a:p>
            <a:pPr marL="457200" lvl="2"/>
            <a:r>
              <a:rPr lang="en-US" sz="3200" b="1" dirty="0">
                <a:solidFill>
                  <a:schemeClr val="folHlink"/>
                </a:solidFill>
              </a:rPr>
              <a:t>Chap. 9 in F &amp; W: Introduction to hydrodynamics </a:t>
            </a:r>
          </a:p>
          <a:p>
            <a:pPr marL="1428750" lvl="3" indent="-514350">
              <a:buFont typeface="+mj-lt"/>
              <a:buAutoNum type="arabicPeriod"/>
            </a:pPr>
            <a:r>
              <a:rPr lang="en-US" sz="3200" b="1" dirty="0">
                <a:solidFill>
                  <a:schemeClr val="folHlink"/>
                </a:solidFill>
                <a:sym typeface="Wingdings" pitchFamily="2" charset="2"/>
              </a:rPr>
              <a:t>Motivation for topic</a:t>
            </a:r>
          </a:p>
          <a:p>
            <a:pPr marL="1428750" lvl="3" indent="-514350">
              <a:buFont typeface="+mj-lt"/>
              <a:buAutoNum type="arabicPeriod"/>
            </a:pPr>
            <a:r>
              <a:rPr lang="en-US" sz="3200" b="1" dirty="0">
                <a:solidFill>
                  <a:schemeClr val="folHlink"/>
                </a:solidFill>
                <a:sym typeface="Wingdings" pitchFamily="2" charset="2"/>
              </a:rPr>
              <a:t>Newton’s laws for fluids</a:t>
            </a:r>
          </a:p>
          <a:p>
            <a:pPr marL="1428750" lvl="3" indent="-514350">
              <a:buFont typeface="+mj-lt"/>
              <a:buAutoNum type="arabicPeriod"/>
            </a:pPr>
            <a:r>
              <a:rPr lang="en-US" sz="3200" b="1" dirty="0">
                <a:solidFill>
                  <a:schemeClr val="folHlink"/>
                </a:solidFill>
                <a:sym typeface="Wingdings" pitchFamily="2" charset="2"/>
              </a:rPr>
              <a:t>Conservation relations</a:t>
            </a:r>
          </a:p>
        </p:txBody>
      </p:sp>
      <p:sp>
        <p:nvSpPr>
          <p:cNvPr id="2" name="Date Placeholder 1"/>
          <p:cNvSpPr>
            <a:spLocks noGrp="1"/>
          </p:cNvSpPr>
          <p:nvPr>
            <p:ph type="dt" sz="half" idx="10"/>
          </p:nvPr>
        </p:nvSpPr>
        <p:spPr/>
        <p:txBody>
          <a:bodyPr/>
          <a:lstStyle/>
          <a:p>
            <a:r>
              <a:rPr lang="en-US"/>
              <a:t>10/26/2020</a:t>
            </a:r>
            <a:endParaRPr lang="en-US" dirty="0"/>
          </a:p>
        </p:txBody>
      </p:sp>
      <p:sp>
        <p:nvSpPr>
          <p:cNvPr id="3" name="Footer Placeholder 2"/>
          <p:cNvSpPr>
            <a:spLocks noGrp="1"/>
          </p:cNvSpPr>
          <p:nvPr>
            <p:ph type="ftr" sz="quarter" idx="11"/>
          </p:nvPr>
        </p:nvSpPr>
        <p:spPr/>
        <p:txBody>
          <a:bodyPr/>
          <a:lstStyle/>
          <a:p>
            <a:r>
              <a:rPr lang="en-US"/>
              <a:t>PHY 711  Fall 2020 --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10/26/2020</a:t>
            </a:r>
            <a:endParaRPr lang="en-US" dirty="0"/>
          </a:p>
        </p:txBody>
      </p:sp>
      <p:sp>
        <p:nvSpPr>
          <p:cNvPr id="3" name="Footer Placeholder 2"/>
          <p:cNvSpPr>
            <a:spLocks noGrp="1"/>
          </p:cNvSpPr>
          <p:nvPr>
            <p:ph type="ftr" sz="quarter" idx="11"/>
          </p:nvPr>
        </p:nvSpPr>
        <p:spPr/>
        <p:txBody>
          <a:bodyPr/>
          <a:lstStyle/>
          <a:p>
            <a:r>
              <a:rPr lang="en-US"/>
              <a:t>PHY 711  Fall 2020 --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sp>
        <p:nvSpPr>
          <p:cNvPr id="6" name="TextBox 5"/>
          <p:cNvSpPr txBox="1"/>
          <p:nvPr/>
        </p:nvSpPr>
        <p:spPr>
          <a:xfrm>
            <a:off x="152400" y="152400"/>
            <a:ext cx="7848600" cy="461665"/>
          </a:xfrm>
          <a:prstGeom prst="rect">
            <a:avLst/>
          </a:prstGeom>
          <a:noFill/>
        </p:spPr>
        <p:txBody>
          <a:bodyPr wrap="square" rtlCol="0">
            <a:spAutoFit/>
          </a:bodyPr>
          <a:lstStyle/>
          <a:p>
            <a:r>
              <a:rPr lang="en-US" sz="2400" dirty="0">
                <a:latin typeface="+mj-lt"/>
              </a:rPr>
              <a:t>Solution of Euler’s equation for fluids</a:t>
            </a:r>
          </a:p>
        </p:txBody>
      </p:sp>
      <p:graphicFrame>
        <p:nvGraphicFramePr>
          <p:cNvPr id="7" name="Object 6"/>
          <p:cNvGraphicFramePr>
            <a:graphicFrameLocks noChangeAspect="1"/>
          </p:cNvGraphicFramePr>
          <p:nvPr>
            <p:extLst>
              <p:ext uri="{D42A27DB-BD31-4B8C-83A1-F6EECF244321}">
                <p14:modId xmlns:p14="http://schemas.microsoft.com/office/powerpoint/2010/main" val="1536977515"/>
              </p:ext>
            </p:extLst>
          </p:nvPr>
        </p:nvGraphicFramePr>
        <p:xfrm>
          <a:off x="914400" y="4114800"/>
          <a:ext cx="4813300" cy="2162175"/>
        </p:xfrm>
        <a:graphic>
          <a:graphicData uri="http://schemas.openxmlformats.org/presentationml/2006/ole">
            <mc:AlternateContent xmlns:mc="http://schemas.openxmlformats.org/markup-compatibility/2006">
              <mc:Choice xmlns:v="urn:schemas-microsoft-com:vml" Requires="v">
                <p:oleObj spid="_x0000_s278780" name="数式" r:id="rId4" imgW="1955520" imgH="914400" progId="Equation.3">
                  <p:embed/>
                </p:oleObj>
              </mc:Choice>
              <mc:Fallback>
                <p:oleObj name="数式" r:id="rId4" imgW="1955520" imgH="914400" progId="Equation.3">
                  <p:embed/>
                  <p:pic>
                    <p:nvPicPr>
                      <p:cNvPr id="0" name="Object 4"/>
                      <p:cNvPicPr>
                        <a:picLocks noChangeAspect="1" noChangeArrowheads="1"/>
                      </p:cNvPicPr>
                      <p:nvPr/>
                    </p:nvPicPr>
                    <p:blipFill>
                      <a:blip r:embed="rId5"/>
                      <a:srcRect/>
                      <a:stretch>
                        <a:fillRect/>
                      </a:stretch>
                    </p:blipFill>
                    <p:spPr bwMode="auto">
                      <a:xfrm>
                        <a:off x="914400" y="4114800"/>
                        <a:ext cx="4813300" cy="216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4270326115"/>
              </p:ext>
            </p:extLst>
          </p:nvPr>
        </p:nvGraphicFramePr>
        <p:xfrm>
          <a:off x="990600" y="1607502"/>
          <a:ext cx="5897563" cy="2513715"/>
        </p:xfrm>
        <a:graphic>
          <a:graphicData uri="http://schemas.openxmlformats.org/presentationml/2006/ole">
            <mc:AlternateContent xmlns:mc="http://schemas.openxmlformats.org/markup-compatibility/2006">
              <mc:Choice xmlns:v="urn:schemas-microsoft-com:vml" Requires="v">
                <p:oleObj spid="_x0000_s278781" name="Equation" r:id="rId6" imgW="4254480" imgH="1726920" progId="Equation.DSMT4">
                  <p:embed/>
                </p:oleObj>
              </mc:Choice>
              <mc:Fallback>
                <p:oleObj name="Equation" r:id="rId6" imgW="4254480" imgH="1726920" progId="Equation.DSMT4">
                  <p:embed/>
                  <p:pic>
                    <p:nvPicPr>
                      <p:cNvPr id="0" name="Object 6"/>
                      <p:cNvPicPr>
                        <a:picLocks noChangeAspect="1" noChangeArrowheads="1"/>
                      </p:cNvPicPr>
                      <p:nvPr/>
                    </p:nvPicPr>
                    <p:blipFill>
                      <a:blip r:embed="rId7"/>
                      <a:srcRect/>
                      <a:stretch>
                        <a:fillRect/>
                      </a:stretch>
                    </p:blipFill>
                    <p:spPr bwMode="auto">
                      <a:xfrm>
                        <a:off x="990600" y="1607502"/>
                        <a:ext cx="5897563" cy="2513715"/>
                      </a:xfrm>
                      <a:prstGeom prst="rect">
                        <a:avLst/>
                      </a:prstGeom>
                      <a:noFill/>
                      <a:ln>
                        <a:noFill/>
                      </a:ln>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4258843490"/>
              </p:ext>
            </p:extLst>
          </p:nvPr>
        </p:nvGraphicFramePr>
        <p:xfrm>
          <a:off x="762000" y="591205"/>
          <a:ext cx="5813425" cy="990600"/>
        </p:xfrm>
        <a:graphic>
          <a:graphicData uri="http://schemas.openxmlformats.org/presentationml/2006/ole">
            <mc:AlternateContent xmlns:mc="http://schemas.openxmlformats.org/markup-compatibility/2006">
              <mc:Choice xmlns:v="urn:schemas-microsoft-com:vml" Requires="v">
                <p:oleObj spid="_x0000_s278782" name="数式" r:id="rId8" imgW="2361960" imgH="419040" progId="Equation.3">
                  <p:embed/>
                </p:oleObj>
              </mc:Choice>
              <mc:Fallback>
                <p:oleObj name="数式" r:id="rId8" imgW="2361960" imgH="419040" progId="Equation.3">
                  <p:embed/>
                  <p:pic>
                    <p:nvPicPr>
                      <p:cNvPr id="0" name="Object 4"/>
                      <p:cNvPicPr>
                        <a:picLocks noChangeAspect="1" noChangeArrowheads="1"/>
                      </p:cNvPicPr>
                      <p:nvPr/>
                    </p:nvPicPr>
                    <p:blipFill>
                      <a:blip r:embed="rId9"/>
                      <a:srcRect/>
                      <a:stretch>
                        <a:fillRect/>
                      </a:stretch>
                    </p:blipFill>
                    <p:spPr bwMode="auto">
                      <a:xfrm>
                        <a:off x="762000" y="591205"/>
                        <a:ext cx="5813425"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9361084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10/26/2020</a:t>
            </a:r>
            <a:endParaRPr lang="en-US" dirty="0"/>
          </a:p>
        </p:txBody>
      </p:sp>
      <p:sp>
        <p:nvSpPr>
          <p:cNvPr id="3" name="Footer Placeholder 2"/>
          <p:cNvSpPr>
            <a:spLocks noGrp="1"/>
          </p:cNvSpPr>
          <p:nvPr>
            <p:ph type="ftr" sz="quarter" idx="11"/>
          </p:nvPr>
        </p:nvSpPr>
        <p:spPr/>
        <p:txBody>
          <a:bodyPr/>
          <a:lstStyle/>
          <a:p>
            <a:r>
              <a:rPr lang="en-US"/>
              <a:t>PHY 711  Fall 2020 --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TextBox 4"/>
          <p:cNvSpPr txBox="1"/>
          <p:nvPr/>
        </p:nvSpPr>
        <p:spPr>
          <a:xfrm>
            <a:off x="152400" y="228600"/>
            <a:ext cx="8382000" cy="830997"/>
          </a:xfrm>
          <a:prstGeom prst="rect">
            <a:avLst/>
          </a:prstGeom>
          <a:noFill/>
        </p:spPr>
        <p:txBody>
          <a:bodyPr wrap="square" rtlCol="0">
            <a:spAutoFit/>
          </a:bodyPr>
          <a:lstStyle/>
          <a:p>
            <a:r>
              <a:rPr lang="en-US" sz="2400" dirty="0">
                <a:latin typeface="+mj-lt"/>
              </a:rPr>
              <a:t>Bernoulli’s integral of Euler’s equation for irrotational and incompressible fluid</a:t>
            </a:r>
          </a:p>
        </p:txBody>
      </p:sp>
      <p:graphicFrame>
        <p:nvGraphicFramePr>
          <p:cNvPr id="6" name="Object 5"/>
          <p:cNvGraphicFramePr>
            <a:graphicFrameLocks noChangeAspect="1"/>
          </p:cNvGraphicFramePr>
          <p:nvPr>
            <p:extLst>
              <p:ext uri="{D42A27DB-BD31-4B8C-83A1-F6EECF244321}">
                <p14:modId xmlns:p14="http://schemas.microsoft.com/office/powerpoint/2010/main" val="247116451"/>
              </p:ext>
            </p:extLst>
          </p:nvPr>
        </p:nvGraphicFramePr>
        <p:xfrm>
          <a:off x="914400" y="1146175"/>
          <a:ext cx="7162800" cy="4264025"/>
        </p:xfrm>
        <a:graphic>
          <a:graphicData uri="http://schemas.openxmlformats.org/presentationml/2006/ole">
            <mc:AlternateContent xmlns:mc="http://schemas.openxmlformats.org/markup-compatibility/2006">
              <mc:Choice xmlns:v="urn:schemas-microsoft-com:vml" Requires="v">
                <p:oleObj spid="_x0000_s279638" name="数式" r:id="rId4" imgW="3085920" imgH="1803240" progId="Equation.3">
                  <p:embed/>
                </p:oleObj>
              </mc:Choice>
              <mc:Fallback>
                <p:oleObj name="数式" r:id="rId4" imgW="3085920" imgH="1803240" progId="Equation.3">
                  <p:embed/>
                  <p:pic>
                    <p:nvPicPr>
                      <p:cNvPr id="0" name="Object 6"/>
                      <p:cNvPicPr>
                        <a:picLocks noChangeAspect="1" noChangeArrowheads="1"/>
                      </p:cNvPicPr>
                      <p:nvPr/>
                    </p:nvPicPr>
                    <p:blipFill>
                      <a:blip r:embed="rId5"/>
                      <a:srcRect/>
                      <a:stretch>
                        <a:fillRect/>
                      </a:stretch>
                    </p:blipFill>
                    <p:spPr bwMode="auto">
                      <a:xfrm>
                        <a:off x="914400" y="1146175"/>
                        <a:ext cx="7162800" cy="426402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5141062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10/26/2020</a:t>
            </a:r>
            <a:endParaRPr lang="en-US" dirty="0"/>
          </a:p>
        </p:txBody>
      </p:sp>
      <p:sp>
        <p:nvSpPr>
          <p:cNvPr id="3" name="Footer Placeholder 2"/>
          <p:cNvSpPr>
            <a:spLocks noGrp="1"/>
          </p:cNvSpPr>
          <p:nvPr>
            <p:ph type="ftr" sz="quarter" idx="11"/>
          </p:nvPr>
        </p:nvSpPr>
        <p:spPr/>
        <p:txBody>
          <a:bodyPr/>
          <a:lstStyle/>
          <a:p>
            <a:r>
              <a:rPr lang="en-US"/>
              <a:t>PHY 711  Fall 2020 --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TextBox 4"/>
          <p:cNvSpPr txBox="1"/>
          <p:nvPr/>
        </p:nvSpPr>
        <p:spPr>
          <a:xfrm>
            <a:off x="152400" y="381000"/>
            <a:ext cx="8382000" cy="461665"/>
          </a:xfrm>
          <a:prstGeom prst="rect">
            <a:avLst/>
          </a:prstGeom>
          <a:noFill/>
        </p:spPr>
        <p:txBody>
          <a:bodyPr wrap="square" rtlCol="0">
            <a:spAutoFit/>
          </a:bodyPr>
          <a:lstStyle/>
          <a:p>
            <a:r>
              <a:rPr lang="en-US" sz="2400" dirty="0">
                <a:latin typeface="+mj-lt"/>
              </a:rPr>
              <a:t>Examples of Bernoulli’s theorem</a:t>
            </a:r>
          </a:p>
        </p:txBody>
      </p:sp>
      <p:graphicFrame>
        <p:nvGraphicFramePr>
          <p:cNvPr id="6" name="Object 5"/>
          <p:cNvGraphicFramePr>
            <a:graphicFrameLocks noChangeAspect="1"/>
          </p:cNvGraphicFramePr>
          <p:nvPr>
            <p:extLst>
              <p:ext uri="{D42A27DB-BD31-4B8C-83A1-F6EECF244321}">
                <p14:modId xmlns:p14="http://schemas.microsoft.com/office/powerpoint/2010/main" val="1341751592"/>
              </p:ext>
            </p:extLst>
          </p:nvPr>
        </p:nvGraphicFramePr>
        <p:xfrm>
          <a:off x="381000" y="990600"/>
          <a:ext cx="5156201" cy="3032126"/>
        </p:xfrm>
        <a:graphic>
          <a:graphicData uri="http://schemas.openxmlformats.org/presentationml/2006/ole">
            <mc:AlternateContent xmlns:mc="http://schemas.openxmlformats.org/markup-compatibility/2006">
              <mc:Choice xmlns:v="urn:schemas-microsoft-com:vml" Requires="v">
                <p:oleObj spid="_x0000_s280740" name="数式" r:id="rId4" imgW="2095200" imgH="1282680" progId="Equation.3">
                  <p:embed/>
                </p:oleObj>
              </mc:Choice>
              <mc:Fallback>
                <p:oleObj name="数式" r:id="rId4" imgW="2095200" imgH="1282680" progId="Equation.3">
                  <p:embed/>
                  <p:pic>
                    <p:nvPicPr>
                      <p:cNvPr id="0" name="Object 5"/>
                      <p:cNvPicPr>
                        <a:picLocks noChangeAspect="1" noChangeArrowheads="1"/>
                      </p:cNvPicPr>
                      <p:nvPr/>
                    </p:nvPicPr>
                    <p:blipFill>
                      <a:blip r:embed="rId5"/>
                      <a:srcRect/>
                      <a:stretch>
                        <a:fillRect/>
                      </a:stretch>
                    </p:blipFill>
                    <p:spPr bwMode="auto">
                      <a:xfrm>
                        <a:off x="381000" y="990600"/>
                        <a:ext cx="5156201" cy="3032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280581" name="Picture 5" descr="E:\Media\Image_Library\chapter14\14P50.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948518" y="3505199"/>
            <a:ext cx="3585882" cy="2890221"/>
          </a:xfrm>
          <a:prstGeom prst="rect">
            <a:avLst/>
          </a:prstGeom>
          <a:noFill/>
          <a:extLst>
            <a:ext uri="{909E8E84-426E-40DD-AFC4-6F175D3DCCD1}">
              <a14:hiddenFill xmlns:a14="http://schemas.microsoft.com/office/drawing/2010/main">
                <a:solidFill>
                  <a:srgbClr val="FFFFFF"/>
                </a:solidFill>
              </a14:hiddenFill>
            </a:ext>
          </a:extLst>
        </p:spPr>
      </p:pic>
      <p:grpSp>
        <p:nvGrpSpPr>
          <p:cNvPr id="9" name="Group 8"/>
          <p:cNvGrpSpPr/>
          <p:nvPr/>
        </p:nvGrpSpPr>
        <p:grpSpPr>
          <a:xfrm>
            <a:off x="4483698" y="4693920"/>
            <a:ext cx="533400" cy="537865"/>
            <a:chOff x="2667000" y="4724400"/>
            <a:chExt cx="533400" cy="537865"/>
          </a:xfrm>
        </p:grpSpPr>
        <p:sp>
          <p:nvSpPr>
            <p:cNvPr id="7" name="Oval 6"/>
            <p:cNvSpPr/>
            <p:nvPr/>
          </p:nvSpPr>
          <p:spPr>
            <a:xfrm>
              <a:off x="2667000" y="4724400"/>
              <a:ext cx="533400" cy="5334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2743200" y="4800600"/>
              <a:ext cx="381000" cy="461665"/>
            </a:xfrm>
            <a:prstGeom prst="rect">
              <a:avLst/>
            </a:prstGeom>
            <a:noFill/>
          </p:spPr>
          <p:txBody>
            <a:bodyPr wrap="square" rtlCol="0">
              <a:spAutoFit/>
            </a:bodyPr>
            <a:lstStyle/>
            <a:p>
              <a:r>
                <a:rPr lang="en-US" sz="2400" dirty="0">
                  <a:latin typeface="+mj-lt"/>
                </a:rPr>
                <a:t>1</a:t>
              </a:r>
            </a:p>
          </p:txBody>
        </p:sp>
      </p:grpSp>
      <p:grpSp>
        <p:nvGrpSpPr>
          <p:cNvPr id="11" name="Group 10"/>
          <p:cNvGrpSpPr/>
          <p:nvPr/>
        </p:nvGrpSpPr>
        <p:grpSpPr>
          <a:xfrm>
            <a:off x="8001000" y="5562600"/>
            <a:ext cx="533400" cy="537865"/>
            <a:chOff x="2667000" y="4724400"/>
            <a:chExt cx="533400" cy="537865"/>
          </a:xfrm>
        </p:grpSpPr>
        <p:sp>
          <p:nvSpPr>
            <p:cNvPr id="12" name="Oval 11"/>
            <p:cNvSpPr/>
            <p:nvPr/>
          </p:nvSpPr>
          <p:spPr>
            <a:xfrm>
              <a:off x="2667000" y="4724400"/>
              <a:ext cx="533400" cy="5334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2743200" y="4800600"/>
              <a:ext cx="381000" cy="461665"/>
            </a:xfrm>
            <a:prstGeom prst="rect">
              <a:avLst/>
            </a:prstGeom>
            <a:noFill/>
          </p:spPr>
          <p:txBody>
            <a:bodyPr wrap="square" rtlCol="0">
              <a:spAutoFit/>
            </a:bodyPr>
            <a:lstStyle/>
            <a:p>
              <a:r>
                <a:rPr lang="en-US" sz="2400" dirty="0">
                  <a:latin typeface="+mj-lt"/>
                </a:rPr>
                <a:t>2</a:t>
              </a:r>
            </a:p>
          </p:txBody>
        </p:sp>
      </p:grpSp>
      <p:graphicFrame>
        <p:nvGraphicFramePr>
          <p:cNvPr id="10" name="Object 9"/>
          <p:cNvGraphicFramePr>
            <a:graphicFrameLocks noChangeAspect="1"/>
          </p:cNvGraphicFramePr>
          <p:nvPr>
            <p:extLst>
              <p:ext uri="{D42A27DB-BD31-4B8C-83A1-F6EECF244321}">
                <p14:modId xmlns:p14="http://schemas.microsoft.com/office/powerpoint/2010/main" val="3122146628"/>
              </p:ext>
            </p:extLst>
          </p:nvPr>
        </p:nvGraphicFramePr>
        <p:xfrm>
          <a:off x="267298" y="3962400"/>
          <a:ext cx="4749800" cy="2701925"/>
        </p:xfrm>
        <a:graphic>
          <a:graphicData uri="http://schemas.openxmlformats.org/presentationml/2006/ole">
            <mc:AlternateContent xmlns:mc="http://schemas.openxmlformats.org/markup-compatibility/2006">
              <mc:Choice xmlns:v="urn:schemas-microsoft-com:vml" Requires="v">
                <p:oleObj spid="_x0000_s280741" name="数式" r:id="rId7" imgW="1930320" imgH="1143000" progId="Equation.3">
                  <p:embed/>
                </p:oleObj>
              </mc:Choice>
              <mc:Fallback>
                <p:oleObj name="数式" r:id="rId7" imgW="1930320" imgH="1143000" progId="Equation.3">
                  <p:embed/>
                  <p:pic>
                    <p:nvPicPr>
                      <p:cNvPr id="0" name="Object 5"/>
                      <p:cNvPicPr>
                        <a:picLocks noChangeAspect="1" noChangeArrowheads="1"/>
                      </p:cNvPicPr>
                      <p:nvPr/>
                    </p:nvPicPr>
                    <p:blipFill>
                      <a:blip r:embed="rId8"/>
                      <a:srcRect/>
                      <a:stretch>
                        <a:fillRect/>
                      </a:stretch>
                    </p:blipFill>
                    <p:spPr bwMode="auto">
                      <a:xfrm>
                        <a:off x="267298" y="3962400"/>
                        <a:ext cx="4749800" cy="270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0995296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10/26/2020</a:t>
            </a:r>
            <a:endParaRPr lang="en-US" dirty="0"/>
          </a:p>
        </p:txBody>
      </p:sp>
      <p:sp>
        <p:nvSpPr>
          <p:cNvPr id="3" name="Footer Placeholder 2"/>
          <p:cNvSpPr>
            <a:spLocks noGrp="1"/>
          </p:cNvSpPr>
          <p:nvPr>
            <p:ph type="ftr" sz="quarter" idx="11"/>
          </p:nvPr>
        </p:nvSpPr>
        <p:spPr/>
        <p:txBody>
          <a:bodyPr/>
          <a:lstStyle/>
          <a:p>
            <a:r>
              <a:rPr lang="en-US"/>
              <a:t>PHY 711  Fall 2020 --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dirty="0"/>
          </a:p>
        </p:txBody>
      </p:sp>
      <p:sp>
        <p:nvSpPr>
          <p:cNvPr id="5" name="TextBox 4"/>
          <p:cNvSpPr txBox="1"/>
          <p:nvPr/>
        </p:nvSpPr>
        <p:spPr>
          <a:xfrm>
            <a:off x="152400" y="381000"/>
            <a:ext cx="8382000" cy="461665"/>
          </a:xfrm>
          <a:prstGeom prst="rect">
            <a:avLst/>
          </a:prstGeom>
          <a:noFill/>
        </p:spPr>
        <p:txBody>
          <a:bodyPr wrap="square" rtlCol="0">
            <a:spAutoFit/>
          </a:bodyPr>
          <a:lstStyle/>
          <a:p>
            <a:r>
              <a:rPr lang="en-US" sz="2400" dirty="0">
                <a:latin typeface="+mj-lt"/>
              </a:rPr>
              <a:t>Examples of Bernoulli’s theorem -- continued</a:t>
            </a:r>
          </a:p>
        </p:txBody>
      </p:sp>
      <p:grpSp>
        <p:nvGrpSpPr>
          <p:cNvPr id="15" name="Group 14"/>
          <p:cNvGrpSpPr/>
          <p:nvPr/>
        </p:nvGrpSpPr>
        <p:grpSpPr>
          <a:xfrm>
            <a:off x="64098" y="990600"/>
            <a:ext cx="4050702" cy="2890221"/>
            <a:chOff x="-76200" y="990600"/>
            <a:chExt cx="4050702" cy="2890221"/>
          </a:xfrm>
        </p:grpSpPr>
        <p:pic>
          <p:nvPicPr>
            <p:cNvPr id="280581" name="Picture 5" descr="E:\Media\Image_Library\chapter14\14P50.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8620" y="990600"/>
              <a:ext cx="3585882" cy="2890221"/>
            </a:xfrm>
            <a:prstGeom prst="rect">
              <a:avLst/>
            </a:prstGeom>
            <a:noFill/>
            <a:extLst>
              <a:ext uri="{909E8E84-426E-40DD-AFC4-6F175D3DCCD1}">
                <a14:hiddenFill xmlns:a14="http://schemas.microsoft.com/office/drawing/2010/main">
                  <a:solidFill>
                    <a:srgbClr val="FFFFFF"/>
                  </a:solidFill>
                </a14:hiddenFill>
              </a:ext>
            </a:extLst>
          </p:spPr>
        </p:pic>
        <p:grpSp>
          <p:nvGrpSpPr>
            <p:cNvPr id="9" name="Group 8"/>
            <p:cNvGrpSpPr/>
            <p:nvPr/>
          </p:nvGrpSpPr>
          <p:grpSpPr>
            <a:xfrm>
              <a:off x="-76200" y="2179321"/>
              <a:ext cx="533400" cy="537865"/>
              <a:chOff x="2667000" y="4724400"/>
              <a:chExt cx="533400" cy="537865"/>
            </a:xfrm>
          </p:grpSpPr>
          <p:sp>
            <p:nvSpPr>
              <p:cNvPr id="7" name="Oval 6"/>
              <p:cNvSpPr/>
              <p:nvPr/>
            </p:nvSpPr>
            <p:spPr>
              <a:xfrm>
                <a:off x="2667000" y="4724400"/>
                <a:ext cx="533400" cy="5334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2743200" y="4800600"/>
                <a:ext cx="381000" cy="461665"/>
              </a:xfrm>
              <a:prstGeom prst="rect">
                <a:avLst/>
              </a:prstGeom>
              <a:noFill/>
            </p:spPr>
            <p:txBody>
              <a:bodyPr wrap="square" rtlCol="0">
                <a:spAutoFit/>
              </a:bodyPr>
              <a:lstStyle/>
              <a:p>
                <a:r>
                  <a:rPr lang="en-US" sz="2400" dirty="0">
                    <a:latin typeface="+mj-lt"/>
                  </a:rPr>
                  <a:t>1</a:t>
                </a:r>
              </a:p>
            </p:txBody>
          </p:sp>
        </p:grpSp>
        <p:grpSp>
          <p:nvGrpSpPr>
            <p:cNvPr id="11" name="Group 10"/>
            <p:cNvGrpSpPr/>
            <p:nvPr/>
          </p:nvGrpSpPr>
          <p:grpSpPr>
            <a:xfrm>
              <a:off x="3441102" y="3048001"/>
              <a:ext cx="533400" cy="537865"/>
              <a:chOff x="2667000" y="4724400"/>
              <a:chExt cx="533400" cy="537865"/>
            </a:xfrm>
          </p:grpSpPr>
          <p:sp>
            <p:nvSpPr>
              <p:cNvPr id="12" name="Oval 11"/>
              <p:cNvSpPr/>
              <p:nvPr/>
            </p:nvSpPr>
            <p:spPr>
              <a:xfrm>
                <a:off x="2667000" y="4724400"/>
                <a:ext cx="533400" cy="5334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2743200" y="4800600"/>
                <a:ext cx="381000" cy="461665"/>
              </a:xfrm>
              <a:prstGeom prst="rect">
                <a:avLst/>
              </a:prstGeom>
              <a:noFill/>
            </p:spPr>
            <p:txBody>
              <a:bodyPr wrap="square" rtlCol="0">
                <a:spAutoFit/>
              </a:bodyPr>
              <a:lstStyle/>
              <a:p>
                <a:r>
                  <a:rPr lang="en-US" sz="2400" dirty="0">
                    <a:latin typeface="+mj-lt"/>
                  </a:rPr>
                  <a:t>2</a:t>
                </a:r>
              </a:p>
            </p:txBody>
          </p:sp>
        </p:grpSp>
      </p:grpSp>
      <p:graphicFrame>
        <p:nvGraphicFramePr>
          <p:cNvPr id="10" name="Object 9"/>
          <p:cNvGraphicFramePr>
            <a:graphicFrameLocks noChangeAspect="1"/>
          </p:cNvGraphicFramePr>
          <p:nvPr>
            <p:extLst>
              <p:ext uri="{D42A27DB-BD31-4B8C-83A1-F6EECF244321}">
                <p14:modId xmlns:p14="http://schemas.microsoft.com/office/powerpoint/2010/main" val="618472746"/>
              </p:ext>
            </p:extLst>
          </p:nvPr>
        </p:nvGraphicFramePr>
        <p:xfrm>
          <a:off x="4191000" y="986790"/>
          <a:ext cx="4749800" cy="2701925"/>
        </p:xfrm>
        <a:graphic>
          <a:graphicData uri="http://schemas.openxmlformats.org/presentationml/2006/ole">
            <mc:AlternateContent xmlns:mc="http://schemas.openxmlformats.org/markup-compatibility/2006">
              <mc:Choice xmlns:v="urn:schemas-microsoft-com:vml" Requires="v">
                <p:oleObj spid="_x0000_s281754" name="数式" r:id="rId5" imgW="1930320" imgH="1143000" progId="Equation.3">
                  <p:embed/>
                </p:oleObj>
              </mc:Choice>
              <mc:Fallback>
                <p:oleObj name="数式" r:id="rId5" imgW="1930320" imgH="1143000" progId="Equation.3">
                  <p:embed/>
                  <p:pic>
                    <p:nvPicPr>
                      <p:cNvPr id="0" name=""/>
                      <p:cNvPicPr>
                        <a:picLocks noChangeAspect="1" noChangeArrowheads="1"/>
                      </p:cNvPicPr>
                      <p:nvPr/>
                    </p:nvPicPr>
                    <p:blipFill>
                      <a:blip r:embed="rId6"/>
                      <a:srcRect/>
                      <a:stretch>
                        <a:fillRect/>
                      </a:stretch>
                    </p:blipFill>
                    <p:spPr bwMode="auto">
                      <a:xfrm>
                        <a:off x="4191000" y="986790"/>
                        <a:ext cx="4749800" cy="270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561776736"/>
              </p:ext>
            </p:extLst>
          </p:nvPr>
        </p:nvGraphicFramePr>
        <p:xfrm>
          <a:off x="2050769" y="4572000"/>
          <a:ext cx="1687513" cy="625475"/>
        </p:xfrm>
        <a:graphic>
          <a:graphicData uri="http://schemas.openxmlformats.org/presentationml/2006/ole">
            <mc:AlternateContent xmlns:mc="http://schemas.openxmlformats.org/markup-compatibility/2006">
              <mc:Choice xmlns:v="urn:schemas-microsoft-com:vml" Requires="v">
                <p:oleObj spid="_x0000_s281755" name="数式" r:id="rId7" imgW="685800" imgH="253800" progId="Equation.3">
                  <p:embed/>
                </p:oleObj>
              </mc:Choice>
              <mc:Fallback>
                <p:oleObj name="数式" r:id="rId7" imgW="685800" imgH="253800" progId="Equation.3">
                  <p:embed/>
                  <p:pic>
                    <p:nvPicPr>
                      <p:cNvPr id="0" name="Object 9"/>
                      <p:cNvPicPr>
                        <a:picLocks noChangeAspect="1" noChangeArrowheads="1"/>
                      </p:cNvPicPr>
                      <p:nvPr/>
                    </p:nvPicPr>
                    <p:blipFill>
                      <a:blip r:embed="rId8"/>
                      <a:srcRect/>
                      <a:stretch>
                        <a:fillRect/>
                      </a:stretch>
                    </p:blipFill>
                    <p:spPr bwMode="auto">
                      <a:xfrm>
                        <a:off x="2050769" y="4572000"/>
                        <a:ext cx="1687513" cy="62547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2214206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10/26/2020</a:t>
            </a:r>
            <a:endParaRPr lang="en-US" dirty="0"/>
          </a:p>
        </p:txBody>
      </p:sp>
      <p:sp>
        <p:nvSpPr>
          <p:cNvPr id="3" name="Footer Placeholder 2"/>
          <p:cNvSpPr>
            <a:spLocks noGrp="1"/>
          </p:cNvSpPr>
          <p:nvPr>
            <p:ph type="ftr" sz="quarter" idx="11"/>
          </p:nvPr>
        </p:nvSpPr>
        <p:spPr/>
        <p:txBody>
          <a:bodyPr/>
          <a:lstStyle/>
          <a:p>
            <a:r>
              <a:rPr lang="en-US"/>
              <a:t>PHY 711  Fall 2020 --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dirty="0"/>
          </a:p>
        </p:txBody>
      </p:sp>
      <p:sp>
        <p:nvSpPr>
          <p:cNvPr id="5" name="TextBox 4"/>
          <p:cNvSpPr txBox="1"/>
          <p:nvPr/>
        </p:nvSpPr>
        <p:spPr>
          <a:xfrm>
            <a:off x="140970" y="153977"/>
            <a:ext cx="8382000" cy="461665"/>
          </a:xfrm>
          <a:prstGeom prst="rect">
            <a:avLst/>
          </a:prstGeom>
          <a:noFill/>
        </p:spPr>
        <p:txBody>
          <a:bodyPr wrap="square" rtlCol="0">
            <a:spAutoFit/>
          </a:bodyPr>
          <a:lstStyle/>
          <a:p>
            <a:r>
              <a:rPr lang="en-US" sz="2400" dirty="0">
                <a:latin typeface="+mj-lt"/>
              </a:rPr>
              <a:t>Examples of Bernoulli’s theorem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3857988919"/>
              </p:ext>
            </p:extLst>
          </p:nvPr>
        </p:nvGraphicFramePr>
        <p:xfrm>
          <a:off x="749300" y="685800"/>
          <a:ext cx="3594100" cy="990600"/>
        </p:xfrm>
        <a:graphic>
          <a:graphicData uri="http://schemas.openxmlformats.org/presentationml/2006/ole">
            <mc:AlternateContent xmlns:mc="http://schemas.openxmlformats.org/markup-compatibility/2006">
              <mc:Choice xmlns:v="urn:schemas-microsoft-com:vml" Requires="v">
                <p:oleObj spid="_x0000_s282780" name="数式" r:id="rId4" imgW="1460160" imgH="419040" progId="Equation.3">
                  <p:embed/>
                </p:oleObj>
              </mc:Choice>
              <mc:Fallback>
                <p:oleObj name="数式" r:id="rId4" imgW="1460160" imgH="419040" progId="Equation.3">
                  <p:embed/>
                  <p:pic>
                    <p:nvPicPr>
                      <p:cNvPr id="0" name="Object 5"/>
                      <p:cNvPicPr>
                        <a:picLocks noChangeAspect="1" noChangeArrowheads="1"/>
                      </p:cNvPicPr>
                      <p:nvPr/>
                    </p:nvPicPr>
                    <p:blipFill>
                      <a:blip r:embed="rId5"/>
                      <a:srcRect/>
                      <a:stretch>
                        <a:fillRect/>
                      </a:stretch>
                    </p:blipFill>
                    <p:spPr bwMode="auto">
                      <a:xfrm>
                        <a:off x="749300" y="685800"/>
                        <a:ext cx="35941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282628" name="Picture 4" descr="E:\Media\Image_Library\chapter14\14P51.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95400" y="1447800"/>
            <a:ext cx="4482353" cy="1102659"/>
          </a:xfrm>
          <a:prstGeom prst="rect">
            <a:avLst/>
          </a:prstGeom>
          <a:noFill/>
          <a:extLst>
            <a:ext uri="{909E8E84-426E-40DD-AFC4-6F175D3DCCD1}">
              <a14:hiddenFill xmlns:a14="http://schemas.microsoft.com/office/drawing/2010/main">
                <a:solidFill>
                  <a:srgbClr val="FFFFFF"/>
                </a:solidFill>
              </a14:hiddenFill>
            </a:ext>
          </a:extLst>
        </p:spPr>
      </p:pic>
      <p:grpSp>
        <p:nvGrpSpPr>
          <p:cNvPr id="9" name="Group 8"/>
          <p:cNvGrpSpPr/>
          <p:nvPr/>
        </p:nvGrpSpPr>
        <p:grpSpPr>
          <a:xfrm>
            <a:off x="5181600" y="2268071"/>
            <a:ext cx="533400" cy="537865"/>
            <a:chOff x="2667000" y="4724400"/>
            <a:chExt cx="533400" cy="537865"/>
          </a:xfrm>
        </p:grpSpPr>
        <p:sp>
          <p:nvSpPr>
            <p:cNvPr id="10" name="Oval 9"/>
            <p:cNvSpPr/>
            <p:nvPr/>
          </p:nvSpPr>
          <p:spPr>
            <a:xfrm>
              <a:off x="2667000" y="4724400"/>
              <a:ext cx="533400" cy="5334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2743200" y="4800600"/>
              <a:ext cx="381000" cy="461665"/>
            </a:xfrm>
            <a:prstGeom prst="rect">
              <a:avLst/>
            </a:prstGeom>
            <a:noFill/>
          </p:spPr>
          <p:txBody>
            <a:bodyPr wrap="square" rtlCol="0">
              <a:spAutoFit/>
            </a:bodyPr>
            <a:lstStyle/>
            <a:p>
              <a:r>
                <a:rPr lang="en-US" sz="2400" dirty="0">
                  <a:latin typeface="+mj-lt"/>
                </a:rPr>
                <a:t>2</a:t>
              </a:r>
            </a:p>
          </p:txBody>
        </p:sp>
      </p:grpSp>
      <p:grpSp>
        <p:nvGrpSpPr>
          <p:cNvPr id="13" name="Group 12"/>
          <p:cNvGrpSpPr/>
          <p:nvPr/>
        </p:nvGrpSpPr>
        <p:grpSpPr>
          <a:xfrm>
            <a:off x="2438400" y="2644606"/>
            <a:ext cx="533400" cy="537865"/>
            <a:chOff x="2667000" y="4724400"/>
            <a:chExt cx="533400" cy="537865"/>
          </a:xfrm>
        </p:grpSpPr>
        <p:sp>
          <p:nvSpPr>
            <p:cNvPr id="14" name="Oval 13"/>
            <p:cNvSpPr/>
            <p:nvPr/>
          </p:nvSpPr>
          <p:spPr>
            <a:xfrm>
              <a:off x="2667000" y="4724400"/>
              <a:ext cx="533400" cy="5334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2743200" y="4800600"/>
              <a:ext cx="381000" cy="461665"/>
            </a:xfrm>
            <a:prstGeom prst="rect">
              <a:avLst/>
            </a:prstGeom>
            <a:noFill/>
          </p:spPr>
          <p:txBody>
            <a:bodyPr wrap="square" rtlCol="0">
              <a:spAutoFit/>
            </a:bodyPr>
            <a:lstStyle/>
            <a:p>
              <a:r>
                <a:rPr lang="en-US" sz="2400" dirty="0">
                  <a:latin typeface="+mj-lt"/>
                </a:rPr>
                <a:t>1</a:t>
              </a:r>
            </a:p>
          </p:txBody>
        </p:sp>
      </p:grpSp>
      <p:graphicFrame>
        <p:nvGraphicFramePr>
          <p:cNvPr id="7" name="Object 6"/>
          <p:cNvGraphicFramePr>
            <a:graphicFrameLocks noChangeAspect="1"/>
          </p:cNvGraphicFramePr>
          <p:nvPr>
            <p:extLst>
              <p:ext uri="{D42A27DB-BD31-4B8C-83A1-F6EECF244321}">
                <p14:modId xmlns:p14="http://schemas.microsoft.com/office/powerpoint/2010/main" val="2122011382"/>
              </p:ext>
            </p:extLst>
          </p:nvPr>
        </p:nvGraphicFramePr>
        <p:xfrm>
          <a:off x="1098550" y="3371850"/>
          <a:ext cx="5092700" cy="3122613"/>
        </p:xfrm>
        <a:graphic>
          <a:graphicData uri="http://schemas.openxmlformats.org/presentationml/2006/ole">
            <mc:AlternateContent xmlns:mc="http://schemas.openxmlformats.org/markup-compatibility/2006">
              <mc:Choice xmlns:v="urn:schemas-microsoft-com:vml" Requires="v">
                <p:oleObj spid="_x0000_s282781" name="数式" r:id="rId7" imgW="2070000" imgH="1320480" progId="Equation.3">
                  <p:embed/>
                </p:oleObj>
              </mc:Choice>
              <mc:Fallback>
                <p:oleObj name="数式" r:id="rId7" imgW="2070000" imgH="1320480" progId="Equation.3">
                  <p:embed/>
                  <p:pic>
                    <p:nvPicPr>
                      <p:cNvPr id="0" name="Object 9"/>
                      <p:cNvPicPr>
                        <a:picLocks noChangeAspect="1" noChangeArrowheads="1"/>
                      </p:cNvPicPr>
                      <p:nvPr/>
                    </p:nvPicPr>
                    <p:blipFill>
                      <a:blip r:embed="rId8"/>
                      <a:srcRect/>
                      <a:stretch>
                        <a:fillRect/>
                      </a:stretch>
                    </p:blipFill>
                    <p:spPr bwMode="auto">
                      <a:xfrm>
                        <a:off x="1098550" y="3371850"/>
                        <a:ext cx="5092700" cy="312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5266730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10/26/2020</a:t>
            </a:r>
            <a:endParaRPr lang="en-US" dirty="0"/>
          </a:p>
        </p:txBody>
      </p:sp>
      <p:sp>
        <p:nvSpPr>
          <p:cNvPr id="3" name="Footer Placeholder 2"/>
          <p:cNvSpPr>
            <a:spLocks noGrp="1"/>
          </p:cNvSpPr>
          <p:nvPr>
            <p:ph type="ftr" sz="quarter" idx="11"/>
          </p:nvPr>
        </p:nvSpPr>
        <p:spPr/>
        <p:txBody>
          <a:bodyPr/>
          <a:lstStyle/>
          <a:p>
            <a:r>
              <a:rPr lang="en-US"/>
              <a:t>PHY 711  Fall 2020 --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dirty="0"/>
          </a:p>
        </p:txBody>
      </p:sp>
      <p:sp>
        <p:nvSpPr>
          <p:cNvPr id="5" name="TextBox 4"/>
          <p:cNvSpPr txBox="1"/>
          <p:nvPr/>
        </p:nvSpPr>
        <p:spPr>
          <a:xfrm>
            <a:off x="140970" y="153977"/>
            <a:ext cx="8382000" cy="461665"/>
          </a:xfrm>
          <a:prstGeom prst="rect">
            <a:avLst/>
          </a:prstGeom>
          <a:noFill/>
        </p:spPr>
        <p:txBody>
          <a:bodyPr wrap="square" rtlCol="0">
            <a:spAutoFit/>
          </a:bodyPr>
          <a:lstStyle/>
          <a:p>
            <a:r>
              <a:rPr lang="en-US" sz="2400" dirty="0">
                <a:latin typeface="+mj-lt"/>
              </a:rPr>
              <a:t>Examples of Bernoulli’s theorem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2770098718"/>
              </p:ext>
            </p:extLst>
          </p:nvPr>
        </p:nvGraphicFramePr>
        <p:xfrm>
          <a:off x="749300" y="685800"/>
          <a:ext cx="3594100" cy="990600"/>
        </p:xfrm>
        <a:graphic>
          <a:graphicData uri="http://schemas.openxmlformats.org/presentationml/2006/ole">
            <mc:AlternateContent xmlns:mc="http://schemas.openxmlformats.org/markup-compatibility/2006">
              <mc:Choice xmlns:v="urn:schemas-microsoft-com:vml" Requires="v">
                <p:oleObj spid="_x0000_s283796" name="数式" r:id="rId4" imgW="1460160" imgH="419040" progId="Equation.3">
                  <p:embed/>
                </p:oleObj>
              </mc:Choice>
              <mc:Fallback>
                <p:oleObj name="数式" r:id="rId4" imgW="1460160" imgH="419040" progId="Equation.3">
                  <p:embed/>
                  <p:pic>
                    <p:nvPicPr>
                      <p:cNvPr id="0" name=""/>
                      <p:cNvPicPr>
                        <a:picLocks noChangeAspect="1" noChangeArrowheads="1"/>
                      </p:cNvPicPr>
                      <p:nvPr/>
                    </p:nvPicPr>
                    <p:blipFill>
                      <a:blip r:embed="rId5"/>
                      <a:srcRect/>
                      <a:stretch>
                        <a:fillRect/>
                      </a:stretch>
                    </p:blipFill>
                    <p:spPr bwMode="auto">
                      <a:xfrm>
                        <a:off x="749300" y="685800"/>
                        <a:ext cx="35941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282628" name="Picture 4" descr="E:\Media\Image_Library\chapter14\14P51.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95400" y="1447800"/>
            <a:ext cx="4482353" cy="1102659"/>
          </a:xfrm>
          <a:prstGeom prst="rect">
            <a:avLst/>
          </a:prstGeom>
          <a:noFill/>
          <a:extLst>
            <a:ext uri="{909E8E84-426E-40DD-AFC4-6F175D3DCCD1}">
              <a14:hiddenFill xmlns:a14="http://schemas.microsoft.com/office/drawing/2010/main">
                <a:solidFill>
                  <a:srgbClr val="FFFFFF"/>
                </a:solidFill>
              </a14:hiddenFill>
            </a:ext>
          </a:extLst>
        </p:spPr>
      </p:pic>
      <p:grpSp>
        <p:nvGrpSpPr>
          <p:cNvPr id="9" name="Group 8"/>
          <p:cNvGrpSpPr/>
          <p:nvPr/>
        </p:nvGrpSpPr>
        <p:grpSpPr>
          <a:xfrm>
            <a:off x="5181600" y="2268071"/>
            <a:ext cx="533400" cy="537865"/>
            <a:chOff x="2667000" y="4724400"/>
            <a:chExt cx="533400" cy="537865"/>
          </a:xfrm>
        </p:grpSpPr>
        <p:sp>
          <p:nvSpPr>
            <p:cNvPr id="10" name="Oval 9"/>
            <p:cNvSpPr/>
            <p:nvPr/>
          </p:nvSpPr>
          <p:spPr>
            <a:xfrm>
              <a:off x="2667000" y="4724400"/>
              <a:ext cx="533400" cy="5334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2743200" y="4800600"/>
              <a:ext cx="381000" cy="461665"/>
            </a:xfrm>
            <a:prstGeom prst="rect">
              <a:avLst/>
            </a:prstGeom>
            <a:noFill/>
          </p:spPr>
          <p:txBody>
            <a:bodyPr wrap="square" rtlCol="0">
              <a:spAutoFit/>
            </a:bodyPr>
            <a:lstStyle/>
            <a:p>
              <a:r>
                <a:rPr lang="en-US" sz="2400" dirty="0">
                  <a:latin typeface="+mj-lt"/>
                </a:rPr>
                <a:t>2</a:t>
              </a:r>
            </a:p>
          </p:txBody>
        </p:sp>
      </p:grpSp>
      <p:grpSp>
        <p:nvGrpSpPr>
          <p:cNvPr id="13" name="Group 12"/>
          <p:cNvGrpSpPr/>
          <p:nvPr/>
        </p:nvGrpSpPr>
        <p:grpSpPr>
          <a:xfrm>
            <a:off x="2438400" y="2644606"/>
            <a:ext cx="533400" cy="537865"/>
            <a:chOff x="2667000" y="4724400"/>
            <a:chExt cx="533400" cy="537865"/>
          </a:xfrm>
        </p:grpSpPr>
        <p:sp>
          <p:nvSpPr>
            <p:cNvPr id="14" name="Oval 13"/>
            <p:cNvSpPr/>
            <p:nvPr/>
          </p:nvSpPr>
          <p:spPr>
            <a:xfrm>
              <a:off x="2667000" y="4724400"/>
              <a:ext cx="533400" cy="5334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2743200" y="4800600"/>
              <a:ext cx="381000" cy="461665"/>
            </a:xfrm>
            <a:prstGeom prst="rect">
              <a:avLst/>
            </a:prstGeom>
            <a:noFill/>
          </p:spPr>
          <p:txBody>
            <a:bodyPr wrap="square" rtlCol="0">
              <a:spAutoFit/>
            </a:bodyPr>
            <a:lstStyle/>
            <a:p>
              <a:r>
                <a:rPr lang="en-US" sz="2400" dirty="0">
                  <a:latin typeface="+mj-lt"/>
                </a:rPr>
                <a:t>1</a:t>
              </a:r>
            </a:p>
          </p:txBody>
        </p:sp>
      </p:grpSp>
      <p:graphicFrame>
        <p:nvGraphicFramePr>
          <p:cNvPr id="7" name="Object 6"/>
          <p:cNvGraphicFramePr>
            <a:graphicFrameLocks noChangeAspect="1"/>
          </p:cNvGraphicFramePr>
          <p:nvPr>
            <p:extLst>
              <p:ext uri="{D42A27DB-BD31-4B8C-83A1-F6EECF244321}">
                <p14:modId xmlns:p14="http://schemas.microsoft.com/office/powerpoint/2010/main" val="2103665682"/>
              </p:ext>
            </p:extLst>
          </p:nvPr>
        </p:nvGraphicFramePr>
        <p:xfrm>
          <a:off x="1660525" y="3460750"/>
          <a:ext cx="3968750" cy="2943225"/>
        </p:xfrm>
        <a:graphic>
          <a:graphicData uri="http://schemas.openxmlformats.org/presentationml/2006/ole">
            <mc:AlternateContent xmlns:mc="http://schemas.openxmlformats.org/markup-compatibility/2006">
              <mc:Choice xmlns:v="urn:schemas-microsoft-com:vml" Requires="v">
                <p:oleObj spid="_x0000_s283797" name="数式" r:id="rId7" imgW="1612800" imgH="1244520" progId="Equation.3">
                  <p:embed/>
                </p:oleObj>
              </mc:Choice>
              <mc:Fallback>
                <p:oleObj name="数式" r:id="rId7" imgW="1612800" imgH="1244520" progId="Equation.3">
                  <p:embed/>
                  <p:pic>
                    <p:nvPicPr>
                      <p:cNvPr id="0" name=""/>
                      <p:cNvPicPr>
                        <a:picLocks noChangeAspect="1" noChangeArrowheads="1"/>
                      </p:cNvPicPr>
                      <p:nvPr/>
                    </p:nvPicPr>
                    <p:blipFill>
                      <a:blip r:embed="rId8"/>
                      <a:srcRect/>
                      <a:stretch>
                        <a:fillRect/>
                      </a:stretch>
                    </p:blipFill>
                    <p:spPr bwMode="auto">
                      <a:xfrm>
                        <a:off x="1660525" y="3460750"/>
                        <a:ext cx="3968750" cy="294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9896326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10/26/2020</a:t>
            </a:r>
            <a:endParaRPr lang="en-US" dirty="0"/>
          </a:p>
        </p:txBody>
      </p:sp>
      <p:sp>
        <p:nvSpPr>
          <p:cNvPr id="3" name="Footer Placeholder 2"/>
          <p:cNvSpPr>
            <a:spLocks noGrp="1"/>
          </p:cNvSpPr>
          <p:nvPr>
            <p:ph type="ftr" sz="quarter" idx="11"/>
          </p:nvPr>
        </p:nvSpPr>
        <p:spPr/>
        <p:txBody>
          <a:bodyPr/>
          <a:lstStyle/>
          <a:p>
            <a:r>
              <a:rPr lang="en-US"/>
              <a:t>PHY 711  Fall 2020 --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pic>
        <p:nvPicPr>
          <p:cNvPr id="284674" name="Picture 2" descr="http://upload.wikimedia.org/wikipedia/commons/thumb/b/b3/Streamlines_around_a_NACA_0012.svg/302px-Streamlines_around_a_NACA_0012.svg.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3387" y="1844506"/>
            <a:ext cx="4314825" cy="234315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40970" y="153977"/>
            <a:ext cx="8382000" cy="830997"/>
          </a:xfrm>
          <a:prstGeom prst="rect">
            <a:avLst/>
          </a:prstGeom>
          <a:noFill/>
        </p:spPr>
        <p:txBody>
          <a:bodyPr wrap="square" rtlCol="0">
            <a:spAutoFit/>
          </a:bodyPr>
          <a:lstStyle/>
          <a:p>
            <a:r>
              <a:rPr lang="en-US" sz="2400" dirty="0">
                <a:latin typeface="+mj-lt"/>
              </a:rPr>
              <a:t>Examples of Bernoulli’s theorem – continued</a:t>
            </a:r>
          </a:p>
          <a:p>
            <a:r>
              <a:rPr lang="en-US" sz="2400" dirty="0">
                <a:latin typeface="+mj-lt"/>
              </a:rPr>
              <a:t>      Approximate explanation of airplane lift</a:t>
            </a:r>
          </a:p>
        </p:txBody>
      </p:sp>
      <p:sp>
        <p:nvSpPr>
          <p:cNvPr id="5" name="TextBox 4"/>
          <p:cNvSpPr txBox="1"/>
          <p:nvPr/>
        </p:nvSpPr>
        <p:spPr>
          <a:xfrm>
            <a:off x="1371600" y="921603"/>
            <a:ext cx="6922770" cy="830997"/>
          </a:xfrm>
          <a:prstGeom prst="rect">
            <a:avLst/>
          </a:prstGeom>
          <a:noFill/>
        </p:spPr>
        <p:txBody>
          <a:bodyPr wrap="square" rtlCol="0">
            <a:spAutoFit/>
          </a:bodyPr>
          <a:lstStyle/>
          <a:p>
            <a:r>
              <a:rPr lang="en-US" sz="2400" dirty="0">
                <a:latin typeface="+mj-lt"/>
              </a:rPr>
              <a:t>Cross section view of airplane wing</a:t>
            </a:r>
          </a:p>
          <a:p>
            <a:r>
              <a:rPr lang="en-US" sz="2400" dirty="0">
                <a:latin typeface="+mj-lt"/>
              </a:rPr>
              <a:t>    </a:t>
            </a:r>
            <a:r>
              <a:rPr lang="en-US" sz="2400" dirty="0">
                <a:latin typeface="+mj-lt"/>
                <a:hlinkClick r:id="rId5"/>
              </a:rPr>
              <a:t>http://en.wikipedia.org/wiki/Lift_%28force%29</a:t>
            </a:r>
            <a:endParaRPr lang="en-US" sz="2400" dirty="0">
              <a:latin typeface="+mj-lt"/>
            </a:endParaRPr>
          </a:p>
        </p:txBody>
      </p:sp>
      <p:grpSp>
        <p:nvGrpSpPr>
          <p:cNvPr id="8" name="Group 7"/>
          <p:cNvGrpSpPr/>
          <p:nvPr/>
        </p:nvGrpSpPr>
        <p:grpSpPr>
          <a:xfrm>
            <a:off x="2438400" y="2057400"/>
            <a:ext cx="533400" cy="537865"/>
            <a:chOff x="2667000" y="4724400"/>
            <a:chExt cx="533400" cy="537865"/>
          </a:xfrm>
        </p:grpSpPr>
        <p:sp>
          <p:nvSpPr>
            <p:cNvPr id="9" name="Oval 8"/>
            <p:cNvSpPr/>
            <p:nvPr/>
          </p:nvSpPr>
          <p:spPr>
            <a:xfrm>
              <a:off x="2667000" y="4724400"/>
              <a:ext cx="533400" cy="5334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2743200" y="4800600"/>
              <a:ext cx="381000" cy="461665"/>
            </a:xfrm>
            <a:prstGeom prst="rect">
              <a:avLst/>
            </a:prstGeom>
            <a:noFill/>
          </p:spPr>
          <p:txBody>
            <a:bodyPr wrap="square" rtlCol="0">
              <a:spAutoFit/>
            </a:bodyPr>
            <a:lstStyle/>
            <a:p>
              <a:r>
                <a:rPr lang="en-US" sz="2400" dirty="0">
                  <a:latin typeface="+mj-lt"/>
                </a:rPr>
                <a:t>1</a:t>
              </a:r>
            </a:p>
          </p:txBody>
        </p:sp>
      </p:grpSp>
      <p:grpSp>
        <p:nvGrpSpPr>
          <p:cNvPr id="11" name="Group 10"/>
          <p:cNvGrpSpPr/>
          <p:nvPr/>
        </p:nvGrpSpPr>
        <p:grpSpPr>
          <a:xfrm>
            <a:off x="2590800" y="3729335"/>
            <a:ext cx="533400" cy="537865"/>
            <a:chOff x="2667000" y="4724400"/>
            <a:chExt cx="533400" cy="537865"/>
          </a:xfrm>
        </p:grpSpPr>
        <p:sp>
          <p:nvSpPr>
            <p:cNvPr id="12" name="Oval 11"/>
            <p:cNvSpPr/>
            <p:nvPr/>
          </p:nvSpPr>
          <p:spPr>
            <a:xfrm>
              <a:off x="2667000" y="4724400"/>
              <a:ext cx="533400" cy="5334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2743200" y="4800600"/>
              <a:ext cx="381000" cy="461665"/>
            </a:xfrm>
            <a:prstGeom prst="rect">
              <a:avLst/>
            </a:prstGeom>
            <a:noFill/>
          </p:spPr>
          <p:txBody>
            <a:bodyPr wrap="square" rtlCol="0">
              <a:spAutoFit/>
            </a:bodyPr>
            <a:lstStyle/>
            <a:p>
              <a:r>
                <a:rPr lang="en-US" sz="2400" dirty="0">
                  <a:latin typeface="+mj-lt"/>
                </a:rPr>
                <a:t>2</a:t>
              </a:r>
            </a:p>
          </p:txBody>
        </p:sp>
      </p:grpSp>
      <p:graphicFrame>
        <p:nvGraphicFramePr>
          <p:cNvPr id="7" name="Object 6"/>
          <p:cNvGraphicFramePr>
            <a:graphicFrameLocks noChangeAspect="1"/>
          </p:cNvGraphicFramePr>
          <p:nvPr>
            <p:extLst>
              <p:ext uri="{D42A27DB-BD31-4B8C-83A1-F6EECF244321}">
                <p14:modId xmlns:p14="http://schemas.microsoft.com/office/powerpoint/2010/main" val="3077905862"/>
              </p:ext>
            </p:extLst>
          </p:nvPr>
        </p:nvGraphicFramePr>
        <p:xfrm>
          <a:off x="901700" y="4036367"/>
          <a:ext cx="5118100" cy="2459836"/>
        </p:xfrm>
        <a:graphic>
          <a:graphicData uri="http://schemas.openxmlformats.org/presentationml/2006/ole">
            <mc:AlternateContent xmlns:mc="http://schemas.openxmlformats.org/markup-compatibility/2006">
              <mc:Choice xmlns:v="urn:schemas-microsoft-com:vml" Requires="v">
                <p:oleObj spid="_x0000_s284748" name="Equation" r:id="rId6" imgW="2895480" imgH="1447560" progId="Equation.DSMT4">
                  <p:embed/>
                </p:oleObj>
              </mc:Choice>
              <mc:Fallback>
                <p:oleObj name="Equation" r:id="rId6" imgW="2895480" imgH="1447560" progId="Equation.DSMT4">
                  <p:embed/>
                  <p:pic>
                    <p:nvPicPr>
                      <p:cNvPr id="0" name="Object 6"/>
                      <p:cNvPicPr>
                        <a:picLocks noChangeAspect="1" noChangeArrowheads="1"/>
                      </p:cNvPicPr>
                      <p:nvPr/>
                    </p:nvPicPr>
                    <p:blipFill>
                      <a:blip r:embed="rId7"/>
                      <a:srcRect/>
                      <a:stretch>
                        <a:fillRect/>
                      </a:stretch>
                    </p:blipFill>
                    <p:spPr bwMode="auto">
                      <a:xfrm>
                        <a:off x="901700" y="4036367"/>
                        <a:ext cx="5118100" cy="2459836"/>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9177187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10/26/2020</a:t>
            </a:r>
            <a:endParaRPr lang="en-US" dirty="0"/>
          </a:p>
        </p:txBody>
      </p:sp>
      <p:sp>
        <p:nvSpPr>
          <p:cNvPr id="3" name="Footer Placeholder 2"/>
          <p:cNvSpPr>
            <a:spLocks noGrp="1"/>
          </p:cNvSpPr>
          <p:nvPr>
            <p:ph type="ftr" sz="quarter" idx="11"/>
          </p:nvPr>
        </p:nvSpPr>
        <p:spPr/>
        <p:txBody>
          <a:bodyPr/>
          <a:lstStyle/>
          <a:p>
            <a:r>
              <a:rPr lang="en-US"/>
              <a:t>PHY 711  Fall 2020 --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17</a:t>
            </a:fld>
            <a:endParaRPr lang="en-US" dirty="0"/>
          </a:p>
        </p:txBody>
      </p:sp>
      <p:sp>
        <p:nvSpPr>
          <p:cNvPr id="5" name="TextBox 4"/>
          <p:cNvSpPr txBox="1"/>
          <p:nvPr/>
        </p:nvSpPr>
        <p:spPr>
          <a:xfrm>
            <a:off x="457200" y="304800"/>
            <a:ext cx="8382000" cy="461665"/>
          </a:xfrm>
          <a:prstGeom prst="rect">
            <a:avLst/>
          </a:prstGeom>
          <a:noFill/>
        </p:spPr>
        <p:txBody>
          <a:bodyPr wrap="square" rtlCol="0">
            <a:spAutoFit/>
          </a:bodyPr>
          <a:lstStyle/>
          <a:p>
            <a:r>
              <a:rPr lang="en-US" sz="2400" dirty="0">
                <a:latin typeface="+mj-lt"/>
              </a:rPr>
              <a:t>Continuity equation connecting fluid density and velocity:</a:t>
            </a:r>
          </a:p>
        </p:txBody>
      </p:sp>
      <p:graphicFrame>
        <p:nvGraphicFramePr>
          <p:cNvPr id="6" name="Object 5"/>
          <p:cNvGraphicFramePr>
            <a:graphicFrameLocks noChangeAspect="1"/>
          </p:cNvGraphicFramePr>
          <p:nvPr>
            <p:extLst>
              <p:ext uri="{D42A27DB-BD31-4B8C-83A1-F6EECF244321}">
                <p14:modId xmlns:p14="http://schemas.microsoft.com/office/powerpoint/2010/main" val="2559899923"/>
              </p:ext>
            </p:extLst>
          </p:nvPr>
        </p:nvGraphicFramePr>
        <p:xfrm>
          <a:off x="685801" y="1066800"/>
          <a:ext cx="6934200" cy="4386263"/>
        </p:xfrm>
        <a:graphic>
          <a:graphicData uri="http://schemas.openxmlformats.org/presentationml/2006/ole">
            <mc:AlternateContent xmlns:mc="http://schemas.openxmlformats.org/markup-compatibility/2006">
              <mc:Choice xmlns:v="urn:schemas-microsoft-com:vml" Requires="v">
                <p:oleObj spid="_x0000_s277589" name="Equation" r:id="rId4" imgW="3035160" imgH="1854000" progId="Equation.DSMT4">
                  <p:embed/>
                </p:oleObj>
              </mc:Choice>
              <mc:Fallback>
                <p:oleObj name="Equation" r:id="rId4" imgW="3035160" imgH="1854000" progId="Equation.DSMT4">
                  <p:embed/>
                  <p:pic>
                    <p:nvPicPr>
                      <p:cNvPr id="0" name="Object 4"/>
                      <p:cNvPicPr>
                        <a:picLocks noChangeAspect="1" noChangeArrowheads="1"/>
                      </p:cNvPicPr>
                      <p:nvPr/>
                    </p:nvPicPr>
                    <p:blipFill>
                      <a:blip r:embed="rId5"/>
                      <a:srcRect/>
                      <a:stretch>
                        <a:fillRect/>
                      </a:stretch>
                    </p:blipFill>
                    <p:spPr bwMode="auto">
                      <a:xfrm>
                        <a:off x="685801" y="1066800"/>
                        <a:ext cx="6934200" cy="4386263"/>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8630740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10/26/2020</a:t>
            </a:r>
            <a:endParaRPr lang="en-US" dirty="0"/>
          </a:p>
        </p:txBody>
      </p:sp>
      <p:sp>
        <p:nvSpPr>
          <p:cNvPr id="3" name="Footer Placeholder 2"/>
          <p:cNvSpPr>
            <a:spLocks noGrp="1"/>
          </p:cNvSpPr>
          <p:nvPr>
            <p:ph type="ftr" sz="quarter" idx="11"/>
          </p:nvPr>
        </p:nvSpPr>
        <p:spPr/>
        <p:txBody>
          <a:bodyPr/>
          <a:lstStyle/>
          <a:p>
            <a:r>
              <a:rPr lang="en-US"/>
              <a:t>PHY 711  Fall 2020 --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dirty="0"/>
          </a:p>
        </p:txBody>
      </p:sp>
      <p:sp>
        <p:nvSpPr>
          <p:cNvPr id="5" name="TextBox 4"/>
          <p:cNvSpPr txBox="1"/>
          <p:nvPr/>
        </p:nvSpPr>
        <p:spPr>
          <a:xfrm>
            <a:off x="381000" y="457200"/>
            <a:ext cx="8229600" cy="461665"/>
          </a:xfrm>
          <a:prstGeom prst="rect">
            <a:avLst/>
          </a:prstGeom>
          <a:noFill/>
        </p:spPr>
        <p:txBody>
          <a:bodyPr wrap="square" rtlCol="0">
            <a:spAutoFit/>
          </a:bodyPr>
          <a:lstStyle/>
          <a:p>
            <a:r>
              <a:rPr lang="en-US" sz="2400" dirty="0">
                <a:latin typeface="+mj-lt"/>
              </a:rPr>
              <a:t>Some details on the velocity potential</a:t>
            </a:r>
          </a:p>
        </p:txBody>
      </p:sp>
      <p:graphicFrame>
        <p:nvGraphicFramePr>
          <p:cNvPr id="6" name="Object 5"/>
          <p:cNvGraphicFramePr>
            <a:graphicFrameLocks noChangeAspect="1"/>
          </p:cNvGraphicFramePr>
          <p:nvPr>
            <p:extLst>
              <p:ext uri="{D42A27DB-BD31-4B8C-83A1-F6EECF244321}">
                <p14:modId xmlns:p14="http://schemas.microsoft.com/office/powerpoint/2010/main" val="1617801632"/>
              </p:ext>
            </p:extLst>
          </p:nvPr>
        </p:nvGraphicFramePr>
        <p:xfrm>
          <a:off x="346075" y="933450"/>
          <a:ext cx="7426325" cy="4565650"/>
        </p:xfrm>
        <a:graphic>
          <a:graphicData uri="http://schemas.openxmlformats.org/presentationml/2006/ole">
            <mc:AlternateContent xmlns:mc="http://schemas.openxmlformats.org/markup-compatibility/2006">
              <mc:Choice xmlns:v="urn:schemas-microsoft-com:vml" Requires="v">
                <p:oleObj spid="_x0000_s285761" name="数式" r:id="rId4" imgW="3187440" imgH="1930320" progId="Equation.3">
                  <p:embed/>
                </p:oleObj>
              </mc:Choice>
              <mc:Fallback>
                <p:oleObj name="数式" r:id="rId4" imgW="3187440" imgH="1930320" progId="Equation.3">
                  <p:embed/>
                  <p:pic>
                    <p:nvPicPr>
                      <p:cNvPr id="0" name=""/>
                      <p:cNvPicPr>
                        <a:picLocks noChangeAspect="1" noChangeArrowheads="1"/>
                      </p:cNvPicPr>
                      <p:nvPr/>
                    </p:nvPicPr>
                    <p:blipFill>
                      <a:blip r:embed="rId5"/>
                      <a:srcRect/>
                      <a:stretch>
                        <a:fillRect/>
                      </a:stretch>
                    </p:blipFill>
                    <p:spPr bwMode="auto">
                      <a:xfrm>
                        <a:off x="346075" y="933450"/>
                        <a:ext cx="7426325" cy="456565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014237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10/26/2020</a:t>
            </a:r>
            <a:endParaRPr lang="en-US" dirty="0"/>
          </a:p>
        </p:txBody>
      </p:sp>
      <p:sp>
        <p:nvSpPr>
          <p:cNvPr id="3" name="Footer Placeholder 2"/>
          <p:cNvSpPr>
            <a:spLocks noGrp="1"/>
          </p:cNvSpPr>
          <p:nvPr>
            <p:ph type="ftr" sz="quarter" idx="11"/>
          </p:nvPr>
        </p:nvSpPr>
        <p:spPr/>
        <p:txBody>
          <a:bodyPr/>
          <a:lstStyle/>
          <a:p>
            <a:r>
              <a:rPr lang="en-US"/>
              <a:t>PHY 711  Fall 2020 --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19</a:t>
            </a:fld>
            <a:endParaRPr lang="en-US" dirty="0"/>
          </a:p>
        </p:txBody>
      </p:sp>
      <p:grpSp>
        <p:nvGrpSpPr>
          <p:cNvPr id="15" name="Group 14"/>
          <p:cNvGrpSpPr/>
          <p:nvPr/>
        </p:nvGrpSpPr>
        <p:grpSpPr>
          <a:xfrm>
            <a:off x="723900" y="1057870"/>
            <a:ext cx="7581900" cy="2031385"/>
            <a:chOff x="723900" y="2510135"/>
            <a:chExt cx="7581900" cy="2031385"/>
          </a:xfrm>
        </p:grpSpPr>
        <p:sp>
          <p:nvSpPr>
            <p:cNvPr id="5" name="Cube 4"/>
            <p:cNvSpPr/>
            <p:nvPr/>
          </p:nvSpPr>
          <p:spPr>
            <a:xfrm>
              <a:off x="1066800" y="2667000"/>
              <a:ext cx="6781800" cy="1371600"/>
            </a:xfrm>
            <a:prstGeom prst="cube">
              <a:avLst/>
            </a:prstGeom>
            <a:solidFill>
              <a:schemeClr val="bg1">
                <a:lumMod val="65000"/>
                <a:alpha val="3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p:cNvCxnSpPr/>
            <p:nvPr/>
          </p:nvCxnSpPr>
          <p:spPr>
            <a:xfrm>
              <a:off x="1371600" y="3352800"/>
              <a:ext cx="6934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1371600" y="3505200"/>
              <a:ext cx="6934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371600" y="3657600"/>
              <a:ext cx="6934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1371600" y="3810000"/>
              <a:ext cx="6934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1371600" y="3200400"/>
              <a:ext cx="6934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3247505" y="4079855"/>
              <a:ext cx="1562100" cy="461665"/>
            </a:xfrm>
            <a:prstGeom prst="rect">
              <a:avLst/>
            </a:prstGeom>
            <a:noFill/>
          </p:spPr>
          <p:txBody>
            <a:bodyPr wrap="square" rtlCol="0">
              <a:spAutoFit/>
            </a:bodyPr>
            <a:lstStyle/>
            <a:p>
              <a:r>
                <a:rPr lang="en-US" sz="2400" dirty="0">
                  <a:latin typeface="+mj-lt"/>
                </a:rPr>
                <a:t>z</a:t>
              </a:r>
            </a:p>
          </p:txBody>
        </p:sp>
        <p:sp>
          <p:nvSpPr>
            <p:cNvPr id="13" name="TextBox 12"/>
            <p:cNvSpPr txBox="1"/>
            <p:nvPr/>
          </p:nvSpPr>
          <p:spPr>
            <a:xfrm>
              <a:off x="723900" y="3352800"/>
              <a:ext cx="1562100" cy="461665"/>
            </a:xfrm>
            <a:prstGeom prst="rect">
              <a:avLst/>
            </a:prstGeom>
            <a:noFill/>
          </p:spPr>
          <p:txBody>
            <a:bodyPr wrap="square" rtlCol="0">
              <a:spAutoFit/>
            </a:bodyPr>
            <a:lstStyle/>
            <a:p>
              <a:r>
                <a:rPr lang="en-US" sz="2400" dirty="0">
                  <a:latin typeface="+mj-lt"/>
                </a:rPr>
                <a:t>a</a:t>
              </a:r>
            </a:p>
          </p:txBody>
        </p:sp>
        <p:sp>
          <p:nvSpPr>
            <p:cNvPr id="14" name="TextBox 13"/>
            <p:cNvSpPr txBox="1"/>
            <p:nvPr/>
          </p:nvSpPr>
          <p:spPr>
            <a:xfrm>
              <a:off x="800100" y="2510135"/>
              <a:ext cx="1562100" cy="461665"/>
            </a:xfrm>
            <a:prstGeom prst="rect">
              <a:avLst/>
            </a:prstGeom>
            <a:noFill/>
          </p:spPr>
          <p:txBody>
            <a:bodyPr wrap="square" rtlCol="0">
              <a:spAutoFit/>
            </a:bodyPr>
            <a:lstStyle/>
            <a:p>
              <a:r>
                <a:rPr lang="en-US" sz="2400" dirty="0">
                  <a:latin typeface="+mj-lt"/>
                </a:rPr>
                <a:t>b</a:t>
              </a:r>
            </a:p>
          </p:txBody>
        </p:sp>
      </p:grpSp>
      <p:sp>
        <p:nvSpPr>
          <p:cNvPr id="16" name="TextBox 15"/>
          <p:cNvSpPr txBox="1"/>
          <p:nvPr/>
        </p:nvSpPr>
        <p:spPr>
          <a:xfrm>
            <a:off x="533400" y="304800"/>
            <a:ext cx="7315200" cy="461665"/>
          </a:xfrm>
          <a:prstGeom prst="rect">
            <a:avLst/>
          </a:prstGeom>
          <a:noFill/>
        </p:spPr>
        <p:txBody>
          <a:bodyPr wrap="square" rtlCol="0">
            <a:spAutoFit/>
          </a:bodyPr>
          <a:lstStyle/>
          <a:p>
            <a:r>
              <a:rPr lang="en-US" sz="2400" dirty="0">
                <a:latin typeface="+mj-lt"/>
              </a:rPr>
              <a:t>Example – uniform flow</a:t>
            </a:r>
          </a:p>
        </p:txBody>
      </p:sp>
      <p:graphicFrame>
        <p:nvGraphicFramePr>
          <p:cNvPr id="17" name="Object 16"/>
          <p:cNvGraphicFramePr>
            <a:graphicFrameLocks noChangeAspect="1"/>
          </p:cNvGraphicFramePr>
          <p:nvPr>
            <p:extLst>
              <p:ext uri="{D42A27DB-BD31-4B8C-83A1-F6EECF244321}">
                <p14:modId xmlns:p14="http://schemas.microsoft.com/office/powerpoint/2010/main" val="4007610911"/>
              </p:ext>
            </p:extLst>
          </p:nvPr>
        </p:nvGraphicFramePr>
        <p:xfrm>
          <a:off x="1371600" y="3103110"/>
          <a:ext cx="3324225" cy="1622425"/>
        </p:xfrm>
        <a:graphic>
          <a:graphicData uri="http://schemas.openxmlformats.org/presentationml/2006/ole">
            <mc:AlternateContent xmlns:mc="http://schemas.openxmlformats.org/markup-compatibility/2006">
              <mc:Choice xmlns:v="urn:schemas-microsoft-com:vml" Requires="v">
                <p:oleObj spid="_x0000_s286842" name="数式" r:id="rId4" imgW="1384200" imgH="685800" progId="Equation.3">
                  <p:embed/>
                </p:oleObj>
              </mc:Choice>
              <mc:Fallback>
                <p:oleObj name="数式" r:id="rId4" imgW="1384200" imgH="685800" progId="Equation.3">
                  <p:embed/>
                  <p:pic>
                    <p:nvPicPr>
                      <p:cNvPr id="0" name=""/>
                      <p:cNvPicPr>
                        <a:picLocks noChangeAspect="1" noChangeArrowheads="1"/>
                      </p:cNvPicPr>
                      <p:nvPr/>
                    </p:nvPicPr>
                    <p:blipFill>
                      <a:blip r:embed="rId5"/>
                      <a:srcRect/>
                      <a:stretch>
                        <a:fillRect/>
                      </a:stretch>
                    </p:blipFill>
                    <p:spPr bwMode="auto">
                      <a:xfrm>
                        <a:off x="1371600" y="3103110"/>
                        <a:ext cx="3324225" cy="162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 name="Object 17"/>
          <p:cNvGraphicFramePr>
            <a:graphicFrameLocks noChangeAspect="1"/>
          </p:cNvGraphicFramePr>
          <p:nvPr>
            <p:extLst>
              <p:ext uri="{D42A27DB-BD31-4B8C-83A1-F6EECF244321}">
                <p14:modId xmlns:p14="http://schemas.microsoft.com/office/powerpoint/2010/main" val="1592413989"/>
              </p:ext>
            </p:extLst>
          </p:nvPr>
        </p:nvGraphicFramePr>
        <p:xfrm>
          <a:off x="1752600" y="4814888"/>
          <a:ext cx="2713038" cy="1592262"/>
        </p:xfrm>
        <a:graphic>
          <a:graphicData uri="http://schemas.openxmlformats.org/presentationml/2006/ole">
            <mc:AlternateContent xmlns:mc="http://schemas.openxmlformats.org/markup-compatibility/2006">
              <mc:Choice xmlns:v="urn:schemas-microsoft-com:vml" Requires="v">
                <p:oleObj spid="_x0000_s286843" name="数式" r:id="rId6" imgW="1130040" imgH="672840" progId="Equation.3">
                  <p:embed/>
                </p:oleObj>
              </mc:Choice>
              <mc:Fallback>
                <p:oleObj name="数式" r:id="rId6" imgW="1130040" imgH="672840" progId="Equation.3">
                  <p:embed/>
                  <p:pic>
                    <p:nvPicPr>
                      <p:cNvPr id="0" name=""/>
                      <p:cNvPicPr>
                        <a:picLocks noChangeAspect="1" noChangeArrowheads="1"/>
                      </p:cNvPicPr>
                      <p:nvPr/>
                    </p:nvPicPr>
                    <p:blipFill>
                      <a:blip r:embed="rId7"/>
                      <a:srcRect/>
                      <a:stretch>
                        <a:fillRect/>
                      </a:stretch>
                    </p:blipFill>
                    <p:spPr bwMode="auto">
                      <a:xfrm>
                        <a:off x="1752600" y="4814888"/>
                        <a:ext cx="2713038" cy="159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010540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10/26/2020</a:t>
            </a:r>
            <a:endParaRPr lang="en-US" dirty="0"/>
          </a:p>
        </p:txBody>
      </p:sp>
      <p:sp>
        <p:nvSpPr>
          <p:cNvPr id="3" name="Footer Placeholder 2"/>
          <p:cNvSpPr>
            <a:spLocks noGrp="1"/>
          </p:cNvSpPr>
          <p:nvPr>
            <p:ph type="ftr" sz="quarter" idx="11"/>
          </p:nvPr>
        </p:nvSpPr>
        <p:spPr/>
        <p:txBody>
          <a:bodyPr/>
          <a:lstStyle/>
          <a:p>
            <a:r>
              <a:rPr lang="en-US"/>
              <a:t>PHY 711  Fall 2020 --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dirty="0"/>
          </a:p>
        </p:txBody>
      </p:sp>
      <p:sp>
        <p:nvSpPr>
          <p:cNvPr id="5" name="Right Arrow 4"/>
          <p:cNvSpPr/>
          <p:nvPr/>
        </p:nvSpPr>
        <p:spPr>
          <a:xfrm>
            <a:off x="404812" y="4965700"/>
            <a:ext cx="457200" cy="3810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a:extLst>
              <a:ext uri="{FF2B5EF4-FFF2-40B4-BE49-F238E27FC236}">
                <a16:creationId xmlns:a16="http://schemas.microsoft.com/office/drawing/2014/main" id="{E24881A7-6D6B-4E30-8A81-984AC4B201B7}"/>
              </a:ext>
            </a:extLst>
          </p:cNvPr>
          <p:cNvPicPr>
            <a:picLocks noChangeAspect="1"/>
          </p:cNvPicPr>
          <p:nvPr/>
        </p:nvPicPr>
        <p:blipFill>
          <a:blip r:embed="rId3"/>
          <a:stretch>
            <a:fillRect/>
          </a:stretch>
        </p:blipFill>
        <p:spPr>
          <a:xfrm>
            <a:off x="862012" y="1885950"/>
            <a:ext cx="8290219" cy="3448050"/>
          </a:xfrm>
          <a:prstGeom prst="rect">
            <a:avLst/>
          </a:prstGeom>
        </p:spPr>
      </p:pic>
    </p:spTree>
    <p:extLst>
      <p:ext uri="{BB962C8B-B14F-4D97-AF65-F5344CB8AC3E}">
        <p14:creationId xmlns:p14="http://schemas.microsoft.com/office/powerpoint/2010/main" val="2666633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10/26/2020</a:t>
            </a:r>
            <a:endParaRPr lang="en-US" dirty="0"/>
          </a:p>
        </p:txBody>
      </p:sp>
      <p:sp>
        <p:nvSpPr>
          <p:cNvPr id="3" name="Footer Placeholder 2"/>
          <p:cNvSpPr>
            <a:spLocks noGrp="1"/>
          </p:cNvSpPr>
          <p:nvPr>
            <p:ph type="ftr" sz="quarter" idx="11"/>
          </p:nvPr>
        </p:nvSpPr>
        <p:spPr/>
        <p:txBody>
          <a:bodyPr/>
          <a:lstStyle/>
          <a:p>
            <a:r>
              <a:rPr lang="en-US"/>
              <a:t>PHY 711  Fall 2020 --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20</a:t>
            </a:fld>
            <a:endParaRPr lang="en-US" dirty="0"/>
          </a:p>
        </p:txBody>
      </p:sp>
      <p:sp>
        <p:nvSpPr>
          <p:cNvPr id="5" name="TextBox 4"/>
          <p:cNvSpPr txBox="1"/>
          <p:nvPr/>
        </p:nvSpPr>
        <p:spPr>
          <a:xfrm>
            <a:off x="533400" y="83403"/>
            <a:ext cx="7315200" cy="830997"/>
          </a:xfrm>
          <a:prstGeom prst="rect">
            <a:avLst/>
          </a:prstGeom>
          <a:noFill/>
        </p:spPr>
        <p:txBody>
          <a:bodyPr wrap="square" rtlCol="0">
            <a:spAutoFit/>
          </a:bodyPr>
          <a:lstStyle/>
          <a:p>
            <a:r>
              <a:rPr lang="en-US" sz="2400" dirty="0">
                <a:latin typeface="+mj-lt"/>
              </a:rPr>
              <a:t>Example – flow around a long cylinder (oriented in the  </a:t>
            </a:r>
            <a:r>
              <a:rPr lang="en-US" sz="2400" b="1" i="1" dirty="0">
                <a:latin typeface="+mj-lt"/>
              </a:rPr>
              <a:t>Y</a:t>
            </a:r>
            <a:r>
              <a:rPr lang="en-US" sz="2400" dirty="0">
                <a:latin typeface="+mj-lt"/>
              </a:rPr>
              <a:t>   direction)</a:t>
            </a:r>
          </a:p>
        </p:txBody>
      </p:sp>
      <p:sp>
        <p:nvSpPr>
          <p:cNvPr id="6" name="Oval 5"/>
          <p:cNvSpPr/>
          <p:nvPr/>
        </p:nvSpPr>
        <p:spPr>
          <a:xfrm>
            <a:off x="2362200" y="1521767"/>
            <a:ext cx="1066800" cy="1143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p:cNvGrpSpPr/>
          <p:nvPr/>
        </p:nvGrpSpPr>
        <p:grpSpPr>
          <a:xfrm>
            <a:off x="914400" y="1214735"/>
            <a:ext cx="1066800" cy="1223665"/>
            <a:chOff x="914400" y="1290935"/>
            <a:chExt cx="1066800" cy="1223665"/>
          </a:xfrm>
        </p:grpSpPr>
        <p:cxnSp>
          <p:nvCxnSpPr>
            <p:cNvPr id="8" name="Straight Arrow Connector 7"/>
            <p:cNvCxnSpPr/>
            <p:nvPr/>
          </p:nvCxnSpPr>
          <p:spPr>
            <a:xfrm>
              <a:off x="914400" y="1905000"/>
              <a:ext cx="1066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914400" y="2057400"/>
              <a:ext cx="1066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914400" y="2209800"/>
              <a:ext cx="1066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914400" y="2362200"/>
              <a:ext cx="1066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914400" y="2514600"/>
              <a:ext cx="1066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914400" y="1447800"/>
              <a:ext cx="1066800" cy="461665"/>
            </a:xfrm>
            <a:prstGeom prst="rect">
              <a:avLst/>
            </a:prstGeom>
            <a:noFill/>
          </p:spPr>
          <p:txBody>
            <a:bodyPr wrap="square" rtlCol="0">
              <a:spAutoFit/>
            </a:bodyPr>
            <a:lstStyle/>
            <a:p>
              <a:r>
                <a:rPr lang="en-US" sz="2400" i="1" dirty="0">
                  <a:latin typeface="+mj-lt"/>
                </a:rPr>
                <a:t>v</a:t>
              </a:r>
              <a:r>
                <a:rPr lang="en-US" sz="2400" i="1" baseline="-25000" dirty="0">
                  <a:latin typeface="+mj-lt"/>
                </a:rPr>
                <a:t>0</a:t>
              </a:r>
              <a:r>
                <a:rPr lang="en-US" sz="2400" i="1" dirty="0">
                  <a:latin typeface="+mj-lt"/>
                </a:rPr>
                <a:t> </a:t>
              </a:r>
              <a:r>
                <a:rPr lang="en-US" sz="2400" b="1" i="1" dirty="0">
                  <a:latin typeface="+mj-lt"/>
                </a:rPr>
                <a:t>Z</a:t>
              </a:r>
              <a:endParaRPr lang="en-US" sz="2400" i="1" dirty="0">
                <a:latin typeface="+mj-lt"/>
              </a:endParaRPr>
            </a:p>
          </p:txBody>
        </p:sp>
        <p:sp>
          <p:nvSpPr>
            <p:cNvPr id="14" name="TextBox 13"/>
            <p:cNvSpPr txBox="1"/>
            <p:nvPr/>
          </p:nvSpPr>
          <p:spPr>
            <a:xfrm>
              <a:off x="1295400" y="1290935"/>
              <a:ext cx="457200" cy="461665"/>
            </a:xfrm>
            <a:prstGeom prst="rect">
              <a:avLst/>
            </a:prstGeom>
            <a:noFill/>
          </p:spPr>
          <p:txBody>
            <a:bodyPr wrap="square" rtlCol="0">
              <a:spAutoFit/>
            </a:bodyPr>
            <a:lstStyle/>
            <a:p>
              <a:r>
                <a:rPr lang="en-US" sz="2400" b="1" dirty="0">
                  <a:latin typeface="+mj-lt"/>
                </a:rPr>
                <a:t>^</a:t>
              </a:r>
            </a:p>
          </p:txBody>
        </p:sp>
      </p:grpSp>
      <p:grpSp>
        <p:nvGrpSpPr>
          <p:cNvPr id="16" name="Group 15"/>
          <p:cNvGrpSpPr/>
          <p:nvPr/>
        </p:nvGrpSpPr>
        <p:grpSpPr>
          <a:xfrm>
            <a:off x="7239000" y="1443335"/>
            <a:ext cx="1066800" cy="1223665"/>
            <a:chOff x="914400" y="1290935"/>
            <a:chExt cx="1066800" cy="1223665"/>
          </a:xfrm>
        </p:grpSpPr>
        <p:cxnSp>
          <p:nvCxnSpPr>
            <p:cNvPr id="17" name="Straight Arrow Connector 16"/>
            <p:cNvCxnSpPr/>
            <p:nvPr/>
          </p:nvCxnSpPr>
          <p:spPr>
            <a:xfrm>
              <a:off x="914400" y="1905000"/>
              <a:ext cx="1066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914400" y="2057400"/>
              <a:ext cx="1066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914400" y="2209800"/>
              <a:ext cx="1066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914400" y="2362200"/>
              <a:ext cx="1066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914400" y="2514600"/>
              <a:ext cx="1066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914400" y="1447800"/>
              <a:ext cx="1066800" cy="461665"/>
            </a:xfrm>
            <a:prstGeom prst="rect">
              <a:avLst/>
            </a:prstGeom>
            <a:noFill/>
          </p:spPr>
          <p:txBody>
            <a:bodyPr wrap="square" rtlCol="0">
              <a:spAutoFit/>
            </a:bodyPr>
            <a:lstStyle/>
            <a:p>
              <a:r>
                <a:rPr lang="en-US" sz="2400" i="1" dirty="0">
                  <a:latin typeface="+mj-lt"/>
                </a:rPr>
                <a:t>v</a:t>
              </a:r>
              <a:r>
                <a:rPr lang="en-US" sz="2400" i="1" baseline="-25000" dirty="0">
                  <a:latin typeface="+mj-lt"/>
                </a:rPr>
                <a:t>0</a:t>
              </a:r>
              <a:r>
                <a:rPr lang="en-US" sz="2400" i="1" dirty="0">
                  <a:latin typeface="+mj-lt"/>
                </a:rPr>
                <a:t> </a:t>
              </a:r>
              <a:r>
                <a:rPr lang="en-US" sz="2400" b="1" i="1" dirty="0">
                  <a:latin typeface="+mj-lt"/>
                </a:rPr>
                <a:t>Z</a:t>
              </a:r>
              <a:endParaRPr lang="en-US" sz="2400" i="1" dirty="0">
                <a:latin typeface="+mj-lt"/>
              </a:endParaRPr>
            </a:p>
          </p:txBody>
        </p:sp>
        <p:sp>
          <p:nvSpPr>
            <p:cNvPr id="23" name="TextBox 22"/>
            <p:cNvSpPr txBox="1"/>
            <p:nvPr/>
          </p:nvSpPr>
          <p:spPr>
            <a:xfrm>
              <a:off x="1295400" y="1290935"/>
              <a:ext cx="457200" cy="461665"/>
            </a:xfrm>
            <a:prstGeom prst="rect">
              <a:avLst/>
            </a:prstGeom>
            <a:noFill/>
          </p:spPr>
          <p:txBody>
            <a:bodyPr wrap="square" rtlCol="0">
              <a:spAutoFit/>
            </a:bodyPr>
            <a:lstStyle/>
            <a:p>
              <a:r>
                <a:rPr lang="en-US" sz="2400" b="1" dirty="0">
                  <a:latin typeface="+mj-lt"/>
                </a:rPr>
                <a:t>^</a:t>
              </a:r>
            </a:p>
          </p:txBody>
        </p:sp>
      </p:grpSp>
      <p:graphicFrame>
        <p:nvGraphicFramePr>
          <p:cNvPr id="24" name="Object 23"/>
          <p:cNvGraphicFramePr>
            <a:graphicFrameLocks noChangeAspect="1"/>
          </p:cNvGraphicFramePr>
          <p:nvPr>
            <p:extLst>
              <p:ext uri="{D42A27DB-BD31-4B8C-83A1-F6EECF244321}">
                <p14:modId xmlns:p14="http://schemas.microsoft.com/office/powerpoint/2010/main" val="3458908137"/>
              </p:ext>
            </p:extLst>
          </p:nvPr>
        </p:nvGraphicFramePr>
        <p:xfrm>
          <a:off x="2209800" y="3330575"/>
          <a:ext cx="1646238" cy="1622425"/>
        </p:xfrm>
        <a:graphic>
          <a:graphicData uri="http://schemas.openxmlformats.org/presentationml/2006/ole">
            <mc:AlternateContent xmlns:mc="http://schemas.openxmlformats.org/markup-compatibility/2006">
              <mc:Choice xmlns:v="urn:schemas-microsoft-com:vml" Requires="v">
                <p:oleObj spid="_x0000_s287806" name="数式" r:id="rId4" imgW="685800" imgH="685800" progId="Equation.3">
                  <p:embed/>
                </p:oleObj>
              </mc:Choice>
              <mc:Fallback>
                <p:oleObj name="数式" r:id="rId4" imgW="685800" imgH="685800" progId="Equation.3">
                  <p:embed/>
                  <p:pic>
                    <p:nvPicPr>
                      <p:cNvPr id="0" name=""/>
                      <p:cNvPicPr>
                        <a:picLocks noChangeAspect="1" noChangeArrowheads="1"/>
                      </p:cNvPicPr>
                      <p:nvPr/>
                    </p:nvPicPr>
                    <p:blipFill>
                      <a:blip r:embed="rId5"/>
                      <a:srcRect/>
                      <a:stretch>
                        <a:fillRect/>
                      </a:stretch>
                    </p:blipFill>
                    <p:spPr bwMode="auto">
                      <a:xfrm>
                        <a:off x="2209800" y="3330575"/>
                        <a:ext cx="1646238" cy="162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26" name="Straight Arrow Connector 25"/>
          <p:cNvCxnSpPr/>
          <p:nvPr/>
        </p:nvCxnSpPr>
        <p:spPr>
          <a:xfrm flipV="1">
            <a:off x="2895600" y="914400"/>
            <a:ext cx="0" cy="117886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2971800" y="838200"/>
            <a:ext cx="457200" cy="461665"/>
          </a:xfrm>
          <a:prstGeom prst="rect">
            <a:avLst/>
          </a:prstGeom>
          <a:noFill/>
        </p:spPr>
        <p:txBody>
          <a:bodyPr wrap="square" rtlCol="0">
            <a:spAutoFit/>
          </a:bodyPr>
          <a:lstStyle/>
          <a:p>
            <a:r>
              <a:rPr lang="en-US" sz="2400" b="1" dirty="0">
                <a:latin typeface="+mj-lt"/>
              </a:rPr>
              <a:t>^</a:t>
            </a:r>
          </a:p>
        </p:txBody>
      </p:sp>
      <p:sp>
        <p:nvSpPr>
          <p:cNvPr id="28" name="TextBox 27"/>
          <p:cNvSpPr txBox="1"/>
          <p:nvPr/>
        </p:nvSpPr>
        <p:spPr>
          <a:xfrm>
            <a:off x="2971800" y="990600"/>
            <a:ext cx="533400" cy="457200"/>
          </a:xfrm>
          <a:prstGeom prst="rect">
            <a:avLst/>
          </a:prstGeom>
          <a:noFill/>
        </p:spPr>
        <p:txBody>
          <a:bodyPr wrap="square" rtlCol="0">
            <a:spAutoFit/>
          </a:bodyPr>
          <a:lstStyle/>
          <a:p>
            <a:r>
              <a:rPr lang="en-US" sz="2400" b="1" dirty="0">
                <a:latin typeface="+mj-lt"/>
              </a:rPr>
              <a:t>X</a:t>
            </a:r>
          </a:p>
        </p:txBody>
      </p:sp>
      <p:cxnSp>
        <p:nvCxnSpPr>
          <p:cNvPr id="30" name="Straight Arrow Connector 29"/>
          <p:cNvCxnSpPr/>
          <p:nvPr/>
        </p:nvCxnSpPr>
        <p:spPr>
          <a:xfrm>
            <a:off x="2895600" y="2120900"/>
            <a:ext cx="1447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4343400" y="1752600"/>
            <a:ext cx="457200" cy="461665"/>
          </a:xfrm>
          <a:prstGeom prst="rect">
            <a:avLst/>
          </a:prstGeom>
          <a:noFill/>
        </p:spPr>
        <p:txBody>
          <a:bodyPr wrap="square" rtlCol="0">
            <a:spAutoFit/>
          </a:bodyPr>
          <a:lstStyle/>
          <a:p>
            <a:r>
              <a:rPr lang="en-US" sz="2400" b="1" dirty="0">
                <a:latin typeface="+mj-lt"/>
              </a:rPr>
              <a:t>^</a:t>
            </a:r>
          </a:p>
        </p:txBody>
      </p:sp>
      <p:sp>
        <p:nvSpPr>
          <p:cNvPr id="32" name="TextBox 31"/>
          <p:cNvSpPr txBox="1"/>
          <p:nvPr/>
        </p:nvSpPr>
        <p:spPr>
          <a:xfrm>
            <a:off x="4343400" y="1905000"/>
            <a:ext cx="533400" cy="457200"/>
          </a:xfrm>
          <a:prstGeom prst="rect">
            <a:avLst/>
          </a:prstGeom>
          <a:noFill/>
        </p:spPr>
        <p:txBody>
          <a:bodyPr wrap="square" rtlCol="0">
            <a:spAutoFit/>
          </a:bodyPr>
          <a:lstStyle/>
          <a:p>
            <a:r>
              <a:rPr lang="en-US" sz="2400" b="1" dirty="0">
                <a:latin typeface="+mj-lt"/>
              </a:rPr>
              <a:t>Z</a:t>
            </a:r>
          </a:p>
        </p:txBody>
      </p:sp>
      <p:cxnSp>
        <p:nvCxnSpPr>
          <p:cNvPr id="34" name="Straight Arrow Connector 33"/>
          <p:cNvCxnSpPr>
            <a:endCxn id="6" idx="7"/>
          </p:cNvCxnSpPr>
          <p:nvPr/>
        </p:nvCxnSpPr>
        <p:spPr>
          <a:xfrm flipV="1">
            <a:off x="2895600" y="1689155"/>
            <a:ext cx="377171" cy="43174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3200400" y="1371600"/>
            <a:ext cx="1295400" cy="461665"/>
          </a:xfrm>
          <a:prstGeom prst="rect">
            <a:avLst/>
          </a:prstGeom>
          <a:noFill/>
        </p:spPr>
        <p:txBody>
          <a:bodyPr wrap="square" rtlCol="0">
            <a:spAutoFit/>
          </a:bodyPr>
          <a:lstStyle/>
          <a:p>
            <a:r>
              <a:rPr lang="en-US" sz="2400" i="1" dirty="0">
                <a:latin typeface="+mj-lt"/>
              </a:rPr>
              <a:t>r=a</a:t>
            </a:r>
          </a:p>
        </p:txBody>
      </p:sp>
      <p:sp>
        <p:nvSpPr>
          <p:cNvPr id="36" name="TextBox 35"/>
          <p:cNvSpPr txBox="1"/>
          <p:nvPr/>
        </p:nvSpPr>
        <p:spPr>
          <a:xfrm>
            <a:off x="3124200" y="1676400"/>
            <a:ext cx="914400" cy="461665"/>
          </a:xfrm>
          <a:prstGeom prst="rect">
            <a:avLst/>
          </a:prstGeom>
          <a:noFill/>
        </p:spPr>
        <p:txBody>
          <a:bodyPr wrap="square" rtlCol="0">
            <a:spAutoFit/>
          </a:bodyPr>
          <a:lstStyle/>
          <a:p>
            <a:r>
              <a:rPr lang="en-US" sz="2400" b="1" dirty="0">
                <a:latin typeface="Symbol" pitchFamily="18" charset="2"/>
              </a:rPr>
              <a:t>q</a:t>
            </a:r>
          </a:p>
        </p:txBody>
      </p:sp>
    </p:spTree>
    <p:extLst>
      <p:ext uri="{BB962C8B-B14F-4D97-AF65-F5344CB8AC3E}">
        <p14:creationId xmlns:p14="http://schemas.microsoft.com/office/powerpoint/2010/main" val="27261989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10/26/2020</a:t>
            </a:r>
            <a:endParaRPr lang="en-US" dirty="0"/>
          </a:p>
        </p:txBody>
      </p:sp>
      <p:sp>
        <p:nvSpPr>
          <p:cNvPr id="3" name="Footer Placeholder 2"/>
          <p:cNvSpPr>
            <a:spLocks noGrp="1"/>
          </p:cNvSpPr>
          <p:nvPr>
            <p:ph type="ftr" sz="quarter" idx="11"/>
          </p:nvPr>
        </p:nvSpPr>
        <p:spPr/>
        <p:txBody>
          <a:bodyPr/>
          <a:lstStyle/>
          <a:p>
            <a:r>
              <a:rPr lang="en-US"/>
              <a:t>PHY 711  Fall 2020 --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21</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217207955"/>
              </p:ext>
            </p:extLst>
          </p:nvPr>
        </p:nvGraphicFramePr>
        <p:xfrm>
          <a:off x="304800" y="152400"/>
          <a:ext cx="8466138" cy="2133600"/>
        </p:xfrm>
        <a:graphic>
          <a:graphicData uri="http://schemas.openxmlformats.org/presentationml/2006/ole">
            <mc:AlternateContent xmlns:mc="http://schemas.openxmlformats.org/markup-compatibility/2006">
              <mc:Choice xmlns:v="urn:schemas-microsoft-com:vml" Requires="v">
                <p:oleObj spid="_x0000_s288890" name="数式" r:id="rId4" imgW="3543120" imgH="901440" progId="Equation.3">
                  <p:embed/>
                </p:oleObj>
              </mc:Choice>
              <mc:Fallback>
                <p:oleObj name="数式" r:id="rId4" imgW="3543120" imgH="901440" progId="Equation.3">
                  <p:embed/>
                  <p:pic>
                    <p:nvPicPr>
                      <p:cNvPr id="0" name=""/>
                      <p:cNvPicPr>
                        <a:picLocks noChangeAspect="1" noChangeArrowheads="1"/>
                      </p:cNvPicPr>
                      <p:nvPr/>
                    </p:nvPicPr>
                    <p:blipFill>
                      <a:blip r:embed="rId5"/>
                      <a:srcRect/>
                      <a:stretch>
                        <a:fillRect/>
                      </a:stretch>
                    </p:blipFill>
                    <p:spPr bwMode="auto">
                      <a:xfrm>
                        <a:off x="304800" y="152400"/>
                        <a:ext cx="8466138"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464578795"/>
              </p:ext>
            </p:extLst>
          </p:nvPr>
        </p:nvGraphicFramePr>
        <p:xfrm>
          <a:off x="1588" y="2327275"/>
          <a:ext cx="9072562" cy="4148138"/>
        </p:xfrm>
        <a:graphic>
          <a:graphicData uri="http://schemas.openxmlformats.org/presentationml/2006/ole">
            <mc:AlternateContent xmlns:mc="http://schemas.openxmlformats.org/markup-compatibility/2006">
              <mc:Choice xmlns:v="urn:schemas-microsoft-com:vml" Requires="v">
                <p:oleObj spid="_x0000_s288891" name="数式" r:id="rId6" imgW="3797280" imgH="1752480" progId="Equation.3">
                  <p:embed/>
                </p:oleObj>
              </mc:Choice>
              <mc:Fallback>
                <p:oleObj name="数式" r:id="rId6" imgW="3797280" imgH="1752480" progId="Equation.3">
                  <p:embed/>
                  <p:pic>
                    <p:nvPicPr>
                      <p:cNvPr id="0" name=""/>
                      <p:cNvPicPr>
                        <a:picLocks noChangeAspect="1" noChangeArrowheads="1"/>
                      </p:cNvPicPr>
                      <p:nvPr/>
                    </p:nvPicPr>
                    <p:blipFill>
                      <a:blip r:embed="rId7"/>
                      <a:srcRect/>
                      <a:stretch>
                        <a:fillRect/>
                      </a:stretch>
                    </p:blipFill>
                    <p:spPr bwMode="auto">
                      <a:xfrm>
                        <a:off x="1588" y="2327275"/>
                        <a:ext cx="9072562" cy="414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6607380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10/26/2020</a:t>
            </a:r>
            <a:endParaRPr lang="en-US" dirty="0"/>
          </a:p>
        </p:txBody>
      </p:sp>
      <p:sp>
        <p:nvSpPr>
          <p:cNvPr id="3" name="Footer Placeholder 2"/>
          <p:cNvSpPr>
            <a:spLocks noGrp="1"/>
          </p:cNvSpPr>
          <p:nvPr>
            <p:ph type="ftr" sz="quarter" idx="11"/>
          </p:nvPr>
        </p:nvSpPr>
        <p:spPr/>
        <p:txBody>
          <a:bodyPr/>
          <a:lstStyle/>
          <a:p>
            <a:r>
              <a:rPr lang="en-US"/>
              <a:t>PHY 711  Fall 2020 --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22</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499832723"/>
              </p:ext>
            </p:extLst>
          </p:nvPr>
        </p:nvGraphicFramePr>
        <p:xfrm>
          <a:off x="533400" y="76200"/>
          <a:ext cx="6858000" cy="2405063"/>
        </p:xfrm>
        <a:graphic>
          <a:graphicData uri="http://schemas.openxmlformats.org/presentationml/2006/ole">
            <mc:AlternateContent xmlns:mc="http://schemas.openxmlformats.org/markup-compatibility/2006">
              <mc:Choice xmlns:v="urn:schemas-microsoft-com:vml" Requires="v">
                <p:oleObj spid="_x0000_s289914" name="数式" r:id="rId4" imgW="2869920" imgH="1015920" progId="Equation.3">
                  <p:embed/>
                </p:oleObj>
              </mc:Choice>
              <mc:Fallback>
                <p:oleObj name="数式" r:id="rId4" imgW="2869920" imgH="1015920" progId="Equation.3">
                  <p:embed/>
                  <p:pic>
                    <p:nvPicPr>
                      <p:cNvPr id="0" name=""/>
                      <p:cNvPicPr>
                        <a:picLocks noChangeAspect="1" noChangeArrowheads="1"/>
                      </p:cNvPicPr>
                      <p:nvPr/>
                    </p:nvPicPr>
                    <p:blipFill>
                      <a:blip r:embed="rId5"/>
                      <a:srcRect/>
                      <a:stretch>
                        <a:fillRect/>
                      </a:stretch>
                    </p:blipFill>
                    <p:spPr bwMode="auto">
                      <a:xfrm>
                        <a:off x="533400" y="76200"/>
                        <a:ext cx="6858000" cy="2405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508454155"/>
              </p:ext>
            </p:extLst>
          </p:nvPr>
        </p:nvGraphicFramePr>
        <p:xfrm>
          <a:off x="609600" y="2500313"/>
          <a:ext cx="5946775" cy="3697287"/>
        </p:xfrm>
        <a:graphic>
          <a:graphicData uri="http://schemas.openxmlformats.org/presentationml/2006/ole">
            <mc:AlternateContent xmlns:mc="http://schemas.openxmlformats.org/markup-compatibility/2006">
              <mc:Choice xmlns:v="urn:schemas-microsoft-com:vml" Requires="v">
                <p:oleObj spid="_x0000_s289915" name="数式" r:id="rId6" imgW="2489040" imgH="1562040" progId="Equation.3">
                  <p:embed/>
                </p:oleObj>
              </mc:Choice>
              <mc:Fallback>
                <p:oleObj name="数式" r:id="rId6" imgW="2489040" imgH="1562040" progId="Equation.3">
                  <p:embed/>
                  <p:pic>
                    <p:nvPicPr>
                      <p:cNvPr id="0" name=""/>
                      <p:cNvPicPr>
                        <a:picLocks noChangeAspect="1" noChangeArrowheads="1"/>
                      </p:cNvPicPr>
                      <p:nvPr/>
                    </p:nvPicPr>
                    <p:blipFill>
                      <a:blip r:embed="rId7"/>
                      <a:srcRect/>
                      <a:stretch>
                        <a:fillRect/>
                      </a:stretch>
                    </p:blipFill>
                    <p:spPr bwMode="auto">
                      <a:xfrm>
                        <a:off x="609600" y="2500313"/>
                        <a:ext cx="5946775" cy="3697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3040479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10/26/2020</a:t>
            </a:r>
            <a:endParaRPr lang="en-US" dirty="0"/>
          </a:p>
        </p:txBody>
      </p:sp>
      <p:sp>
        <p:nvSpPr>
          <p:cNvPr id="3" name="Footer Placeholder 2"/>
          <p:cNvSpPr>
            <a:spLocks noGrp="1"/>
          </p:cNvSpPr>
          <p:nvPr>
            <p:ph type="ftr" sz="quarter" idx="11"/>
          </p:nvPr>
        </p:nvSpPr>
        <p:spPr/>
        <p:txBody>
          <a:bodyPr/>
          <a:lstStyle/>
          <a:p>
            <a:r>
              <a:rPr lang="en-US"/>
              <a:t>PHY 711  Fall 2020 --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23</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460587508"/>
              </p:ext>
            </p:extLst>
          </p:nvPr>
        </p:nvGraphicFramePr>
        <p:xfrm>
          <a:off x="974725" y="381000"/>
          <a:ext cx="4429125" cy="3425825"/>
        </p:xfrm>
        <a:graphic>
          <a:graphicData uri="http://schemas.openxmlformats.org/presentationml/2006/ole">
            <mc:AlternateContent xmlns:mc="http://schemas.openxmlformats.org/markup-compatibility/2006">
              <mc:Choice xmlns:v="urn:schemas-microsoft-com:vml" Requires="v">
                <p:oleObj spid="_x0000_s290940" name="数式" r:id="rId4" imgW="1854000" imgH="1447560" progId="Equation.3">
                  <p:embed/>
                </p:oleObj>
              </mc:Choice>
              <mc:Fallback>
                <p:oleObj name="数式" r:id="rId4" imgW="1854000" imgH="1447560" progId="Equation.3">
                  <p:embed/>
                  <p:pic>
                    <p:nvPicPr>
                      <p:cNvPr id="0" name=""/>
                      <p:cNvPicPr>
                        <a:picLocks noChangeAspect="1" noChangeArrowheads="1"/>
                      </p:cNvPicPr>
                      <p:nvPr/>
                    </p:nvPicPr>
                    <p:blipFill>
                      <a:blip r:embed="rId5"/>
                      <a:srcRect/>
                      <a:stretch>
                        <a:fillRect/>
                      </a:stretch>
                    </p:blipFill>
                    <p:spPr bwMode="auto">
                      <a:xfrm>
                        <a:off x="974725" y="381000"/>
                        <a:ext cx="4429125" cy="342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4054007760"/>
              </p:ext>
            </p:extLst>
          </p:nvPr>
        </p:nvGraphicFramePr>
        <p:xfrm>
          <a:off x="537210" y="4343400"/>
          <a:ext cx="8149590" cy="1752600"/>
        </p:xfrm>
        <a:graphic>
          <a:graphicData uri="http://schemas.openxmlformats.org/presentationml/2006/ole">
            <mc:AlternateContent xmlns:mc="http://schemas.openxmlformats.org/markup-compatibility/2006">
              <mc:Choice xmlns:v="urn:schemas-microsoft-com:vml" Requires="v">
                <p:oleObj spid="_x0000_s290941" name="Equation" r:id="rId6" imgW="6019560" imgH="1307880" progId="Equation.DSMT4">
                  <p:embed/>
                </p:oleObj>
              </mc:Choice>
              <mc:Fallback>
                <p:oleObj name="Equation" r:id="rId6" imgW="6019560" imgH="1307880" progId="Equation.DSMT4">
                  <p:embed/>
                  <p:pic>
                    <p:nvPicPr>
                      <p:cNvPr id="0" name=""/>
                      <p:cNvPicPr>
                        <a:picLocks noChangeAspect="1" noChangeArrowheads="1"/>
                      </p:cNvPicPr>
                      <p:nvPr/>
                    </p:nvPicPr>
                    <p:blipFill>
                      <a:blip r:embed="rId7"/>
                      <a:srcRect/>
                      <a:stretch>
                        <a:fillRect/>
                      </a:stretch>
                    </p:blipFill>
                    <p:spPr bwMode="auto">
                      <a:xfrm>
                        <a:off x="537210" y="4343400"/>
                        <a:ext cx="8149590" cy="1752600"/>
                      </a:xfrm>
                      <a:prstGeom prst="rect">
                        <a:avLst/>
                      </a:prstGeom>
                      <a:noFill/>
                      <a:ln>
                        <a:noFill/>
                      </a:ln>
                    </p:spPr>
                  </p:pic>
                </p:oleObj>
              </mc:Fallback>
            </mc:AlternateContent>
          </a:graphicData>
        </a:graphic>
      </p:graphicFrame>
      <p:sp>
        <p:nvSpPr>
          <p:cNvPr id="7" name="TextBox 6"/>
          <p:cNvSpPr txBox="1"/>
          <p:nvPr/>
        </p:nvSpPr>
        <p:spPr>
          <a:xfrm>
            <a:off x="609600" y="6096000"/>
            <a:ext cx="4876800" cy="461665"/>
          </a:xfrm>
          <a:prstGeom prst="rect">
            <a:avLst/>
          </a:prstGeom>
          <a:noFill/>
        </p:spPr>
        <p:txBody>
          <a:bodyPr wrap="square" rtlCol="0">
            <a:spAutoFit/>
          </a:bodyPr>
          <a:lstStyle/>
          <a:p>
            <a:r>
              <a:rPr lang="en-US" sz="2400" dirty="0">
                <a:latin typeface="+mj-lt"/>
              </a:rPr>
              <a:t>to be continued …</a:t>
            </a:r>
          </a:p>
        </p:txBody>
      </p:sp>
    </p:spTree>
    <p:extLst>
      <p:ext uri="{BB962C8B-B14F-4D97-AF65-F5344CB8AC3E}">
        <p14:creationId xmlns:p14="http://schemas.microsoft.com/office/powerpoint/2010/main" val="772928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424FAEA-F94C-4BE0-B3FB-20B37CDD3388}"/>
              </a:ext>
            </a:extLst>
          </p:cNvPr>
          <p:cNvSpPr>
            <a:spLocks noGrp="1"/>
          </p:cNvSpPr>
          <p:nvPr>
            <p:ph type="dt" sz="half" idx="10"/>
          </p:nvPr>
        </p:nvSpPr>
        <p:spPr/>
        <p:txBody>
          <a:bodyPr/>
          <a:lstStyle/>
          <a:p>
            <a:r>
              <a:rPr lang="en-US"/>
              <a:t>10/26/2020</a:t>
            </a:r>
            <a:endParaRPr lang="en-US" dirty="0"/>
          </a:p>
        </p:txBody>
      </p:sp>
      <p:sp>
        <p:nvSpPr>
          <p:cNvPr id="3" name="Footer Placeholder 2">
            <a:extLst>
              <a:ext uri="{FF2B5EF4-FFF2-40B4-BE49-F238E27FC236}">
                <a16:creationId xmlns:a16="http://schemas.microsoft.com/office/drawing/2014/main" id="{6C5A1DD6-3A92-4008-B29C-72AF45273903}"/>
              </a:ext>
            </a:extLst>
          </p:cNvPr>
          <p:cNvSpPr>
            <a:spLocks noGrp="1"/>
          </p:cNvSpPr>
          <p:nvPr>
            <p:ph type="ftr" sz="quarter" idx="11"/>
          </p:nvPr>
        </p:nvSpPr>
        <p:spPr/>
        <p:txBody>
          <a:bodyPr/>
          <a:lstStyle/>
          <a:p>
            <a:r>
              <a:rPr lang="en-US"/>
              <a:t>PHY 711  Fall 2020 -- Lecture 27</a:t>
            </a:r>
            <a:endParaRPr lang="en-US" dirty="0"/>
          </a:p>
        </p:txBody>
      </p:sp>
      <p:sp>
        <p:nvSpPr>
          <p:cNvPr id="4" name="Slide Number Placeholder 3">
            <a:extLst>
              <a:ext uri="{FF2B5EF4-FFF2-40B4-BE49-F238E27FC236}">
                <a16:creationId xmlns:a16="http://schemas.microsoft.com/office/drawing/2014/main" id="{2C688004-E040-4A34-896D-C35863B9424D}"/>
              </a:ext>
            </a:extLst>
          </p:cNvPr>
          <p:cNvSpPr>
            <a:spLocks noGrp="1"/>
          </p:cNvSpPr>
          <p:nvPr>
            <p:ph type="sldNum" sz="quarter" idx="12"/>
          </p:nvPr>
        </p:nvSpPr>
        <p:spPr/>
        <p:txBody>
          <a:bodyPr/>
          <a:lstStyle/>
          <a:p>
            <a:fld id="{CE368B07-CEBF-4C80-90AF-53B34FA04CF3}" type="slidenum">
              <a:rPr lang="en-US" smtClean="0"/>
              <a:t>3</a:t>
            </a:fld>
            <a:endParaRPr lang="en-US" dirty="0"/>
          </a:p>
        </p:txBody>
      </p:sp>
      <p:sp>
        <p:nvSpPr>
          <p:cNvPr id="5" name="TextBox 4">
            <a:extLst>
              <a:ext uri="{FF2B5EF4-FFF2-40B4-BE49-F238E27FC236}">
                <a16:creationId xmlns:a16="http://schemas.microsoft.com/office/drawing/2014/main" id="{FAF3DA09-C834-4723-B902-546DA9D3D45C}"/>
              </a:ext>
            </a:extLst>
          </p:cNvPr>
          <p:cNvSpPr txBox="1"/>
          <p:nvPr/>
        </p:nvSpPr>
        <p:spPr>
          <a:xfrm>
            <a:off x="152400" y="228600"/>
            <a:ext cx="8001000" cy="461665"/>
          </a:xfrm>
          <a:prstGeom prst="rect">
            <a:avLst/>
          </a:prstGeom>
          <a:noFill/>
        </p:spPr>
        <p:txBody>
          <a:bodyPr wrap="square" rtlCol="0">
            <a:spAutoFit/>
          </a:bodyPr>
          <a:lstStyle/>
          <a:p>
            <a:r>
              <a:rPr lang="en-US" sz="2400" dirty="0">
                <a:latin typeface="+mj-lt"/>
              </a:rPr>
              <a:t>Homework #18</a:t>
            </a:r>
          </a:p>
        </p:txBody>
      </p:sp>
      <p:pic>
        <p:nvPicPr>
          <p:cNvPr id="7" name="Picture 6">
            <a:extLst>
              <a:ext uri="{FF2B5EF4-FFF2-40B4-BE49-F238E27FC236}">
                <a16:creationId xmlns:a16="http://schemas.microsoft.com/office/drawing/2014/main" id="{5A1F95B4-398E-4678-BC49-276C6BC30447}"/>
              </a:ext>
            </a:extLst>
          </p:cNvPr>
          <p:cNvPicPr>
            <a:picLocks noChangeAspect="1"/>
          </p:cNvPicPr>
          <p:nvPr/>
        </p:nvPicPr>
        <p:blipFill>
          <a:blip r:embed="rId3"/>
          <a:stretch>
            <a:fillRect/>
          </a:stretch>
        </p:blipFill>
        <p:spPr>
          <a:xfrm>
            <a:off x="1028700" y="2095500"/>
            <a:ext cx="7086600" cy="2667000"/>
          </a:xfrm>
          <a:prstGeom prst="rect">
            <a:avLst/>
          </a:prstGeom>
        </p:spPr>
      </p:pic>
    </p:spTree>
    <p:extLst>
      <p:ext uri="{BB962C8B-B14F-4D97-AF65-F5344CB8AC3E}">
        <p14:creationId xmlns:p14="http://schemas.microsoft.com/office/powerpoint/2010/main" val="17155111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10/26/2020</a:t>
            </a:r>
            <a:endParaRPr lang="en-US" dirty="0"/>
          </a:p>
        </p:txBody>
      </p:sp>
      <p:sp>
        <p:nvSpPr>
          <p:cNvPr id="3" name="Footer Placeholder 2"/>
          <p:cNvSpPr>
            <a:spLocks noGrp="1"/>
          </p:cNvSpPr>
          <p:nvPr>
            <p:ph type="ftr" sz="quarter" idx="11"/>
          </p:nvPr>
        </p:nvSpPr>
        <p:spPr/>
        <p:txBody>
          <a:bodyPr/>
          <a:lstStyle/>
          <a:p>
            <a:r>
              <a:rPr lang="en-US"/>
              <a:t>PHY 711  Fall 2020 --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4</a:t>
            </a:fld>
            <a:endParaRPr lang="en-US" dirty="0"/>
          </a:p>
        </p:txBody>
      </p:sp>
      <p:sp>
        <p:nvSpPr>
          <p:cNvPr id="5" name="TextBox 4"/>
          <p:cNvSpPr txBox="1"/>
          <p:nvPr/>
        </p:nvSpPr>
        <p:spPr>
          <a:xfrm>
            <a:off x="381000" y="381000"/>
            <a:ext cx="7848600" cy="6001643"/>
          </a:xfrm>
          <a:prstGeom prst="rect">
            <a:avLst/>
          </a:prstGeom>
          <a:noFill/>
        </p:spPr>
        <p:txBody>
          <a:bodyPr wrap="square" rtlCol="0">
            <a:spAutoFit/>
          </a:bodyPr>
          <a:lstStyle/>
          <a:p>
            <a:r>
              <a:rPr lang="en-US" sz="2400" dirty="0">
                <a:latin typeface="+mj-lt"/>
              </a:rPr>
              <a:t>Hydrodynamic analysis</a:t>
            </a:r>
          </a:p>
          <a:p>
            <a:r>
              <a:rPr lang="en-US" sz="2400" dirty="0">
                <a:latin typeface="+mj-lt"/>
              </a:rPr>
              <a:t>Motivation</a:t>
            </a:r>
          </a:p>
          <a:p>
            <a:pPr marL="914400" lvl="1" indent="-457200">
              <a:buFont typeface="+mj-lt"/>
              <a:buAutoNum type="arabicPeriod"/>
            </a:pPr>
            <a:r>
              <a:rPr lang="en-US" sz="2400" dirty="0">
                <a:latin typeface="+mj-lt"/>
              </a:rPr>
              <a:t>Natural progression from strings, membranes, fluids; description of 1, 2, and 3 dimensional continua</a:t>
            </a:r>
          </a:p>
          <a:p>
            <a:pPr marL="914400" lvl="1" indent="-457200">
              <a:buFont typeface="+mj-lt"/>
              <a:buAutoNum type="arabicPeriod"/>
            </a:pPr>
            <a:r>
              <a:rPr lang="en-US" sz="2400" dirty="0">
                <a:latin typeface="+mj-lt"/>
              </a:rPr>
              <a:t>Interesting and technologically important phenomena associated with fluids</a:t>
            </a:r>
          </a:p>
          <a:p>
            <a:endParaRPr lang="en-US" sz="2400" dirty="0">
              <a:latin typeface="+mj-lt"/>
            </a:endParaRPr>
          </a:p>
          <a:p>
            <a:r>
              <a:rPr lang="en-US" sz="2400" dirty="0">
                <a:latin typeface="+mj-lt"/>
              </a:rPr>
              <a:t>Plan</a:t>
            </a:r>
          </a:p>
          <a:p>
            <a:pPr marL="914400" lvl="1" indent="-457200">
              <a:buFont typeface="+mj-lt"/>
              <a:buAutoNum type="arabicPeriod"/>
            </a:pPr>
            <a:r>
              <a:rPr lang="en-US" sz="2400" dirty="0">
                <a:latin typeface="+mj-lt"/>
              </a:rPr>
              <a:t>Newton’s laws for fluids</a:t>
            </a:r>
          </a:p>
          <a:p>
            <a:pPr marL="914400" lvl="1" indent="-457200">
              <a:buFont typeface="+mj-lt"/>
              <a:buAutoNum type="arabicPeriod"/>
            </a:pPr>
            <a:r>
              <a:rPr lang="en-US" sz="2400" dirty="0">
                <a:latin typeface="+mj-lt"/>
              </a:rPr>
              <a:t>Continuity equation</a:t>
            </a:r>
          </a:p>
          <a:p>
            <a:pPr marL="914400" lvl="1" indent="-457200">
              <a:buFont typeface="+mj-lt"/>
              <a:buAutoNum type="arabicPeriod"/>
            </a:pPr>
            <a:r>
              <a:rPr lang="en-US" sz="2400" dirty="0">
                <a:latin typeface="+mj-lt"/>
              </a:rPr>
              <a:t>Stress tensor</a:t>
            </a:r>
          </a:p>
          <a:p>
            <a:pPr marL="914400" lvl="1" indent="-457200">
              <a:buFont typeface="+mj-lt"/>
              <a:buAutoNum type="arabicPeriod"/>
            </a:pPr>
            <a:r>
              <a:rPr lang="en-US" sz="2400" dirty="0">
                <a:latin typeface="+mj-lt"/>
              </a:rPr>
              <a:t>Energy relations</a:t>
            </a:r>
          </a:p>
          <a:p>
            <a:pPr marL="914400" lvl="1" indent="-457200">
              <a:buFont typeface="+mj-lt"/>
              <a:buAutoNum type="arabicPeriod"/>
            </a:pPr>
            <a:r>
              <a:rPr lang="en-US" sz="2400" dirty="0">
                <a:latin typeface="+mj-lt"/>
              </a:rPr>
              <a:t>Bernoulli’s theorem</a:t>
            </a:r>
          </a:p>
          <a:p>
            <a:pPr marL="914400" lvl="1" indent="-457200">
              <a:buFont typeface="+mj-lt"/>
              <a:buAutoNum type="arabicPeriod"/>
            </a:pPr>
            <a:r>
              <a:rPr lang="en-US" sz="2400" dirty="0">
                <a:latin typeface="+mj-lt"/>
              </a:rPr>
              <a:t>Various examples</a:t>
            </a:r>
          </a:p>
          <a:p>
            <a:pPr marL="914400" lvl="1" indent="-457200">
              <a:buFont typeface="+mj-lt"/>
              <a:buAutoNum type="arabicPeriod"/>
            </a:pPr>
            <a:r>
              <a:rPr lang="en-US" sz="2400" dirty="0">
                <a:latin typeface="+mj-lt"/>
              </a:rPr>
              <a:t>Sound waves</a:t>
            </a:r>
          </a:p>
        </p:txBody>
      </p:sp>
    </p:spTree>
    <p:extLst>
      <p:ext uri="{BB962C8B-B14F-4D97-AF65-F5344CB8AC3E}">
        <p14:creationId xmlns:p14="http://schemas.microsoft.com/office/powerpoint/2010/main" val="4269944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10/26/2020</a:t>
            </a:r>
            <a:endParaRPr lang="en-US" dirty="0"/>
          </a:p>
        </p:txBody>
      </p:sp>
      <p:sp>
        <p:nvSpPr>
          <p:cNvPr id="3" name="Footer Placeholder 2"/>
          <p:cNvSpPr>
            <a:spLocks noGrp="1"/>
          </p:cNvSpPr>
          <p:nvPr>
            <p:ph type="ftr" sz="quarter" idx="11"/>
          </p:nvPr>
        </p:nvSpPr>
        <p:spPr/>
        <p:txBody>
          <a:bodyPr/>
          <a:lstStyle/>
          <a:p>
            <a:r>
              <a:rPr lang="en-US"/>
              <a:t>PHY 711  Fall 2020 --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dirty="0"/>
          </a:p>
        </p:txBody>
      </p:sp>
      <p:sp>
        <p:nvSpPr>
          <p:cNvPr id="5" name="TextBox 4"/>
          <p:cNvSpPr txBox="1"/>
          <p:nvPr/>
        </p:nvSpPr>
        <p:spPr>
          <a:xfrm>
            <a:off x="228600" y="381000"/>
            <a:ext cx="8534400" cy="830997"/>
          </a:xfrm>
          <a:prstGeom prst="rect">
            <a:avLst/>
          </a:prstGeom>
          <a:noFill/>
        </p:spPr>
        <p:txBody>
          <a:bodyPr wrap="square" rtlCol="0">
            <a:spAutoFit/>
          </a:bodyPr>
          <a:lstStyle/>
          <a:p>
            <a:r>
              <a:rPr lang="en-US" sz="2400" dirty="0">
                <a:latin typeface="+mj-lt"/>
              </a:rPr>
              <a:t>Newton’s equations for fluids</a:t>
            </a:r>
          </a:p>
          <a:p>
            <a:pPr lvl="1"/>
            <a:r>
              <a:rPr lang="en-US" sz="2400" dirty="0">
                <a:latin typeface="+mj-lt"/>
              </a:rPr>
              <a:t> </a:t>
            </a:r>
            <a:r>
              <a:rPr lang="en-US" sz="2400">
                <a:latin typeface="+mj-lt"/>
              </a:rPr>
              <a:t>Use Euler </a:t>
            </a:r>
            <a:r>
              <a:rPr lang="en-US" sz="2400" dirty="0">
                <a:latin typeface="+mj-lt"/>
              </a:rPr>
              <a:t>formulation; following “particles” of fluid</a:t>
            </a:r>
          </a:p>
        </p:txBody>
      </p:sp>
      <p:graphicFrame>
        <p:nvGraphicFramePr>
          <p:cNvPr id="6" name="Object 5"/>
          <p:cNvGraphicFramePr>
            <a:graphicFrameLocks noChangeAspect="1"/>
          </p:cNvGraphicFramePr>
          <p:nvPr>
            <p:extLst>
              <p:ext uri="{D42A27DB-BD31-4B8C-83A1-F6EECF244321}">
                <p14:modId xmlns:p14="http://schemas.microsoft.com/office/powerpoint/2010/main" val="3256249767"/>
              </p:ext>
            </p:extLst>
          </p:nvPr>
        </p:nvGraphicFramePr>
        <p:xfrm>
          <a:off x="1941513" y="3152775"/>
          <a:ext cx="3741737" cy="3095625"/>
        </p:xfrm>
        <a:graphic>
          <a:graphicData uri="http://schemas.openxmlformats.org/presentationml/2006/ole">
            <mc:AlternateContent xmlns:mc="http://schemas.openxmlformats.org/markup-compatibility/2006">
              <mc:Choice xmlns:v="urn:schemas-microsoft-com:vml" Requires="v">
                <p:oleObj spid="_x0000_s272576" name="数式" r:id="rId4" imgW="1269720" imgH="1091880" progId="Equation.3">
                  <p:embed/>
                </p:oleObj>
              </mc:Choice>
              <mc:Fallback>
                <p:oleObj name="数式" r:id="rId4" imgW="1269720" imgH="1091880" progId="Equation.3">
                  <p:embed/>
                  <p:pic>
                    <p:nvPicPr>
                      <p:cNvPr id="0" name=""/>
                      <p:cNvPicPr/>
                      <p:nvPr/>
                    </p:nvPicPr>
                    <p:blipFill>
                      <a:blip r:embed="rId5"/>
                      <a:stretch>
                        <a:fillRect/>
                      </a:stretch>
                    </p:blipFill>
                    <p:spPr>
                      <a:xfrm>
                        <a:off x="1941513" y="3152775"/>
                        <a:ext cx="3741737" cy="309562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672136094"/>
              </p:ext>
            </p:extLst>
          </p:nvPr>
        </p:nvGraphicFramePr>
        <p:xfrm>
          <a:off x="1981200" y="1371600"/>
          <a:ext cx="5867400" cy="1828800"/>
        </p:xfrm>
        <a:graphic>
          <a:graphicData uri="http://schemas.openxmlformats.org/presentationml/2006/ole">
            <mc:AlternateContent xmlns:mc="http://schemas.openxmlformats.org/markup-compatibility/2006">
              <mc:Choice xmlns:v="urn:schemas-microsoft-com:vml" Requires="v">
                <p:oleObj spid="_x0000_s272577" name="数式" r:id="rId6" imgW="2120760" imgH="660240" progId="Equation.3">
                  <p:embed/>
                </p:oleObj>
              </mc:Choice>
              <mc:Fallback>
                <p:oleObj name="数式" r:id="rId6" imgW="2120760" imgH="660240" progId="Equation.3">
                  <p:embed/>
                  <p:pic>
                    <p:nvPicPr>
                      <p:cNvPr id="0" name="Object 5"/>
                      <p:cNvPicPr>
                        <a:picLocks noChangeAspect="1" noChangeArrowheads="1"/>
                      </p:cNvPicPr>
                      <p:nvPr/>
                    </p:nvPicPr>
                    <p:blipFill>
                      <a:blip r:embed="rId7"/>
                      <a:srcRect/>
                      <a:stretch>
                        <a:fillRect/>
                      </a:stretch>
                    </p:blipFill>
                    <p:spPr bwMode="auto">
                      <a:xfrm>
                        <a:off x="1981200" y="1371600"/>
                        <a:ext cx="5867400" cy="18288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569440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10/26/2020</a:t>
            </a:r>
            <a:endParaRPr lang="en-US" dirty="0"/>
          </a:p>
        </p:txBody>
      </p:sp>
      <p:sp>
        <p:nvSpPr>
          <p:cNvPr id="3" name="Footer Placeholder 2"/>
          <p:cNvSpPr>
            <a:spLocks noGrp="1"/>
          </p:cNvSpPr>
          <p:nvPr>
            <p:ph type="ftr" sz="quarter" idx="11"/>
          </p:nvPr>
        </p:nvSpPr>
        <p:spPr/>
        <p:txBody>
          <a:bodyPr/>
          <a:lstStyle/>
          <a:p>
            <a:r>
              <a:rPr lang="en-US"/>
              <a:t>PHY 711  Fall 2020 --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dirty="0"/>
          </a:p>
        </p:txBody>
      </p:sp>
      <p:sp>
        <p:nvSpPr>
          <p:cNvPr id="5" name="Cube 4"/>
          <p:cNvSpPr/>
          <p:nvPr/>
        </p:nvSpPr>
        <p:spPr>
          <a:xfrm>
            <a:off x="3276600" y="457200"/>
            <a:ext cx="1524000" cy="1219200"/>
          </a:xfrm>
          <a:prstGeom prst="cube">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2286000" y="941070"/>
            <a:ext cx="6858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rot="10800000">
            <a:off x="4953000" y="914400"/>
            <a:ext cx="6858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2256540" y="1270016"/>
            <a:ext cx="715260" cy="461665"/>
          </a:xfrm>
          <a:prstGeom prst="rect">
            <a:avLst/>
          </a:prstGeom>
          <a:noFill/>
        </p:spPr>
        <p:txBody>
          <a:bodyPr wrap="none" rtlCol="0">
            <a:spAutoFit/>
          </a:bodyPr>
          <a:lstStyle/>
          <a:p>
            <a:r>
              <a:rPr lang="en-US" sz="2400" i="1" dirty="0">
                <a:latin typeface="+mj-lt"/>
              </a:rPr>
              <a:t>p(x)</a:t>
            </a:r>
          </a:p>
        </p:txBody>
      </p:sp>
      <p:sp>
        <p:nvSpPr>
          <p:cNvPr id="10" name="TextBox 9"/>
          <p:cNvSpPr txBox="1"/>
          <p:nvPr/>
        </p:nvSpPr>
        <p:spPr>
          <a:xfrm>
            <a:off x="4953000" y="1290935"/>
            <a:ext cx="1220206" cy="461665"/>
          </a:xfrm>
          <a:prstGeom prst="rect">
            <a:avLst/>
          </a:prstGeom>
          <a:noFill/>
        </p:spPr>
        <p:txBody>
          <a:bodyPr wrap="none" rtlCol="0">
            <a:spAutoFit/>
          </a:bodyPr>
          <a:lstStyle/>
          <a:p>
            <a:r>
              <a:rPr lang="en-US" sz="2400" i="1" dirty="0">
                <a:latin typeface="+mj-lt"/>
              </a:rPr>
              <a:t>p(</a:t>
            </a:r>
            <a:r>
              <a:rPr lang="en-US" sz="2400" i="1" dirty="0" err="1">
                <a:latin typeface="+mj-lt"/>
              </a:rPr>
              <a:t>x+dx</a:t>
            </a:r>
            <a:r>
              <a:rPr lang="en-US" sz="2400" i="1" dirty="0">
                <a:latin typeface="+mj-lt"/>
              </a:rPr>
              <a:t>)</a:t>
            </a:r>
          </a:p>
        </p:txBody>
      </p:sp>
      <p:graphicFrame>
        <p:nvGraphicFramePr>
          <p:cNvPr id="11" name="Object 10"/>
          <p:cNvGraphicFramePr>
            <a:graphicFrameLocks noChangeAspect="1"/>
          </p:cNvGraphicFramePr>
          <p:nvPr>
            <p:extLst>
              <p:ext uri="{D42A27DB-BD31-4B8C-83A1-F6EECF244321}">
                <p14:modId xmlns:p14="http://schemas.microsoft.com/office/powerpoint/2010/main" val="4177025811"/>
              </p:ext>
            </p:extLst>
          </p:nvPr>
        </p:nvGraphicFramePr>
        <p:xfrm>
          <a:off x="685800" y="2239696"/>
          <a:ext cx="7620000" cy="2941904"/>
        </p:xfrm>
        <a:graphic>
          <a:graphicData uri="http://schemas.openxmlformats.org/presentationml/2006/ole">
            <mc:AlternateContent xmlns:mc="http://schemas.openxmlformats.org/markup-compatibility/2006">
              <mc:Choice xmlns:v="urn:schemas-microsoft-com:vml" Requires="v">
                <p:oleObj spid="_x0000_s273497" name="数式" r:id="rId4" imgW="2793960" imgH="1091880" progId="Equation.3">
                  <p:embed/>
                </p:oleObj>
              </mc:Choice>
              <mc:Fallback>
                <p:oleObj name="数式" r:id="rId4" imgW="2793960" imgH="1091880" progId="Equation.3">
                  <p:embed/>
                  <p:pic>
                    <p:nvPicPr>
                      <p:cNvPr id="0" name="Object 5"/>
                      <p:cNvPicPr>
                        <a:picLocks noChangeAspect="1" noChangeArrowheads="1"/>
                      </p:cNvPicPr>
                      <p:nvPr/>
                    </p:nvPicPr>
                    <p:blipFill>
                      <a:blip r:embed="rId5"/>
                      <a:srcRect/>
                      <a:stretch>
                        <a:fillRect/>
                      </a:stretch>
                    </p:blipFill>
                    <p:spPr bwMode="auto">
                      <a:xfrm>
                        <a:off x="685800" y="2239696"/>
                        <a:ext cx="7620000" cy="2941904"/>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750346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10/26/2020</a:t>
            </a:r>
            <a:endParaRPr lang="en-US" dirty="0"/>
          </a:p>
        </p:txBody>
      </p:sp>
      <p:sp>
        <p:nvSpPr>
          <p:cNvPr id="3" name="Footer Placeholder 2"/>
          <p:cNvSpPr>
            <a:spLocks noGrp="1"/>
          </p:cNvSpPr>
          <p:nvPr>
            <p:ph type="ftr" sz="quarter" idx="11"/>
          </p:nvPr>
        </p:nvSpPr>
        <p:spPr/>
        <p:txBody>
          <a:bodyPr/>
          <a:lstStyle/>
          <a:p>
            <a:r>
              <a:rPr lang="en-US"/>
              <a:t>PHY 711  Fall 2020 --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849413021"/>
              </p:ext>
            </p:extLst>
          </p:nvPr>
        </p:nvGraphicFramePr>
        <p:xfrm>
          <a:off x="298450" y="860425"/>
          <a:ext cx="4687888" cy="2492375"/>
        </p:xfrm>
        <a:graphic>
          <a:graphicData uri="http://schemas.openxmlformats.org/presentationml/2006/ole">
            <mc:AlternateContent xmlns:mc="http://schemas.openxmlformats.org/markup-compatibility/2006">
              <mc:Choice xmlns:v="urn:schemas-microsoft-com:vml" Requires="v">
                <p:oleObj spid="_x0000_s274525" name="数式" r:id="rId4" imgW="1904760" imgH="1054080" progId="Equation.3">
                  <p:embed/>
                </p:oleObj>
              </mc:Choice>
              <mc:Fallback>
                <p:oleObj name="数式" r:id="rId4" imgW="1904760" imgH="1054080" progId="Equation.3">
                  <p:embed/>
                  <p:pic>
                    <p:nvPicPr>
                      <p:cNvPr id="0" name="Object 5"/>
                      <p:cNvPicPr>
                        <a:picLocks noChangeAspect="1" noChangeArrowheads="1"/>
                      </p:cNvPicPr>
                      <p:nvPr/>
                    </p:nvPicPr>
                    <p:blipFill>
                      <a:blip r:embed="rId5"/>
                      <a:srcRect/>
                      <a:stretch>
                        <a:fillRect/>
                      </a:stretch>
                    </p:blipFill>
                    <p:spPr bwMode="auto">
                      <a:xfrm>
                        <a:off x="298450" y="860425"/>
                        <a:ext cx="4687888" cy="2492375"/>
                      </a:xfrm>
                      <a:prstGeom prst="rect">
                        <a:avLst/>
                      </a:prstGeom>
                      <a:noFill/>
                      <a:ln>
                        <a:noFill/>
                      </a:ln>
                    </p:spPr>
                  </p:pic>
                </p:oleObj>
              </mc:Fallback>
            </mc:AlternateContent>
          </a:graphicData>
        </a:graphic>
      </p:graphicFrame>
      <p:sp>
        <p:nvSpPr>
          <p:cNvPr id="6" name="TextBox 5"/>
          <p:cNvSpPr txBox="1"/>
          <p:nvPr/>
        </p:nvSpPr>
        <p:spPr>
          <a:xfrm>
            <a:off x="228600" y="381000"/>
            <a:ext cx="8534400" cy="830997"/>
          </a:xfrm>
          <a:prstGeom prst="rect">
            <a:avLst/>
          </a:prstGeom>
          <a:noFill/>
        </p:spPr>
        <p:txBody>
          <a:bodyPr wrap="square" rtlCol="0">
            <a:spAutoFit/>
          </a:bodyPr>
          <a:lstStyle/>
          <a:p>
            <a:r>
              <a:rPr lang="en-US" sz="2400" dirty="0">
                <a:latin typeface="+mj-lt"/>
              </a:rPr>
              <a:t>Newton’s equations for fluids -- continued</a:t>
            </a:r>
          </a:p>
          <a:p>
            <a:pPr lvl="1"/>
            <a:r>
              <a:rPr lang="en-US" sz="2400" dirty="0">
                <a:latin typeface="+mj-lt"/>
              </a:rPr>
              <a:t> </a:t>
            </a:r>
          </a:p>
        </p:txBody>
      </p:sp>
    </p:spTree>
    <p:extLst>
      <p:ext uri="{BB962C8B-B14F-4D97-AF65-F5344CB8AC3E}">
        <p14:creationId xmlns:p14="http://schemas.microsoft.com/office/powerpoint/2010/main" val="35866056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10/26/2020</a:t>
            </a:r>
            <a:endParaRPr lang="en-US" dirty="0"/>
          </a:p>
        </p:txBody>
      </p:sp>
      <p:sp>
        <p:nvSpPr>
          <p:cNvPr id="3" name="Footer Placeholder 2"/>
          <p:cNvSpPr>
            <a:spLocks noGrp="1"/>
          </p:cNvSpPr>
          <p:nvPr>
            <p:ph type="ftr" sz="quarter" idx="11"/>
          </p:nvPr>
        </p:nvSpPr>
        <p:spPr/>
        <p:txBody>
          <a:bodyPr/>
          <a:lstStyle/>
          <a:p>
            <a:r>
              <a:rPr lang="en-US"/>
              <a:t>PHY 711  Fall 2020 --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4012094916"/>
              </p:ext>
            </p:extLst>
          </p:nvPr>
        </p:nvGraphicFramePr>
        <p:xfrm>
          <a:off x="795339" y="352425"/>
          <a:ext cx="5910262" cy="4141788"/>
        </p:xfrm>
        <a:graphic>
          <a:graphicData uri="http://schemas.openxmlformats.org/presentationml/2006/ole">
            <mc:AlternateContent xmlns:mc="http://schemas.openxmlformats.org/markup-compatibility/2006">
              <mc:Choice xmlns:v="urn:schemas-microsoft-com:vml" Requires="v">
                <p:oleObj spid="_x0000_s275635" name="Equation" r:id="rId4" imgW="2349360" imgH="1752480" progId="Equation.DSMT4">
                  <p:embed/>
                </p:oleObj>
              </mc:Choice>
              <mc:Fallback>
                <p:oleObj name="Equation" r:id="rId4" imgW="2349360" imgH="1752480" progId="Equation.DSMT4">
                  <p:embed/>
                  <p:pic>
                    <p:nvPicPr>
                      <p:cNvPr id="0" name="Object 6"/>
                      <p:cNvPicPr>
                        <a:picLocks noChangeAspect="1" noChangeArrowheads="1"/>
                      </p:cNvPicPr>
                      <p:nvPr/>
                    </p:nvPicPr>
                    <p:blipFill>
                      <a:blip r:embed="rId5"/>
                      <a:srcRect/>
                      <a:stretch>
                        <a:fillRect/>
                      </a:stretch>
                    </p:blipFill>
                    <p:spPr bwMode="auto">
                      <a:xfrm>
                        <a:off x="795339" y="352425"/>
                        <a:ext cx="5910262" cy="4141788"/>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957145925"/>
              </p:ext>
            </p:extLst>
          </p:nvPr>
        </p:nvGraphicFramePr>
        <p:xfrm>
          <a:off x="609600" y="4572000"/>
          <a:ext cx="6907212" cy="1560513"/>
        </p:xfrm>
        <a:graphic>
          <a:graphicData uri="http://schemas.openxmlformats.org/presentationml/2006/ole">
            <mc:AlternateContent xmlns:mc="http://schemas.openxmlformats.org/markup-compatibility/2006">
              <mc:Choice xmlns:v="urn:schemas-microsoft-com:vml" Requires="v">
                <p:oleObj spid="_x0000_s275636" name="数式" r:id="rId6" imgW="2806560" imgH="660240" progId="Equation.3">
                  <p:embed/>
                </p:oleObj>
              </mc:Choice>
              <mc:Fallback>
                <p:oleObj name="数式" r:id="rId6" imgW="2806560" imgH="660240" progId="Equation.3">
                  <p:embed/>
                  <p:pic>
                    <p:nvPicPr>
                      <p:cNvPr id="0" name="Object 4"/>
                      <p:cNvPicPr>
                        <a:picLocks noChangeAspect="1" noChangeArrowheads="1"/>
                      </p:cNvPicPr>
                      <p:nvPr/>
                    </p:nvPicPr>
                    <p:blipFill>
                      <a:blip r:embed="rId7"/>
                      <a:srcRect/>
                      <a:stretch>
                        <a:fillRect/>
                      </a:stretch>
                    </p:blipFill>
                    <p:spPr bwMode="auto">
                      <a:xfrm>
                        <a:off x="609600" y="4572000"/>
                        <a:ext cx="6907212" cy="156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2965560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10/26/2020</a:t>
            </a:r>
            <a:endParaRPr lang="en-US" dirty="0"/>
          </a:p>
        </p:txBody>
      </p:sp>
      <p:sp>
        <p:nvSpPr>
          <p:cNvPr id="3" name="Footer Placeholder 2"/>
          <p:cNvSpPr>
            <a:spLocks noGrp="1"/>
          </p:cNvSpPr>
          <p:nvPr>
            <p:ph type="ftr" sz="quarter" idx="11"/>
          </p:nvPr>
        </p:nvSpPr>
        <p:spPr/>
        <p:txBody>
          <a:bodyPr/>
          <a:lstStyle/>
          <a:p>
            <a:r>
              <a:rPr lang="en-US"/>
              <a:t>PHY 711  Fall 2020 --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679517875"/>
              </p:ext>
            </p:extLst>
          </p:nvPr>
        </p:nvGraphicFramePr>
        <p:xfrm>
          <a:off x="728663" y="1127125"/>
          <a:ext cx="7092950" cy="3124200"/>
        </p:xfrm>
        <a:graphic>
          <a:graphicData uri="http://schemas.openxmlformats.org/presentationml/2006/ole">
            <mc:AlternateContent xmlns:mc="http://schemas.openxmlformats.org/markup-compatibility/2006">
              <mc:Choice xmlns:v="urn:schemas-microsoft-com:vml" Requires="v">
                <p:oleObj spid="_x0000_s276569" name="数式" r:id="rId4" imgW="2882880" imgH="1320480" progId="Equation.3">
                  <p:embed/>
                </p:oleObj>
              </mc:Choice>
              <mc:Fallback>
                <p:oleObj name="数式" r:id="rId4" imgW="2882880" imgH="1320480" progId="Equation.3">
                  <p:embed/>
                  <p:pic>
                    <p:nvPicPr>
                      <p:cNvPr id="0" name="Object 4"/>
                      <p:cNvPicPr>
                        <a:picLocks noChangeAspect="1" noChangeArrowheads="1"/>
                      </p:cNvPicPr>
                      <p:nvPr/>
                    </p:nvPicPr>
                    <p:blipFill>
                      <a:blip r:embed="rId5"/>
                      <a:srcRect/>
                      <a:stretch>
                        <a:fillRect/>
                      </a:stretch>
                    </p:blipFill>
                    <p:spPr bwMode="auto">
                      <a:xfrm>
                        <a:off x="728663" y="1127125"/>
                        <a:ext cx="709295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228600" y="381000"/>
            <a:ext cx="8534400" cy="830997"/>
          </a:xfrm>
          <a:prstGeom prst="rect">
            <a:avLst/>
          </a:prstGeom>
          <a:noFill/>
        </p:spPr>
        <p:txBody>
          <a:bodyPr wrap="square" rtlCol="0">
            <a:spAutoFit/>
          </a:bodyPr>
          <a:lstStyle/>
          <a:p>
            <a:r>
              <a:rPr lang="en-US" sz="2400" dirty="0">
                <a:latin typeface="+mj-lt"/>
              </a:rPr>
              <a:t>Newton’s equations for fluids -- continued</a:t>
            </a:r>
          </a:p>
          <a:p>
            <a:pPr lvl="1"/>
            <a:r>
              <a:rPr lang="en-US" sz="2400" dirty="0">
                <a:latin typeface="+mj-lt"/>
              </a:rPr>
              <a:t> </a:t>
            </a:r>
          </a:p>
        </p:txBody>
      </p:sp>
    </p:spTree>
    <p:extLst>
      <p:ext uri="{BB962C8B-B14F-4D97-AF65-F5344CB8AC3E}">
        <p14:creationId xmlns:p14="http://schemas.microsoft.com/office/powerpoint/2010/main" val="40598766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17852</TotalTime>
  <Words>867</Words>
  <Application>Microsoft Office PowerPoint</Application>
  <PresentationFormat>On-screen Show (4:3)</PresentationFormat>
  <Paragraphs>185</Paragraphs>
  <Slides>23</Slides>
  <Notes>23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3</vt:i4>
      </vt:variant>
      <vt:variant>
        <vt:lpstr>Slide Titles</vt:lpstr>
      </vt:variant>
      <vt:variant>
        <vt:i4>23</vt:i4>
      </vt:variant>
    </vt:vector>
  </HeadingPairs>
  <TitlesOfParts>
    <vt:vector size="30" baseType="lpstr">
      <vt:lpstr>Arial</vt:lpstr>
      <vt:lpstr>Calibri</vt:lpstr>
      <vt:lpstr>Symbol</vt:lpstr>
      <vt:lpstr>Office Theme</vt:lpstr>
      <vt:lpstr>数式</vt:lpstr>
      <vt:lpstr>MathType 7.0 Equation</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848</cp:revision>
  <cp:lastPrinted>2020-10-25T03:47:04Z</cp:lastPrinted>
  <dcterms:created xsi:type="dcterms:W3CDTF">2012-01-10T18:32:24Z</dcterms:created>
  <dcterms:modified xsi:type="dcterms:W3CDTF">2020-10-25T03:47:24Z</dcterms:modified>
</cp:coreProperties>
</file>