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418" r:id="rId3"/>
    <p:sldId id="354" r:id="rId4"/>
    <p:sldId id="414" r:id="rId5"/>
    <p:sldId id="415" r:id="rId6"/>
    <p:sldId id="416" r:id="rId7"/>
    <p:sldId id="422" r:id="rId8"/>
    <p:sldId id="395" r:id="rId9"/>
    <p:sldId id="396" r:id="rId10"/>
    <p:sldId id="419" r:id="rId11"/>
    <p:sldId id="420" r:id="rId12"/>
    <p:sldId id="423" r:id="rId13"/>
    <p:sldId id="386" r:id="rId14"/>
    <p:sldId id="424" r:id="rId15"/>
    <p:sldId id="387" r:id="rId16"/>
    <p:sldId id="388" r:id="rId17"/>
    <p:sldId id="389" r:id="rId18"/>
    <p:sldId id="390" r:id="rId19"/>
    <p:sldId id="391" r:id="rId20"/>
    <p:sldId id="417" r:id="rId21"/>
    <p:sldId id="394" r:id="rId22"/>
    <p:sldId id="398" r:id="rId23"/>
    <p:sldId id="399" r:id="rId24"/>
    <p:sldId id="421" r:id="rId25"/>
    <p:sldId id="400" r:id="rId26"/>
    <p:sldId id="401" r:id="rId27"/>
    <p:sldId id="402" r:id="rId28"/>
    <p:sldId id="403" r:id="rId29"/>
    <p:sldId id="404"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5" d="100"/>
          <a:sy n="75" d="100"/>
        </p:scale>
        <p:origin x="1452" y="96"/>
      </p:cViewPr>
      <p:guideLst>
        <p:guide orient="horz" pos="2160"/>
        <p:guide pos="2880"/>
      </p:guideLst>
    </p:cSldViewPr>
  </p:slideViewPr>
  <p:notesTextViewPr>
    <p:cViewPr>
      <p:scale>
        <a:sx n="1" d="1"/>
        <a:sy n="1" d="1"/>
      </p:scale>
      <p:origin x="0" y="0"/>
    </p:cViewPr>
  </p:notesTextViewPr>
  <p:sorterViewPr>
    <p:cViewPr>
      <p:scale>
        <a:sx n="76" d="100"/>
        <a:sy n="76" d="100"/>
      </p:scale>
      <p:origin x="0" y="-10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1.wmf"/><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10/28/2020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10/28/2020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our discussion of hydrodynamics which is presented in Chapter 9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the there is a log  that distorts the flow.    Here the long axis of the log is in the direction perpendicular to the screen.    At the boundary of the log, the radial velocity is 0.</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90539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and solving the boundary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62317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89443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solution and simplified behavior far from the log.</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7058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39788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83627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more complicated situation where there is a pressure gradient and applied potential.    Specializing to the case of irrotational flow and arriving at the Bernoulli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56969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918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generalizing this result to a possibly compressible fluid under the  condition of zero heat transfer (isentropic).</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42472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introduce the so called first law of thermodynamics.   This condition finds a general expression for ratio of the pressure and density in terms of the density derivative of the internal energy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9200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18 is due Friday.</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rearranged in terms of the gradient of the pressure divided by the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99327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arrive at a Bernoulli relation for irrotational flow of an isentropic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070656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429081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colloquium for this week features our three newest faculty members  presenting snapshots of their research programs.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6994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85218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16630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Resuming our discussion of Newton’s equations for fluids.    For reference, this approach is named for Euler and is based on the continuous fluid being represented within an infinitesimal volume.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83066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infinitesimal volume moves from t to t’, the spatial position moves from r to </a:t>
            </a:r>
            <a:r>
              <a:rPr lang="en-US" dirty="0" err="1"/>
              <a:t>r+v</a:t>
            </a:r>
            <a:r>
              <a:rPr lang="en-US" dirty="0"/>
              <a:t> </a:t>
            </a:r>
            <a:r>
              <a:rPr lang="en-US" dirty="0">
                <a:latin typeface="Symbol" panose="05050102010706020507" pitchFamily="18" charset="2"/>
              </a:rPr>
              <a:t>d</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74110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aspect of the fluid is the continuity equation.    This simplifies to a velocity field which has zero divergence.</a:t>
            </a:r>
          </a:p>
          <a:p>
            <a:r>
              <a:rPr lang="en-US" dirty="0"/>
              <a:t>For irrotational flow the velocity field has zero curl and therefore can be written in terms of the velocity potential.   Irrotational flow of an incompressible fluid satisfies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93840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example of irrotational flow of an incompressible fluid.    In this case the fluid is flowing uniformly along the z axis.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1522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10/28/2020</a:t>
            </a:r>
            <a:endParaRPr lang="en-US" dirty="0"/>
          </a:p>
        </p:txBody>
      </p:sp>
      <p:sp>
        <p:nvSpPr>
          <p:cNvPr id="6" name="Footer Placeholder 5"/>
          <p:cNvSpPr>
            <a:spLocks noGrp="1"/>
          </p:cNvSpPr>
          <p:nvPr>
            <p:ph type="ftr" sz="quarter" idx="11"/>
          </p:nvPr>
        </p:nvSpPr>
        <p:spPr/>
        <p:txBody>
          <a:bodyPr/>
          <a:lstStyle/>
          <a:p>
            <a:r>
              <a:rPr lang="en-US"/>
              <a:t>PHY 711  Fall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10/28/2020</a:t>
            </a:r>
            <a:endParaRPr lang="en-US" dirty="0"/>
          </a:p>
        </p:txBody>
      </p:sp>
      <p:sp>
        <p:nvSpPr>
          <p:cNvPr id="8" name="Footer Placeholder 7"/>
          <p:cNvSpPr>
            <a:spLocks noGrp="1"/>
          </p:cNvSpPr>
          <p:nvPr>
            <p:ph type="ftr" sz="quarter" idx="11"/>
          </p:nvPr>
        </p:nvSpPr>
        <p:spPr/>
        <p:txBody>
          <a:bodyPr/>
          <a:lstStyle/>
          <a:p>
            <a:r>
              <a:rPr lang="en-US"/>
              <a:t>PHY 711  Fall 2020 -- Lecture 28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10/28/2020</a:t>
            </a:r>
            <a:endParaRPr lang="en-US" dirty="0"/>
          </a:p>
        </p:txBody>
      </p:sp>
      <p:sp>
        <p:nvSpPr>
          <p:cNvPr id="4" name="Footer Placeholder 3"/>
          <p:cNvSpPr>
            <a:spLocks noGrp="1"/>
          </p:cNvSpPr>
          <p:nvPr>
            <p:ph type="ftr" sz="quarter" idx="11"/>
          </p:nvPr>
        </p:nvSpPr>
        <p:spPr/>
        <p:txBody>
          <a:bodyPr/>
          <a:lstStyle/>
          <a:p>
            <a:r>
              <a:rPr lang="en-US"/>
              <a:t>PHY 711  Fall 2020 -- Lecture 28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10/28/2020</a:t>
            </a:r>
            <a:endParaRPr lang="en-US" dirty="0"/>
          </a:p>
        </p:txBody>
      </p:sp>
      <p:sp>
        <p:nvSpPr>
          <p:cNvPr id="6" name="Footer Placeholder 5"/>
          <p:cNvSpPr>
            <a:spLocks noGrp="1"/>
          </p:cNvSpPr>
          <p:nvPr>
            <p:ph type="ftr" sz="quarter" idx="11"/>
          </p:nvPr>
        </p:nvSpPr>
        <p:spPr/>
        <p:txBody>
          <a:bodyPr/>
          <a:lstStyle/>
          <a:p>
            <a:r>
              <a:rPr lang="en-US"/>
              <a:t>PHY 711  Fall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10/28/2020</a:t>
            </a:r>
            <a:endParaRPr lang="en-US" dirty="0"/>
          </a:p>
        </p:txBody>
      </p:sp>
      <p:sp>
        <p:nvSpPr>
          <p:cNvPr id="6" name="Footer Placeholder 5"/>
          <p:cNvSpPr>
            <a:spLocks noGrp="1"/>
          </p:cNvSpPr>
          <p:nvPr>
            <p:ph type="ftr" sz="quarter" idx="11"/>
          </p:nvPr>
        </p:nvSpPr>
        <p:spPr/>
        <p:txBody>
          <a:bodyPr/>
          <a:lstStyle/>
          <a:p>
            <a:r>
              <a:rPr lang="en-US"/>
              <a:t>PHY 711  Fall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10/28/2020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2.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6.w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6.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8.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0.bin"/><Relationship Id="rId5" Type="http://schemas.openxmlformats.org/officeDocument/2006/relationships/image" Target="../media/image33.wmf"/><Relationship Id="rId4" Type="http://schemas.openxmlformats.org/officeDocument/2006/relationships/oleObject" Target="../embeddings/oleObject29.bin"/><Relationship Id="rId9"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image" Target="../media/image35.wmf"/><Relationship Id="rId4"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7.w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1.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6.bin"/><Relationship Id="rId5" Type="http://schemas.openxmlformats.org/officeDocument/2006/relationships/image" Target="../media/image38.wmf"/><Relationship Id="rId4" Type="http://schemas.openxmlformats.org/officeDocument/2006/relationships/oleObject" Target="../embeddings/oleObject35.bin"/><Relationship Id="rId9" Type="http://schemas.openxmlformats.org/officeDocument/2006/relationships/image" Target="../media/image40.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36525"/>
            <a:ext cx="9144000" cy="6001643"/>
          </a:xfrm>
          <a:prstGeom prst="rect">
            <a:avLst/>
          </a:prstGeom>
          <a:noFill/>
        </p:spPr>
        <p:txBody>
          <a:bodyPr wrap="square" rtlCol="0">
            <a:spAutoFit/>
          </a:bodyPr>
          <a:lstStyle/>
          <a:p>
            <a:pPr algn="ctr"/>
            <a:r>
              <a:rPr lang="en-US" sz="3200" b="1"/>
              <a:t>PHY </a:t>
            </a:r>
            <a:r>
              <a:rPr lang="en-US" sz="3200" b="1" dirty="0"/>
              <a:t>711 Classical Mechanics and Mathematical Methods</a:t>
            </a:r>
          </a:p>
          <a:p>
            <a:pPr algn="ctr"/>
            <a:r>
              <a:rPr lang="en-US" sz="3200" b="1" dirty="0"/>
              <a:t>10-10:50 AM  MWF  online or (occasionally) in Olin 103</a:t>
            </a:r>
          </a:p>
          <a:p>
            <a:pPr algn="ctr"/>
            <a:endParaRPr lang="en-US" sz="3200" b="1" dirty="0"/>
          </a:p>
          <a:p>
            <a:pPr algn="ctr"/>
            <a:r>
              <a:rPr lang="en-US" sz="3200" b="1" dirty="0"/>
              <a:t>Discussion on Lecture 27 -- Chap. 9 in F &amp; W</a:t>
            </a:r>
          </a:p>
          <a:p>
            <a:pPr marL="457200" lvl="2" algn="ctr">
              <a:spcBef>
                <a:spcPct val="50000"/>
              </a:spcBef>
            </a:pPr>
            <a:r>
              <a:rPr lang="en-US" sz="3200" b="1" dirty="0">
                <a:solidFill>
                  <a:schemeClr val="folHlink"/>
                </a:solidFill>
              </a:rPr>
              <a:t>Introduction to hydrodynamics </a:t>
            </a:r>
          </a:p>
          <a:p>
            <a:pPr marL="1428750" lvl="3" indent="-514350">
              <a:spcBef>
                <a:spcPct val="50000"/>
              </a:spcBef>
              <a:buAutoNum type="arabicPeriod"/>
            </a:pPr>
            <a:r>
              <a:rPr lang="en-US" sz="2400" b="1" dirty="0">
                <a:solidFill>
                  <a:schemeClr val="folHlink"/>
                </a:solidFill>
              </a:rPr>
              <a:t>Newton’s laws for fluids and the continuity equation</a:t>
            </a:r>
          </a:p>
          <a:p>
            <a:pPr marL="1428750" lvl="3" indent="-514350">
              <a:spcBef>
                <a:spcPct val="50000"/>
              </a:spcBef>
              <a:buAutoNum type="arabicPeriod"/>
            </a:pPr>
            <a:r>
              <a:rPr lang="en-US" sz="2400" b="1" dirty="0">
                <a:solidFill>
                  <a:schemeClr val="folHlink"/>
                </a:solidFill>
              </a:rPr>
              <a:t>Irrotational and incompressible fluids</a:t>
            </a:r>
          </a:p>
          <a:p>
            <a:pPr marL="1428750" lvl="3" indent="-514350">
              <a:spcBef>
                <a:spcPct val="50000"/>
              </a:spcBef>
              <a:buAutoNum type="arabicPeriod"/>
            </a:pPr>
            <a:r>
              <a:rPr lang="en-US" sz="2400" b="1" dirty="0">
                <a:solidFill>
                  <a:schemeClr val="folHlink"/>
                </a:solidFill>
              </a:rPr>
              <a:t>Irrotational and isentropic fluids</a:t>
            </a:r>
          </a:p>
          <a:p>
            <a:pPr marL="1428750" lvl="3" indent="-514350">
              <a:spcBef>
                <a:spcPct val="50000"/>
              </a:spcBef>
              <a:buAutoNum type="arabicPeriod"/>
            </a:pPr>
            <a:r>
              <a:rPr lang="en-US" sz="2400" b="1" dirty="0">
                <a:solidFill>
                  <a:schemeClr val="folHlink"/>
                </a:solidFill>
              </a:rPr>
              <a:t>Approximate solutions in the linear limit – next time</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9EF1A-FF33-47F5-AFFC-0EE04EBF3936}"/>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6A2EE175-72A9-4819-9215-7EF5A952884C}"/>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EBD6ACA5-DFEE-456E-A810-9750A4274A0A}"/>
              </a:ext>
            </a:extLst>
          </p:cNvPr>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a:extLst>
              <a:ext uri="{FF2B5EF4-FFF2-40B4-BE49-F238E27FC236}">
                <a16:creationId xmlns:a16="http://schemas.microsoft.com/office/drawing/2014/main" id="{DDA05E5B-4BC0-49C5-AB74-5443845D8029}"/>
              </a:ext>
            </a:extLst>
          </p:cNvPr>
          <p:cNvGraphicFramePr>
            <a:graphicFrameLocks noChangeAspect="1"/>
          </p:cNvGraphicFramePr>
          <p:nvPr>
            <p:extLst>
              <p:ext uri="{D42A27DB-BD31-4B8C-83A1-F6EECF244321}">
                <p14:modId xmlns:p14="http://schemas.microsoft.com/office/powerpoint/2010/main" val="3389040467"/>
              </p:ext>
            </p:extLst>
          </p:nvPr>
        </p:nvGraphicFramePr>
        <p:xfrm>
          <a:off x="289718" y="441325"/>
          <a:ext cx="8564563" cy="5915025"/>
        </p:xfrm>
        <a:graphic>
          <a:graphicData uri="http://schemas.openxmlformats.org/presentationml/2006/ole">
            <mc:AlternateContent xmlns:mc="http://schemas.openxmlformats.org/markup-compatibility/2006">
              <mc:Choice xmlns:v="urn:schemas-microsoft-com:vml" Requires="v">
                <p:oleObj spid="_x0000_s313358" name="Equation" r:id="rId3" imgW="5460840" imgH="3771720" progId="Equation.DSMT4">
                  <p:embed/>
                </p:oleObj>
              </mc:Choice>
              <mc:Fallback>
                <p:oleObj name="Equation" r:id="rId3" imgW="5460840" imgH="3771720" progId="Equation.DSMT4">
                  <p:embed/>
                  <p:pic>
                    <p:nvPicPr>
                      <p:cNvPr id="0" name=""/>
                      <p:cNvPicPr/>
                      <p:nvPr/>
                    </p:nvPicPr>
                    <p:blipFill>
                      <a:blip r:embed="rId4"/>
                      <a:stretch>
                        <a:fillRect/>
                      </a:stretch>
                    </p:blipFill>
                    <p:spPr>
                      <a:xfrm>
                        <a:off x="289718" y="441325"/>
                        <a:ext cx="8564563" cy="5915025"/>
                      </a:xfrm>
                      <a:prstGeom prst="rect">
                        <a:avLst/>
                      </a:prstGeom>
                    </p:spPr>
                  </p:pic>
                </p:oleObj>
              </mc:Fallback>
            </mc:AlternateContent>
          </a:graphicData>
        </a:graphic>
      </p:graphicFrame>
    </p:spTree>
    <p:extLst>
      <p:ext uri="{BB962C8B-B14F-4D97-AF65-F5344CB8AC3E}">
        <p14:creationId xmlns:p14="http://schemas.microsoft.com/office/powerpoint/2010/main" val="96228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8F3CD-39D0-4E53-BA41-00437D0CFF71}"/>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F3C8F355-E076-416A-B4AA-9F7AB2110C25}"/>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1D34C8DD-48F5-4E66-BD74-BFF6DF9761D3}"/>
              </a:ext>
            </a:extLst>
          </p:cNvPr>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a:extLst>
              <a:ext uri="{FF2B5EF4-FFF2-40B4-BE49-F238E27FC236}">
                <a16:creationId xmlns:a16="http://schemas.microsoft.com/office/drawing/2014/main" id="{893FB97B-CDD3-44F9-BCA3-ACC744A0FDFB}"/>
              </a:ext>
            </a:extLst>
          </p:cNvPr>
          <p:cNvGraphicFramePr>
            <a:graphicFrameLocks noChangeAspect="1"/>
          </p:cNvGraphicFramePr>
          <p:nvPr>
            <p:extLst>
              <p:ext uri="{D42A27DB-BD31-4B8C-83A1-F6EECF244321}">
                <p14:modId xmlns:p14="http://schemas.microsoft.com/office/powerpoint/2010/main" val="1376442133"/>
              </p:ext>
            </p:extLst>
          </p:nvPr>
        </p:nvGraphicFramePr>
        <p:xfrm>
          <a:off x="289718" y="487362"/>
          <a:ext cx="8564563" cy="2967038"/>
        </p:xfrm>
        <a:graphic>
          <a:graphicData uri="http://schemas.openxmlformats.org/presentationml/2006/ole">
            <mc:AlternateContent xmlns:mc="http://schemas.openxmlformats.org/markup-compatibility/2006">
              <mc:Choice xmlns:v="urn:schemas-microsoft-com:vml" Requires="v">
                <p:oleObj spid="_x0000_s314382" name="Equation" r:id="rId3" imgW="5460840" imgH="1892160" progId="Equation.DSMT4">
                  <p:embed/>
                </p:oleObj>
              </mc:Choice>
              <mc:Fallback>
                <p:oleObj name="Equation" r:id="rId3" imgW="5460840" imgH="1892160" progId="Equation.DSMT4">
                  <p:embed/>
                  <p:pic>
                    <p:nvPicPr>
                      <p:cNvPr id="5" name="Object 4">
                        <a:extLst>
                          <a:ext uri="{FF2B5EF4-FFF2-40B4-BE49-F238E27FC236}">
                            <a16:creationId xmlns:a16="http://schemas.microsoft.com/office/drawing/2014/main" id="{DDA05E5B-4BC0-49C5-AB74-5443845D8029}"/>
                          </a:ext>
                        </a:extLst>
                      </p:cNvPr>
                      <p:cNvPicPr/>
                      <p:nvPr/>
                    </p:nvPicPr>
                    <p:blipFill>
                      <a:blip r:embed="rId4"/>
                      <a:stretch>
                        <a:fillRect/>
                      </a:stretch>
                    </p:blipFill>
                    <p:spPr>
                      <a:xfrm>
                        <a:off x="289718" y="487362"/>
                        <a:ext cx="8564563" cy="2967038"/>
                      </a:xfrm>
                      <a:prstGeom prst="rect">
                        <a:avLst/>
                      </a:prstGeom>
                    </p:spPr>
                  </p:pic>
                </p:oleObj>
              </mc:Fallback>
            </mc:AlternateContent>
          </a:graphicData>
        </a:graphic>
      </p:graphicFrame>
    </p:spTree>
    <p:extLst>
      <p:ext uri="{BB962C8B-B14F-4D97-AF65-F5344CB8AC3E}">
        <p14:creationId xmlns:p14="http://schemas.microsoft.com/office/powerpoint/2010/main" val="237512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0CF8D-DF80-460F-A5B4-CD49CDA4A31B}"/>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BFE2564A-F3A6-427D-BDF5-499BD7334E6C}"/>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8A1E09CA-5FA1-4B34-B8C6-5E2B3FC4C53A}"/>
              </a:ext>
            </a:extLst>
          </p:cNvPr>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a:extLst>
              <a:ext uri="{FF2B5EF4-FFF2-40B4-BE49-F238E27FC236}">
                <a16:creationId xmlns:a16="http://schemas.microsoft.com/office/drawing/2014/main" id="{B0B27727-18FD-4730-B4C4-B350445D8C8A}"/>
              </a:ext>
            </a:extLst>
          </p:cNvPr>
          <p:cNvGraphicFramePr>
            <a:graphicFrameLocks noChangeAspect="1"/>
          </p:cNvGraphicFramePr>
          <p:nvPr>
            <p:extLst>
              <p:ext uri="{D42A27DB-BD31-4B8C-83A1-F6EECF244321}">
                <p14:modId xmlns:p14="http://schemas.microsoft.com/office/powerpoint/2010/main" val="2639855197"/>
              </p:ext>
            </p:extLst>
          </p:nvPr>
        </p:nvGraphicFramePr>
        <p:xfrm>
          <a:off x="274637" y="98271"/>
          <a:ext cx="4221163" cy="2403475"/>
        </p:xfrm>
        <a:graphic>
          <a:graphicData uri="http://schemas.openxmlformats.org/presentationml/2006/ole">
            <mc:AlternateContent xmlns:mc="http://schemas.openxmlformats.org/markup-compatibility/2006">
              <mc:Choice xmlns:v="urn:schemas-microsoft-com:vml" Requires="v">
                <p:oleObj spid="_x0000_s315416" name="Equation" r:id="rId3" imgW="1739880" imgH="1015920" progId="Equation.DSMT4">
                  <p:embed/>
                </p:oleObj>
              </mc:Choice>
              <mc:Fallback>
                <p:oleObj name="Equation" r:id="rId3" imgW="1739880" imgH="1015920" progId="Equation.DSMT4">
                  <p:embed/>
                  <p:pic>
                    <p:nvPicPr>
                      <p:cNvPr id="6" name="Object 5"/>
                      <p:cNvPicPr>
                        <a:picLocks noChangeAspect="1" noChangeArrowheads="1"/>
                      </p:cNvPicPr>
                      <p:nvPr/>
                    </p:nvPicPr>
                    <p:blipFill>
                      <a:blip r:embed="rId4"/>
                      <a:srcRect/>
                      <a:stretch>
                        <a:fillRect/>
                      </a:stretch>
                    </p:blipFill>
                    <p:spPr bwMode="auto">
                      <a:xfrm>
                        <a:off x="274637" y="98271"/>
                        <a:ext cx="4221163" cy="240347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D4B3568C-1B75-43F6-B042-BCAF380056AD}"/>
              </a:ext>
            </a:extLst>
          </p:cNvPr>
          <p:cNvSpPr txBox="1"/>
          <p:nvPr/>
        </p:nvSpPr>
        <p:spPr>
          <a:xfrm>
            <a:off x="71805" y="2867575"/>
            <a:ext cx="8686800" cy="1200329"/>
          </a:xfrm>
          <a:prstGeom prst="rect">
            <a:avLst/>
          </a:prstGeom>
          <a:noFill/>
        </p:spPr>
        <p:txBody>
          <a:bodyPr wrap="square" rtlCol="0">
            <a:spAutoFit/>
          </a:bodyPr>
          <a:lstStyle/>
          <a:p>
            <a:r>
              <a:rPr lang="en-US" sz="2400" dirty="0">
                <a:latin typeface="+mj-lt"/>
              </a:rPr>
              <a:t>The notion of the continuity is a common feature of continuous closed systems.  Here we assume that there are no mechanisms for creation or destruction of the fluid.</a:t>
            </a:r>
          </a:p>
        </p:txBody>
      </p:sp>
      <p:sp>
        <p:nvSpPr>
          <p:cNvPr id="7" name="Cloud 6">
            <a:extLst>
              <a:ext uri="{FF2B5EF4-FFF2-40B4-BE49-F238E27FC236}">
                <a16:creationId xmlns:a16="http://schemas.microsoft.com/office/drawing/2014/main" id="{32DCC3AA-A0F1-4009-B2FB-95955575CE0B}"/>
              </a:ext>
            </a:extLst>
          </p:cNvPr>
          <p:cNvSpPr/>
          <p:nvPr/>
        </p:nvSpPr>
        <p:spPr>
          <a:xfrm>
            <a:off x="2819400" y="4661079"/>
            <a:ext cx="1524000" cy="1295400"/>
          </a:xfrm>
          <a:prstGeom prst="cloud">
            <a:avLst/>
          </a:prstGeom>
          <a:pattFill prst="lg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F999A1E4-87BF-486C-B06E-AB4287423EE0}"/>
              </a:ext>
            </a:extLst>
          </p:cNvPr>
          <p:cNvGraphicFramePr>
            <a:graphicFrameLocks noChangeAspect="1"/>
          </p:cNvGraphicFramePr>
          <p:nvPr>
            <p:extLst>
              <p:ext uri="{D42A27DB-BD31-4B8C-83A1-F6EECF244321}">
                <p14:modId xmlns:p14="http://schemas.microsoft.com/office/powerpoint/2010/main" val="3969232246"/>
              </p:ext>
            </p:extLst>
          </p:nvPr>
        </p:nvGraphicFramePr>
        <p:xfrm>
          <a:off x="3235325" y="4730750"/>
          <a:ext cx="692150" cy="1129297"/>
        </p:xfrm>
        <a:graphic>
          <a:graphicData uri="http://schemas.openxmlformats.org/presentationml/2006/ole">
            <mc:AlternateContent xmlns:mc="http://schemas.openxmlformats.org/markup-compatibility/2006">
              <mc:Choice xmlns:v="urn:schemas-microsoft-com:vml" Requires="v">
                <p:oleObj spid="_x0000_s315417" name="Equation" r:id="rId5" imgW="241200" imgH="393480" progId="Equation.DSMT4">
                  <p:embed/>
                </p:oleObj>
              </mc:Choice>
              <mc:Fallback>
                <p:oleObj name="Equation" r:id="rId5" imgW="241200" imgH="393480" progId="Equation.DSMT4">
                  <p:embed/>
                  <p:pic>
                    <p:nvPicPr>
                      <p:cNvPr id="0" name=""/>
                      <p:cNvPicPr/>
                      <p:nvPr/>
                    </p:nvPicPr>
                    <p:blipFill>
                      <a:blip r:embed="rId6"/>
                      <a:stretch>
                        <a:fillRect/>
                      </a:stretch>
                    </p:blipFill>
                    <p:spPr>
                      <a:xfrm>
                        <a:off x="3235325" y="4730750"/>
                        <a:ext cx="692150" cy="1129297"/>
                      </a:xfrm>
                      <a:prstGeom prst="rect">
                        <a:avLst/>
                      </a:prstGeom>
                    </p:spPr>
                  </p:pic>
                </p:oleObj>
              </mc:Fallback>
            </mc:AlternateContent>
          </a:graphicData>
        </a:graphic>
      </p:graphicFrame>
      <p:sp>
        <p:nvSpPr>
          <p:cNvPr id="9" name="Arrow: Up 8">
            <a:extLst>
              <a:ext uri="{FF2B5EF4-FFF2-40B4-BE49-F238E27FC236}">
                <a16:creationId xmlns:a16="http://schemas.microsoft.com/office/drawing/2014/main" id="{7C89C4CE-4151-40B7-BE72-5A4093D5D979}"/>
              </a:ext>
            </a:extLst>
          </p:cNvPr>
          <p:cNvSpPr/>
          <p:nvPr/>
        </p:nvSpPr>
        <p:spPr>
          <a:xfrm rot="7625637">
            <a:off x="3710171" y="5876599"/>
            <a:ext cx="576263"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65C7FFCB-8EB8-474D-8704-E8D5B3405B47}"/>
              </a:ext>
            </a:extLst>
          </p:cNvPr>
          <p:cNvSpPr/>
          <p:nvPr/>
        </p:nvSpPr>
        <p:spPr>
          <a:xfrm rot="5124200">
            <a:off x="4534580" y="4883632"/>
            <a:ext cx="576263"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AC032B31-1E04-4215-A9AB-97BB57D43989}"/>
              </a:ext>
            </a:extLst>
          </p:cNvPr>
          <p:cNvSpPr/>
          <p:nvPr/>
        </p:nvSpPr>
        <p:spPr>
          <a:xfrm rot="16397776">
            <a:off x="2058005" y="4990598"/>
            <a:ext cx="576263"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CC0C916B-A006-4FCF-85C8-F29B8E145AD0}"/>
              </a:ext>
            </a:extLst>
          </p:cNvPr>
          <p:cNvSpPr/>
          <p:nvPr/>
        </p:nvSpPr>
        <p:spPr>
          <a:xfrm>
            <a:off x="3351212" y="4143465"/>
            <a:ext cx="576263"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a:extLst>
              <a:ext uri="{FF2B5EF4-FFF2-40B4-BE49-F238E27FC236}">
                <a16:creationId xmlns:a16="http://schemas.microsoft.com/office/drawing/2014/main" id="{8E3E5D77-45D2-4B3D-93FF-79B8A8D634EB}"/>
              </a:ext>
            </a:extLst>
          </p:cNvPr>
          <p:cNvGraphicFramePr>
            <a:graphicFrameLocks noChangeAspect="1"/>
          </p:cNvGraphicFramePr>
          <p:nvPr>
            <p:extLst>
              <p:ext uri="{D42A27DB-BD31-4B8C-83A1-F6EECF244321}">
                <p14:modId xmlns:p14="http://schemas.microsoft.com/office/powerpoint/2010/main" val="4265361252"/>
              </p:ext>
            </p:extLst>
          </p:nvPr>
        </p:nvGraphicFramePr>
        <p:xfrm>
          <a:off x="5179141" y="4799952"/>
          <a:ext cx="1681317" cy="800627"/>
        </p:xfrm>
        <a:graphic>
          <a:graphicData uri="http://schemas.openxmlformats.org/presentationml/2006/ole">
            <mc:AlternateContent xmlns:mc="http://schemas.openxmlformats.org/markup-compatibility/2006">
              <mc:Choice xmlns:v="urn:schemas-microsoft-com:vml" Requires="v">
                <p:oleObj spid="_x0000_s315418" name="Equation" r:id="rId7" imgW="533160" imgH="253800" progId="Equation.DSMT4">
                  <p:embed/>
                </p:oleObj>
              </mc:Choice>
              <mc:Fallback>
                <p:oleObj name="Equation" r:id="rId7" imgW="533160" imgH="253800" progId="Equation.DSMT4">
                  <p:embed/>
                  <p:pic>
                    <p:nvPicPr>
                      <p:cNvPr id="0" name=""/>
                      <p:cNvPicPr/>
                      <p:nvPr/>
                    </p:nvPicPr>
                    <p:blipFill>
                      <a:blip r:embed="rId8"/>
                      <a:stretch>
                        <a:fillRect/>
                      </a:stretch>
                    </p:blipFill>
                    <p:spPr>
                      <a:xfrm>
                        <a:off x="5179141" y="4799952"/>
                        <a:ext cx="1681317" cy="80062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FDE11D5-6947-434F-9EB3-9DAC6F8FE74B}"/>
              </a:ext>
            </a:extLst>
          </p:cNvPr>
          <p:cNvGraphicFramePr>
            <a:graphicFrameLocks noChangeAspect="1"/>
          </p:cNvGraphicFramePr>
          <p:nvPr>
            <p:extLst>
              <p:ext uri="{D42A27DB-BD31-4B8C-83A1-F6EECF244321}">
                <p14:modId xmlns:p14="http://schemas.microsoft.com/office/powerpoint/2010/main" val="1292435620"/>
              </p:ext>
            </p:extLst>
          </p:nvPr>
        </p:nvGraphicFramePr>
        <p:xfrm>
          <a:off x="274637" y="4115869"/>
          <a:ext cx="2221402" cy="906098"/>
        </p:xfrm>
        <a:graphic>
          <a:graphicData uri="http://schemas.openxmlformats.org/presentationml/2006/ole">
            <mc:AlternateContent xmlns:mc="http://schemas.openxmlformats.org/markup-compatibility/2006">
              <mc:Choice xmlns:v="urn:schemas-microsoft-com:vml" Requires="v">
                <p:oleObj spid="_x0000_s315419" name="Equation" r:id="rId9" imgW="965160" imgH="393480" progId="Equation.DSMT4">
                  <p:embed/>
                </p:oleObj>
              </mc:Choice>
              <mc:Fallback>
                <p:oleObj name="Equation" r:id="rId9" imgW="965160" imgH="393480" progId="Equation.DSMT4">
                  <p:embed/>
                  <p:pic>
                    <p:nvPicPr>
                      <p:cNvPr id="0" name=""/>
                      <p:cNvPicPr/>
                      <p:nvPr/>
                    </p:nvPicPr>
                    <p:blipFill>
                      <a:blip r:embed="rId10"/>
                      <a:stretch>
                        <a:fillRect/>
                      </a:stretch>
                    </p:blipFill>
                    <p:spPr>
                      <a:xfrm>
                        <a:off x="274637" y="4115869"/>
                        <a:ext cx="2221402" cy="906098"/>
                      </a:xfrm>
                      <a:prstGeom prst="rect">
                        <a:avLst/>
                      </a:prstGeom>
                    </p:spPr>
                  </p:pic>
                </p:oleObj>
              </mc:Fallback>
            </mc:AlternateContent>
          </a:graphicData>
        </a:graphic>
      </p:graphicFrame>
    </p:spTree>
    <p:extLst>
      <p:ext uri="{BB962C8B-B14F-4D97-AF65-F5344CB8AC3E}">
        <p14:creationId xmlns:p14="http://schemas.microsoft.com/office/powerpoint/2010/main" val="349557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85367935"/>
              </p:ext>
            </p:extLst>
          </p:nvPr>
        </p:nvGraphicFramePr>
        <p:xfrm>
          <a:off x="151606" y="1045794"/>
          <a:ext cx="8840788" cy="4686300"/>
        </p:xfrm>
        <a:graphic>
          <a:graphicData uri="http://schemas.openxmlformats.org/presentationml/2006/ole">
            <mc:AlternateContent xmlns:mc="http://schemas.openxmlformats.org/markup-compatibility/2006">
              <mc:Choice xmlns:v="urn:schemas-microsoft-com:vml" Requires="v">
                <p:oleObj spid="_x0000_s285781" name="Equation" r:id="rId4" imgW="3644640" imgH="1981080" progId="Equation.DSMT4">
                  <p:embed/>
                </p:oleObj>
              </mc:Choice>
              <mc:Fallback>
                <p:oleObj name="Equation" r:id="rId4" imgW="3644640" imgH="1981080" progId="Equation.DSMT4">
                  <p:embed/>
                  <p:pic>
                    <p:nvPicPr>
                      <p:cNvPr id="0" name=""/>
                      <p:cNvPicPr>
                        <a:picLocks noChangeAspect="1" noChangeArrowheads="1"/>
                      </p:cNvPicPr>
                      <p:nvPr/>
                    </p:nvPicPr>
                    <p:blipFill>
                      <a:blip r:embed="rId5"/>
                      <a:srcRect/>
                      <a:stretch>
                        <a:fillRect/>
                      </a:stretch>
                    </p:blipFill>
                    <p:spPr bwMode="auto">
                      <a:xfrm>
                        <a:off x="151606" y="1045794"/>
                        <a:ext cx="8840788" cy="4686300"/>
                      </a:xfrm>
                      <a:prstGeom prst="rect">
                        <a:avLst/>
                      </a:prstGeom>
                      <a:noFill/>
                      <a:ln>
                        <a:noFill/>
                      </a:ln>
                    </p:spPr>
                  </p:pic>
                </p:oleObj>
              </mc:Fallback>
            </mc:AlternateContent>
          </a:graphicData>
        </a:graphic>
      </p:graphicFrame>
      <p:sp>
        <p:nvSpPr>
          <p:cNvPr id="7" name="Arrow: Down 6">
            <a:extLst>
              <a:ext uri="{FF2B5EF4-FFF2-40B4-BE49-F238E27FC236}">
                <a16:creationId xmlns:a16="http://schemas.microsoft.com/office/drawing/2014/main" id="{36C46CB3-1E48-407D-AE18-07AE8C7177CA}"/>
              </a:ext>
            </a:extLst>
          </p:cNvPr>
          <p:cNvSpPr/>
          <p:nvPr/>
        </p:nvSpPr>
        <p:spPr>
          <a:xfrm>
            <a:off x="7467600" y="3962400"/>
            <a:ext cx="609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0D44C5-1011-40B0-9676-A991C45467BC}"/>
              </a:ext>
            </a:extLst>
          </p:cNvPr>
          <p:cNvSpPr txBox="1"/>
          <p:nvPr/>
        </p:nvSpPr>
        <p:spPr>
          <a:xfrm>
            <a:off x="7315200" y="2973446"/>
            <a:ext cx="1828800" cy="830997"/>
          </a:xfrm>
          <a:prstGeom prst="rect">
            <a:avLst/>
          </a:prstGeom>
          <a:noFill/>
        </p:spPr>
        <p:txBody>
          <a:bodyPr wrap="square" rtlCol="0">
            <a:spAutoFit/>
          </a:bodyPr>
          <a:lstStyle/>
          <a:p>
            <a:r>
              <a:rPr lang="en-US" sz="2400" dirty="0">
                <a:latin typeface="+mj-lt"/>
              </a:rPr>
              <a:t>velocity potential</a:t>
            </a:r>
          </a:p>
        </p:txBody>
      </p:sp>
    </p:spTree>
    <p:extLst>
      <p:ext uri="{BB962C8B-B14F-4D97-AF65-F5344CB8AC3E}">
        <p14:creationId xmlns:p14="http://schemas.microsoft.com/office/powerpoint/2010/main" val="40142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5A66F-ED39-4EB1-9DF2-AFB5DBC9F289}"/>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C4C991E7-7959-499B-87FB-286DE016E726}"/>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E3D82399-E021-4A6D-9167-141524B26857}"/>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4DBEABEC-454A-424F-826F-4958FC0E9DB6}"/>
              </a:ext>
            </a:extLst>
          </p:cNvPr>
          <p:cNvSpPr txBox="1"/>
          <p:nvPr/>
        </p:nvSpPr>
        <p:spPr>
          <a:xfrm>
            <a:off x="228600" y="381000"/>
            <a:ext cx="7924800" cy="461665"/>
          </a:xfrm>
          <a:prstGeom prst="rect">
            <a:avLst/>
          </a:prstGeom>
          <a:noFill/>
        </p:spPr>
        <p:txBody>
          <a:bodyPr wrap="square" rtlCol="0">
            <a:spAutoFit/>
          </a:bodyPr>
          <a:lstStyle/>
          <a:p>
            <a:r>
              <a:rPr lang="en-US" sz="2400" dirty="0">
                <a:latin typeface="+mj-lt"/>
              </a:rPr>
              <a:t>Your question </a:t>
            </a:r>
          </a:p>
        </p:txBody>
      </p:sp>
      <p:graphicFrame>
        <p:nvGraphicFramePr>
          <p:cNvPr id="6" name="Object 5">
            <a:extLst>
              <a:ext uri="{FF2B5EF4-FFF2-40B4-BE49-F238E27FC236}">
                <a16:creationId xmlns:a16="http://schemas.microsoft.com/office/drawing/2014/main" id="{AB2BF44F-CAF1-4D19-9F0E-C8377DE6C46A}"/>
              </a:ext>
            </a:extLst>
          </p:cNvPr>
          <p:cNvGraphicFramePr>
            <a:graphicFrameLocks noChangeAspect="1"/>
          </p:cNvGraphicFramePr>
          <p:nvPr>
            <p:extLst>
              <p:ext uri="{D42A27DB-BD31-4B8C-83A1-F6EECF244321}">
                <p14:modId xmlns:p14="http://schemas.microsoft.com/office/powerpoint/2010/main" val="114820657"/>
              </p:ext>
            </p:extLst>
          </p:nvPr>
        </p:nvGraphicFramePr>
        <p:xfrm>
          <a:off x="207717" y="1298871"/>
          <a:ext cx="8728566" cy="2395537"/>
        </p:xfrm>
        <a:graphic>
          <a:graphicData uri="http://schemas.openxmlformats.org/presentationml/2006/ole">
            <mc:AlternateContent xmlns:mc="http://schemas.openxmlformats.org/markup-compatibility/2006">
              <mc:Choice xmlns:v="urn:schemas-microsoft-com:vml" Requires="v">
                <p:oleObj spid="_x0000_s316424" name="Equation" r:id="rId3" imgW="4025880" imgH="1104840" progId="Equation.DSMT4">
                  <p:embed/>
                </p:oleObj>
              </mc:Choice>
              <mc:Fallback>
                <p:oleObj name="Equation" r:id="rId3" imgW="4025880" imgH="1104840" progId="Equation.DSMT4">
                  <p:embed/>
                  <p:pic>
                    <p:nvPicPr>
                      <p:cNvPr id="0" name=""/>
                      <p:cNvPicPr/>
                      <p:nvPr/>
                    </p:nvPicPr>
                    <p:blipFill>
                      <a:blip r:embed="rId4"/>
                      <a:stretch>
                        <a:fillRect/>
                      </a:stretch>
                    </p:blipFill>
                    <p:spPr>
                      <a:xfrm>
                        <a:off x="207717" y="1298871"/>
                        <a:ext cx="8728566" cy="2395537"/>
                      </a:xfrm>
                      <a:prstGeom prst="rect">
                        <a:avLst/>
                      </a:prstGeom>
                    </p:spPr>
                  </p:pic>
                </p:oleObj>
              </mc:Fallback>
            </mc:AlternateContent>
          </a:graphicData>
        </a:graphic>
      </p:graphicFrame>
    </p:spTree>
    <p:extLst>
      <p:ext uri="{BB962C8B-B14F-4D97-AF65-F5344CB8AC3E}">
        <p14:creationId xmlns:p14="http://schemas.microsoft.com/office/powerpoint/2010/main" val="60352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spid="_x0000_s286876" name="数式" r:id="rId4" imgW="1384200" imgH="685800" progId="Equation.3">
                  <p:embed/>
                </p:oleObj>
              </mc:Choice>
              <mc:Fallback>
                <p:oleObj name="数式" r:id="rId4" imgW="1384200" imgH="685800" progId="Equation.3">
                  <p:embed/>
                  <p:pic>
                    <p:nvPicPr>
                      <p:cNvPr id="0" name=""/>
                      <p:cNvPicPr>
                        <a:picLocks noChangeAspect="1" noChangeArrowheads="1"/>
                      </p:cNvPicPr>
                      <p:nvPr/>
                    </p:nvPicPr>
                    <p:blipFill>
                      <a:blip r:embed="rId5"/>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spid="_x0000_s286877" name="数式" r:id="rId6" imgW="1130040" imgH="672840" progId="Equation.3">
                  <p:embed/>
                </p:oleObj>
              </mc:Choice>
              <mc:Fallback>
                <p:oleObj name="数式" r:id="rId6" imgW="1130040" imgH="672840" progId="Equation.3">
                  <p:embed/>
                  <p:pic>
                    <p:nvPicPr>
                      <p:cNvPr id="0" name=""/>
                      <p:cNvPicPr>
                        <a:picLocks noChangeAspect="1" noChangeArrowheads="1"/>
                      </p:cNvPicPr>
                      <p:nvPr/>
                    </p:nvPicPr>
                    <p:blipFill>
                      <a:blip r:embed="rId7"/>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spid="_x0000_s287823" name="数式" r:id="rId4" imgW="685800" imgH="685800" progId="Equation.3">
                  <p:embed/>
                </p:oleObj>
              </mc:Choice>
              <mc:Fallback>
                <p:oleObj name="数式" r:id="rId4" imgW="685800" imgH="685800" progId="Equation.3">
                  <p:embed/>
                  <p:pic>
                    <p:nvPicPr>
                      <p:cNvPr id="0" name=""/>
                      <p:cNvPicPr>
                        <a:picLocks noChangeAspect="1" noChangeArrowheads="1"/>
                      </p:cNvPicPr>
                      <p:nvPr/>
                    </p:nvPicPr>
                    <p:blipFill>
                      <a:blip r:embed="rId5"/>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spid="_x0000_s288924" name="数式" r:id="rId4" imgW="3543120" imgH="901440" progId="Equation.3">
                  <p:embed/>
                </p:oleObj>
              </mc:Choice>
              <mc:Fallback>
                <p:oleObj name="数式" r:id="rId4" imgW="3543120" imgH="901440" progId="Equation.3">
                  <p:embed/>
                  <p:pic>
                    <p:nvPicPr>
                      <p:cNvPr id="0" name=""/>
                      <p:cNvPicPr>
                        <a:picLocks noChangeAspect="1" noChangeArrowheads="1"/>
                      </p:cNvPicPr>
                      <p:nvPr/>
                    </p:nvPicPr>
                    <p:blipFill>
                      <a:blip r:embed="rId5"/>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spid="_x0000_s288925" name="数式" r:id="rId6" imgW="3797280" imgH="1752480" progId="Equation.3">
                  <p:embed/>
                </p:oleObj>
              </mc:Choice>
              <mc:Fallback>
                <p:oleObj name="数式" r:id="rId6" imgW="3797280" imgH="1752480" progId="Equation.3">
                  <p:embed/>
                  <p:pic>
                    <p:nvPicPr>
                      <p:cNvPr id="0" name=""/>
                      <p:cNvPicPr>
                        <a:picLocks noChangeAspect="1" noChangeArrowheads="1"/>
                      </p:cNvPicPr>
                      <p:nvPr/>
                    </p:nvPicPr>
                    <p:blipFill>
                      <a:blip r:embed="rId7"/>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spid="_x0000_s289948" name="数式" r:id="rId4" imgW="2869920" imgH="1015920" progId="Equation.3">
                  <p:embed/>
                </p:oleObj>
              </mc:Choice>
              <mc:Fallback>
                <p:oleObj name="数式" r:id="rId4" imgW="2869920" imgH="1015920" progId="Equation.3">
                  <p:embed/>
                  <p:pic>
                    <p:nvPicPr>
                      <p:cNvPr id="0" name=""/>
                      <p:cNvPicPr>
                        <a:picLocks noChangeAspect="1" noChangeArrowheads="1"/>
                      </p:cNvPicPr>
                      <p:nvPr/>
                    </p:nvPicPr>
                    <p:blipFill>
                      <a:blip r:embed="rId5"/>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spid="_x0000_s289949" name="数式" r:id="rId6" imgW="2489040" imgH="1562040" progId="Equation.3">
                  <p:embed/>
                </p:oleObj>
              </mc:Choice>
              <mc:Fallback>
                <p:oleObj name="数式" r:id="rId6" imgW="2489040" imgH="1562040" progId="Equation.3">
                  <p:embed/>
                  <p:pic>
                    <p:nvPicPr>
                      <p:cNvPr id="0" name=""/>
                      <p:cNvPicPr>
                        <a:picLocks noChangeAspect="1" noChangeArrowheads="1"/>
                      </p:cNvPicPr>
                      <p:nvPr/>
                    </p:nvPicPr>
                    <p:blipFill>
                      <a:blip r:embed="rId7"/>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4000861"/>
              </p:ext>
            </p:extLst>
          </p:nvPr>
        </p:nvGraphicFramePr>
        <p:xfrm>
          <a:off x="393700" y="46752"/>
          <a:ext cx="4840288" cy="3596055"/>
        </p:xfrm>
        <a:graphic>
          <a:graphicData uri="http://schemas.openxmlformats.org/presentationml/2006/ole">
            <mc:AlternateContent xmlns:mc="http://schemas.openxmlformats.org/markup-compatibility/2006">
              <mc:Choice xmlns:v="urn:schemas-microsoft-com:vml" Requires="v">
                <p:oleObj spid="_x0000_s290975" name="Equation" r:id="rId4" imgW="2895480" imgH="2171520" progId="Equation.DSMT4">
                  <p:embed/>
                </p:oleObj>
              </mc:Choice>
              <mc:Fallback>
                <p:oleObj name="Equation" r:id="rId4" imgW="2895480" imgH="2171520" progId="Equation.DSMT4">
                  <p:embed/>
                  <p:pic>
                    <p:nvPicPr>
                      <p:cNvPr id="0" name=""/>
                      <p:cNvPicPr>
                        <a:picLocks noChangeAspect="1" noChangeArrowheads="1"/>
                      </p:cNvPicPr>
                      <p:nvPr/>
                    </p:nvPicPr>
                    <p:blipFill>
                      <a:blip r:embed="rId5"/>
                      <a:srcRect/>
                      <a:stretch>
                        <a:fillRect/>
                      </a:stretch>
                    </p:blipFill>
                    <p:spPr bwMode="auto">
                      <a:xfrm>
                        <a:off x="393700" y="46752"/>
                        <a:ext cx="4840288" cy="3596055"/>
                      </a:xfrm>
                      <a:prstGeom prst="rect">
                        <a:avLst/>
                      </a:prstGeom>
                      <a:noFill/>
                      <a:ln>
                        <a:noFill/>
                      </a:ln>
                    </p:spPr>
                  </p:pic>
                </p:oleObj>
              </mc:Fallback>
            </mc:AlternateContent>
          </a:graphicData>
        </a:graphic>
      </p:graphicFrame>
      <p:sp>
        <p:nvSpPr>
          <p:cNvPr id="7" name="Oval 6">
            <a:extLst>
              <a:ext uri="{FF2B5EF4-FFF2-40B4-BE49-F238E27FC236}">
                <a16:creationId xmlns:a16="http://schemas.microsoft.com/office/drawing/2014/main" id="{4C16AE86-D2D0-4AB7-B39C-666C44868A18}"/>
              </a:ext>
            </a:extLst>
          </p:cNvPr>
          <p:cNvSpPr/>
          <p:nvPr/>
        </p:nvSpPr>
        <p:spPr>
          <a:xfrm>
            <a:off x="2362200" y="48745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1D2E9-9359-4B92-9D99-ED449DDF5B47}"/>
              </a:ext>
            </a:extLst>
          </p:cNvPr>
          <p:cNvGrpSpPr/>
          <p:nvPr/>
        </p:nvGrpSpPr>
        <p:grpSpPr>
          <a:xfrm>
            <a:off x="914400" y="4567535"/>
            <a:ext cx="1066800" cy="1223665"/>
            <a:chOff x="914400" y="1290935"/>
            <a:chExt cx="1066800" cy="1223665"/>
          </a:xfrm>
        </p:grpSpPr>
        <p:cxnSp>
          <p:nvCxnSpPr>
            <p:cNvPr id="9" name="Straight Arrow Connector 8">
              <a:extLst>
                <a:ext uri="{FF2B5EF4-FFF2-40B4-BE49-F238E27FC236}">
                  <a16:creationId xmlns:a16="http://schemas.microsoft.com/office/drawing/2014/main" id="{238C82A3-0B2A-4A5D-9090-E3EED0A6FD20}"/>
                </a:ext>
              </a:extLst>
            </p:cNvPr>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A59650-7CF0-4B76-AB8B-FA05BAFC60BA}"/>
                </a:ext>
              </a:extLst>
            </p:cNvPr>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87B76A-E25C-4100-8A2C-306281BF18B8}"/>
                </a:ext>
              </a:extLst>
            </p:cNvPr>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7079CF-00D9-4E1C-AC45-AF24D425A2FF}"/>
                </a:ext>
              </a:extLst>
            </p:cNvPr>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C1A66D-C514-4092-8E5E-4AC9544517EC}"/>
                </a:ext>
              </a:extLst>
            </p:cNvPr>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680B2A-AAFB-41CD-AD4D-E1F1488C023B}"/>
                </a:ext>
              </a:extLst>
            </p:cNvPr>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5" name="TextBox 14">
              <a:extLst>
                <a:ext uri="{FF2B5EF4-FFF2-40B4-BE49-F238E27FC236}">
                  <a16:creationId xmlns:a16="http://schemas.microsoft.com/office/drawing/2014/main" id="{1BC47B85-D98A-4FA2-A814-8FBB37EA6E89}"/>
                </a:ext>
              </a:extLst>
            </p:cNvPr>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a:extLst>
              <a:ext uri="{FF2B5EF4-FFF2-40B4-BE49-F238E27FC236}">
                <a16:creationId xmlns:a16="http://schemas.microsoft.com/office/drawing/2014/main" id="{096ECE96-6399-40DB-8068-E6EBBDD31645}"/>
              </a:ext>
            </a:extLst>
          </p:cNvPr>
          <p:cNvGrpSpPr/>
          <p:nvPr/>
        </p:nvGrpSpPr>
        <p:grpSpPr>
          <a:xfrm>
            <a:off x="7239000" y="4796135"/>
            <a:ext cx="1066800" cy="1223665"/>
            <a:chOff x="914400" y="1290935"/>
            <a:chExt cx="1066800" cy="1223665"/>
          </a:xfrm>
        </p:grpSpPr>
        <p:cxnSp>
          <p:nvCxnSpPr>
            <p:cNvPr id="17" name="Straight Arrow Connector 16">
              <a:extLst>
                <a:ext uri="{FF2B5EF4-FFF2-40B4-BE49-F238E27FC236}">
                  <a16:creationId xmlns:a16="http://schemas.microsoft.com/office/drawing/2014/main" id="{63C9006F-DEAB-416A-A238-3D3603C50648}"/>
                </a:ext>
              </a:extLst>
            </p:cNvPr>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B3E98D-9267-4B48-8090-289468A2158B}"/>
                </a:ext>
              </a:extLst>
            </p:cNvPr>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A89BDA-584A-40C5-A078-5A9B021BAAB0}"/>
                </a:ext>
              </a:extLst>
            </p:cNvPr>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071675-5D7E-470C-B4F9-4E460E64D2CB}"/>
                </a:ext>
              </a:extLst>
            </p:cNvPr>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13EFEE9-B39C-4DD6-84FC-134374848853}"/>
                </a:ext>
              </a:extLst>
            </p:cNvPr>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1B66DA1-8C7B-4136-A2D4-2779A54E18C0}"/>
                </a:ext>
              </a:extLst>
            </p:cNvPr>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a:extLst>
                <a:ext uri="{FF2B5EF4-FFF2-40B4-BE49-F238E27FC236}">
                  <a16:creationId xmlns:a16="http://schemas.microsoft.com/office/drawing/2014/main" id="{9546C1C4-AE5F-430B-8356-88BF6413278B}"/>
                </a:ext>
              </a:extLst>
            </p:cNvPr>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cxnSp>
        <p:nvCxnSpPr>
          <p:cNvPr id="24" name="Straight Arrow Connector 23">
            <a:extLst>
              <a:ext uri="{FF2B5EF4-FFF2-40B4-BE49-F238E27FC236}">
                <a16:creationId xmlns:a16="http://schemas.microsoft.com/office/drawing/2014/main" id="{91F89FFE-94EA-4F58-863D-B3F2B112A829}"/>
              </a:ext>
            </a:extLst>
          </p:cNvPr>
          <p:cNvCxnSpPr/>
          <p:nvPr/>
        </p:nvCxnSpPr>
        <p:spPr>
          <a:xfrm flipV="1">
            <a:off x="2895600" y="42672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6C73481-2D3A-4BD4-A116-BA6DE82A508A}"/>
              </a:ext>
            </a:extLst>
          </p:cNvPr>
          <p:cNvSpPr txBox="1"/>
          <p:nvPr/>
        </p:nvSpPr>
        <p:spPr>
          <a:xfrm>
            <a:off x="2971800" y="4191000"/>
            <a:ext cx="457200" cy="461665"/>
          </a:xfrm>
          <a:prstGeom prst="rect">
            <a:avLst/>
          </a:prstGeom>
          <a:noFill/>
        </p:spPr>
        <p:txBody>
          <a:bodyPr wrap="square" rtlCol="0">
            <a:spAutoFit/>
          </a:bodyPr>
          <a:lstStyle/>
          <a:p>
            <a:r>
              <a:rPr lang="en-US" sz="2400" b="1" dirty="0">
                <a:latin typeface="+mj-lt"/>
              </a:rPr>
              <a:t>^</a:t>
            </a:r>
          </a:p>
        </p:txBody>
      </p:sp>
      <p:sp>
        <p:nvSpPr>
          <p:cNvPr id="26" name="TextBox 25">
            <a:extLst>
              <a:ext uri="{FF2B5EF4-FFF2-40B4-BE49-F238E27FC236}">
                <a16:creationId xmlns:a16="http://schemas.microsoft.com/office/drawing/2014/main" id="{9A2DF11E-29D7-4E9E-BA5A-28F85512DD09}"/>
              </a:ext>
            </a:extLst>
          </p:cNvPr>
          <p:cNvSpPr txBox="1"/>
          <p:nvPr/>
        </p:nvSpPr>
        <p:spPr>
          <a:xfrm>
            <a:off x="2971800" y="4343400"/>
            <a:ext cx="533400" cy="457200"/>
          </a:xfrm>
          <a:prstGeom prst="rect">
            <a:avLst/>
          </a:prstGeom>
          <a:noFill/>
        </p:spPr>
        <p:txBody>
          <a:bodyPr wrap="square" rtlCol="0">
            <a:spAutoFit/>
          </a:bodyPr>
          <a:lstStyle/>
          <a:p>
            <a:r>
              <a:rPr lang="en-US" sz="2400" b="1" dirty="0">
                <a:latin typeface="+mj-lt"/>
              </a:rPr>
              <a:t>X</a:t>
            </a:r>
          </a:p>
        </p:txBody>
      </p:sp>
      <p:cxnSp>
        <p:nvCxnSpPr>
          <p:cNvPr id="27" name="Straight Arrow Connector 26">
            <a:extLst>
              <a:ext uri="{FF2B5EF4-FFF2-40B4-BE49-F238E27FC236}">
                <a16:creationId xmlns:a16="http://schemas.microsoft.com/office/drawing/2014/main" id="{35909E1B-D243-4ACB-8129-245C1E7218CB}"/>
              </a:ext>
            </a:extLst>
          </p:cNvPr>
          <p:cNvCxnSpPr/>
          <p:nvPr/>
        </p:nvCxnSpPr>
        <p:spPr>
          <a:xfrm>
            <a:off x="2895600" y="54737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6DFB52-AC53-4B62-A94D-DE9BFD7548A3}"/>
              </a:ext>
            </a:extLst>
          </p:cNvPr>
          <p:cNvSpPr txBox="1"/>
          <p:nvPr/>
        </p:nvSpPr>
        <p:spPr>
          <a:xfrm>
            <a:off x="4343400" y="5105400"/>
            <a:ext cx="457200" cy="461665"/>
          </a:xfrm>
          <a:prstGeom prst="rect">
            <a:avLst/>
          </a:prstGeom>
          <a:noFill/>
        </p:spPr>
        <p:txBody>
          <a:bodyPr wrap="square" rtlCol="0">
            <a:spAutoFit/>
          </a:bodyPr>
          <a:lstStyle/>
          <a:p>
            <a:r>
              <a:rPr lang="en-US" sz="2400" b="1" dirty="0">
                <a:latin typeface="+mj-lt"/>
              </a:rPr>
              <a:t>^</a:t>
            </a:r>
          </a:p>
        </p:txBody>
      </p:sp>
      <p:sp>
        <p:nvSpPr>
          <p:cNvPr id="29" name="TextBox 28">
            <a:extLst>
              <a:ext uri="{FF2B5EF4-FFF2-40B4-BE49-F238E27FC236}">
                <a16:creationId xmlns:a16="http://schemas.microsoft.com/office/drawing/2014/main" id="{F5072901-6096-4871-97E5-ED245289A36E}"/>
              </a:ext>
            </a:extLst>
          </p:cNvPr>
          <p:cNvSpPr txBox="1"/>
          <p:nvPr/>
        </p:nvSpPr>
        <p:spPr>
          <a:xfrm>
            <a:off x="4343400" y="5257800"/>
            <a:ext cx="533400" cy="457200"/>
          </a:xfrm>
          <a:prstGeom prst="rect">
            <a:avLst/>
          </a:prstGeom>
          <a:noFill/>
        </p:spPr>
        <p:txBody>
          <a:bodyPr wrap="square" rtlCol="0">
            <a:spAutoFit/>
          </a:bodyPr>
          <a:lstStyle/>
          <a:p>
            <a:r>
              <a:rPr lang="en-US" sz="2400" b="1" dirty="0">
                <a:latin typeface="+mj-lt"/>
              </a:rPr>
              <a:t>Z</a:t>
            </a:r>
          </a:p>
        </p:txBody>
      </p:sp>
      <p:cxnSp>
        <p:nvCxnSpPr>
          <p:cNvPr id="30" name="Straight Arrow Connector 29">
            <a:extLst>
              <a:ext uri="{FF2B5EF4-FFF2-40B4-BE49-F238E27FC236}">
                <a16:creationId xmlns:a16="http://schemas.microsoft.com/office/drawing/2014/main" id="{FA1B0B75-850C-4008-9397-37453FB5AE5B}"/>
              </a:ext>
            </a:extLst>
          </p:cNvPr>
          <p:cNvCxnSpPr>
            <a:endCxn id="7" idx="7"/>
          </p:cNvCxnSpPr>
          <p:nvPr/>
        </p:nvCxnSpPr>
        <p:spPr>
          <a:xfrm flipV="1">
            <a:off x="2895600" y="50419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6CCFAC8-1806-43F6-8EF5-1030C3185EF8}"/>
              </a:ext>
            </a:extLst>
          </p:cNvPr>
          <p:cNvSpPr txBox="1"/>
          <p:nvPr/>
        </p:nvSpPr>
        <p:spPr>
          <a:xfrm>
            <a:off x="3200400" y="4724400"/>
            <a:ext cx="1295400" cy="461665"/>
          </a:xfrm>
          <a:prstGeom prst="rect">
            <a:avLst/>
          </a:prstGeom>
          <a:noFill/>
        </p:spPr>
        <p:txBody>
          <a:bodyPr wrap="square" rtlCol="0">
            <a:spAutoFit/>
          </a:bodyPr>
          <a:lstStyle/>
          <a:p>
            <a:r>
              <a:rPr lang="en-US" sz="2400" i="1" dirty="0">
                <a:latin typeface="+mj-lt"/>
              </a:rPr>
              <a:t>r=a</a:t>
            </a:r>
          </a:p>
        </p:txBody>
      </p:sp>
      <p:sp>
        <p:nvSpPr>
          <p:cNvPr id="32" name="TextBox 31">
            <a:extLst>
              <a:ext uri="{FF2B5EF4-FFF2-40B4-BE49-F238E27FC236}">
                <a16:creationId xmlns:a16="http://schemas.microsoft.com/office/drawing/2014/main" id="{52680A25-A688-4CAA-B207-344C8C83075D}"/>
              </a:ext>
            </a:extLst>
          </p:cNvPr>
          <p:cNvSpPr txBox="1"/>
          <p:nvPr/>
        </p:nvSpPr>
        <p:spPr>
          <a:xfrm>
            <a:off x="3124200" y="5029200"/>
            <a:ext cx="9144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33" name="Object 32">
            <a:extLst>
              <a:ext uri="{FF2B5EF4-FFF2-40B4-BE49-F238E27FC236}">
                <a16:creationId xmlns:a16="http://schemas.microsoft.com/office/drawing/2014/main" id="{CC1FC8EF-A523-4CB5-A41E-34570F9DD787}"/>
              </a:ext>
            </a:extLst>
          </p:cNvPr>
          <p:cNvGraphicFramePr>
            <a:graphicFrameLocks noChangeAspect="1"/>
          </p:cNvGraphicFramePr>
          <p:nvPr>
            <p:extLst>
              <p:ext uri="{D42A27DB-BD31-4B8C-83A1-F6EECF244321}">
                <p14:modId xmlns:p14="http://schemas.microsoft.com/office/powerpoint/2010/main" val="2645883378"/>
              </p:ext>
            </p:extLst>
          </p:nvPr>
        </p:nvGraphicFramePr>
        <p:xfrm>
          <a:off x="5233988" y="3431915"/>
          <a:ext cx="3691580" cy="922895"/>
        </p:xfrm>
        <a:graphic>
          <a:graphicData uri="http://schemas.openxmlformats.org/presentationml/2006/ole">
            <mc:AlternateContent xmlns:mc="http://schemas.openxmlformats.org/markup-compatibility/2006">
              <mc:Choice xmlns:v="urn:schemas-microsoft-com:vml" Requires="v">
                <p:oleObj spid="_x0000_s290976" name="Equation" r:id="rId6" imgW="1828800" imgH="457200" progId="Equation.DSMT4">
                  <p:embed/>
                </p:oleObj>
              </mc:Choice>
              <mc:Fallback>
                <p:oleObj name="Equation" r:id="rId6" imgW="1828800" imgH="457200" progId="Equation.DSMT4">
                  <p:embed/>
                  <p:pic>
                    <p:nvPicPr>
                      <p:cNvPr id="0" name=""/>
                      <p:cNvPicPr/>
                      <p:nvPr/>
                    </p:nvPicPr>
                    <p:blipFill>
                      <a:blip r:embed="rId7"/>
                      <a:stretch>
                        <a:fillRect/>
                      </a:stretch>
                    </p:blipFill>
                    <p:spPr>
                      <a:xfrm>
                        <a:off x="5233988" y="3431915"/>
                        <a:ext cx="3691580" cy="922895"/>
                      </a:xfrm>
                      <a:prstGeom prst="rect">
                        <a:avLst/>
                      </a:prstGeom>
                    </p:spPr>
                  </p:pic>
                </p:oleObj>
              </mc:Fallback>
            </mc:AlternateContent>
          </a:graphicData>
        </a:graphic>
      </p:graphicFrame>
    </p:spTree>
    <p:extLst>
      <p:ext uri="{BB962C8B-B14F-4D97-AF65-F5344CB8AC3E}">
        <p14:creationId xmlns:p14="http://schemas.microsoft.com/office/powerpoint/2010/main" val="77292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C36C6-94C7-4F65-A96B-E6FB42AF9CEC}"/>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6041A7A8-F337-4A49-AC03-98A32C192298}"/>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A28CE4D2-4B90-4B1A-A2CC-1B8E46FA36F1}"/>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D8342AD1-2A1E-4B8C-AB1F-EC349316D4A6}"/>
              </a:ext>
            </a:extLst>
          </p:cNvPr>
          <p:cNvSpPr txBox="1"/>
          <p:nvPr/>
        </p:nvSpPr>
        <p:spPr>
          <a:xfrm>
            <a:off x="508000" y="1447800"/>
            <a:ext cx="7772400" cy="4031873"/>
          </a:xfrm>
          <a:prstGeom prst="rect">
            <a:avLst/>
          </a:prstGeom>
          <a:noFill/>
        </p:spPr>
        <p:txBody>
          <a:bodyPr wrap="square" rtlCol="0">
            <a:spAutoFit/>
          </a:bodyPr>
          <a:lstStyle/>
          <a:p>
            <a:r>
              <a:rPr lang="en-US" sz="3200" dirty="0"/>
              <a:t>Schedule for weekly one-on-one meetings</a:t>
            </a:r>
          </a:p>
          <a:p>
            <a:r>
              <a:rPr lang="en-US" sz="3200" dirty="0"/>
              <a:t> </a:t>
            </a:r>
          </a:p>
          <a:p>
            <a:r>
              <a:rPr lang="en-US" sz="3200" dirty="0"/>
              <a:t>Nick – 11 AM Monday (ED/ST)</a:t>
            </a:r>
          </a:p>
          <a:p>
            <a:r>
              <a:rPr lang="en-US" sz="3200" dirty="0"/>
              <a:t>Tim – 9 AM Tuesday</a:t>
            </a:r>
          </a:p>
          <a:p>
            <a:r>
              <a:rPr lang="en-US" sz="3200" dirty="0"/>
              <a:t>Gao – 9 PM Tuesday</a:t>
            </a:r>
          </a:p>
          <a:p>
            <a:r>
              <a:rPr lang="en-US" sz="3200" dirty="0"/>
              <a:t>Tim – 11 AM  Wednesday</a:t>
            </a:r>
          </a:p>
          <a:p>
            <a:r>
              <a:rPr lang="en-US" sz="3200" dirty="0"/>
              <a:t>Jeanette – 11 AM Friday</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412300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0C12F-0238-41A0-BB72-BA798C130B86}"/>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BAFCC0FE-2089-4ADA-AFC5-71338BD34329}"/>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B2AABD10-EBE1-43A2-9B5E-CA48305DCC18}"/>
              </a:ext>
            </a:extLst>
          </p:cNvPr>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a:extLst>
              <a:ext uri="{FF2B5EF4-FFF2-40B4-BE49-F238E27FC236}">
                <a16:creationId xmlns:a16="http://schemas.microsoft.com/office/drawing/2014/main" id="{A9EA54DC-EBD3-47AE-BA67-83116D2A5107}"/>
              </a:ext>
            </a:extLst>
          </p:cNvPr>
          <p:cNvGraphicFramePr>
            <a:graphicFrameLocks noChangeAspect="1"/>
          </p:cNvGraphicFramePr>
          <p:nvPr>
            <p:extLst>
              <p:ext uri="{D42A27DB-BD31-4B8C-83A1-F6EECF244321}">
                <p14:modId xmlns:p14="http://schemas.microsoft.com/office/powerpoint/2010/main" val="3168410172"/>
              </p:ext>
            </p:extLst>
          </p:nvPr>
        </p:nvGraphicFramePr>
        <p:xfrm>
          <a:off x="575310" y="1219200"/>
          <a:ext cx="8149590" cy="1752600"/>
        </p:xfrm>
        <a:graphic>
          <a:graphicData uri="http://schemas.openxmlformats.org/presentationml/2006/ole">
            <mc:AlternateContent xmlns:mc="http://schemas.openxmlformats.org/markup-compatibility/2006">
              <mc:Choice xmlns:v="urn:schemas-microsoft-com:vml" Requires="v">
                <p:oleObj spid="_x0000_s312342" name="Equation" r:id="rId4" imgW="6019560" imgH="1307880" progId="Equation.DSMT4">
                  <p:embed/>
                </p:oleObj>
              </mc:Choice>
              <mc:Fallback>
                <p:oleObj name="Equation" r:id="rId4" imgW="6019560" imgH="1307880" progId="Equation.DSMT4">
                  <p:embed/>
                  <p:pic>
                    <p:nvPicPr>
                      <p:cNvPr id="6" name="Object 5"/>
                      <p:cNvPicPr>
                        <a:picLocks noChangeAspect="1" noChangeArrowheads="1"/>
                      </p:cNvPicPr>
                      <p:nvPr/>
                    </p:nvPicPr>
                    <p:blipFill>
                      <a:blip r:embed="rId5"/>
                      <a:srcRect/>
                      <a:stretch>
                        <a:fillRect/>
                      </a:stretch>
                    </p:blipFill>
                    <p:spPr bwMode="auto">
                      <a:xfrm>
                        <a:off x="575310" y="1219200"/>
                        <a:ext cx="8149590" cy="17526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970FB258-4904-457D-9AFE-16629179981E}"/>
              </a:ext>
            </a:extLst>
          </p:cNvPr>
          <p:cNvSpPr txBox="1"/>
          <p:nvPr/>
        </p:nvSpPr>
        <p:spPr>
          <a:xfrm>
            <a:off x="228600" y="304800"/>
            <a:ext cx="7620000" cy="461665"/>
          </a:xfrm>
          <a:prstGeom prst="rect">
            <a:avLst/>
          </a:prstGeom>
          <a:noFill/>
        </p:spPr>
        <p:txBody>
          <a:bodyPr wrap="square" rtlCol="0">
            <a:spAutoFit/>
          </a:bodyPr>
          <a:lstStyle/>
          <a:p>
            <a:r>
              <a:rPr lang="en-US" sz="2400" dirty="0">
                <a:latin typeface="+mj-lt"/>
              </a:rPr>
              <a:t>Now consider the case of your homework problem --</a:t>
            </a:r>
          </a:p>
        </p:txBody>
      </p:sp>
    </p:spTree>
    <p:extLst>
      <p:ext uri="{BB962C8B-B14F-4D97-AF65-F5344CB8AC3E}">
        <p14:creationId xmlns:p14="http://schemas.microsoft.com/office/powerpoint/2010/main" val="282402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21326030"/>
              </p:ext>
            </p:extLst>
          </p:nvPr>
        </p:nvGraphicFramePr>
        <p:xfrm>
          <a:off x="457200" y="826742"/>
          <a:ext cx="8148638" cy="1311275"/>
        </p:xfrm>
        <a:graphic>
          <a:graphicData uri="http://schemas.openxmlformats.org/presentationml/2006/ole">
            <mc:AlternateContent xmlns:mc="http://schemas.openxmlformats.org/markup-compatibility/2006">
              <mc:Choice xmlns:v="urn:schemas-microsoft-com:vml" Requires="v">
                <p:oleObj spid="_x0000_s291952" name="Equation" r:id="rId4" imgW="6019560" imgH="977760" progId="Equation.DSMT4">
                  <p:embed/>
                </p:oleObj>
              </mc:Choice>
              <mc:Fallback>
                <p:oleObj name="Equation" r:id="rId4" imgW="6019560" imgH="977760" progId="Equation.DSMT4">
                  <p:embed/>
                  <p:pic>
                    <p:nvPicPr>
                      <p:cNvPr id="0" name=""/>
                      <p:cNvPicPr>
                        <a:picLocks noChangeAspect="1" noChangeArrowheads="1"/>
                      </p:cNvPicPr>
                      <p:nvPr/>
                    </p:nvPicPr>
                    <p:blipFill>
                      <a:blip r:embed="rId5"/>
                      <a:srcRect/>
                      <a:stretch>
                        <a:fillRect/>
                      </a:stretch>
                    </p:blipFill>
                    <p:spPr bwMode="auto">
                      <a:xfrm>
                        <a:off x="457200" y="826742"/>
                        <a:ext cx="8148638" cy="1311275"/>
                      </a:xfrm>
                      <a:prstGeom prst="rect">
                        <a:avLst/>
                      </a:prstGeom>
                      <a:noFill/>
                      <a:ln>
                        <a:noFill/>
                      </a:ln>
                    </p:spPr>
                  </p:pic>
                </p:oleObj>
              </mc:Fallback>
            </mc:AlternateContent>
          </a:graphicData>
        </a:graphic>
      </p:graphicFrame>
      <p:sp>
        <p:nvSpPr>
          <p:cNvPr id="6" name="TextBox 5"/>
          <p:cNvSpPr txBox="1"/>
          <p:nvPr/>
        </p:nvSpPr>
        <p:spPr>
          <a:xfrm>
            <a:off x="228600" y="228600"/>
            <a:ext cx="8458200" cy="461665"/>
          </a:xfrm>
          <a:prstGeom prst="rect">
            <a:avLst/>
          </a:prstGeom>
          <a:noFill/>
        </p:spPr>
        <p:txBody>
          <a:bodyPr wrap="square" rtlCol="0">
            <a:spAutoFit/>
          </a:bodyPr>
          <a:lstStyle/>
          <a:p>
            <a:r>
              <a:rPr lang="en-US" sz="2400" dirty="0">
                <a:latin typeface="+mj-lt"/>
              </a:rPr>
              <a:t>Spherical system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52228347"/>
              </p:ext>
            </p:extLst>
          </p:nvPr>
        </p:nvGraphicFramePr>
        <p:xfrm>
          <a:off x="659606" y="2116561"/>
          <a:ext cx="7824788" cy="4135438"/>
        </p:xfrm>
        <a:graphic>
          <a:graphicData uri="http://schemas.openxmlformats.org/presentationml/2006/ole">
            <mc:AlternateContent xmlns:mc="http://schemas.openxmlformats.org/markup-compatibility/2006">
              <mc:Choice xmlns:v="urn:schemas-microsoft-com:vml" Requires="v">
                <p:oleObj spid="_x0000_s291953" name="Equation" r:id="rId6" imgW="5778360" imgH="3085920" progId="Equation.DSMT4">
                  <p:embed/>
                </p:oleObj>
              </mc:Choice>
              <mc:Fallback>
                <p:oleObj name="Equation" r:id="rId6" imgW="5778360" imgH="3085920" progId="Equation.DSMT4">
                  <p:embed/>
                  <p:pic>
                    <p:nvPicPr>
                      <p:cNvPr id="0" name=""/>
                      <p:cNvPicPr>
                        <a:picLocks noChangeAspect="1" noChangeArrowheads="1"/>
                      </p:cNvPicPr>
                      <p:nvPr/>
                    </p:nvPicPr>
                    <p:blipFill>
                      <a:blip r:embed="rId7"/>
                      <a:srcRect/>
                      <a:stretch>
                        <a:fillRect/>
                      </a:stretch>
                    </p:blipFill>
                    <p:spPr bwMode="auto">
                      <a:xfrm>
                        <a:off x="659606" y="2116561"/>
                        <a:ext cx="7824788" cy="4135438"/>
                      </a:xfrm>
                      <a:prstGeom prst="rect">
                        <a:avLst/>
                      </a:prstGeom>
                      <a:noFill/>
                      <a:ln>
                        <a:noFill/>
                      </a:ln>
                    </p:spPr>
                  </p:pic>
                </p:oleObj>
              </mc:Fallback>
            </mc:AlternateContent>
          </a:graphicData>
        </a:graphic>
      </p:graphicFrame>
      <p:sp>
        <p:nvSpPr>
          <p:cNvPr id="10" name="TextBox 9"/>
          <p:cNvSpPr txBox="1"/>
          <p:nvPr/>
        </p:nvSpPr>
        <p:spPr>
          <a:xfrm>
            <a:off x="5676900" y="5410200"/>
            <a:ext cx="3886200" cy="830997"/>
          </a:xfrm>
          <a:prstGeom prst="rect">
            <a:avLst/>
          </a:prstGeom>
          <a:noFill/>
        </p:spPr>
        <p:txBody>
          <a:bodyPr wrap="square" rtlCol="0">
            <a:spAutoFit/>
          </a:bodyPr>
          <a:lstStyle/>
          <a:p>
            <a:r>
              <a:rPr lang="en-US" sz="2400" dirty="0">
                <a:latin typeface="+mj-lt"/>
              </a:rPr>
              <a:t>(Continue analysis for homework)</a:t>
            </a:r>
          </a:p>
        </p:txBody>
      </p:sp>
    </p:spTree>
    <p:extLst>
      <p:ext uri="{BB962C8B-B14F-4D97-AF65-F5344CB8AC3E}">
        <p14:creationId xmlns:p14="http://schemas.microsoft.com/office/powerpoint/2010/main" val="253263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spid="_x0000_s296100" name="数式" r:id="rId4" imgW="1955520" imgH="914400" progId="Equation.3">
                  <p:embed/>
                </p:oleObj>
              </mc:Choice>
              <mc:Fallback>
                <p:oleObj name="数式" r:id="rId4" imgW="1955520" imgH="914400" progId="Equation.3">
                  <p:embed/>
                  <p:pic>
                    <p:nvPicPr>
                      <p:cNvPr id="0" name=""/>
                      <p:cNvPicPr>
                        <a:picLocks noChangeAspect="1" noChangeArrowheads="1"/>
                      </p:cNvPicPr>
                      <p:nvPr/>
                    </p:nvPicPr>
                    <p:blipFill>
                      <a:blip r:embed="rId5"/>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6433298"/>
              </p:ext>
            </p:extLst>
          </p:nvPr>
        </p:nvGraphicFramePr>
        <p:xfrm>
          <a:off x="944563" y="1417638"/>
          <a:ext cx="6797675" cy="2763837"/>
        </p:xfrm>
        <a:graphic>
          <a:graphicData uri="http://schemas.openxmlformats.org/presentationml/2006/ole">
            <mc:AlternateContent xmlns:mc="http://schemas.openxmlformats.org/markup-compatibility/2006">
              <mc:Choice xmlns:v="urn:schemas-microsoft-com:vml" Requires="v">
                <p:oleObj spid="_x0000_s296101" name="Equation" r:id="rId6" imgW="2844720" imgH="1168200" progId="Equation.DSMT4">
                  <p:embed/>
                </p:oleObj>
              </mc:Choice>
              <mc:Fallback>
                <p:oleObj name="Equation" r:id="rId6" imgW="2844720" imgH="1168200" progId="Equation.DSMT4">
                  <p:embed/>
                  <p:pic>
                    <p:nvPicPr>
                      <p:cNvPr id="0" name=""/>
                      <p:cNvPicPr>
                        <a:picLocks noChangeAspect="1" noChangeArrowheads="1"/>
                      </p:cNvPicPr>
                      <p:nvPr/>
                    </p:nvPicPr>
                    <p:blipFill>
                      <a:blip r:embed="rId7"/>
                      <a:srcRect/>
                      <a:stretch>
                        <a:fillRect/>
                      </a:stretch>
                    </p:blipFill>
                    <p:spPr bwMode="auto">
                      <a:xfrm>
                        <a:off x="944563" y="1417638"/>
                        <a:ext cx="6797675" cy="276383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spid="_x0000_s296102" name="数式" r:id="rId8" imgW="2361960" imgH="419040" progId="Equation.3">
                  <p:embed/>
                </p:oleObj>
              </mc:Choice>
              <mc:Fallback>
                <p:oleObj name="数式" r:id="rId8" imgW="2361960" imgH="419040" progId="Equation.3">
                  <p:embed/>
                  <p:pic>
                    <p:nvPicPr>
                      <p:cNvPr id="0" name=""/>
                      <p:cNvPicPr>
                        <a:picLocks noChangeAspect="1" noChangeArrowheads="1"/>
                      </p:cNvPicPr>
                      <p:nvPr/>
                    </p:nvPicPr>
                    <p:blipFill>
                      <a:blip r:embed="rId9"/>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770046"/>
            <a:ext cx="8382000" cy="461665"/>
          </a:xfrm>
          <a:prstGeom prst="rect">
            <a:avLst/>
          </a:prstGeom>
          <a:noFill/>
        </p:spPr>
        <p:txBody>
          <a:bodyPr wrap="square" rtlCol="0">
            <a:spAutoFit/>
          </a:bodyPr>
          <a:lstStyle/>
          <a:p>
            <a:r>
              <a:rPr lang="en-US" sz="2400" dirty="0">
                <a:latin typeface="+mj-lt"/>
              </a:rPr>
              <a:t>Bernoulli’s integral of Euler’s equation for constant </a:t>
            </a:r>
            <a:r>
              <a:rPr lang="en-US" sz="2400" dirty="0">
                <a:latin typeface="Symbol" pitchFamily="18" charset="2"/>
              </a:rPr>
              <a:t>r</a:t>
            </a:r>
          </a:p>
        </p:txBody>
      </p:sp>
      <p:graphicFrame>
        <p:nvGraphicFramePr>
          <p:cNvPr id="6" name="Object 5"/>
          <p:cNvGraphicFramePr>
            <a:graphicFrameLocks noChangeAspect="1"/>
          </p:cNvGraphicFramePr>
          <p:nvPr>
            <p:extLst>
              <p:ext uri="{D42A27DB-BD31-4B8C-83A1-F6EECF244321}">
                <p14:modId xmlns:p14="http://schemas.microsoft.com/office/powerpoint/2010/main" val="2990986570"/>
              </p:ext>
            </p:extLst>
          </p:nvPr>
        </p:nvGraphicFramePr>
        <p:xfrm>
          <a:off x="304800" y="1047750"/>
          <a:ext cx="7926387" cy="5465762"/>
        </p:xfrm>
        <a:graphic>
          <a:graphicData uri="http://schemas.openxmlformats.org/presentationml/2006/ole">
            <mc:AlternateContent xmlns:mc="http://schemas.openxmlformats.org/markup-compatibility/2006">
              <mc:Choice xmlns:v="urn:schemas-microsoft-com:vml" Requires="v">
                <p:oleObj spid="_x0000_s297016" name="Equation" r:id="rId4" imgW="3390840" imgH="2311200" progId="Equation.DSMT4">
                  <p:embed/>
                </p:oleObj>
              </mc:Choice>
              <mc:Fallback>
                <p:oleObj name="Equation" r:id="rId4" imgW="3390840" imgH="2311200" progId="Equation.DSMT4">
                  <p:embed/>
                  <p:pic>
                    <p:nvPicPr>
                      <p:cNvPr id="0" name=""/>
                      <p:cNvPicPr>
                        <a:picLocks noChangeAspect="1" noChangeArrowheads="1"/>
                      </p:cNvPicPr>
                      <p:nvPr/>
                    </p:nvPicPr>
                    <p:blipFill>
                      <a:blip r:embed="rId5"/>
                      <a:srcRect/>
                      <a:stretch>
                        <a:fillRect/>
                      </a:stretch>
                    </p:blipFill>
                    <p:spPr bwMode="auto">
                      <a:xfrm>
                        <a:off x="304800" y="1047750"/>
                        <a:ext cx="7926387" cy="5465762"/>
                      </a:xfrm>
                      <a:prstGeom prst="rect">
                        <a:avLst/>
                      </a:prstGeom>
                      <a:noFill/>
                      <a:ln>
                        <a:noFill/>
                      </a:ln>
                    </p:spPr>
                  </p:pic>
                </p:oleObj>
              </mc:Fallback>
            </mc:AlternateContent>
          </a:graphicData>
        </a:graphic>
      </p:graphicFrame>
      <p:sp>
        <p:nvSpPr>
          <p:cNvPr id="8" name="TextBox 7"/>
          <p:cNvSpPr txBox="1"/>
          <p:nvPr/>
        </p:nvSpPr>
        <p:spPr>
          <a:xfrm>
            <a:off x="304800" y="308381"/>
            <a:ext cx="3962400" cy="461665"/>
          </a:xfrm>
          <a:prstGeom prst="rect">
            <a:avLst/>
          </a:prstGeom>
          <a:noFill/>
        </p:spPr>
        <p:txBody>
          <a:bodyPr wrap="square" rtlCol="0">
            <a:spAutoFit/>
          </a:bodyPr>
          <a:lstStyle/>
          <a:p>
            <a:r>
              <a:rPr lang="en-US" sz="2400" dirty="0">
                <a:latin typeface="+mj-lt"/>
              </a:rPr>
              <a:t>For incompressible fluid</a:t>
            </a:r>
          </a:p>
        </p:txBody>
      </p:sp>
    </p:spTree>
    <p:extLst>
      <p:ext uri="{BB962C8B-B14F-4D97-AF65-F5344CB8AC3E}">
        <p14:creationId xmlns:p14="http://schemas.microsoft.com/office/powerpoint/2010/main" val="2514106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EBC1A-80DB-4403-8A6E-7DDADB418CC7}"/>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9E3A0B89-50C8-490E-BAC2-7C8075CE0FE5}"/>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53DAA967-1DBE-48AB-8B4E-F71DFAB1ADEE}"/>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E3B4B5B2-9876-42F2-AC57-BEBC8D3F30CC}"/>
              </a:ext>
            </a:extLst>
          </p:cNvPr>
          <p:cNvSpPr txBox="1"/>
          <p:nvPr/>
        </p:nvSpPr>
        <p:spPr>
          <a:xfrm>
            <a:off x="457200" y="457200"/>
            <a:ext cx="6934200" cy="1200329"/>
          </a:xfrm>
          <a:prstGeom prst="rect">
            <a:avLst/>
          </a:prstGeom>
          <a:noFill/>
        </p:spPr>
        <p:txBody>
          <a:bodyPr wrap="square" rtlCol="0">
            <a:spAutoFit/>
          </a:bodyPr>
          <a:lstStyle/>
          <a:p>
            <a:r>
              <a:rPr lang="en-US" sz="2400" dirty="0">
                <a:latin typeface="+mj-lt"/>
              </a:rPr>
              <a:t>Not all fluids are compressible, but with additional work we can consider fluids at constant entropy (no heat transfer).</a:t>
            </a:r>
          </a:p>
        </p:txBody>
      </p:sp>
      <p:sp>
        <p:nvSpPr>
          <p:cNvPr id="6" name="TextBox 5">
            <a:extLst>
              <a:ext uri="{FF2B5EF4-FFF2-40B4-BE49-F238E27FC236}">
                <a16:creationId xmlns:a16="http://schemas.microsoft.com/office/drawing/2014/main" id="{250FE521-2BAF-483E-B00F-89AF6E87531B}"/>
              </a:ext>
            </a:extLst>
          </p:cNvPr>
          <p:cNvSpPr txBox="1"/>
          <p:nvPr/>
        </p:nvSpPr>
        <p:spPr>
          <a:xfrm>
            <a:off x="533400" y="2209800"/>
            <a:ext cx="6781800" cy="830997"/>
          </a:xfrm>
          <a:prstGeom prst="rect">
            <a:avLst/>
          </a:prstGeom>
          <a:noFill/>
        </p:spPr>
        <p:txBody>
          <a:bodyPr wrap="square" rtlCol="0">
            <a:spAutoFit/>
          </a:bodyPr>
          <a:lstStyle/>
          <a:p>
            <a:r>
              <a:rPr lang="en-US" sz="2400" dirty="0">
                <a:latin typeface="+mj-lt"/>
              </a:rPr>
              <a:t>Under what circumstances can there be no heat transfer?</a:t>
            </a:r>
          </a:p>
        </p:txBody>
      </p:sp>
    </p:spTree>
    <p:extLst>
      <p:ext uri="{BB962C8B-B14F-4D97-AF65-F5344CB8AC3E}">
        <p14:creationId xmlns:p14="http://schemas.microsoft.com/office/powerpoint/2010/main" val="169007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 -- isentropic</a:t>
            </a:r>
          </a:p>
        </p:txBody>
      </p:sp>
      <p:graphicFrame>
        <p:nvGraphicFramePr>
          <p:cNvPr id="8" name="Object 7"/>
          <p:cNvGraphicFramePr>
            <a:graphicFrameLocks noChangeAspect="1"/>
          </p:cNvGraphicFramePr>
          <p:nvPr>
            <p:extLst>
              <p:ext uri="{D42A27DB-BD31-4B8C-83A1-F6EECF244321}">
                <p14:modId xmlns:p14="http://schemas.microsoft.com/office/powerpoint/2010/main" val="3524582376"/>
              </p:ext>
            </p:extLst>
          </p:nvPr>
        </p:nvGraphicFramePr>
        <p:xfrm>
          <a:off x="944563" y="1417638"/>
          <a:ext cx="6797675" cy="2763837"/>
        </p:xfrm>
        <a:graphic>
          <a:graphicData uri="http://schemas.openxmlformats.org/presentationml/2006/ole">
            <mc:AlternateContent xmlns:mc="http://schemas.openxmlformats.org/markup-compatibility/2006">
              <mc:Choice xmlns:v="urn:schemas-microsoft-com:vml" Requires="v">
                <p:oleObj spid="_x0000_s298151" name="Equation" r:id="rId4" imgW="2844720" imgH="1168200" progId="Equation.DSMT4">
                  <p:embed/>
                </p:oleObj>
              </mc:Choice>
              <mc:Fallback>
                <p:oleObj name="Equation" r:id="rId4" imgW="2844720" imgH="1168200" progId="Equation.DSMT4">
                  <p:embed/>
                  <p:pic>
                    <p:nvPicPr>
                      <p:cNvPr id="0" name=""/>
                      <p:cNvPicPr>
                        <a:picLocks noChangeAspect="1" noChangeArrowheads="1"/>
                      </p:cNvPicPr>
                      <p:nvPr/>
                    </p:nvPicPr>
                    <p:blipFill>
                      <a:blip r:embed="rId5"/>
                      <a:srcRect/>
                      <a:stretch>
                        <a:fillRect/>
                      </a:stretch>
                    </p:blipFill>
                    <p:spPr bwMode="auto">
                      <a:xfrm>
                        <a:off x="944563" y="1417638"/>
                        <a:ext cx="6797675" cy="276383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14085592"/>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spid="_x0000_s298152" name="数式" r:id="rId6" imgW="2361960" imgH="419040" progId="Equation.3">
                  <p:embed/>
                </p:oleObj>
              </mc:Choice>
              <mc:Fallback>
                <p:oleObj name="数式" r:id="rId6" imgW="2361960" imgH="419040" progId="Equation.3">
                  <p:embed/>
                  <p:pic>
                    <p:nvPicPr>
                      <p:cNvPr id="0" name=""/>
                      <p:cNvPicPr>
                        <a:picLocks noChangeAspect="1" noChangeArrowheads="1"/>
                      </p:cNvPicPr>
                      <p:nvPr/>
                    </p:nvPicPr>
                    <p:blipFill>
                      <a:blip r:embed="rId7"/>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34498281"/>
              </p:ext>
            </p:extLst>
          </p:nvPr>
        </p:nvGraphicFramePr>
        <p:xfrm>
          <a:off x="671513" y="4267200"/>
          <a:ext cx="7069137" cy="2103438"/>
        </p:xfrm>
        <a:graphic>
          <a:graphicData uri="http://schemas.openxmlformats.org/presentationml/2006/ole">
            <mc:AlternateContent xmlns:mc="http://schemas.openxmlformats.org/markup-compatibility/2006">
              <mc:Choice xmlns:v="urn:schemas-microsoft-com:vml" Requires="v">
                <p:oleObj spid="_x0000_s298153" name="Equation" r:id="rId8" imgW="2958840" imgH="888840" progId="Equation.DSMT4">
                  <p:embed/>
                </p:oleObj>
              </mc:Choice>
              <mc:Fallback>
                <p:oleObj name="Equation" r:id="rId8" imgW="2958840" imgH="888840" progId="Equation.DSMT4">
                  <p:embed/>
                  <p:pic>
                    <p:nvPicPr>
                      <p:cNvPr id="0" name=""/>
                      <p:cNvPicPr>
                        <a:picLocks noChangeAspect="1" noChangeArrowheads="1"/>
                      </p:cNvPicPr>
                      <p:nvPr/>
                    </p:nvPicPr>
                    <p:blipFill>
                      <a:blip r:embed="rId9"/>
                      <a:srcRect/>
                      <a:stretch>
                        <a:fillRect/>
                      </a:stretch>
                    </p:blipFill>
                    <p:spPr bwMode="auto">
                      <a:xfrm>
                        <a:off x="671513" y="4267200"/>
                        <a:ext cx="7069137"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665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66813870"/>
              </p:ext>
            </p:extLst>
          </p:nvPr>
        </p:nvGraphicFramePr>
        <p:xfrm>
          <a:off x="442119" y="461665"/>
          <a:ext cx="6720682" cy="3451531"/>
        </p:xfrm>
        <a:graphic>
          <a:graphicData uri="http://schemas.openxmlformats.org/presentationml/2006/ole">
            <mc:AlternateContent xmlns:mc="http://schemas.openxmlformats.org/markup-compatibility/2006">
              <mc:Choice xmlns:v="urn:schemas-microsoft-com:vml" Requires="v">
                <p:oleObj spid="_x0000_s299120" name="Equation" r:id="rId4" imgW="4101840" imgH="2197080" progId="Equation.DSMT4">
                  <p:embed/>
                </p:oleObj>
              </mc:Choice>
              <mc:Fallback>
                <p:oleObj name="Equation" r:id="rId4" imgW="4101840" imgH="2197080" progId="Equation.DSMT4">
                  <p:embed/>
                  <p:pic>
                    <p:nvPicPr>
                      <p:cNvPr id="0" name=""/>
                      <p:cNvPicPr>
                        <a:picLocks noChangeAspect="1" noChangeArrowheads="1"/>
                      </p:cNvPicPr>
                      <p:nvPr/>
                    </p:nvPicPr>
                    <p:blipFill>
                      <a:blip r:embed="rId5"/>
                      <a:srcRect/>
                      <a:stretch>
                        <a:fillRect/>
                      </a:stretch>
                    </p:blipFill>
                    <p:spPr bwMode="auto">
                      <a:xfrm>
                        <a:off x="442119" y="461665"/>
                        <a:ext cx="6720682" cy="3451531"/>
                      </a:xfrm>
                      <a:prstGeom prst="rect">
                        <a:avLst/>
                      </a:prstGeom>
                      <a:noFill/>
                      <a:ln>
                        <a:noFill/>
                      </a:ln>
                    </p:spPr>
                  </p:pic>
                </p:oleObj>
              </mc:Fallback>
            </mc:AlternateContent>
          </a:graphicData>
        </a:graphic>
      </p:graphicFrame>
      <p:sp>
        <p:nvSpPr>
          <p:cNvPr id="7" name="TextBox 6"/>
          <p:cNvSpPr txBox="1"/>
          <p:nvPr/>
        </p:nvSpPr>
        <p:spPr>
          <a:xfrm>
            <a:off x="152400" y="0"/>
            <a:ext cx="8839200" cy="461665"/>
          </a:xfrm>
          <a:prstGeom prst="rect">
            <a:avLst/>
          </a:prstGeom>
          <a:noFill/>
        </p:spPr>
        <p:txBody>
          <a:bodyPr wrap="square" rtlCol="0">
            <a:spAutoFit/>
          </a:bodyPr>
          <a:lstStyle/>
          <a:p>
            <a:r>
              <a:rPr lang="en-US" sz="2400" dirty="0">
                <a:latin typeface="+mj-lt"/>
              </a:rPr>
              <a:t>Solution of Euler’s equation for fluids – isentropic (continued)</a:t>
            </a:r>
          </a:p>
        </p:txBody>
      </p:sp>
      <p:graphicFrame>
        <p:nvGraphicFramePr>
          <p:cNvPr id="8" name="Object 7"/>
          <p:cNvGraphicFramePr>
            <a:graphicFrameLocks noChangeAspect="1"/>
          </p:cNvGraphicFramePr>
          <p:nvPr>
            <p:extLst>
              <p:ext uri="{D42A27DB-BD31-4B8C-83A1-F6EECF244321}">
                <p14:modId xmlns:p14="http://schemas.microsoft.com/office/powerpoint/2010/main" val="894184023"/>
              </p:ext>
            </p:extLst>
          </p:nvPr>
        </p:nvGraphicFramePr>
        <p:xfrm>
          <a:off x="358775" y="3810000"/>
          <a:ext cx="7207250" cy="2763838"/>
        </p:xfrm>
        <a:graphic>
          <a:graphicData uri="http://schemas.openxmlformats.org/presentationml/2006/ole">
            <mc:AlternateContent xmlns:mc="http://schemas.openxmlformats.org/markup-compatibility/2006">
              <mc:Choice xmlns:v="urn:schemas-microsoft-com:vml" Requires="v">
                <p:oleObj spid="_x0000_s299121" name="Equation" r:id="rId6" imgW="2920680" imgH="1168200" progId="Equation.DSMT4">
                  <p:embed/>
                </p:oleObj>
              </mc:Choice>
              <mc:Fallback>
                <p:oleObj name="Equation" r:id="rId6" imgW="2920680" imgH="1168200" progId="Equation.DSMT4">
                  <p:embed/>
                  <p:pic>
                    <p:nvPicPr>
                      <p:cNvPr id="0" name=""/>
                      <p:cNvPicPr>
                        <a:picLocks noChangeAspect="1" noChangeArrowheads="1"/>
                      </p:cNvPicPr>
                      <p:nvPr/>
                    </p:nvPicPr>
                    <p:blipFill>
                      <a:blip r:embed="rId7"/>
                      <a:srcRect/>
                      <a:stretch>
                        <a:fillRect/>
                      </a:stretch>
                    </p:blipFill>
                    <p:spPr bwMode="auto">
                      <a:xfrm>
                        <a:off x="358775" y="3810000"/>
                        <a:ext cx="720725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116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6" name="TextBox 5"/>
          <p:cNvSpPr txBox="1"/>
          <p:nvPr/>
        </p:nvSpPr>
        <p:spPr>
          <a:xfrm>
            <a:off x="152400" y="0"/>
            <a:ext cx="8839200" cy="461665"/>
          </a:xfrm>
          <a:prstGeom prst="rect">
            <a:avLst/>
          </a:prstGeom>
          <a:noFill/>
        </p:spPr>
        <p:txBody>
          <a:bodyPr wrap="square" rtlCol="0">
            <a:spAutoFit/>
          </a:bodyPr>
          <a:lstStyle/>
          <a:p>
            <a:r>
              <a:rPr lang="en-US" sz="2400" dirty="0">
                <a:latin typeface="+mj-lt"/>
              </a:rPr>
              <a:t>Solution of Euler’s equation for fluids – isentropic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03433802"/>
              </p:ext>
            </p:extLst>
          </p:nvPr>
        </p:nvGraphicFramePr>
        <p:xfrm>
          <a:off x="836613" y="554038"/>
          <a:ext cx="5902325" cy="3484562"/>
        </p:xfrm>
        <a:graphic>
          <a:graphicData uri="http://schemas.openxmlformats.org/presentationml/2006/ole">
            <mc:AlternateContent xmlns:mc="http://schemas.openxmlformats.org/markup-compatibility/2006">
              <mc:Choice xmlns:v="urn:schemas-microsoft-com:vml" Requires="v">
                <p:oleObj spid="_x0000_s300087" name="数式" r:id="rId4" imgW="2527200" imgH="1473120" progId="Equation.3">
                  <p:embed/>
                </p:oleObj>
              </mc:Choice>
              <mc:Fallback>
                <p:oleObj name="数式" r:id="rId4" imgW="2527200" imgH="1473120" progId="Equation.3">
                  <p:embed/>
                  <p:pic>
                    <p:nvPicPr>
                      <p:cNvPr id="0" name=""/>
                      <p:cNvPicPr>
                        <a:picLocks noChangeAspect="1" noChangeArrowheads="1"/>
                      </p:cNvPicPr>
                      <p:nvPr/>
                    </p:nvPicPr>
                    <p:blipFill>
                      <a:blip r:embed="rId5"/>
                      <a:srcRect/>
                      <a:stretch>
                        <a:fillRect/>
                      </a:stretch>
                    </p:blipFill>
                    <p:spPr bwMode="auto">
                      <a:xfrm>
                        <a:off x="836613" y="554038"/>
                        <a:ext cx="5902325" cy="3484562"/>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FA4DACCD-A2F1-443E-93EB-FB3B29318788}"/>
              </a:ext>
            </a:extLst>
          </p:cNvPr>
          <p:cNvSpPr txBox="1"/>
          <p:nvPr/>
        </p:nvSpPr>
        <p:spPr>
          <a:xfrm>
            <a:off x="457200" y="4572000"/>
            <a:ext cx="5181600" cy="1200329"/>
          </a:xfrm>
          <a:prstGeom prst="rect">
            <a:avLst/>
          </a:prstGeom>
          <a:noFill/>
        </p:spPr>
        <p:txBody>
          <a:bodyPr wrap="square" rtlCol="0">
            <a:spAutoFit/>
          </a:bodyPr>
          <a:lstStyle/>
          <a:p>
            <a:r>
              <a:rPr lang="en-US" sz="2400" dirty="0">
                <a:latin typeface="+mj-lt"/>
              </a:rPr>
              <a:t>Is this useful?</a:t>
            </a:r>
          </a:p>
          <a:p>
            <a:r>
              <a:rPr lang="en-US" sz="2400" dirty="0">
                <a:latin typeface="+mj-lt"/>
              </a:rPr>
              <a:t>    a.  Yes</a:t>
            </a:r>
          </a:p>
          <a:p>
            <a:r>
              <a:rPr lang="en-US" sz="2400" dirty="0">
                <a:latin typeface="+mj-lt"/>
              </a:rPr>
              <a:t>    b.   No</a:t>
            </a:r>
          </a:p>
        </p:txBody>
      </p:sp>
    </p:spTree>
    <p:extLst>
      <p:ext uri="{BB962C8B-B14F-4D97-AF65-F5344CB8AC3E}">
        <p14:creationId xmlns:p14="http://schemas.microsoft.com/office/powerpoint/2010/main" val="1702561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2318636"/>
              </p:ext>
            </p:extLst>
          </p:nvPr>
        </p:nvGraphicFramePr>
        <p:xfrm>
          <a:off x="1258888" y="3962400"/>
          <a:ext cx="5751512" cy="2222500"/>
        </p:xfrm>
        <a:graphic>
          <a:graphicData uri="http://schemas.openxmlformats.org/presentationml/2006/ole">
            <mc:AlternateContent xmlns:mc="http://schemas.openxmlformats.org/markup-compatibility/2006">
              <mc:Choice xmlns:v="urn:schemas-microsoft-com:vml" Requires="v">
                <p:oleObj spid="_x0000_s301217" name="数式" r:id="rId4" imgW="2336760" imgH="939600" progId="Equation.3">
                  <p:embed/>
                </p:oleObj>
              </mc:Choice>
              <mc:Fallback>
                <p:oleObj name="数式" r:id="rId4" imgW="2336760" imgH="939600" progId="Equation.3">
                  <p:embed/>
                  <p:pic>
                    <p:nvPicPr>
                      <p:cNvPr id="0" name=""/>
                      <p:cNvPicPr>
                        <a:picLocks noChangeAspect="1" noChangeArrowheads="1"/>
                      </p:cNvPicPr>
                      <p:nvPr/>
                    </p:nvPicPr>
                    <p:blipFill>
                      <a:blip r:embed="rId5"/>
                      <a:srcRect/>
                      <a:stretch>
                        <a:fillRect/>
                      </a:stretch>
                    </p:blipFill>
                    <p:spPr bwMode="auto">
                      <a:xfrm>
                        <a:off x="1258888" y="3962400"/>
                        <a:ext cx="57515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59679641"/>
              </p:ext>
            </p:extLst>
          </p:nvPr>
        </p:nvGraphicFramePr>
        <p:xfrm>
          <a:off x="685800" y="609600"/>
          <a:ext cx="5813425" cy="990600"/>
        </p:xfrm>
        <a:graphic>
          <a:graphicData uri="http://schemas.openxmlformats.org/presentationml/2006/ole">
            <mc:AlternateContent xmlns:mc="http://schemas.openxmlformats.org/markup-compatibility/2006">
              <mc:Choice xmlns:v="urn:schemas-microsoft-com:vml" Requires="v">
                <p:oleObj spid="_x0000_s301218" name="数式" r:id="rId6" imgW="2361960" imgH="419040" progId="Equation.3">
                  <p:embed/>
                </p:oleObj>
              </mc:Choice>
              <mc:Fallback>
                <p:oleObj name="数式" r:id="rId6" imgW="236196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09600"/>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0"/>
            <a:ext cx="8839200" cy="461665"/>
          </a:xfrm>
          <a:prstGeom prst="rect">
            <a:avLst/>
          </a:prstGeom>
          <a:noFill/>
        </p:spPr>
        <p:txBody>
          <a:bodyPr wrap="square" rtlCol="0">
            <a:spAutoFit/>
          </a:bodyPr>
          <a:lstStyle/>
          <a:p>
            <a:r>
              <a:rPr lang="en-US" sz="2400" dirty="0">
                <a:latin typeface="+mj-lt"/>
              </a:rPr>
              <a:t>Solution of Euler’s equation for fluids – isentropic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473749518"/>
              </p:ext>
            </p:extLst>
          </p:nvPr>
        </p:nvGraphicFramePr>
        <p:xfrm>
          <a:off x="792163" y="1820863"/>
          <a:ext cx="7829550" cy="1684337"/>
        </p:xfrm>
        <a:graphic>
          <a:graphicData uri="http://schemas.openxmlformats.org/presentationml/2006/ole">
            <mc:AlternateContent xmlns:mc="http://schemas.openxmlformats.org/markup-compatibility/2006">
              <mc:Choice xmlns:v="urn:schemas-microsoft-com:vml" Requires="v">
                <p:oleObj spid="_x0000_s301219" name="数式" r:id="rId8" imgW="3352680" imgH="711000" progId="Equation.3">
                  <p:embed/>
                </p:oleObj>
              </mc:Choice>
              <mc:Fallback>
                <p:oleObj name="数式" r:id="rId8" imgW="3352680" imgH="711000" progId="Equation.3">
                  <p:embed/>
                  <p:pic>
                    <p:nvPicPr>
                      <p:cNvPr id="0" name=""/>
                      <p:cNvPicPr>
                        <a:picLocks noChangeAspect="1" noChangeArrowheads="1"/>
                      </p:cNvPicPr>
                      <p:nvPr/>
                    </p:nvPicPr>
                    <p:blipFill>
                      <a:blip r:embed="rId9"/>
                      <a:srcRect/>
                      <a:stretch>
                        <a:fillRect/>
                      </a:stretch>
                    </p:blipFill>
                    <p:spPr bwMode="auto">
                      <a:xfrm>
                        <a:off x="792163" y="1820863"/>
                        <a:ext cx="78295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9219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685800" y="304800"/>
            <a:ext cx="6781800" cy="461665"/>
          </a:xfrm>
          <a:prstGeom prst="rect">
            <a:avLst/>
          </a:prstGeom>
          <a:noFill/>
        </p:spPr>
        <p:txBody>
          <a:bodyPr wrap="square" rtlCol="0">
            <a:spAutoFit/>
          </a:bodyPr>
          <a:lstStyle/>
          <a:p>
            <a:r>
              <a:rPr lang="en-US" sz="2400" dirty="0">
                <a:latin typeface="+mj-lt"/>
              </a:rPr>
              <a:t>Summary of Bernoulli’s results</a:t>
            </a:r>
          </a:p>
        </p:txBody>
      </p:sp>
      <p:graphicFrame>
        <p:nvGraphicFramePr>
          <p:cNvPr id="6" name="Object 5"/>
          <p:cNvGraphicFramePr>
            <a:graphicFrameLocks noChangeAspect="1"/>
          </p:cNvGraphicFramePr>
          <p:nvPr>
            <p:extLst>
              <p:ext uri="{D42A27DB-BD31-4B8C-83A1-F6EECF244321}">
                <p14:modId xmlns:p14="http://schemas.microsoft.com/office/powerpoint/2010/main" val="3939770496"/>
              </p:ext>
            </p:extLst>
          </p:nvPr>
        </p:nvGraphicFramePr>
        <p:xfrm>
          <a:off x="1293813" y="4227513"/>
          <a:ext cx="4533900" cy="1081087"/>
        </p:xfrm>
        <a:graphic>
          <a:graphicData uri="http://schemas.openxmlformats.org/presentationml/2006/ole">
            <mc:AlternateContent xmlns:mc="http://schemas.openxmlformats.org/markup-compatibility/2006">
              <mc:Choice xmlns:v="urn:schemas-microsoft-com:vml" Requires="v">
                <p:oleObj spid="_x0000_s302188" name="数式" r:id="rId4" imgW="1841400" imgH="457200" progId="Equation.3">
                  <p:embed/>
                </p:oleObj>
              </mc:Choice>
              <mc:Fallback>
                <p:oleObj name="数式" r:id="rId4" imgW="1841400" imgH="457200" progId="Equation.3">
                  <p:embed/>
                  <p:pic>
                    <p:nvPicPr>
                      <p:cNvPr id="0" name=""/>
                      <p:cNvPicPr>
                        <a:picLocks noChangeAspect="1" noChangeArrowheads="1"/>
                      </p:cNvPicPr>
                      <p:nvPr/>
                    </p:nvPicPr>
                    <p:blipFill>
                      <a:blip r:embed="rId5"/>
                      <a:srcRect/>
                      <a:stretch>
                        <a:fillRect/>
                      </a:stretch>
                    </p:blipFill>
                    <p:spPr bwMode="auto">
                      <a:xfrm>
                        <a:off x="1293813" y="4227513"/>
                        <a:ext cx="45339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838200" y="3500735"/>
            <a:ext cx="6781800" cy="461665"/>
          </a:xfrm>
          <a:prstGeom prst="rect">
            <a:avLst/>
          </a:prstGeom>
          <a:noFill/>
        </p:spPr>
        <p:txBody>
          <a:bodyPr wrap="square" rtlCol="0">
            <a:spAutoFit/>
          </a:bodyPr>
          <a:lstStyle/>
          <a:p>
            <a:r>
              <a:rPr lang="en-US" sz="2400" dirty="0">
                <a:latin typeface="+mj-lt"/>
              </a:rPr>
              <a:t>For isentropic fluid with internal energy density </a:t>
            </a:r>
            <a:r>
              <a:rPr lang="en-US" sz="2400" dirty="0">
                <a:latin typeface="Symbol" pitchFamily="18" charset="2"/>
              </a:rPr>
              <a:t>e</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76436365"/>
              </p:ext>
            </p:extLst>
          </p:nvPr>
        </p:nvGraphicFramePr>
        <p:xfrm>
          <a:off x="1295400" y="1905000"/>
          <a:ext cx="3798888" cy="1079500"/>
        </p:xfrm>
        <a:graphic>
          <a:graphicData uri="http://schemas.openxmlformats.org/presentationml/2006/ole">
            <mc:AlternateContent xmlns:mc="http://schemas.openxmlformats.org/markup-compatibility/2006">
              <mc:Choice xmlns:v="urn:schemas-microsoft-com:vml" Requires="v">
                <p:oleObj spid="_x0000_s302189" name="数式" r:id="rId6" imgW="1625400" imgH="457200" progId="Equation.3">
                  <p:embed/>
                </p:oleObj>
              </mc:Choice>
              <mc:Fallback>
                <p:oleObj name="数式" r:id="rId6" imgW="1625400" imgH="457200" progId="Equation.3">
                  <p:embed/>
                  <p:pic>
                    <p:nvPicPr>
                      <p:cNvPr id="0" name=""/>
                      <p:cNvPicPr>
                        <a:picLocks noChangeAspect="1" noChangeArrowheads="1"/>
                      </p:cNvPicPr>
                      <p:nvPr/>
                    </p:nvPicPr>
                    <p:blipFill>
                      <a:blip r:embed="rId7"/>
                      <a:srcRect/>
                      <a:stretch>
                        <a:fillRect/>
                      </a:stretch>
                    </p:blipFill>
                    <p:spPr bwMode="auto">
                      <a:xfrm>
                        <a:off x="1295400" y="1905000"/>
                        <a:ext cx="37988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838200" y="1295400"/>
            <a:ext cx="6781800" cy="461665"/>
          </a:xfrm>
          <a:prstGeom prst="rect">
            <a:avLst/>
          </a:prstGeom>
          <a:noFill/>
        </p:spPr>
        <p:txBody>
          <a:bodyPr wrap="square" rtlCol="0">
            <a:spAutoFit/>
          </a:bodyPr>
          <a:lstStyle/>
          <a:p>
            <a:r>
              <a:rPr lang="en-US" sz="2400" dirty="0">
                <a:latin typeface="+mj-lt"/>
              </a:rPr>
              <a:t>For incompressible fluid</a:t>
            </a:r>
          </a:p>
        </p:txBody>
      </p:sp>
      <p:sp>
        <p:nvSpPr>
          <p:cNvPr id="10" name="TextBox 9">
            <a:extLst>
              <a:ext uri="{FF2B5EF4-FFF2-40B4-BE49-F238E27FC236}">
                <a16:creationId xmlns:a16="http://schemas.microsoft.com/office/drawing/2014/main" id="{7CC3168C-7B49-4C27-B3DA-C98FC02CCB33}"/>
              </a:ext>
            </a:extLst>
          </p:cNvPr>
          <p:cNvSpPr txBox="1"/>
          <p:nvPr/>
        </p:nvSpPr>
        <p:spPr>
          <a:xfrm>
            <a:off x="304800" y="5562600"/>
            <a:ext cx="8610600" cy="830997"/>
          </a:xfrm>
          <a:prstGeom prst="rect">
            <a:avLst/>
          </a:prstGeom>
          <a:noFill/>
        </p:spPr>
        <p:txBody>
          <a:bodyPr wrap="square" rtlCol="0">
            <a:spAutoFit/>
          </a:bodyPr>
          <a:lstStyle/>
          <a:p>
            <a:r>
              <a:rPr lang="en-US" sz="2400" dirty="0">
                <a:latin typeface="+mj-lt"/>
              </a:rPr>
              <a:t>Here </a:t>
            </a:r>
            <a:r>
              <a:rPr lang="en-US" sz="2400" dirty="0">
                <a:latin typeface="Symbol" panose="05050102010706020507" pitchFamily="18" charset="2"/>
              </a:rPr>
              <a:t>e</a:t>
            </a:r>
            <a:r>
              <a:rPr lang="en-US" sz="2400" dirty="0">
                <a:latin typeface="+mj-lt"/>
              </a:rPr>
              <a:t> is the internal energy of the fluid  per unit mass. For an ideal gas fluid, it has a relatively simple form.  </a:t>
            </a:r>
          </a:p>
        </p:txBody>
      </p:sp>
    </p:spTree>
    <p:extLst>
      <p:ext uri="{BB962C8B-B14F-4D97-AF65-F5344CB8AC3E}">
        <p14:creationId xmlns:p14="http://schemas.microsoft.com/office/powerpoint/2010/main" val="345238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6F2AD9E9-EC0C-42E5-926D-1E6401269494}"/>
              </a:ext>
            </a:extLst>
          </p:cNvPr>
          <p:cNvPicPr>
            <a:picLocks noChangeAspect="1"/>
          </p:cNvPicPr>
          <p:nvPr/>
        </p:nvPicPr>
        <p:blipFill>
          <a:blip r:embed="rId3"/>
          <a:stretch>
            <a:fillRect/>
          </a:stretch>
        </p:blipFill>
        <p:spPr>
          <a:xfrm>
            <a:off x="278052" y="1524000"/>
            <a:ext cx="8865948" cy="3933356"/>
          </a:xfrm>
          <a:prstGeom prst="rect">
            <a:avLst/>
          </a:prstGeom>
        </p:spPr>
      </p:pic>
      <p:sp>
        <p:nvSpPr>
          <p:cNvPr id="5" name="Right Arrow 4"/>
          <p:cNvSpPr/>
          <p:nvPr/>
        </p:nvSpPr>
        <p:spPr>
          <a:xfrm>
            <a:off x="12700" y="5076356"/>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331FF-AB2C-4AB1-91EB-C2DAEF141F47}"/>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A71D1B0F-1C70-4AFF-AE89-F40D054120AE}"/>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64ECAF86-91F1-4E7E-879E-7347D0BF6BC4}"/>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EAB05CFB-D8B0-4087-8423-A2D5BEE794E5}"/>
              </a:ext>
            </a:extLst>
          </p:cNvPr>
          <p:cNvPicPr>
            <a:picLocks noChangeAspect="1"/>
          </p:cNvPicPr>
          <p:nvPr/>
        </p:nvPicPr>
        <p:blipFill>
          <a:blip r:embed="rId3"/>
          <a:stretch>
            <a:fillRect/>
          </a:stretch>
        </p:blipFill>
        <p:spPr>
          <a:xfrm>
            <a:off x="0" y="90633"/>
            <a:ext cx="9144000" cy="6305883"/>
          </a:xfrm>
          <a:prstGeom prst="rect">
            <a:avLst/>
          </a:prstGeom>
        </p:spPr>
      </p:pic>
      <p:sp>
        <p:nvSpPr>
          <p:cNvPr id="6" name="TextBox 5">
            <a:extLst>
              <a:ext uri="{FF2B5EF4-FFF2-40B4-BE49-F238E27FC236}">
                <a16:creationId xmlns:a16="http://schemas.microsoft.com/office/drawing/2014/main" id="{D24F99C7-061D-4679-A3BB-DDE4452618DF}"/>
              </a:ext>
            </a:extLst>
          </p:cNvPr>
          <p:cNvSpPr txBox="1"/>
          <p:nvPr/>
        </p:nvSpPr>
        <p:spPr>
          <a:xfrm>
            <a:off x="2743200" y="1676400"/>
            <a:ext cx="4876800" cy="461665"/>
          </a:xfrm>
          <a:prstGeom prst="rect">
            <a:avLst/>
          </a:prstGeom>
          <a:noFill/>
        </p:spPr>
        <p:txBody>
          <a:bodyPr wrap="square" rtlCol="0">
            <a:spAutoFit/>
          </a:bodyPr>
          <a:lstStyle/>
          <a:p>
            <a:r>
              <a:rPr lang="en-US" sz="2400" dirty="0">
                <a:latin typeface="+mj-lt"/>
              </a:rPr>
              <a:t>Thursday Oct. 29, 2020 at 4 PM</a:t>
            </a:r>
          </a:p>
        </p:txBody>
      </p:sp>
    </p:spTree>
    <p:extLst>
      <p:ext uri="{BB962C8B-B14F-4D97-AF65-F5344CB8AC3E}">
        <p14:creationId xmlns:p14="http://schemas.microsoft.com/office/powerpoint/2010/main" val="103609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991EF-A2BA-4A8A-97B4-6B1166136084}"/>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CEF3AB47-BE5E-4783-B845-55984B30EF69}"/>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814F063B-6DF5-4205-ABDF-DCC76D9868F5}"/>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732FFBD1-FE73-44B0-BB5F-ACC1E0826CDE}"/>
              </a:ext>
            </a:extLst>
          </p:cNvPr>
          <p:cNvPicPr>
            <a:picLocks noChangeAspect="1"/>
          </p:cNvPicPr>
          <p:nvPr/>
        </p:nvPicPr>
        <p:blipFill>
          <a:blip r:embed="rId3"/>
          <a:stretch>
            <a:fillRect/>
          </a:stretch>
        </p:blipFill>
        <p:spPr>
          <a:xfrm>
            <a:off x="509587" y="928687"/>
            <a:ext cx="8124825" cy="5000625"/>
          </a:xfrm>
          <a:prstGeom prst="rect">
            <a:avLst/>
          </a:prstGeom>
        </p:spPr>
      </p:pic>
    </p:spTree>
    <p:extLst>
      <p:ext uri="{BB962C8B-B14F-4D97-AF65-F5344CB8AC3E}">
        <p14:creationId xmlns:p14="http://schemas.microsoft.com/office/powerpoint/2010/main" val="311826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04D70-5BF7-4672-B54C-91C3903BF4D0}"/>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B66064F4-70FC-46FC-AEA9-203CFC229529}"/>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C14D6887-B7F0-4AB0-88C2-A97BBC9CBD6C}"/>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07E1C1A9-0938-4AED-BAA1-10FFFF138092}"/>
              </a:ext>
            </a:extLst>
          </p:cNvPr>
          <p:cNvPicPr>
            <a:picLocks noChangeAspect="1"/>
          </p:cNvPicPr>
          <p:nvPr/>
        </p:nvPicPr>
        <p:blipFill>
          <a:blip r:embed="rId3"/>
          <a:stretch>
            <a:fillRect/>
          </a:stretch>
        </p:blipFill>
        <p:spPr>
          <a:xfrm>
            <a:off x="495300" y="471487"/>
            <a:ext cx="8153400" cy="5915025"/>
          </a:xfrm>
          <a:prstGeom prst="rect">
            <a:avLst/>
          </a:prstGeom>
        </p:spPr>
      </p:pic>
    </p:spTree>
    <p:extLst>
      <p:ext uri="{BB962C8B-B14F-4D97-AF65-F5344CB8AC3E}">
        <p14:creationId xmlns:p14="http://schemas.microsoft.com/office/powerpoint/2010/main" val="276472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E82B1-947D-47BE-8056-1E4475D57908}"/>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E70301C9-2FC6-418B-AF9A-9B7DFE7E49C9}"/>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E4EE75C3-492B-4259-A396-53522F6B6978}"/>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322CCB5C-6DA5-48A1-8D3C-513A8CF15D9E}"/>
              </a:ext>
            </a:extLst>
          </p:cNvPr>
          <p:cNvSpPr txBox="1"/>
          <p:nvPr/>
        </p:nvSpPr>
        <p:spPr>
          <a:xfrm>
            <a:off x="457200" y="381000"/>
            <a:ext cx="8001000" cy="4062651"/>
          </a:xfrm>
          <a:prstGeom prst="rect">
            <a:avLst/>
          </a:prstGeom>
          <a:noFill/>
        </p:spPr>
        <p:txBody>
          <a:bodyPr wrap="square" rtlCol="0">
            <a:spAutoFit/>
          </a:bodyPr>
          <a:lstStyle/>
          <a:p>
            <a:r>
              <a:rPr lang="en-US" sz="2400" dirty="0">
                <a:latin typeface="+mj-lt"/>
              </a:rPr>
              <a:t>Your questions –</a:t>
            </a:r>
          </a:p>
          <a:p>
            <a:r>
              <a:rPr lang="en-US" sz="2400" dirty="0">
                <a:latin typeface="+mj-lt"/>
              </a:rPr>
              <a:t>From Tim</a:t>
            </a:r>
          </a:p>
          <a:p>
            <a:pPr marL="342900" indent="-342900">
              <a:buAutoNum type="arabicPeriod"/>
            </a:pPr>
            <a:r>
              <a:rPr lang="en-US" dirty="0"/>
              <a:t>Is there any physical relationship with the variable epsilon on slide 19?</a:t>
            </a:r>
          </a:p>
          <a:p>
            <a:pPr marL="342900" indent="-342900">
              <a:buAutoNum type="arabicPeriod"/>
            </a:pPr>
            <a:endParaRPr lang="en-US" dirty="0">
              <a:latin typeface="+mj-lt"/>
            </a:endParaRPr>
          </a:p>
          <a:p>
            <a:r>
              <a:rPr lang="en-US" sz="2400" dirty="0">
                <a:latin typeface="+mj-lt"/>
              </a:rPr>
              <a:t>From Nick</a:t>
            </a:r>
          </a:p>
          <a:p>
            <a:pPr marL="342900" indent="-342900">
              <a:buAutoNum type="arabicPeriod"/>
            </a:pPr>
            <a:r>
              <a:rPr lang="en-US" dirty="0"/>
              <a:t>Can you spend some time going over the big picture of the continuity equation, and where it comes from and what is means? Are we just working with an example of a continuity equation here, or is this same one applied elsewhere? </a:t>
            </a:r>
          </a:p>
          <a:p>
            <a:pPr marL="342900" indent="-342900">
              <a:buAutoNum type="arabicPeriod"/>
            </a:pPr>
            <a:endParaRPr lang="en-US" dirty="0">
              <a:latin typeface="+mj-lt"/>
            </a:endParaRPr>
          </a:p>
          <a:p>
            <a:r>
              <a:rPr lang="en-US" sz="2400" dirty="0">
                <a:latin typeface="+mj-lt"/>
              </a:rPr>
              <a:t>From Gao</a:t>
            </a:r>
          </a:p>
          <a:p>
            <a:pPr marL="342900" indent="-342900">
              <a:buAutoNum type="arabicPeriod"/>
            </a:pPr>
            <a:r>
              <a:rPr lang="en-US" dirty="0"/>
              <a:t>About today's lecture, Why do zero velocity curl lead to velocity potential? </a:t>
            </a:r>
          </a:p>
          <a:p>
            <a:pPr marL="342900" indent="-342900">
              <a:buAutoNum type="arabicPeriod"/>
            </a:pPr>
            <a:endParaRPr lang="en-US" dirty="0">
              <a:latin typeface="+mj-lt"/>
            </a:endParaRPr>
          </a:p>
        </p:txBody>
      </p:sp>
    </p:spTree>
    <p:extLst>
      <p:ext uri="{BB962C8B-B14F-4D97-AF65-F5344CB8AC3E}">
        <p14:creationId xmlns:p14="http://schemas.microsoft.com/office/powerpoint/2010/main" val="205469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381000"/>
            <a:ext cx="8534400" cy="1200329"/>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Use </a:t>
            </a:r>
            <a:r>
              <a:rPr lang="en-US" sz="2400" b="1" dirty="0">
                <a:solidFill>
                  <a:srgbClr val="FF0000"/>
                </a:solidFill>
                <a:latin typeface="+mj-lt"/>
              </a:rPr>
              <a:t>Euler</a:t>
            </a:r>
            <a:r>
              <a:rPr lang="en-US" sz="2400" dirty="0">
                <a:latin typeface="+mj-lt"/>
              </a:rPr>
              <a:t> formulation; properties described in terms of </a:t>
            </a:r>
          </a:p>
          <a:p>
            <a:pPr lvl="1"/>
            <a:r>
              <a:rPr lang="en-US" sz="2400" dirty="0">
                <a:latin typeface="+mj-lt"/>
              </a:rPr>
              <a:t>                                       stationary spatial grid</a:t>
            </a:r>
          </a:p>
        </p:txBody>
      </p:sp>
      <p:graphicFrame>
        <p:nvGraphicFramePr>
          <p:cNvPr id="8" name="Object 7"/>
          <p:cNvGraphicFramePr>
            <a:graphicFrameLocks noChangeAspect="1"/>
          </p:cNvGraphicFramePr>
          <p:nvPr>
            <p:extLst>
              <p:ext uri="{D42A27DB-BD31-4B8C-83A1-F6EECF244321}">
                <p14:modId xmlns:p14="http://schemas.microsoft.com/office/powerpoint/2010/main" val="1964907768"/>
              </p:ext>
            </p:extLst>
          </p:nvPr>
        </p:nvGraphicFramePr>
        <p:xfrm>
          <a:off x="1981200" y="1591027"/>
          <a:ext cx="5867400" cy="1828800"/>
        </p:xfrm>
        <a:graphic>
          <a:graphicData uri="http://schemas.openxmlformats.org/presentationml/2006/ole">
            <mc:AlternateContent xmlns:mc="http://schemas.openxmlformats.org/markup-compatibility/2006">
              <mc:Choice xmlns:v="urn:schemas-microsoft-com:vml" Requires="v">
                <p:oleObj spid="_x0000_s292980" name="数式" r:id="rId4" imgW="2120760" imgH="660240" progId="Equation.3">
                  <p:embed/>
                </p:oleObj>
              </mc:Choice>
              <mc:Fallback>
                <p:oleObj name="数式" r:id="rId4" imgW="2120760" imgH="660240" progId="Equation.3">
                  <p:embed/>
                  <p:pic>
                    <p:nvPicPr>
                      <p:cNvPr id="0" name=""/>
                      <p:cNvPicPr>
                        <a:picLocks noChangeAspect="1" noChangeArrowheads="1"/>
                      </p:cNvPicPr>
                      <p:nvPr/>
                    </p:nvPicPr>
                    <p:blipFill>
                      <a:blip r:embed="rId5"/>
                      <a:srcRect/>
                      <a:stretch>
                        <a:fillRect/>
                      </a:stretch>
                    </p:blipFill>
                    <p:spPr bwMode="auto">
                      <a:xfrm>
                        <a:off x="1981200" y="1591027"/>
                        <a:ext cx="5867400" cy="1828800"/>
                      </a:xfrm>
                      <a:prstGeom prst="rect">
                        <a:avLst/>
                      </a:prstGeom>
                      <a:noFill/>
                      <a:ln>
                        <a:noFill/>
                      </a:ln>
                    </p:spPr>
                  </p:pic>
                </p:oleObj>
              </mc:Fallback>
            </mc:AlternateContent>
          </a:graphicData>
        </a:graphic>
      </p:graphicFrame>
      <p:sp>
        <p:nvSpPr>
          <p:cNvPr id="7" name="Rectangle 6"/>
          <p:cNvSpPr/>
          <p:nvPr/>
        </p:nvSpPr>
        <p:spPr>
          <a:xfrm>
            <a:off x="252153" y="3352800"/>
            <a:ext cx="3733800" cy="2895600"/>
          </a:xfrm>
          <a:prstGeom prst="rect">
            <a:avLst/>
          </a:prstGeom>
          <a:pattFill prst="lg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76153" y="4343400"/>
            <a:ext cx="685800" cy="457200"/>
            <a:chOff x="6934200" y="4876800"/>
            <a:chExt cx="685800" cy="457200"/>
          </a:xfrm>
        </p:grpSpPr>
        <p:sp>
          <p:nvSpPr>
            <p:cNvPr id="9" name="Oval 8"/>
            <p:cNvSpPr/>
            <p:nvPr/>
          </p:nvSpPr>
          <p:spPr>
            <a:xfrm>
              <a:off x="6934200" y="4876800"/>
              <a:ext cx="457200" cy="457200"/>
            </a:xfrm>
            <a:prstGeom prst="ellipse">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10400" y="4876800"/>
              <a:ext cx="609600" cy="457200"/>
            </a:xfrm>
            <a:prstGeom prst="rect">
              <a:avLst/>
            </a:prstGeom>
            <a:noFill/>
          </p:spPr>
          <p:txBody>
            <a:bodyPr wrap="square" rtlCol="0">
              <a:spAutoFit/>
            </a:bodyPr>
            <a:lstStyle/>
            <a:p>
              <a:r>
                <a:rPr lang="en-US" sz="2400" dirty="0">
                  <a:latin typeface="+mj-lt"/>
                </a:rPr>
                <a:t>t</a:t>
              </a:r>
            </a:p>
          </p:txBody>
        </p:sp>
      </p:grpSp>
      <p:grpSp>
        <p:nvGrpSpPr>
          <p:cNvPr id="12" name="Group 11"/>
          <p:cNvGrpSpPr/>
          <p:nvPr/>
        </p:nvGrpSpPr>
        <p:grpSpPr>
          <a:xfrm>
            <a:off x="2402378" y="3758738"/>
            <a:ext cx="685800" cy="457200"/>
            <a:chOff x="6934200" y="4876800"/>
            <a:chExt cx="685800" cy="457200"/>
          </a:xfrm>
        </p:grpSpPr>
        <p:sp>
          <p:nvSpPr>
            <p:cNvPr id="13" name="Oval 12"/>
            <p:cNvSpPr/>
            <p:nvPr/>
          </p:nvSpPr>
          <p:spPr>
            <a:xfrm>
              <a:off x="6934200" y="4876800"/>
              <a:ext cx="457200" cy="457200"/>
            </a:xfrm>
            <a:prstGeom prst="ellipse">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10400" y="4876800"/>
              <a:ext cx="609600" cy="457200"/>
            </a:xfrm>
            <a:prstGeom prst="rect">
              <a:avLst/>
            </a:prstGeom>
            <a:noFill/>
          </p:spPr>
          <p:txBody>
            <a:bodyPr wrap="square" rtlCol="0">
              <a:spAutoFit/>
            </a:bodyPr>
            <a:lstStyle/>
            <a:p>
              <a:r>
                <a:rPr lang="en-US" sz="2400" dirty="0">
                  <a:latin typeface="+mj-lt"/>
                </a:rPr>
                <a:t>t’</a:t>
              </a:r>
            </a:p>
          </p:txBody>
        </p:sp>
      </p:grpSp>
      <p:graphicFrame>
        <p:nvGraphicFramePr>
          <p:cNvPr id="15" name="Object 14"/>
          <p:cNvGraphicFramePr>
            <a:graphicFrameLocks noChangeAspect="1"/>
          </p:cNvGraphicFramePr>
          <p:nvPr>
            <p:extLst>
              <p:ext uri="{D42A27DB-BD31-4B8C-83A1-F6EECF244321}">
                <p14:modId xmlns:p14="http://schemas.microsoft.com/office/powerpoint/2010/main" val="2777313279"/>
              </p:ext>
            </p:extLst>
          </p:nvPr>
        </p:nvGraphicFramePr>
        <p:xfrm>
          <a:off x="4338638" y="3921125"/>
          <a:ext cx="4424362" cy="1757363"/>
        </p:xfrm>
        <a:graphic>
          <a:graphicData uri="http://schemas.openxmlformats.org/presentationml/2006/ole">
            <mc:AlternateContent xmlns:mc="http://schemas.openxmlformats.org/markup-compatibility/2006">
              <mc:Choice xmlns:v="urn:schemas-microsoft-com:vml" Requires="v">
                <p:oleObj spid="_x0000_s292981" name="数式" r:id="rId6" imgW="1549080" imgH="634680" progId="Equation.3">
                  <p:embed/>
                </p:oleObj>
              </mc:Choice>
              <mc:Fallback>
                <p:oleObj name="数式" r:id="rId6" imgW="1549080" imgH="634680" progId="Equation.3">
                  <p:embed/>
                  <p:pic>
                    <p:nvPicPr>
                      <p:cNvPr id="0" name=""/>
                      <p:cNvPicPr>
                        <a:picLocks noChangeAspect="1" noChangeArrowheads="1"/>
                      </p:cNvPicPr>
                      <p:nvPr/>
                    </p:nvPicPr>
                    <p:blipFill>
                      <a:blip r:embed="rId7"/>
                      <a:srcRect/>
                      <a:stretch>
                        <a:fillRect/>
                      </a:stretch>
                    </p:blipFill>
                    <p:spPr bwMode="auto">
                      <a:xfrm>
                        <a:off x="4338638" y="3921125"/>
                        <a:ext cx="4424362" cy="17573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609600"/>
            <a:ext cx="7696200" cy="461665"/>
          </a:xfrm>
          <a:prstGeom prst="rect">
            <a:avLst/>
          </a:prstGeom>
          <a:noFill/>
        </p:spPr>
        <p:txBody>
          <a:bodyPr wrap="square" rtlCol="0">
            <a:spAutoFit/>
          </a:bodyPr>
          <a:lstStyle/>
          <a:p>
            <a:r>
              <a:rPr lang="en-US" sz="2400" dirty="0">
                <a:latin typeface="+mj-lt"/>
              </a:rPr>
              <a:t>Euler analysis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496215694"/>
              </p:ext>
            </p:extLst>
          </p:nvPr>
        </p:nvGraphicFramePr>
        <p:xfrm>
          <a:off x="152624" y="1374168"/>
          <a:ext cx="8838751" cy="4109664"/>
        </p:xfrm>
        <a:graphic>
          <a:graphicData uri="http://schemas.openxmlformats.org/presentationml/2006/ole">
            <mc:AlternateContent xmlns:mc="http://schemas.openxmlformats.org/markup-compatibility/2006">
              <mc:Choice xmlns:v="urn:schemas-microsoft-com:vml" Requires="v">
                <p:oleObj spid="_x0000_s293997" name="Equation" r:id="rId4" imgW="4863960" imgH="2260440" progId="Equation.DSMT4">
                  <p:embed/>
                </p:oleObj>
              </mc:Choice>
              <mc:Fallback>
                <p:oleObj name="Equation" r:id="rId4" imgW="4863960" imgH="2260440" progId="Equation.DSMT4">
                  <p:embed/>
                  <p:pic>
                    <p:nvPicPr>
                      <p:cNvPr id="0" name=""/>
                      <p:cNvPicPr>
                        <a:picLocks noChangeAspect="1" noChangeArrowheads="1"/>
                      </p:cNvPicPr>
                      <p:nvPr/>
                    </p:nvPicPr>
                    <p:blipFill>
                      <a:blip r:embed="rId5"/>
                      <a:srcRect/>
                      <a:stretch>
                        <a:fillRect/>
                      </a:stretch>
                    </p:blipFill>
                    <p:spPr bwMode="auto">
                      <a:xfrm>
                        <a:off x="152624" y="1374168"/>
                        <a:ext cx="8838751" cy="41096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00172795"/>
              </p:ext>
            </p:extLst>
          </p:nvPr>
        </p:nvGraphicFramePr>
        <p:xfrm>
          <a:off x="4305300" y="5375882"/>
          <a:ext cx="4184525" cy="872518"/>
        </p:xfrm>
        <a:graphic>
          <a:graphicData uri="http://schemas.openxmlformats.org/presentationml/2006/ole">
            <mc:AlternateContent xmlns:mc="http://schemas.openxmlformats.org/markup-compatibility/2006">
              <mc:Choice xmlns:v="urn:schemas-microsoft-com:vml" Requires="v">
                <p:oleObj spid="_x0000_s293998" name="Equation" r:id="rId6" imgW="2984400" imgH="622080" progId="Equation.DSMT4">
                  <p:embed/>
                </p:oleObj>
              </mc:Choice>
              <mc:Fallback>
                <p:oleObj name="Equation" r:id="rId6" imgW="2984400" imgH="622080" progId="Equation.DSMT4">
                  <p:embed/>
                  <p:pic>
                    <p:nvPicPr>
                      <p:cNvPr id="0" name=""/>
                      <p:cNvPicPr/>
                      <p:nvPr/>
                    </p:nvPicPr>
                    <p:blipFill>
                      <a:blip r:embed="rId7"/>
                      <a:stretch>
                        <a:fillRect/>
                      </a:stretch>
                    </p:blipFill>
                    <p:spPr>
                      <a:xfrm>
                        <a:off x="4305300" y="5375882"/>
                        <a:ext cx="4184525" cy="872518"/>
                      </a:xfrm>
                      <a:prstGeom prst="rect">
                        <a:avLst/>
                      </a:prstGeom>
                    </p:spPr>
                  </p:pic>
                </p:oleObj>
              </mc:Fallback>
            </mc:AlternateContent>
          </a:graphicData>
        </a:graphic>
      </p:graphicFrame>
      <p:sp>
        <p:nvSpPr>
          <p:cNvPr id="8" name="TextBox 7"/>
          <p:cNvSpPr txBox="1"/>
          <p:nvPr/>
        </p:nvSpPr>
        <p:spPr>
          <a:xfrm>
            <a:off x="1143561" y="5617188"/>
            <a:ext cx="3428438" cy="461665"/>
          </a:xfrm>
          <a:prstGeom prst="rect">
            <a:avLst/>
          </a:prstGeom>
          <a:noFill/>
        </p:spPr>
        <p:txBody>
          <a:bodyPr wrap="square" rtlCol="0">
            <a:spAutoFit/>
          </a:bodyPr>
          <a:lstStyle/>
          <a:p>
            <a:r>
              <a:rPr lang="en-US" sz="2400" dirty="0">
                <a:latin typeface="+mj-lt"/>
              </a:rPr>
              <a:t>It can be shown that:</a:t>
            </a:r>
          </a:p>
        </p:txBody>
      </p:sp>
    </p:spTree>
    <p:extLst>
      <p:ext uri="{BB962C8B-B14F-4D97-AF65-F5344CB8AC3E}">
        <p14:creationId xmlns:p14="http://schemas.microsoft.com/office/powerpoint/2010/main" val="1885783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18089</TotalTime>
  <Words>1094</Words>
  <Application>Microsoft Office PowerPoint</Application>
  <PresentationFormat>On-screen Show (4:3)</PresentationFormat>
  <Paragraphs>208</Paragraphs>
  <Slides>29</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875</cp:revision>
  <cp:lastPrinted>2020-10-27T03:53:11Z</cp:lastPrinted>
  <dcterms:created xsi:type="dcterms:W3CDTF">2012-01-10T18:32:24Z</dcterms:created>
  <dcterms:modified xsi:type="dcterms:W3CDTF">2020-10-28T15:19:42Z</dcterms:modified>
</cp:coreProperties>
</file>