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416" r:id="rId4"/>
    <p:sldId id="417" r:id="rId5"/>
    <p:sldId id="418" r:id="rId6"/>
    <p:sldId id="405" r:id="rId7"/>
    <p:sldId id="419" r:id="rId8"/>
    <p:sldId id="420" r:id="rId9"/>
    <p:sldId id="421" r:id="rId10"/>
    <p:sldId id="422" r:id="rId11"/>
    <p:sldId id="423" r:id="rId12"/>
    <p:sldId id="414" r:id="rId13"/>
    <p:sldId id="406" r:id="rId14"/>
    <p:sldId id="407" r:id="rId15"/>
    <p:sldId id="408" r:id="rId16"/>
    <p:sldId id="409" r:id="rId17"/>
    <p:sldId id="410" r:id="rId18"/>
    <p:sldId id="415" r:id="rId19"/>
    <p:sldId id="411" r:id="rId20"/>
    <p:sldId id="412" r:id="rId21"/>
    <p:sldId id="413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75" d="100"/>
          <a:sy n="75" d="100"/>
        </p:scale>
        <p:origin x="4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our discussion of hydrodynamics which is presented in Chapter 9 of your textbook.   The focus will be on treating the equations in the linear regime.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under isentropic conditions to derive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25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analysis of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94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analysis reveal that beyond the linear approximation, the velocity of sound is highly non-linear.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0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basic equations of hydrodynamics.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59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air as the fluid near equilibrium with small fluctuations represented by the delta 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99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36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Decoupling the equations in the velocity potential and the density fluctuation.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9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decoupled equation is a wave equation in the velocity potential, density fluctuation, and pressure fluctuation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28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Estimating the  wave velocity for air assuming that it is an ideal gas.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70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with f representing the degrees of freedom.       It is convenient to replace the f with the gamma factor which can be measured experimentally.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6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36525"/>
            <a:ext cx="9067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29 -- Chap. 9 in F &amp; W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Introduction to hydrodynamics 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Newton’s laws for fluids and the continuity equation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Approximate solutions in the linear limit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2238F-0B9D-429B-AD39-22E93411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EF2E5-E33D-45B7-9808-5E3175DD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01782-A828-4E77-9A8D-02A9428C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AEB862B-A047-404D-8F6B-A91B2447F9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54627"/>
              </p:ext>
            </p:extLst>
          </p:nvPr>
        </p:nvGraphicFramePr>
        <p:xfrm>
          <a:off x="457200" y="3796828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4" name="数式" r:id="rId3" imgW="2336760" imgH="939600" progId="Equation.3">
                  <p:embed/>
                </p:oleObj>
              </mc:Choice>
              <mc:Fallback>
                <p:oleObj name="数式" r:id="rId3" imgW="2336760" imgH="939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96828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1FBF42-6084-41D5-8773-407B6DF5AD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548058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5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B5493D-AD3D-4898-BA65-598626608908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969528-ED78-4FD8-BD52-97182973D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758002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6" name="数式" r:id="rId7" imgW="3352680" imgH="711000" progId="Equation.3">
                  <p:embed/>
                </p:oleObj>
              </mc:Choice>
              <mc:Fallback>
                <p:oleObj name="数式" r:id="rId7" imgW="3352680" imgH="7110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145AACB-476C-4E6E-9CBE-2141AE9B1022}"/>
              </a:ext>
            </a:extLst>
          </p:cNvPr>
          <p:cNvSpPr txBox="1"/>
          <p:nvPr/>
        </p:nvSpPr>
        <p:spPr>
          <a:xfrm>
            <a:off x="420687" y="2947342"/>
            <a:ext cx="71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3C3F5A-1822-4532-B549-D7AF87AE8E83}"/>
              </a:ext>
            </a:extLst>
          </p:cNvPr>
          <p:cNvSpPr txBox="1"/>
          <p:nvPr/>
        </p:nvSpPr>
        <p:spPr>
          <a:xfrm>
            <a:off x="3220244" y="2971800"/>
            <a:ext cx="91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65F41D-D6BB-4499-B138-CEAF43621519}"/>
              </a:ext>
            </a:extLst>
          </p:cNvPr>
          <p:cNvSpPr txBox="1"/>
          <p:nvPr/>
        </p:nvSpPr>
        <p:spPr>
          <a:xfrm>
            <a:off x="63246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isentropic </a:t>
            </a:r>
            <a:r>
              <a:rPr lang="en-US" sz="2400" dirty="0" err="1">
                <a:latin typeface="+mj-lt"/>
              </a:rPr>
              <a:t>irrotation</a:t>
            </a:r>
            <a:r>
              <a:rPr lang="en-US" sz="2400" dirty="0">
                <a:latin typeface="+mj-lt"/>
              </a:rPr>
              <a:t> fluid.</a:t>
            </a:r>
          </a:p>
        </p:txBody>
      </p:sp>
    </p:spTree>
    <p:extLst>
      <p:ext uri="{BB962C8B-B14F-4D97-AF65-F5344CB8AC3E}">
        <p14:creationId xmlns:p14="http://schemas.microsoft.com/office/powerpoint/2010/main" val="731809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654E5-BDE1-4F54-B2F8-A21748A6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578C7-3E47-4295-9B52-94FEE203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20531-654B-4379-9EB8-2EB1DA0B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5F04BE-3540-4DC2-8126-65439D0028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87543"/>
              </p:ext>
            </p:extLst>
          </p:nvPr>
        </p:nvGraphicFramePr>
        <p:xfrm>
          <a:off x="609600" y="4337845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02" name="数式" r:id="rId3" imgW="1841400" imgH="457200" progId="Equation.3">
                  <p:embed/>
                </p:oleObj>
              </mc:Choice>
              <mc:Fallback>
                <p:oleObj name="数式" r:id="rId3" imgW="1841400" imgH="4572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337845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09ECFEF-AF02-4115-8681-06525F165A0C}"/>
              </a:ext>
            </a:extLst>
          </p:cNvPr>
          <p:cNvSpPr txBox="1"/>
          <p:nvPr/>
        </p:nvSpPr>
        <p:spPr>
          <a:xfrm>
            <a:off x="340360" y="3429000"/>
            <a:ext cx="857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Summary:   For isentropic and irrotational fluid with internal energy per unit mass  </a:t>
            </a:r>
            <a:r>
              <a:rPr lang="en-US" sz="2400" dirty="0">
                <a:latin typeface="Symbol" pitchFamily="18" charset="2"/>
              </a:rPr>
              <a:t>e: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71665-B18B-4BE9-94B3-CA6C1BB4C2E1}"/>
              </a:ext>
            </a:extLst>
          </p:cNvPr>
          <p:cNvSpPr txBox="1"/>
          <p:nvPr/>
        </p:nvSpPr>
        <p:spPr>
          <a:xfrm>
            <a:off x="304800" y="5562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>
                <a:latin typeface="+mj-lt"/>
              </a:rPr>
              <a:t> is the internal energy of the fluid  per unit mass. For an ideal gas fluid, it has a relatively simple form. 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589B194-B8FB-4B56-871E-7F50AF8EFE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586409"/>
              </p:ext>
            </p:extLst>
          </p:nvPr>
        </p:nvGraphicFramePr>
        <p:xfrm>
          <a:off x="152400" y="409019"/>
          <a:ext cx="7980363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03" name="Equation" r:id="rId5" imgW="3340080" imgH="1168200" progId="Equation.DSMT4">
                  <p:embed/>
                </p:oleObj>
              </mc:Choice>
              <mc:Fallback>
                <p:oleObj name="Equation" r:id="rId5" imgW="3340080" imgH="1168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7ABE51A-D76D-4513-B16B-26AB9CB165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9019"/>
                        <a:ext cx="7980363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04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70891-0F1A-4F5B-9DD0-5E45E2EB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3E86D-8621-472E-A4D1-7C51F1FC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47175-BFE4-4227-A463-E40D35CE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828359-A517-4E92-9FC6-942575141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097345"/>
              </p:ext>
            </p:extLst>
          </p:nvPr>
        </p:nvGraphicFramePr>
        <p:xfrm>
          <a:off x="838200" y="1295400"/>
          <a:ext cx="28257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88" name="Equation" r:id="rId4" imgW="1117440" imgH="1143000" progId="Equation.DSMT4">
                  <p:embed/>
                </p:oleObj>
              </mc:Choice>
              <mc:Fallback>
                <p:oleObj name="Equation" r:id="rId4" imgW="1117440" imgH="1143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95400"/>
                        <a:ext cx="28257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C2A85C-B6D9-4D6D-8BA6-909D9EE1F7FD}"/>
              </a:ext>
            </a:extLst>
          </p:cNvPr>
          <p:cNvSpPr txBox="1"/>
          <p:nvPr/>
        </p:nvSpPr>
        <p:spPr>
          <a:xfrm>
            <a:off x="4572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fluid to be air near equilibrium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82EC6C-27EB-4D57-921A-99FED76E6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06773"/>
              </p:ext>
            </p:extLst>
          </p:nvPr>
        </p:nvGraphicFramePr>
        <p:xfrm>
          <a:off x="3352800" y="1905000"/>
          <a:ext cx="50355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89" name="Equation" r:id="rId6" imgW="2323800" imgH="914400" progId="Equation.DSMT4">
                  <p:embed/>
                </p:oleObj>
              </mc:Choice>
              <mc:Fallback>
                <p:oleObj name="Equation" r:id="rId6" imgW="23238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52800" y="1905000"/>
                        <a:ext cx="503555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345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421999"/>
              </p:ext>
            </p:extLst>
          </p:nvPr>
        </p:nvGraphicFramePr>
        <p:xfrm>
          <a:off x="172243" y="381000"/>
          <a:ext cx="8799513" cy="2331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48" name="Equation" r:id="rId4" imgW="3822480" imgH="1054080" progId="Equation.DSMT4">
                  <p:embed/>
                </p:oleObj>
              </mc:Choice>
              <mc:Fallback>
                <p:oleObj name="Equation" r:id="rId4" imgW="382248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" y="381000"/>
                        <a:ext cx="8799513" cy="2331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103375"/>
              </p:ext>
            </p:extLst>
          </p:nvPr>
        </p:nvGraphicFramePr>
        <p:xfrm>
          <a:off x="266700" y="2955749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49" name="数式" r:id="rId6" imgW="2565360" imgH="1346040" progId="Equation.3">
                  <p:embed/>
                </p:oleObj>
              </mc:Choice>
              <mc:Fallback>
                <p:oleObj name="数式" r:id="rId6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955749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308036"/>
              </p:ext>
            </p:extLst>
          </p:nvPr>
        </p:nvGraphicFramePr>
        <p:xfrm>
          <a:off x="149225" y="295047"/>
          <a:ext cx="8969375" cy="226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94" name="Equation" r:id="rId4" imgW="4343400" imgH="1143000" progId="Equation.DSMT4">
                  <p:embed/>
                </p:oleObj>
              </mc:Choice>
              <mc:Fallback>
                <p:oleObj name="Equation" r:id="rId4" imgW="43434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295047"/>
                        <a:ext cx="8969375" cy="2267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95" name="数式" r:id="rId6" imgW="3124080" imgH="1384200" progId="Equation.3">
                  <p:embed/>
                </p:oleObj>
              </mc:Choice>
              <mc:Fallback>
                <p:oleObj name="数式" r:id="rId6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E0905A4-4A82-477D-899D-BFF91C140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808990"/>
              </p:ext>
            </p:extLst>
          </p:nvPr>
        </p:nvGraphicFramePr>
        <p:xfrm>
          <a:off x="4114800" y="1566863"/>
          <a:ext cx="3035334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96" name="Equation" r:id="rId8" imgW="1196309" imgH="464848" progId="Equation.DSMT4">
                  <p:embed/>
                </p:oleObj>
              </mc:Choice>
              <mc:Fallback>
                <p:oleObj name="Equation" r:id="rId8" imgW="1196309" imgH="4648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14800" y="1566863"/>
                        <a:ext cx="3035334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55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00923"/>
              </p:ext>
            </p:extLst>
          </p:nvPr>
        </p:nvGraphicFramePr>
        <p:xfrm>
          <a:off x="426492" y="3429000"/>
          <a:ext cx="8360033" cy="288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56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92" y="3429000"/>
                        <a:ext cx="8360033" cy="288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357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0" name="数式" r:id="rId4" imgW="723600" imgH="469800" progId="Equation.3">
                  <p:embed/>
                </p:oleObj>
              </mc:Choice>
              <mc:Fallback>
                <p:oleObj name="数式" r:id="rId4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917670"/>
              </p:ext>
            </p:extLst>
          </p:nvPr>
        </p:nvGraphicFramePr>
        <p:xfrm>
          <a:off x="403225" y="2571750"/>
          <a:ext cx="5681663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1" name="Equation" r:id="rId6" imgW="2311200" imgH="1587240" progId="Equation.DSMT4">
                  <p:embed/>
                </p:oleObj>
              </mc:Choice>
              <mc:Fallback>
                <p:oleObj name="Equation" r:id="rId6" imgW="2311200" imgH="1587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571750"/>
                        <a:ext cx="5681663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44" name="数式" r:id="rId4" imgW="2565360" imgH="660240" progId="Equation.3">
                  <p:embed/>
                </p:oleObj>
              </mc:Choice>
              <mc:Fallback>
                <p:oleObj name="数式" r:id="rId4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45" name="数式" r:id="rId6" imgW="2971800" imgH="2095200" progId="Equation.3">
                  <p:embed/>
                </p:oleObj>
              </mc:Choice>
              <mc:Fallback>
                <p:oleObj name="数式" r:id="rId6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9DA43-22FD-4376-A9BD-8378B262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6438E-0274-4D61-B26A-7248BF8A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B8323-AE9D-493E-B37A-D0B1958C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BAB7C2-FE76-47E0-862B-CA2F1AEB8573}"/>
              </a:ext>
            </a:extLst>
          </p:cNvPr>
          <p:cNvSpPr txBox="1"/>
          <p:nvPr/>
        </p:nvSpPr>
        <p:spPr>
          <a:xfrm>
            <a:off x="6096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C4F4474-A2E0-46A8-A392-F500E40C4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642078"/>
              </p:ext>
            </p:extLst>
          </p:nvPr>
        </p:nvGraphicFramePr>
        <p:xfrm>
          <a:off x="152400" y="762000"/>
          <a:ext cx="8774113" cy="258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7" name="Equation" r:id="rId3" imgW="3568680" imgH="1091880" progId="Equation.DSMT4">
                  <p:embed/>
                </p:oleObj>
              </mc:Choice>
              <mc:Fallback>
                <p:oleObj name="Equation" r:id="rId3" imgW="3568680" imgH="1091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8774113" cy="258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3766C3F-844B-4CCC-BAAD-D5A5AB341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4451"/>
              </p:ext>
            </p:extLst>
          </p:nvPr>
        </p:nvGraphicFramePr>
        <p:xfrm>
          <a:off x="1066800" y="4038600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8170908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2881496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4396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Symbol" panose="05050102010706020507" pitchFamily="18" charset="2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565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Spherical</a:t>
                      </a:r>
                      <a:r>
                        <a:rPr lang="en-US" sz="2400" baseline="0" dirty="0">
                          <a:latin typeface="+mn-lt"/>
                        </a:rPr>
                        <a:t> atom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1.66667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233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Diatomic molecule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1.40000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6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8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66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67" name="数式" r:id="rId6" imgW="3543120" imgH="1625400" progId="Equation.3">
                  <p:embed/>
                </p:oleObj>
              </mc:Choice>
              <mc:Fallback>
                <p:oleObj name="数式" r:id="rId6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1693" y="520065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270C23-EF8A-4569-AD0E-3358A5940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93" y="1486208"/>
            <a:ext cx="8522946" cy="409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335577"/>
              </p:ext>
            </p:extLst>
          </p:nvPr>
        </p:nvGraphicFramePr>
        <p:xfrm>
          <a:off x="434975" y="155575"/>
          <a:ext cx="6102350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90" name="Equation" r:id="rId4" imgW="2666880" imgH="1447560" progId="Equation.DSMT4">
                  <p:embed/>
                </p:oleObj>
              </mc:Choice>
              <mc:Fallback>
                <p:oleObj name="Equation" r:id="rId4" imgW="26668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55575"/>
                        <a:ext cx="6102350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65430"/>
              </p:ext>
            </p:extLst>
          </p:nvPr>
        </p:nvGraphicFramePr>
        <p:xfrm>
          <a:off x="490537" y="3565525"/>
          <a:ext cx="6748463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91" name="数式" r:id="rId6" imgW="2743200" imgH="1180800" progId="Equation.3">
                  <p:embed/>
                </p:oleObj>
              </mc:Choice>
              <mc:Fallback>
                <p:oleObj name="数式" r:id="rId6" imgW="27432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" y="3565525"/>
                        <a:ext cx="6748463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4570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56" name="数式" r:id="rId4" imgW="3200400" imgH="1752480" progId="Equation.3">
                  <p:embed/>
                </p:oleObj>
              </mc:Choice>
              <mc:Fallback>
                <p:oleObj name="数式" r:id="rId4" imgW="3200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D8077-3CE2-4554-8870-0B4E1800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28E7D-BC1C-49FA-BB61-9A1BF38C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AEE66-B5D7-470B-97B3-6D9EBC16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82BD8-5A75-4EC1-BAF8-E97702DC0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74" y="2133600"/>
            <a:ext cx="8655251" cy="221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8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1FF5C-7EA0-48BF-B4F9-21D39325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17804C-CAF2-430D-9046-CC80971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4582E3-7F43-4496-818D-CAB08536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3070F7-DAB9-4680-99C1-45D9331F5C93}"/>
              </a:ext>
            </a:extLst>
          </p:cNvPr>
          <p:cNvSpPr txBox="1"/>
          <p:nvPr/>
        </p:nvSpPr>
        <p:spPr>
          <a:xfrm>
            <a:off x="508000" y="1447800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(ED/ST)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/>
              <a:t>Gao – 9 PM Tuesday</a:t>
            </a:r>
          </a:p>
          <a:p>
            <a:r>
              <a:rPr lang="en-US" sz="3200" dirty="0"/>
              <a:t>Tim – 11 AM  Wednesday</a:t>
            </a:r>
          </a:p>
          <a:p>
            <a:r>
              <a:rPr lang="en-US" sz="3200" dirty="0"/>
              <a:t>Jeanette – 11 AM Friday</a:t>
            </a:r>
          </a:p>
          <a:p>
            <a:r>
              <a:rPr lang="en-US" sz="3200" dirty="0"/>
              <a:t>Derek – 12 PM Friday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02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B18084-AF1E-4717-A9A5-5F98902E1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B7D8F-778B-41CE-8C20-12BA930A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11474-46D0-4329-8C43-58A14DAA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6BB69C-2BB1-485D-BA8E-9DD27C3230B1}"/>
              </a:ext>
            </a:extLst>
          </p:cNvPr>
          <p:cNvSpPr txBox="1"/>
          <p:nvPr/>
        </p:nvSpPr>
        <p:spPr>
          <a:xfrm>
            <a:off x="381000" y="2286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Nick</a:t>
            </a:r>
          </a:p>
          <a:p>
            <a:pPr marL="342900" indent="-342900">
              <a:buAutoNum type="arabicPeriod"/>
            </a:pPr>
            <a:r>
              <a:rPr lang="en-US" dirty="0"/>
              <a:t>Is </a:t>
            </a:r>
            <a:r>
              <a:rPr lang="en-US" dirty="0" err="1"/>
              <a:t>is</a:t>
            </a:r>
            <a:r>
              <a:rPr lang="en-US" dirty="0"/>
              <a:t> possible to clarify some of the details on isentropic fluids?</a:t>
            </a:r>
          </a:p>
          <a:p>
            <a:pPr marL="342900" indent="-342900">
              <a:buAutoNum type="arabicPeriod"/>
            </a:pPr>
            <a:endParaRPr lang="en-US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Gao</a:t>
            </a:r>
          </a:p>
          <a:p>
            <a:r>
              <a:rPr lang="en-US" dirty="0">
                <a:latin typeface="+mj-lt"/>
              </a:rPr>
              <a:t>1. </a:t>
            </a:r>
            <a:r>
              <a:rPr lang="en-US" dirty="0"/>
              <a:t>In slide 6, why delta v equals to - delta phi?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645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513" y="16762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the basic equations of hydrodynamics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65305"/>
              </p:ext>
            </p:extLst>
          </p:nvPr>
        </p:nvGraphicFramePr>
        <p:xfrm>
          <a:off x="609600" y="2383270"/>
          <a:ext cx="7718426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32" name="Equation" r:id="rId4" imgW="3136680" imgH="1041120" progId="Equation.DSMT4">
                  <p:embed/>
                </p:oleObj>
              </mc:Choice>
              <mc:Fallback>
                <p:oleObj name="Equation" r:id="rId4" imgW="31366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83270"/>
                        <a:ext cx="7718426" cy="246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20917A-BA34-489A-B3A8-74BFBD7916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340783"/>
              </p:ext>
            </p:extLst>
          </p:nvPr>
        </p:nvGraphicFramePr>
        <p:xfrm>
          <a:off x="762001" y="760016"/>
          <a:ext cx="5943600" cy="181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33" name="Equation" r:id="rId6" imgW="2158920" imgH="660240" progId="Equation.DSMT4">
                  <p:embed/>
                </p:oleObj>
              </mc:Choice>
              <mc:Fallback>
                <p:oleObj name="Equation" r:id="rId6" imgW="21589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1" y="760016"/>
                        <a:ext cx="5943600" cy="181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3F5479-0E5D-447A-A300-76E7A9067082}"/>
              </a:ext>
            </a:extLst>
          </p:cNvPr>
          <p:cNvSpPr txBox="1"/>
          <p:nvPr/>
        </p:nvSpPr>
        <p:spPr>
          <a:xfrm>
            <a:off x="609600" y="4933819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+ relationships among the variables due to principles of thermodynamics due to the particular fluid   (In fact, we will focus on an ideal gas.)</a:t>
            </a:r>
          </a:p>
        </p:txBody>
      </p:sp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E357F-8BA3-4CD7-9B96-13E504B4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17A46-9F49-4243-B702-63EE353D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03D2E-07CA-450F-80A0-3939DEBD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E89F9A-A8A6-4C88-B579-6C75381E43F6}"/>
              </a:ext>
            </a:extLst>
          </p:cNvPr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241AF63-78C8-40A9-A556-D973955702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199561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6" name="数式" r:id="rId3" imgW="2361960" imgH="419040" progId="Equation.3">
                  <p:embed/>
                </p:oleObj>
              </mc:Choice>
              <mc:Fallback>
                <p:oleObj name="数式" r:id="rId3" imgW="2361960" imgH="419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F55A98C-7020-419D-8A72-E8365334C4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51630"/>
              </p:ext>
            </p:extLst>
          </p:nvPr>
        </p:nvGraphicFramePr>
        <p:xfrm>
          <a:off x="572634" y="3982340"/>
          <a:ext cx="7069137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7" name="Equation" r:id="rId5" imgW="2958840" imgH="888840" progId="Equation.DSMT4">
                  <p:embed/>
                </p:oleObj>
              </mc:Choice>
              <mc:Fallback>
                <p:oleObj name="Equation" r:id="rId5" imgW="2958840" imgH="888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34" y="3982340"/>
                        <a:ext cx="7069137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380FCD4-AE8D-45DD-BB10-5B6E3697CB3B}"/>
              </a:ext>
            </a:extLst>
          </p:cNvPr>
          <p:cNvSpPr txBox="1"/>
          <p:nvPr/>
        </p:nvSpPr>
        <p:spPr>
          <a:xfrm>
            <a:off x="533400" y="18288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relationships  among the variables apply, depending on the fluid material and on thermodynamics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At the moment we are interested in the case where there is no heat exchange.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B0A1CF-4286-4B2C-B882-B8A98311CBE0}"/>
              </a:ext>
            </a:extLst>
          </p:cNvPr>
          <p:cNvSpPr txBox="1"/>
          <p:nvPr/>
        </p:nvSpPr>
        <p:spPr>
          <a:xfrm>
            <a:off x="4191000" y="563880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W</a:t>
            </a:r>
            <a:r>
              <a:rPr lang="en-US" sz="2400" dirty="0">
                <a:latin typeface="+mj-lt"/>
              </a:rPr>
              <a:t> == work</a:t>
            </a:r>
          </a:p>
          <a:p>
            <a:r>
              <a:rPr lang="en-US" sz="2400" dirty="0">
                <a:latin typeface="+mj-lt"/>
              </a:rPr>
              <a:t>         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 == volume</a:t>
            </a:r>
          </a:p>
        </p:txBody>
      </p:sp>
    </p:spTree>
    <p:extLst>
      <p:ext uri="{BB962C8B-B14F-4D97-AF65-F5344CB8AC3E}">
        <p14:creationId xmlns:p14="http://schemas.microsoft.com/office/powerpoint/2010/main" val="120087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E1C600-531B-48BD-97F9-F9E13C28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F51EF-AAA6-4B4F-A775-66EDADAF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9BF2-A148-4D1A-B293-84DB9922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28AFD74-4D99-4BC2-89F3-B0A9C14F4B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854794"/>
              </p:ext>
            </p:extLst>
          </p:nvPr>
        </p:nvGraphicFramePr>
        <p:xfrm>
          <a:off x="442119" y="461665"/>
          <a:ext cx="6720682" cy="34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0" name="Equation" r:id="rId3" imgW="4101840" imgH="2197080" progId="Equation.DSMT4">
                  <p:embed/>
                </p:oleObj>
              </mc:Choice>
              <mc:Fallback>
                <p:oleObj name="Equation" r:id="rId3" imgW="4101840" imgH="2197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9" y="461665"/>
                        <a:ext cx="6720682" cy="34515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9972253-EC01-483C-BE3C-B561B6BDF3BF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074A89-BFF5-4DE9-A8B5-06FB0FC003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04663"/>
              </p:ext>
            </p:extLst>
          </p:nvPr>
        </p:nvGraphicFramePr>
        <p:xfrm>
          <a:off x="358775" y="3810000"/>
          <a:ext cx="7207250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1" name="Equation" r:id="rId5" imgW="2920680" imgH="1168200" progId="Equation.DSMT4">
                  <p:embed/>
                </p:oleObj>
              </mc:Choice>
              <mc:Fallback>
                <p:oleObj name="Equation" r:id="rId5" imgW="2920680" imgH="11682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810000"/>
                        <a:ext cx="7207250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FE032609-6276-4E81-A033-62FFF190C97D}"/>
              </a:ext>
            </a:extLst>
          </p:cNvPr>
          <p:cNvSpPr/>
          <p:nvPr/>
        </p:nvSpPr>
        <p:spPr>
          <a:xfrm rot="2506841">
            <a:off x="7272253" y="3731419"/>
            <a:ext cx="464344" cy="2555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AEBAA2-C96E-4E79-8A7B-FEA93F4E216E}"/>
              </a:ext>
            </a:extLst>
          </p:cNvPr>
          <p:cNvSpPr txBox="1"/>
          <p:nvPr/>
        </p:nvSpPr>
        <p:spPr>
          <a:xfrm>
            <a:off x="7649369" y="3352800"/>
            <a:ext cx="1342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Internal energy per unit mass</a:t>
            </a:r>
          </a:p>
        </p:txBody>
      </p:sp>
    </p:spTree>
    <p:extLst>
      <p:ext uri="{BB962C8B-B14F-4D97-AF65-F5344CB8AC3E}">
        <p14:creationId xmlns:p14="http://schemas.microsoft.com/office/powerpoint/2010/main" val="391333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DC7C27-C2DD-4DB5-902F-F84B23F2861D}"/>
              </a:ext>
            </a:extLst>
          </p:cNvPr>
          <p:cNvSpPr/>
          <p:nvPr/>
        </p:nvSpPr>
        <p:spPr>
          <a:xfrm>
            <a:off x="3048000" y="2971800"/>
            <a:ext cx="2895600" cy="1295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9DBA4-B75C-47C0-BB5E-AD973B44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0299C2-11BE-4B27-9801-1AE22F446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97C01-3605-40FB-ADBF-FAB048C6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CB63E-29AF-4EB1-9060-189458757250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FF073A2-A343-40EA-B226-6F6466B718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461968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48" name="数式" r:id="rId3" imgW="2527200" imgH="1473120" progId="Equation.3">
                  <p:embed/>
                </p:oleObj>
              </mc:Choice>
              <mc:Fallback>
                <p:oleObj name="数式" r:id="rId3" imgW="2527200" imgH="14731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85ED23-953F-427D-94A8-B69E9541CF5C}"/>
              </a:ext>
            </a:extLst>
          </p:cNvPr>
          <p:cNvSpPr txBox="1"/>
          <p:nvPr/>
        </p:nvSpPr>
        <p:spPr>
          <a:xfrm>
            <a:off x="3505200" y="461665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Note:  Under conditions of constant entropy, we assume e can be expressed in terms of the density alone.</a:t>
            </a:r>
          </a:p>
        </p:txBody>
      </p:sp>
    </p:spTree>
    <p:extLst>
      <p:ext uri="{BB962C8B-B14F-4D97-AF65-F5344CB8AC3E}">
        <p14:creationId xmlns:p14="http://schemas.microsoft.com/office/powerpoint/2010/main" val="364287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18095</TotalTime>
  <Words>722</Words>
  <Application>Microsoft Office PowerPoint</Application>
  <PresentationFormat>On-screen Show (4:3)</PresentationFormat>
  <Paragraphs>137</Paragraphs>
  <Slides>21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877</cp:revision>
  <cp:lastPrinted>2019-11-04T13:56:47Z</cp:lastPrinted>
  <dcterms:created xsi:type="dcterms:W3CDTF">2012-01-10T18:32:24Z</dcterms:created>
  <dcterms:modified xsi:type="dcterms:W3CDTF">2020-10-30T14:58:39Z</dcterms:modified>
</cp:coreProperties>
</file>