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96" r:id="rId2"/>
    <p:sldId id="354" r:id="rId3"/>
    <p:sldId id="416" r:id="rId4"/>
    <p:sldId id="405" r:id="rId5"/>
    <p:sldId id="414" r:id="rId6"/>
    <p:sldId id="406" r:id="rId7"/>
    <p:sldId id="407" r:id="rId8"/>
    <p:sldId id="408" r:id="rId9"/>
    <p:sldId id="409" r:id="rId10"/>
    <p:sldId id="410" r:id="rId11"/>
    <p:sldId id="415" r:id="rId12"/>
    <p:sldId id="411" r:id="rId13"/>
    <p:sldId id="412" r:id="rId14"/>
    <p:sldId id="413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75" d="100"/>
          <a:sy n="7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lecture, we will continue our discussion of hydrodynamics which is presented in Chapter 9 of your textbook.   The focus will be on treating the equations in the linear regime.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6091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Using the ideal gas law under isentropic conditions to derive the speed of sound.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4254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analysis of the speed of sound.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5949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 of the analysis reveal that beyond the linear approximation, the velocity of sound is highly non-linear.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00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schedule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of the basic equations of hydrodynamics.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159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consider air as the fluid near equilibrium with small fluctuations represented by the delta notation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199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Coupled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736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Decoupling the equations in the velocity potential and the density fluctuation.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849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decoupled equation is a wave equation in the velocity potential, density fluctuation, and pressure fluctuation variables.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328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Estimating the  wave velocity for air assuming that it is an ideal gas.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070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Using the ideal gas law with f representing the degrees of freedom.       It is convenient to replace the f with the gamma factor which can be measured experimentally.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966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136525"/>
            <a:ext cx="8610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 online or (occasionally)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29 -- Chap. 9 in F &amp; W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Introduction to hydrodynamics </a:t>
            </a:r>
          </a:p>
          <a:p>
            <a:pPr marL="1428750" lvl="3" indent="-51435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Newton’s laws for fluids and the continuity equation</a:t>
            </a:r>
          </a:p>
          <a:p>
            <a:pPr marL="1428750" lvl="3" indent="-51435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Approximate solutions in the linear limit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321745"/>
              </p:ext>
            </p:extLst>
          </p:nvPr>
        </p:nvGraphicFramePr>
        <p:xfrm>
          <a:off x="762000" y="381000"/>
          <a:ext cx="6307138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20" name="数式" r:id="rId4" imgW="2565360" imgH="660240" progId="Equation.3">
                  <p:embed/>
                </p:oleObj>
              </mc:Choice>
              <mc:Fallback>
                <p:oleObj name="数式" r:id="rId4" imgW="25653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81000"/>
                        <a:ext cx="6307138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468498"/>
              </p:ext>
            </p:extLst>
          </p:nvPr>
        </p:nvGraphicFramePr>
        <p:xfrm>
          <a:off x="762000" y="1930400"/>
          <a:ext cx="6705600" cy="454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21" name="数式" r:id="rId6" imgW="2971800" imgH="2095200" progId="Equation.3">
                  <p:embed/>
                </p:oleObj>
              </mc:Choice>
              <mc:Fallback>
                <p:oleObj name="数式" r:id="rId6" imgW="2971800" imgH="209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30400"/>
                        <a:ext cx="6705600" cy="454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980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19DA43-22FD-4376-A9BD-8378B262F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46438E-0274-4D61-B26A-7248BF8AA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1B8323-AE9D-493E-B37A-D0B1958CD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BAB7C2-FE76-47E0-862B-CA2F1AEB8573}"/>
              </a:ext>
            </a:extLst>
          </p:cNvPr>
          <p:cNvSpPr txBox="1"/>
          <p:nvPr/>
        </p:nvSpPr>
        <p:spPr>
          <a:xfrm>
            <a:off x="609600" y="2286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Digression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C4F4474-A2E0-46A8-A392-F500E40C41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7642078"/>
              </p:ext>
            </p:extLst>
          </p:nvPr>
        </p:nvGraphicFramePr>
        <p:xfrm>
          <a:off x="152400" y="762000"/>
          <a:ext cx="8774113" cy="2582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75" name="Equation" r:id="rId3" imgW="3568680" imgH="1091880" progId="Equation.DSMT4">
                  <p:embed/>
                </p:oleObj>
              </mc:Choice>
              <mc:Fallback>
                <p:oleObj name="Equation" r:id="rId3" imgW="3568680" imgH="10918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762000"/>
                        <a:ext cx="8774113" cy="2582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3766C3F-844B-4CCC-BAAD-D5A5AB341D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94451"/>
              </p:ext>
            </p:extLst>
          </p:nvPr>
        </p:nvGraphicFramePr>
        <p:xfrm>
          <a:off x="1066800" y="4038600"/>
          <a:ext cx="6096000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81709080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422881496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7439659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latin typeface="+mn-lt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Symbol" panose="05050102010706020507" pitchFamily="18" charset="2"/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3565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+mn-lt"/>
                        </a:rPr>
                        <a:t>Spherical</a:t>
                      </a:r>
                      <a:r>
                        <a:rPr lang="en-US" sz="2400" baseline="0" dirty="0">
                          <a:latin typeface="+mn-lt"/>
                        </a:rPr>
                        <a:t> atom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1.66667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1233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+mn-lt"/>
                        </a:rPr>
                        <a:t>Diatomic molecule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1.40000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160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8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612970"/>
              </p:ext>
            </p:extLst>
          </p:nvPr>
        </p:nvGraphicFramePr>
        <p:xfrm>
          <a:off x="673100" y="381000"/>
          <a:ext cx="7462838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42" name="数式" r:id="rId4" imgW="3035160" imgH="660240" progId="Equation.3">
                  <p:embed/>
                </p:oleObj>
              </mc:Choice>
              <mc:Fallback>
                <p:oleObj name="数式" r:id="rId4" imgW="303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381000"/>
                        <a:ext cx="7462838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463591"/>
              </p:ext>
            </p:extLst>
          </p:nvPr>
        </p:nvGraphicFramePr>
        <p:xfrm>
          <a:off x="152400" y="2174875"/>
          <a:ext cx="8712200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43" name="数式" r:id="rId6" imgW="3543120" imgH="1625400" progId="Equation.3">
                  <p:embed/>
                </p:oleObj>
              </mc:Choice>
              <mc:Fallback>
                <p:oleObj name="数式" r:id="rId6" imgW="3543120" imgH="162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174875"/>
                        <a:ext cx="8712200" cy="384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9827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335577"/>
              </p:ext>
            </p:extLst>
          </p:nvPr>
        </p:nvGraphicFramePr>
        <p:xfrm>
          <a:off x="434975" y="155575"/>
          <a:ext cx="6102350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66" name="Equation" r:id="rId4" imgW="2666880" imgH="1447560" progId="Equation.DSMT4">
                  <p:embed/>
                </p:oleObj>
              </mc:Choice>
              <mc:Fallback>
                <p:oleObj name="Equation" r:id="rId4" imgW="2666880" imgH="1447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975" y="155575"/>
                        <a:ext cx="6102350" cy="342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5265430"/>
              </p:ext>
            </p:extLst>
          </p:nvPr>
        </p:nvGraphicFramePr>
        <p:xfrm>
          <a:off x="490537" y="3565525"/>
          <a:ext cx="6748463" cy="279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67" name="数式" r:id="rId6" imgW="2743200" imgH="1180800" progId="Equation.3">
                  <p:embed/>
                </p:oleObj>
              </mc:Choice>
              <mc:Fallback>
                <p:oleObj name="数式" r:id="rId6" imgW="2743200" imgH="1180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7" y="3565525"/>
                        <a:ext cx="6748463" cy="279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5783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204570"/>
              </p:ext>
            </p:extLst>
          </p:nvPr>
        </p:nvGraphicFramePr>
        <p:xfrm>
          <a:off x="511174" y="882650"/>
          <a:ext cx="7870826" cy="414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44" name="数式" r:id="rId4" imgW="3200400" imgH="1752480" progId="Equation.3">
                  <p:embed/>
                </p:oleObj>
              </mc:Choice>
              <mc:Fallback>
                <p:oleObj name="数式" r:id="rId4" imgW="3200400" imgH="1752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4" y="882650"/>
                        <a:ext cx="7870826" cy="414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7540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71693" y="520065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270C23-EF8A-4569-AD0E-3358A59400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893" y="1486208"/>
            <a:ext cx="8522946" cy="4095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3D8077-3CE2-4554-8870-0B4E18001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C28E7D-BC1C-49FA-BB61-9A1BF38C4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5AEE66-B5D7-470B-97B3-6D9EBC162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B82BD8-5A75-4EC1-BAF8-E97702DC08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374" y="2133600"/>
            <a:ext cx="8655251" cy="2216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982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3513" y="167629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Recall the basic equations of hydrodynamics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065305"/>
              </p:ext>
            </p:extLst>
          </p:nvPr>
        </p:nvGraphicFramePr>
        <p:xfrm>
          <a:off x="609600" y="2383270"/>
          <a:ext cx="7718426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208" name="Equation" r:id="rId4" imgW="3136680" imgH="1041120" progId="Equation.DSMT4">
                  <p:embed/>
                </p:oleObj>
              </mc:Choice>
              <mc:Fallback>
                <p:oleObj name="Equation" r:id="rId4" imgW="3136680" imgH="1041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383270"/>
                        <a:ext cx="7718426" cy="2462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120917A-BA34-489A-B3A8-74BFBD7916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340783"/>
              </p:ext>
            </p:extLst>
          </p:nvPr>
        </p:nvGraphicFramePr>
        <p:xfrm>
          <a:off x="762001" y="760016"/>
          <a:ext cx="5943600" cy="1817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209" name="Equation" r:id="rId6" imgW="2158920" imgH="660240" progId="Equation.DSMT4">
                  <p:embed/>
                </p:oleObj>
              </mc:Choice>
              <mc:Fallback>
                <p:oleObj name="Equation" r:id="rId6" imgW="215892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62001" y="760016"/>
                        <a:ext cx="5943600" cy="1817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53F5479-0E5D-447A-A300-76E7A9067082}"/>
              </a:ext>
            </a:extLst>
          </p:cNvPr>
          <p:cNvSpPr txBox="1"/>
          <p:nvPr/>
        </p:nvSpPr>
        <p:spPr>
          <a:xfrm>
            <a:off x="609600" y="4933819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+ relationships among the variables due to principles of thermodynamics due to the particular fluid   (In fact, we will focus on an ideal gas.)</a:t>
            </a:r>
          </a:p>
        </p:txBody>
      </p:sp>
    </p:spTree>
    <p:extLst>
      <p:ext uri="{BB962C8B-B14F-4D97-AF65-F5344CB8AC3E}">
        <p14:creationId xmlns:p14="http://schemas.microsoft.com/office/powerpoint/2010/main" val="970197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370891-0F1A-4F5B-9DD0-5E45E2EB7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13E86D-8621-472E-A4D1-7C51F1FC0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447175-BFE4-4227-A463-E40D35CE5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E828359-A517-4E92-9FC6-9425751417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097345"/>
              </p:ext>
            </p:extLst>
          </p:nvPr>
        </p:nvGraphicFramePr>
        <p:xfrm>
          <a:off x="838200" y="1295400"/>
          <a:ext cx="2825750" cy="270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64" name="Equation" r:id="rId4" imgW="1117440" imgH="1143000" progId="Equation.DSMT4">
                  <p:embed/>
                </p:oleObj>
              </mc:Choice>
              <mc:Fallback>
                <p:oleObj name="Equation" r:id="rId4" imgW="1117440" imgH="11430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295400"/>
                        <a:ext cx="2825750" cy="270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5C2A85C-B6D9-4D6D-8BA6-909D9EE1F7FD}"/>
              </a:ext>
            </a:extLst>
          </p:cNvPr>
          <p:cNvSpPr txBox="1"/>
          <p:nvPr/>
        </p:nvSpPr>
        <p:spPr>
          <a:xfrm>
            <a:off x="457200" y="3048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consider the fluid to be air near equilibrium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582EC6C-27EB-4D57-921A-99FED76E6E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906773"/>
              </p:ext>
            </p:extLst>
          </p:nvPr>
        </p:nvGraphicFramePr>
        <p:xfrm>
          <a:off x="3352800" y="1905000"/>
          <a:ext cx="503555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65" name="Equation" r:id="rId6" imgW="2323800" imgH="914400" progId="Equation.DSMT4">
                  <p:embed/>
                </p:oleObj>
              </mc:Choice>
              <mc:Fallback>
                <p:oleObj name="Equation" r:id="rId6" imgW="232380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52800" y="1905000"/>
                        <a:ext cx="5035550" cy="198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5345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421999"/>
              </p:ext>
            </p:extLst>
          </p:nvPr>
        </p:nvGraphicFramePr>
        <p:xfrm>
          <a:off x="172243" y="381000"/>
          <a:ext cx="8799513" cy="2331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224" name="Equation" r:id="rId4" imgW="3822480" imgH="1054080" progId="Equation.DSMT4">
                  <p:embed/>
                </p:oleObj>
              </mc:Choice>
              <mc:Fallback>
                <p:oleObj name="Equation" r:id="rId4" imgW="3822480" imgH="1054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243" y="381000"/>
                        <a:ext cx="8799513" cy="23316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103375"/>
              </p:ext>
            </p:extLst>
          </p:nvPr>
        </p:nvGraphicFramePr>
        <p:xfrm>
          <a:off x="266700" y="2955749"/>
          <a:ext cx="6311900" cy="318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225" name="数式" r:id="rId6" imgW="2565360" imgH="1346040" progId="Equation.3">
                  <p:embed/>
                </p:oleObj>
              </mc:Choice>
              <mc:Fallback>
                <p:oleObj name="数式" r:id="rId6" imgW="256536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" y="2955749"/>
                        <a:ext cx="6311900" cy="318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3108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62400" y="5181600"/>
            <a:ext cx="2819400" cy="990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308036"/>
              </p:ext>
            </p:extLst>
          </p:nvPr>
        </p:nvGraphicFramePr>
        <p:xfrm>
          <a:off x="149225" y="295047"/>
          <a:ext cx="8969375" cy="2267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258" name="Equation" r:id="rId4" imgW="4343400" imgH="1143000" progId="Equation.DSMT4">
                  <p:embed/>
                </p:oleObj>
              </mc:Choice>
              <mc:Fallback>
                <p:oleObj name="Equation" r:id="rId4" imgW="4343400" imgH="1143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" y="295047"/>
                        <a:ext cx="8969375" cy="22671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20867"/>
              </p:ext>
            </p:extLst>
          </p:nvPr>
        </p:nvGraphicFramePr>
        <p:xfrm>
          <a:off x="619125" y="2822575"/>
          <a:ext cx="7686675" cy="327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259" name="数式" r:id="rId6" imgW="3124080" imgH="1384200" progId="Equation.3">
                  <p:embed/>
                </p:oleObj>
              </mc:Choice>
              <mc:Fallback>
                <p:oleObj name="数式" r:id="rId6" imgW="3124080" imgH="13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" y="2822575"/>
                        <a:ext cx="7686675" cy="327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E0905A4-4A82-477D-899D-BFF91C1406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808990"/>
              </p:ext>
            </p:extLst>
          </p:nvPr>
        </p:nvGraphicFramePr>
        <p:xfrm>
          <a:off x="4114800" y="1566863"/>
          <a:ext cx="3035334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260" name="Equation" r:id="rId8" imgW="1196309" imgH="464848" progId="Equation.DSMT4">
                  <p:embed/>
                </p:oleObj>
              </mc:Choice>
              <mc:Fallback>
                <p:oleObj name="Equation" r:id="rId8" imgW="1196309" imgH="46484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114800" y="1566863"/>
                        <a:ext cx="3035334" cy="1179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1396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296114"/>
              </p:ext>
            </p:extLst>
          </p:nvPr>
        </p:nvGraphicFramePr>
        <p:xfrm>
          <a:off x="228600" y="152400"/>
          <a:ext cx="349885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319" name="数式" r:id="rId4" imgW="1422360" imgH="1320480" progId="Equation.3">
                  <p:embed/>
                </p:oleObj>
              </mc:Choice>
              <mc:Fallback>
                <p:oleObj name="数式" r:id="rId4" imgW="142236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"/>
                        <a:ext cx="349885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500923"/>
              </p:ext>
            </p:extLst>
          </p:nvPr>
        </p:nvGraphicFramePr>
        <p:xfrm>
          <a:off x="426492" y="3429000"/>
          <a:ext cx="8360033" cy="288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320" name="Equation" r:id="rId6" imgW="5371920" imgH="1930320" progId="Equation.DSMT4">
                  <p:embed/>
                </p:oleObj>
              </mc:Choice>
              <mc:Fallback>
                <p:oleObj name="Equation" r:id="rId6" imgW="5371920" imgH="1930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492" y="3429000"/>
                        <a:ext cx="8360033" cy="288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410535"/>
              </p:ext>
            </p:extLst>
          </p:nvPr>
        </p:nvGraphicFramePr>
        <p:xfrm>
          <a:off x="4554538" y="528638"/>
          <a:ext cx="3686175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321" name="数式" r:id="rId8" imgW="1498320" imgH="1066680" progId="Equation.3">
                  <p:embed/>
                </p:oleObj>
              </mc:Choice>
              <mc:Fallback>
                <p:oleObj name="数式" r:id="rId8" imgW="149832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4538" y="528638"/>
                        <a:ext cx="3686175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1143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wave velocity in an ideal gas: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215751"/>
              </p:ext>
            </p:extLst>
          </p:nvPr>
        </p:nvGraphicFramePr>
        <p:xfrm>
          <a:off x="1316038" y="1066800"/>
          <a:ext cx="1779587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96" name="数式" r:id="rId4" imgW="723600" imgH="469800" progId="Equation.3">
                  <p:embed/>
                </p:oleObj>
              </mc:Choice>
              <mc:Fallback>
                <p:oleObj name="数式" r:id="rId4" imgW="7236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038" y="1066800"/>
                        <a:ext cx="1779587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415002"/>
              </p:ext>
            </p:extLst>
          </p:nvPr>
        </p:nvGraphicFramePr>
        <p:xfrm>
          <a:off x="449263" y="2571750"/>
          <a:ext cx="5588000" cy="375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97" name="数式" r:id="rId6" imgW="2273040" imgH="1587240" progId="Equation.3">
                  <p:embed/>
                </p:oleObj>
              </mc:Choice>
              <mc:Fallback>
                <p:oleObj name="数式" r:id="rId6" imgW="2273040" imgH="1587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2571750"/>
                        <a:ext cx="5588000" cy="375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5335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17872</TotalTime>
  <Words>429</Words>
  <Application>Microsoft Office PowerPoint</Application>
  <PresentationFormat>On-screen Show (4:3)</PresentationFormat>
  <Paragraphs>86</Paragraphs>
  <Slides>14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Symbol</vt:lpstr>
      <vt:lpstr>Office Theme</vt:lpstr>
      <vt:lpstr>MathType 7.0 Equation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867</cp:revision>
  <cp:lastPrinted>2019-11-04T13:56:47Z</cp:lastPrinted>
  <dcterms:created xsi:type="dcterms:W3CDTF">2012-01-10T18:32:24Z</dcterms:created>
  <dcterms:modified xsi:type="dcterms:W3CDTF">2020-10-29T03:42:00Z</dcterms:modified>
</cp:coreProperties>
</file>