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428" r:id="rId3"/>
    <p:sldId id="429" r:id="rId4"/>
    <p:sldId id="431" r:id="rId5"/>
    <p:sldId id="389" r:id="rId6"/>
    <p:sldId id="413" r:id="rId7"/>
    <p:sldId id="432" r:id="rId8"/>
    <p:sldId id="358" r:id="rId9"/>
    <p:sldId id="384" r:id="rId10"/>
    <p:sldId id="434" r:id="rId11"/>
    <p:sldId id="425" r:id="rId12"/>
    <p:sldId id="433" r:id="rId13"/>
    <p:sldId id="390" r:id="rId14"/>
    <p:sldId id="435" r:id="rId15"/>
    <p:sldId id="426" r:id="rId16"/>
    <p:sldId id="436" r:id="rId17"/>
    <p:sldId id="438" r:id="rId18"/>
    <p:sldId id="427" r:id="rId19"/>
    <p:sldId id="369" r:id="rId20"/>
    <p:sldId id="416" r:id="rId21"/>
    <p:sldId id="419" r:id="rId22"/>
    <p:sldId id="370" r:id="rId23"/>
    <p:sldId id="391" r:id="rId24"/>
    <p:sldId id="388" r:id="rId25"/>
    <p:sldId id="392" r:id="rId26"/>
    <p:sldId id="420" r:id="rId27"/>
    <p:sldId id="437"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94660"/>
  </p:normalViewPr>
  <p:slideViewPr>
    <p:cSldViewPr>
      <p:cViewPr varScale="1">
        <p:scale>
          <a:sx n="77" d="100"/>
          <a:sy n="77" d="100"/>
        </p:scale>
        <p:origin x="1411" y="62"/>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9.wmf"/><Relationship Id="rId1" Type="http://schemas.openxmlformats.org/officeDocument/2006/relationships/image" Target="../media/image20.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8/28/2020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8/28/2020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review the basic physics of two interacting particles.    When the particles are not in a bound orbit, their motion may be assessed in terms of scattering.   Scattering is a very powerful analysis tool that often allows for the comparison of theory and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08063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image of the webpage with the schedule and the homework assignment.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414275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assignment reviews some of the basic concepts of conservative potentials, conservation of energy, and conservation of momentum.    The potential form is not physically motivated, but the solutions can be determined by simple analysis, and the qualitative results are illustrative of the particle interactions.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360961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solutions to the “assessment” exercise.    It will help us figure out which mathematical methods should be usefully reviewed in this class.   Most of you had particular trouble with the geometric series.      It may be one of those things that you will want to remember to look up when you need it, rather than an important concept.</a:t>
            </a:r>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385267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24120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8/28/2020</a:t>
            </a:r>
          </a:p>
        </p:txBody>
      </p:sp>
      <p:sp>
        <p:nvSpPr>
          <p:cNvPr id="5" name="Footer Placeholder 4"/>
          <p:cNvSpPr>
            <a:spLocks noGrp="1"/>
          </p:cNvSpPr>
          <p:nvPr>
            <p:ph type="ftr" sz="quarter" idx="11"/>
          </p:nvPr>
        </p:nvSpPr>
        <p:spPr/>
        <p:txBody>
          <a:bodyPr/>
          <a:lstStyle/>
          <a:p>
            <a:r>
              <a:rPr lang="en-US"/>
              <a:t>PHY 711  Fall 2020 -- Lecture 2</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8/28/2020</a:t>
            </a:r>
          </a:p>
        </p:txBody>
      </p:sp>
      <p:sp>
        <p:nvSpPr>
          <p:cNvPr id="6" name="Footer Placeholder 5"/>
          <p:cNvSpPr>
            <a:spLocks noGrp="1"/>
          </p:cNvSpPr>
          <p:nvPr>
            <p:ph type="ftr" sz="quarter" idx="11"/>
          </p:nvPr>
        </p:nvSpPr>
        <p:spPr/>
        <p:txBody>
          <a:bodyPr/>
          <a:lstStyle/>
          <a:p>
            <a:r>
              <a:rPr lang="en-US"/>
              <a:t>PHY 711  Fall 2020 --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8/28/2020</a:t>
            </a:r>
          </a:p>
        </p:txBody>
      </p:sp>
      <p:sp>
        <p:nvSpPr>
          <p:cNvPr id="8" name="Footer Placeholder 7"/>
          <p:cNvSpPr>
            <a:spLocks noGrp="1"/>
          </p:cNvSpPr>
          <p:nvPr>
            <p:ph type="ftr" sz="quarter" idx="11"/>
          </p:nvPr>
        </p:nvSpPr>
        <p:spPr/>
        <p:txBody>
          <a:bodyPr/>
          <a:lstStyle/>
          <a:p>
            <a:r>
              <a:rPr lang="en-US"/>
              <a:t>PHY 711  Fall 2020 -- Lecture 2</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8/28/2020</a:t>
            </a:r>
          </a:p>
        </p:txBody>
      </p:sp>
      <p:sp>
        <p:nvSpPr>
          <p:cNvPr id="4" name="Footer Placeholder 3"/>
          <p:cNvSpPr>
            <a:spLocks noGrp="1"/>
          </p:cNvSpPr>
          <p:nvPr>
            <p:ph type="ftr" sz="quarter" idx="11"/>
          </p:nvPr>
        </p:nvSpPr>
        <p:spPr/>
        <p:txBody>
          <a:bodyPr/>
          <a:lstStyle/>
          <a:p>
            <a:r>
              <a:rPr lang="en-US"/>
              <a:t>PHY 711  Fall 2020 -- Lecture 2</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8/28/2020</a:t>
            </a:r>
          </a:p>
        </p:txBody>
      </p:sp>
      <p:sp>
        <p:nvSpPr>
          <p:cNvPr id="6" name="Footer Placeholder 5"/>
          <p:cNvSpPr>
            <a:spLocks noGrp="1"/>
          </p:cNvSpPr>
          <p:nvPr>
            <p:ph type="ftr" sz="quarter" idx="11"/>
          </p:nvPr>
        </p:nvSpPr>
        <p:spPr/>
        <p:txBody>
          <a:bodyPr/>
          <a:lstStyle/>
          <a:p>
            <a:r>
              <a:rPr lang="en-US"/>
              <a:t>PHY 711  Fall 2020 --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8/28/2020</a:t>
            </a:r>
          </a:p>
        </p:txBody>
      </p:sp>
      <p:sp>
        <p:nvSpPr>
          <p:cNvPr id="6" name="Footer Placeholder 5"/>
          <p:cNvSpPr>
            <a:spLocks noGrp="1"/>
          </p:cNvSpPr>
          <p:nvPr>
            <p:ph type="ftr" sz="quarter" idx="11"/>
          </p:nvPr>
        </p:nvSpPr>
        <p:spPr/>
        <p:txBody>
          <a:bodyPr/>
          <a:lstStyle/>
          <a:p>
            <a:r>
              <a:rPr lang="en-US"/>
              <a:t>PHY 711  Fall 2020 -- Lecture 2</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8/28/2020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6.bin"/><Relationship Id="rId10" Type="http://schemas.openxmlformats.org/officeDocument/2006/relationships/image" Target="../media/image22.wmf"/><Relationship Id="rId4" Type="http://schemas.openxmlformats.org/officeDocument/2006/relationships/image" Target="../media/image20.wmf"/><Relationship Id="rId9"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hyperphysics.phy-astr.gsu.edu/hbase/Nuclear/rutsca2.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3.xml"/><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9.png"/><Relationship Id="rId5" Type="http://schemas.openxmlformats.org/officeDocument/2006/relationships/image" Target="../media/image26.wmf"/><Relationship Id="rId10" Type="http://schemas.openxmlformats.org/officeDocument/2006/relationships/image" Target="../media/image28.w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4.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3.wmf"/><Relationship Id="rId3" Type="http://schemas.openxmlformats.org/officeDocument/2006/relationships/notesSlide" Target="../notesSlides/notesSlide15.xml"/><Relationship Id="rId7" Type="http://schemas.openxmlformats.org/officeDocument/2006/relationships/image" Target="../media/image30.wmf"/><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4.bin"/><Relationship Id="rId11" Type="http://schemas.openxmlformats.org/officeDocument/2006/relationships/image" Target="../media/image32.wmf"/><Relationship Id="rId5" Type="http://schemas.openxmlformats.org/officeDocument/2006/relationships/image" Target="../media/image29.png"/><Relationship Id="rId15" Type="http://schemas.openxmlformats.org/officeDocument/2006/relationships/image" Target="../media/image34.wmf"/><Relationship Id="rId10" Type="http://schemas.openxmlformats.org/officeDocument/2006/relationships/oleObject" Target="../embeddings/oleObject26.bin"/><Relationship Id="rId4" Type="http://schemas.openxmlformats.org/officeDocument/2006/relationships/image" Target="../media/image35.png"/><Relationship Id="rId9" Type="http://schemas.openxmlformats.org/officeDocument/2006/relationships/image" Target="../media/image31.wmf"/><Relationship Id="rId1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6.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1.wmf"/><Relationship Id="rId11" Type="http://schemas.openxmlformats.org/officeDocument/2006/relationships/image" Target="../media/image37.wmf"/><Relationship Id="rId5" Type="http://schemas.openxmlformats.org/officeDocument/2006/relationships/oleObject" Target="../embeddings/oleObject29.bin"/><Relationship Id="rId10" Type="http://schemas.openxmlformats.org/officeDocument/2006/relationships/oleObject" Target="../embeddings/oleObject31.bin"/><Relationship Id="rId4" Type="http://schemas.openxmlformats.org/officeDocument/2006/relationships/image" Target="../media/image35.png"/><Relationship Id="rId9" Type="http://schemas.openxmlformats.org/officeDocument/2006/relationships/image" Target="../media/image36.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lmf.nist.gov/"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image" Target="../media/image9.png"/><Relationship Id="rId9" Type="http://schemas.openxmlformats.org/officeDocument/2006/relationships/oleObject" Target="../embeddings/oleObject3.bin"/><Relationship Id="rId1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66700" y="838200"/>
            <a:ext cx="8610600" cy="473975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200" b="1" dirty="0"/>
          </a:p>
          <a:p>
            <a:pPr algn="ctr"/>
            <a:r>
              <a:rPr lang="en-US" sz="3200" b="1" dirty="0"/>
              <a:t>Discussion notes for Lecture 2</a:t>
            </a:r>
          </a:p>
          <a:p>
            <a:pPr algn="ctr"/>
            <a:r>
              <a:rPr lang="en-US" sz="3200" b="1" dirty="0"/>
              <a:t>Two particle interactions </a:t>
            </a:r>
          </a:p>
          <a:p>
            <a:pPr algn="ctr"/>
            <a:r>
              <a:rPr lang="en-US" sz="3200" b="1" dirty="0"/>
              <a:t>and scattering theory</a:t>
            </a:r>
          </a:p>
          <a:p>
            <a:pPr algn="ctr"/>
            <a:endParaRPr lang="en-US" sz="3200" b="1" dirty="0"/>
          </a:p>
          <a:p>
            <a:pPr>
              <a:spcBef>
                <a:spcPts val="1200"/>
              </a:spcBef>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91D83-AF6B-4639-82BF-5148CE9185B8}"/>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0BB560C6-2472-4524-9E7B-1F93ECF78818}"/>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F4D4D0E7-C362-4E75-B335-245123488412}"/>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2AE3BAA5-DD4C-4F7B-89B3-097143669FA6}"/>
              </a:ext>
            </a:extLst>
          </p:cNvPr>
          <p:cNvSpPr txBox="1"/>
          <p:nvPr/>
        </p:nvSpPr>
        <p:spPr>
          <a:xfrm>
            <a:off x="152400" y="304800"/>
            <a:ext cx="8686800" cy="6001643"/>
          </a:xfrm>
          <a:prstGeom prst="rect">
            <a:avLst/>
          </a:prstGeom>
          <a:noFill/>
        </p:spPr>
        <p:txBody>
          <a:bodyPr wrap="square" rtlCol="0">
            <a:spAutoFit/>
          </a:bodyPr>
          <a:lstStyle/>
          <a:p>
            <a:r>
              <a:rPr lang="en-US" sz="2400" dirty="0">
                <a:latin typeface="+mj-lt"/>
              </a:rPr>
              <a:t>Your questions --  </a:t>
            </a:r>
            <a:r>
              <a:rPr lang="en-US" sz="2400" dirty="0"/>
              <a:t>I am unclear as to why the quantity vanishes when the force </a:t>
            </a:r>
            <a:r>
              <a:rPr lang="en-US" sz="2400" dirty="0" err="1"/>
              <a:t>F</a:t>
            </a:r>
            <a:r>
              <a:rPr lang="en-US" sz="2400" i="1" dirty="0" err="1"/>
              <a:t>ji</a:t>
            </a:r>
            <a:r>
              <a:rPr lang="en-US" sz="2400" dirty="0"/>
              <a:t> lies along </a:t>
            </a:r>
            <a:r>
              <a:rPr lang="en-US" sz="2400" dirty="0" err="1"/>
              <a:t>r</a:t>
            </a:r>
            <a:r>
              <a:rPr lang="en-US" sz="2400" i="1" dirty="0" err="1"/>
              <a:t>i</a:t>
            </a:r>
            <a:r>
              <a:rPr lang="en-US" sz="2400" dirty="0" err="1"/>
              <a:t>-r</a:t>
            </a:r>
            <a:r>
              <a:rPr lang="en-US" sz="2400" i="1" dirty="0" err="1"/>
              <a:t>j</a:t>
            </a:r>
            <a:r>
              <a:rPr lang="en-US" sz="2400" i="1" dirty="0"/>
              <a:t> </a:t>
            </a:r>
            <a:r>
              <a:rPr lang="en-US" sz="2400" dirty="0"/>
              <a:t>as in the equation(1.2).   (from page 6)</a:t>
            </a:r>
          </a:p>
          <a:p>
            <a:endParaRPr lang="en-US" sz="2400" dirty="0"/>
          </a:p>
          <a:p>
            <a:r>
              <a:rPr lang="en-US" sz="2400" dirty="0"/>
              <a:t>Comments – I believe that this is a reference to the textbook’s footnote on page 6 which makes an important point that we have so far glossed over.     In the previous slide we assumed a central potential – </a:t>
            </a:r>
            <a:r>
              <a:rPr lang="en-US" sz="2400" i="1" dirty="0"/>
              <a:t>V(r)</a:t>
            </a:r>
            <a:r>
              <a:rPr lang="en-US" sz="2400" dirty="0"/>
              <a:t> which depends only on the distance of the two particles and has no directional dependence.    This often happens in nature and when it does, angular momentum            		is a constant of the motion because the 				interaction force on the system applies no torque. We assume this is the case for our derivations in this chapter.</a:t>
            </a:r>
            <a:endParaRPr lang="en-US" sz="2000" dirty="0"/>
          </a:p>
          <a:p>
            <a:endParaRPr lang="en-US" sz="2400" dirty="0">
              <a:latin typeface="+mj-lt"/>
            </a:endParaRPr>
          </a:p>
          <a:p>
            <a:endParaRPr lang="en-US" sz="2400" dirty="0">
              <a:latin typeface="+mj-lt"/>
            </a:endParaRPr>
          </a:p>
          <a:p>
            <a:r>
              <a:rPr lang="en-US" sz="2400" dirty="0">
                <a:latin typeface="+mj-lt"/>
              </a:rPr>
              <a:t> </a:t>
            </a:r>
          </a:p>
        </p:txBody>
      </p:sp>
      <p:graphicFrame>
        <p:nvGraphicFramePr>
          <p:cNvPr id="6" name="Object 5">
            <a:extLst>
              <a:ext uri="{FF2B5EF4-FFF2-40B4-BE49-F238E27FC236}">
                <a16:creationId xmlns:a16="http://schemas.microsoft.com/office/drawing/2014/main" id="{4EE50BA4-9BE6-4D24-AE2B-D96CBE3FD01F}"/>
              </a:ext>
            </a:extLst>
          </p:cNvPr>
          <p:cNvGraphicFramePr>
            <a:graphicFrameLocks noChangeAspect="1"/>
          </p:cNvGraphicFramePr>
          <p:nvPr>
            <p:extLst>
              <p:ext uri="{D42A27DB-BD31-4B8C-83A1-F6EECF244321}">
                <p14:modId xmlns:p14="http://schemas.microsoft.com/office/powerpoint/2010/main" val="3536678029"/>
              </p:ext>
            </p:extLst>
          </p:nvPr>
        </p:nvGraphicFramePr>
        <p:xfrm>
          <a:off x="182217" y="3886200"/>
          <a:ext cx="1630015" cy="852623"/>
        </p:xfrm>
        <a:graphic>
          <a:graphicData uri="http://schemas.openxmlformats.org/presentationml/2006/ole">
            <mc:AlternateContent xmlns:mc="http://schemas.openxmlformats.org/markup-compatibility/2006">
              <mc:Choice xmlns:v="urn:schemas-microsoft-com:vml" Requires="v">
                <p:oleObj spid="_x0000_s47144" name="Equation" r:id="rId3" imgW="825480" imgH="431640" progId="Equation.DSMT4">
                  <p:embed/>
                </p:oleObj>
              </mc:Choice>
              <mc:Fallback>
                <p:oleObj name="Equation" r:id="rId3" imgW="825480" imgH="431640" progId="Equation.DSMT4">
                  <p:embed/>
                  <p:pic>
                    <p:nvPicPr>
                      <p:cNvPr id="0" name=""/>
                      <p:cNvPicPr/>
                      <p:nvPr/>
                    </p:nvPicPr>
                    <p:blipFill>
                      <a:blip r:embed="rId4"/>
                      <a:stretch>
                        <a:fillRect/>
                      </a:stretch>
                    </p:blipFill>
                    <p:spPr>
                      <a:xfrm>
                        <a:off x="182217" y="3886200"/>
                        <a:ext cx="1630015" cy="85262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745E00B-FEEA-4FD4-9979-C4FBD2D3195D}"/>
              </a:ext>
            </a:extLst>
          </p:cNvPr>
          <p:cNvGraphicFramePr>
            <a:graphicFrameLocks noChangeAspect="1"/>
          </p:cNvGraphicFramePr>
          <p:nvPr>
            <p:extLst>
              <p:ext uri="{D42A27DB-BD31-4B8C-83A1-F6EECF244321}">
                <p14:modId xmlns:p14="http://schemas.microsoft.com/office/powerpoint/2010/main" val="178302545"/>
              </p:ext>
            </p:extLst>
          </p:nvPr>
        </p:nvGraphicFramePr>
        <p:xfrm>
          <a:off x="3617843" y="5099228"/>
          <a:ext cx="914400" cy="539572"/>
        </p:xfrm>
        <a:graphic>
          <a:graphicData uri="http://schemas.openxmlformats.org/presentationml/2006/ole">
            <mc:AlternateContent xmlns:mc="http://schemas.openxmlformats.org/markup-compatibility/2006">
              <mc:Choice xmlns:v="urn:schemas-microsoft-com:vml" Requires="v">
                <p:oleObj spid="_x0000_s47145"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3617843" y="5099228"/>
                        <a:ext cx="914400" cy="539572"/>
                      </a:xfrm>
                      <a:prstGeom prst="rect">
                        <a:avLst/>
                      </a:prstGeom>
                    </p:spPr>
                  </p:pic>
                </p:oleObj>
              </mc:Fallback>
            </mc:AlternateContent>
          </a:graphicData>
        </a:graphic>
      </p:graphicFrame>
    </p:spTree>
    <p:extLst>
      <p:ext uri="{BB962C8B-B14F-4D97-AF65-F5344CB8AC3E}">
        <p14:creationId xmlns:p14="http://schemas.microsoft.com/office/powerpoint/2010/main" val="324199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extLst>
              <p:ext uri="{D42A27DB-BD31-4B8C-83A1-F6EECF244321}">
                <p14:modId xmlns:p14="http://schemas.microsoft.com/office/powerpoint/2010/main" val="474009979"/>
              </p:ext>
            </p:extLst>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spid="_x0000_s46119" name="Equation" r:id="rId4" imgW="1968480" imgH="393480" progId="Equation.DSMT4">
                  <p:embed/>
                </p:oleObj>
              </mc:Choice>
              <mc:Fallback>
                <p:oleObj name="Equation" r:id="rId4" imgW="1968480" imgH="393480" progId="Equation.DSMT4">
                  <p:embed/>
                  <p:pic>
                    <p:nvPicPr>
                      <p:cNvPr id="21" name="Object 20"/>
                      <p:cNvPicPr/>
                      <p:nvPr/>
                    </p:nvPicPr>
                    <p:blipFill>
                      <a:blip r:embed="rId5"/>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04515-B7F1-43F2-A26A-1A85F51056E9}"/>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AF1D6CFC-1523-4FBD-AD33-22225213191F}"/>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67A6B7D1-3B2D-45AB-9377-16DBDAD891DD}"/>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7AF37A45-2FD2-49CB-B7FD-81C02590494F}"/>
              </a:ext>
            </a:extLst>
          </p:cNvPr>
          <p:cNvSpPr txBox="1"/>
          <p:nvPr/>
        </p:nvSpPr>
        <p:spPr>
          <a:xfrm>
            <a:off x="304800" y="152400"/>
            <a:ext cx="8458200" cy="6740307"/>
          </a:xfrm>
          <a:prstGeom prst="rect">
            <a:avLst/>
          </a:prstGeom>
          <a:noFill/>
        </p:spPr>
        <p:txBody>
          <a:bodyPr wrap="square" rtlCol="0">
            <a:spAutoFit/>
          </a:bodyPr>
          <a:lstStyle/>
          <a:p>
            <a:r>
              <a:rPr lang="en-US" sz="2400" dirty="0">
                <a:latin typeface="+mj-lt"/>
              </a:rPr>
              <a:t>Your questions -- </a:t>
            </a:r>
            <a:r>
              <a:rPr lang="en-US" sz="2400" dirty="0"/>
              <a:t>If particle 1 dominates the motion in our scattering problems, are we assuming (for now at least) that particle 2 has no velocity? </a:t>
            </a:r>
          </a:p>
          <a:p>
            <a:endParaRPr lang="en-US" sz="2400" dirty="0"/>
          </a:p>
          <a:p>
            <a:r>
              <a:rPr lang="en-US" sz="2400" dirty="0"/>
              <a:t>Slide 6, when we say M2&gt;&gt;M1, I expect that M2 dominates the motion not M1 (</a:t>
            </a:r>
            <a:r>
              <a:rPr lang="en-US" sz="2400" dirty="0" err="1"/>
              <a:t>ie</a:t>
            </a:r>
            <a:r>
              <a:rPr lang="en-US" sz="2400" dirty="0"/>
              <a:t> m1 is negligible). How's this? Or am I thinking of it in the wrong way?</a:t>
            </a:r>
          </a:p>
          <a:p>
            <a:endParaRPr lang="en-US" sz="2400" dirty="0"/>
          </a:p>
          <a:p>
            <a:r>
              <a:rPr lang="en-US" sz="2400" dirty="0"/>
              <a:t>Comment --   Again, apologies for unwarranted leaps on my part.    In order to keep things simple for now, we are thinking that particle 2 is stationary as the “target” particle while particle 1 is doing the scattering.    In the reference frame that particle 2 is initially stationary, it is a good approximation to assume that particle 2 remains stationary after interacting with particle 1 if particle 2 is very massive  because the total momentum must be conserved.</a:t>
            </a:r>
          </a:p>
          <a:p>
            <a:endParaRPr lang="en-US" sz="2400" dirty="0"/>
          </a:p>
          <a:p>
            <a:r>
              <a:rPr lang="en-US" sz="2400" dirty="0">
                <a:latin typeface="+mj-lt"/>
              </a:rPr>
              <a:t> </a:t>
            </a:r>
          </a:p>
        </p:txBody>
      </p:sp>
    </p:spTree>
    <p:extLst>
      <p:ext uri="{BB962C8B-B14F-4D97-AF65-F5344CB8AC3E}">
        <p14:creationId xmlns:p14="http://schemas.microsoft.com/office/powerpoint/2010/main" val="91472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p:cNvSpPr txBox="1"/>
          <p:nvPr/>
        </p:nvSpPr>
        <p:spPr>
          <a:xfrm>
            <a:off x="304800" y="38100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421706565"/>
              </p:ext>
            </p:extLst>
          </p:nvPr>
        </p:nvGraphicFramePr>
        <p:xfrm>
          <a:off x="623031" y="1447800"/>
          <a:ext cx="7732843" cy="3733800"/>
        </p:xfrm>
        <a:graphic>
          <a:graphicData uri="http://schemas.openxmlformats.org/presentationml/2006/ole">
            <mc:AlternateContent xmlns:mc="http://schemas.openxmlformats.org/markup-compatibility/2006">
              <mc:Choice xmlns:v="urn:schemas-microsoft-com:vml" Requires="v">
                <p:oleObj spid="_x0000_s30817" name="Equation" r:id="rId4" imgW="4813200" imgH="2323800" progId="Equation.DSMT4">
                  <p:embed/>
                </p:oleObj>
              </mc:Choice>
              <mc:Fallback>
                <p:oleObj name="Equation" r:id="rId4" imgW="4813200" imgH="2323800" progId="Equation.DSMT4">
                  <p:embed/>
                  <p:pic>
                    <p:nvPicPr>
                      <p:cNvPr id="0" name=""/>
                      <p:cNvPicPr/>
                      <p:nvPr/>
                    </p:nvPicPr>
                    <p:blipFill>
                      <a:blip r:embed="rId5"/>
                      <a:stretch>
                        <a:fillRect/>
                      </a:stretch>
                    </p:blipFill>
                    <p:spPr>
                      <a:xfrm>
                        <a:off x="623031" y="1447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FC6C5-8B06-4E2E-8CA3-59D66C48A158}"/>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36CC2356-34C2-40FC-9C4F-CBEBC3DC6742}"/>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6A3D2658-F4A2-4DFB-8BD3-9B3F706D3CFB}"/>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0A2FF861-AE15-4E8F-B261-B23AA12BE3F5}"/>
              </a:ext>
            </a:extLst>
          </p:cNvPr>
          <p:cNvSpPr txBox="1"/>
          <p:nvPr/>
        </p:nvSpPr>
        <p:spPr>
          <a:xfrm>
            <a:off x="457200" y="228600"/>
            <a:ext cx="8001000" cy="4154984"/>
          </a:xfrm>
          <a:prstGeom prst="rect">
            <a:avLst/>
          </a:prstGeom>
          <a:noFill/>
        </p:spPr>
        <p:txBody>
          <a:bodyPr wrap="square" rtlCol="0">
            <a:spAutoFit/>
          </a:bodyPr>
          <a:lstStyle/>
          <a:p>
            <a:r>
              <a:rPr lang="en-US" sz="2400" dirty="0">
                <a:latin typeface="+mj-lt"/>
              </a:rPr>
              <a:t>Your question -- </a:t>
            </a:r>
            <a:r>
              <a:rPr lang="en-US" sz="2400" dirty="0"/>
              <a:t>What's the significance of using Hard spheres as an example? Are they descriptive of most scattering experiments?</a:t>
            </a:r>
          </a:p>
          <a:p>
            <a:endParaRPr lang="en-US" sz="2400" dirty="0">
              <a:latin typeface="+mj-lt"/>
            </a:endParaRPr>
          </a:p>
          <a:p>
            <a:endParaRPr lang="en-US" sz="2400" dirty="0">
              <a:latin typeface="+mj-lt"/>
            </a:endParaRPr>
          </a:p>
          <a:p>
            <a:r>
              <a:rPr lang="en-US" sz="2400" dirty="0">
                <a:latin typeface="+mj-lt"/>
              </a:rPr>
              <a:t>Comment – If we were face to face, I would have my box of marbles.   Another example of hard sphere motion would be billiard balls or hockey pucks.     In reality, internal spin also needs to be taken into account.   The hard sphere model is mathematically convenient, and can be an approximation to some particle interactions. </a:t>
            </a:r>
          </a:p>
        </p:txBody>
      </p:sp>
    </p:spTree>
    <p:extLst>
      <p:ext uri="{BB962C8B-B14F-4D97-AF65-F5344CB8AC3E}">
        <p14:creationId xmlns:p14="http://schemas.microsoft.com/office/powerpoint/2010/main" val="367782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15</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 of </a:t>
            </a:r>
            <a:r>
              <a:rPr lang="en-US" sz="2400" i="1" dirty="0">
                <a:latin typeface="+mj-lt"/>
              </a:rPr>
              <a:t>V(r)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a:off x="1134717" y="2444749"/>
            <a:ext cx="990600" cy="461665"/>
          </a:xfrm>
          <a:prstGeom prst="rect">
            <a:avLst/>
          </a:prstGeom>
          <a:noFill/>
        </p:spPr>
        <p:txBody>
          <a:bodyPr wrap="square" rtlCol="0">
            <a:spAutoFit/>
          </a:bodyPr>
          <a:lstStyle/>
          <a:p>
            <a:r>
              <a:rPr lang="en-US" sz="2400" i="1" dirty="0">
                <a:latin typeface="+mj-lt"/>
              </a:rPr>
              <a:t>V(r)</a:t>
            </a: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a:extLst>
              <a:ext uri="{FF2B5EF4-FFF2-40B4-BE49-F238E27FC236}">
                <a16:creationId xmlns:a16="http://schemas.microsoft.com/office/drawing/2014/main" id="{453CFE10-87E1-41A0-A9F6-7F3ECA39C7B1}"/>
              </a:ext>
            </a:extLst>
          </p:cNvPr>
          <p:cNvSpPr txBox="1"/>
          <p:nvPr/>
        </p:nvSpPr>
        <p:spPr>
          <a:xfrm>
            <a:off x="533400" y="304800"/>
            <a:ext cx="7772400" cy="1938992"/>
          </a:xfrm>
          <a:prstGeom prst="rect">
            <a:avLst/>
          </a:prstGeom>
          <a:noFill/>
        </p:spPr>
        <p:txBody>
          <a:bodyPr wrap="square" rtlCol="0">
            <a:spAutoFit/>
          </a:bodyPr>
          <a:lstStyle/>
          <a:p>
            <a:r>
              <a:rPr lang="en-US" sz="2400" dirty="0">
                <a:latin typeface="+mj-lt"/>
              </a:rPr>
              <a:t>Your question -- </a:t>
            </a:r>
            <a:r>
              <a:rPr lang="en-US" sz="2400" dirty="0"/>
              <a:t>What's blue and what's green in the figure on slide 8?</a:t>
            </a:r>
          </a:p>
          <a:p>
            <a:endParaRPr lang="en-US" sz="2400" dirty="0">
              <a:latin typeface="+mj-lt"/>
            </a:endParaRPr>
          </a:p>
          <a:p>
            <a:r>
              <a:rPr lang="en-US" sz="2400" dirty="0">
                <a:latin typeface="+mj-lt"/>
              </a:rPr>
              <a:t>Comment – Again, apologies for unwarranted leaps.   Here some more complete comments.</a:t>
            </a:r>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extLst>
              <p:ext uri="{D42A27DB-BD31-4B8C-83A1-F6EECF244321}">
                <p14:modId xmlns:p14="http://schemas.microsoft.com/office/powerpoint/2010/main" val="1416877628"/>
              </p:ext>
            </p:extLst>
          </p:nvPr>
        </p:nvGraphicFramePr>
        <p:xfrm>
          <a:off x="685800" y="2276232"/>
          <a:ext cx="7372350" cy="685800"/>
        </p:xfrm>
        <a:graphic>
          <a:graphicData uri="http://schemas.openxmlformats.org/presentationml/2006/ole">
            <mc:AlternateContent xmlns:mc="http://schemas.openxmlformats.org/markup-compatibility/2006">
              <mc:Choice xmlns:v="urn:schemas-microsoft-com:vml" Requires="v">
                <p:oleObj spid="_x0000_s48160" name="Equation" r:id="rId3" imgW="4914720" imgH="457200" progId="Equation.DSMT4">
                  <p:embed/>
                </p:oleObj>
              </mc:Choice>
              <mc:Fallback>
                <p:oleObj name="Equation" r:id="rId3" imgW="4914720" imgH="457200" progId="Equation.DSMT4">
                  <p:embed/>
                  <p:pic>
                    <p:nvPicPr>
                      <p:cNvPr id="0" name=""/>
                      <p:cNvPicPr/>
                      <p:nvPr/>
                    </p:nvPicPr>
                    <p:blipFill>
                      <a:blip r:embed="rId4"/>
                      <a:stretch>
                        <a:fillRect/>
                      </a:stretch>
                    </p:blipFill>
                    <p:spPr>
                      <a:xfrm>
                        <a:off x="685800" y="2276232"/>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2476915" y="4121984"/>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8DC7D64-3805-490D-AB70-08FFED0864FD}"/>
              </a:ext>
            </a:extLst>
          </p:cNvPr>
          <p:cNvCxnSpPr>
            <a:cxnSpLocks/>
          </p:cNvCxnSpPr>
          <p:nvPr/>
        </p:nvCxnSpPr>
        <p:spPr>
          <a:xfrm flipV="1">
            <a:off x="1239080" y="4266184"/>
            <a:ext cx="1388575" cy="12202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5" name="TextBox 24">
            <a:extLst>
              <a:ext uri="{FF2B5EF4-FFF2-40B4-BE49-F238E27FC236}">
                <a16:creationId xmlns:a16="http://schemas.microsoft.com/office/drawing/2014/main" id="{54E2944E-1A50-4AD6-AD79-C30AB6520237}"/>
              </a:ext>
            </a:extLst>
          </p:cNvPr>
          <p:cNvSpPr txBox="1"/>
          <p:nvPr/>
        </p:nvSpPr>
        <p:spPr>
          <a:xfrm>
            <a:off x="2195904" y="4500594"/>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2</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extLst>
              <p:ext uri="{D42A27DB-BD31-4B8C-83A1-F6EECF244321}">
                <p14:modId xmlns:p14="http://schemas.microsoft.com/office/powerpoint/2010/main" val="1562962325"/>
              </p:ext>
            </p:extLst>
          </p:nvPr>
        </p:nvGraphicFramePr>
        <p:xfrm>
          <a:off x="4114800" y="3092868"/>
          <a:ext cx="3421063" cy="1920875"/>
        </p:xfrm>
        <a:graphic>
          <a:graphicData uri="http://schemas.openxmlformats.org/presentationml/2006/ole">
            <mc:AlternateContent xmlns:mc="http://schemas.openxmlformats.org/markup-compatibility/2006">
              <mc:Choice xmlns:v="urn:schemas-microsoft-com:vml" Requires="v">
                <p:oleObj spid="_x0000_s48161" name="Equation" r:id="rId5" imgW="2171520" imgH="1218960" progId="Equation.DSMT4">
                  <p:embed/>
                </p:oleObj>
              </mc:Choice>
              <mc:Fallback>
                <p:oleObj name="Equation" r:id="rId5" imgW="2171520" imgH="1218960" progId="Equation.DSMT4">
                  <p:embed/>
                  <p:pic>
                    <p:nvPicPr>
                      <p:cNvPr id="0" name=""/>
                      <p:cNvPicPr/>
                      <p:nvPr/>
                    </p:nvPicPr>
                    <p:blipFill>
                      <a:blip r:embed="rId6"/>
                      <a:stretch>
                        <a:fillRect/>
                      </a:stretch>
                    </p:blipFill>
                    <p:spPr>
                      <a:xfrm>
                        <a:off x="4114800" y="3092868"/>
                        <a:ext cx="3421063" cy="19208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121723987"/>
              </p:ext>
            </p:extLst>
          </p:nvPr>
        </p:nvGraphicFramePr>
        <p:xfrm>
          <a:off x="4292599" y="5181599"/>
          <a:ext cx="2825635" cy="761969"/>
        </p:xfrm>
        <a:graphic>
          <a:graphicData uri="http://schemas.openxmlformats.org/presentationml/2006/ole">
            <mc:AlternateContent xmlns:mc="http://schemas.openxmlformats.org/markup-compatibility/2006">
              <mc:Choice xmlns:v="urn:schemas-microsoft-com:vml" Requires="v">
                <p:oleObj spid="_x0000_s48162" name="Equation" r:id="rId7" imgW="2260440" imgH="609480" progId="Equation.DSMT4">
                  <p:embed/>
                </p:oleObj>
              </mc:Choice>
              <mc:Fallback>
                <p:oleObj name="Equation" r:id="rId7" imgW="2260440" imgH="609480" progId="Equation.DSMT4">
                  <p:embed/>
                  <p:pic>
                    <p:nvPicPr>
                      <p:cNvPr id="0" name=""/>
                      <p:cNvPicPr/>
                      <p:nvPr/>
                    </p:nvPicPr>
                    <p:blipFill>
                      <a:blip r:embed="rId8"/>
                      <a:stretch>
                        <a:fillRect/>
                      </a:stretch>
                    </p:blipFill>
                    <p:spPr>
                      <a:xfrm>
                        <a:off x="4292599" y="5181599"/>
                        <a:ext cx="2825635" cy="761969"/>
                      </a:xfrm>
                      <a:prstGeom prst="rect">
                        <a:avLst/>
                      </a:prstGeom>
                    </p:spPr>
                  </p:pic>
                </p:oleObj>
              </mc:Fallback>
            </mc:AlternateContent>
          </a:graphicData>
        </a:graphic>
      </p:graphicFrame>
    </p:spTree>
    <p:extLst>
      <p:ext uri="{BB962C8B-B14F-4D97-AF65-F5344CB8AC3E}">
        <p14:creationId xmlns:p14="http://schemas.microsoft.com/office/powerpoint/2010/main" val="14354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extLst>
              <p:ext uri="{D42A27DB-BD31-4B8C-83A1-F6EECF244321}">
                <p14:modId xmlns:p14="http://schemas.microsoft.com/office/powerpoint/2010/main" val="292308946"/>
              </p:ext>
            </p:extLst>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spid="_x0000_s49176" name="Equation" r:id="rId3" imgW="2171520" imgH="1701720" progId="Equation.DSMT4">
                  <p:embed/>
                </p:oleObj>
              </mc:Choice>
              <mc:Fallback>
                <p:oleObj name="Equation" r:id="rId3" imgW="2171520" imgH="170172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4"/>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extLst>
              <p:ext uri="{D42A27DB-BD31-4B8C-83A1-F6EECF244321}">
                <p14:modId xmlns:p14="http://schemas.microsoft.com/office/powerpoint/2010/main" val="3815349354"/>
              </p:ext>
            </p:extLst>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spid="_x0000_s49177" name="Equation" r:id="rId5" imgW="2260440" imgH="609480" progId="Equation.DSMT4">
                  <p:embed/>
                </p:oleObj>
              </mc:Choice>
              <mc:Fallback>
                <p:oleObj name="Equation" r:id="rId5"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6"/>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extLst>
              <p:ext uri="{D42A27DB-BD31-4B8C-83A1-F6EECF244321}">
                <p14:modId xmlns:p14="http://schemas.microsoft.com/office/powerpoint/2010/main" val="2204986526"/>
              </p:ext>
            </p:extLst>
          </p:nvPr>
        </p:nvGraphicFramePr>
        <p:xfrm>
          <a:off x="591700" y="4352123"/>
          <a:ext cx="3921125" cy="990600"/>
        </p:xfrm>
        <a:graphic>
          <a:graphicData uri="http://schemas.openxmlformats.org/presentationml/2006/ole">
            <mc:AlternateContent xmlns:mc="http://schemas.openxmlformats.org/markup-compatibility/2006">
              <mc:Choice xmlns:v="urn:schemas-microsoft-com:vml" Requires="v">
                <p:oleObj spid="_x0000_s49178" name="Equation" r:id="rId7" imgW="2412720" imgH="609480" progId="Equation.DSMT4">
                  <p:embed/>
                </p:oleObj>
              </mc:Choice>
              <mc:Fallback>
                <p:oleObj name="Equation" r:id="rId7" imgW="2412720" imgH="609480" progId="Equation.DSMT4">
                  <p:embed/>
                  <p:pic>
                    <p:nvPicPr>
                      <p:cNvPr id="0" name=""/>
                      <p:cNvPicPr/>
                      <p:nvPr/>
                    </p:nvPicPr>
                    <p:blipFill>
                      <a:blip r:embed="rId8"/>
                      <a:stretch>
                        <a:fillRect/>
                      </a:stretch>
                    </p:blipFill>
                    <p:spPr>
                      <a:xfrm>
                        <a:off x="591700" y="4352123"/>
                        <a:ext cx="3921125" cy="990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extLst>
              <p:ext uri="{D42A27DB-BD31-4B8C-83A1-F6EECF244321}">
                <p14:modId xmlns:p14="http://schemas.microsoft.com/office/powerpoint/2010/main" val="1591477900"/>
              </p:ext>
            </p:extLst>
          </p:nvPr>
        </p:nvGraphicFramePr>
        <p:xfrm>
          <a:off x="5045884" y="4572000"/>
          <a:ext cx="3267417" cy="1030139"/>
        </p:xfrm>
        <a:graphic>
          <a:graphicData uri="http://schemas.openxmlformats.org/presentationml/2006/ole">
            <mc:AlternateContent xmlns:mc="http://schemas.openxmlformats.org/markup-compatibility/2006">
              <mc:Choice xmlns:v="urn:schemas-microsoft-com:vml" Requires="v">
                <p:oleObj spid="_x0000_s49179" name="Equation" r:id="rId9" imgW="1752480" imgH="457200" progId="Equation.DSMT4">
                  <p:embed/>
                </p:oleObj>
              </mc:Choice>
              <mc:Fallback>
                <p:oleObj name="Equation" r:id="rId9" imgW="1752480" imgH="457200" progId="Equation.DSMT4">
                  <p:embed/>
                  <p:pic>
                    <p:nvPicPr>
                      <p:cNvPr id="0" name=""/>
                      <p:cNvPicPr/>
                      <p:nvPr/>
                    </p:nvPicPr>
                    <p:blipFill>
                      <a:blip r:embed="rId10"/>
                      <a:stretch>
                        <a:fillRect/>
                      </a:stretch>
                    </p:blipFill>
                    <p:spPr>
                      <a:xfrm>
                        <a:off x="5045884" y="4572000"/>
                        <a:ext cx="3267417" cy="1030139"/>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Tree>
    <p:extLst>
      <p:ext uri="{BB962C8B-B14F-4D97-AF65-F5344CB8AC3E}">
        <p14:creationId xmlns:p14="http://schemas.microsoft.com/office/powerpoint/2010/main" val="139702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046988"/>
          </a:xfrm>
          <a:prstGeom prst="rect">
            <a:avLst/>
          </a:prstGeom>
          <a:noFill/>
        </p:spPr>
        <p:txBody>
          <a:bodyPr wrap="square" rtlCol="0">
            <a:spAutoFit/>
          </a:bodyPr>
          <a:lstStyle/>
          <a:p>
            <a:r>
              <a:rPr lang="en-US" sz="2400" dirty="0">
                <a:latin typeface="+mj-lt"/>
              </a:rPr>
              <a:t>Which of the following are true:</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33202-72AF-4F9B-A982-0F7E7F508B0A}"/>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EF2D464D-8CB8-4661-9FD7-A31A4CB0E40F}"/>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142FD869-8AE2-47EC-ABD3-DD47E62CF7DB}"/>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612701BE-32FD-4381-AD72-CA917FDD6118}"/>
              </a:ext>
            </a:extLst>
          </p:cNvPr>
          <p:cNvSpPr txBox="1"/>
          <p:nvPr/>
        </p:nvSpPr>
        <p:spPr>
          <a:xfrm>
            <a:off x="457200" y="228600"/>
            <a:ext cx="8153400" cy="3416320"/>
          </a:xfrm>
          <a:prstGeom prst="rect">
            <a:avLst/>
          </a:prstGeom>
          <a:noFill/>
        </p:spPr>
        <p:txBody>
          <a:bodyPr wrap="square" rtlCol="0">
            <a:spAutoFit/>
          </a:bodyPr>
          <a:lstStyle/>
          <a:p>
            <a:r>
              <a:rPr lang="en-US" sz="2400" dirty="0">
                <a:latin typeface="+mj-lt"/>
              </a:rPr>
              <a:t>Schedule for weekly one-on-one meetings</a:t>
            </a:r>
          </a:p>
          <a:p>
            <a:endParaRPr lang="en-US" sz="2400" dirty="0">
              <a:latin typeface="+mj-lt"/>
            </a:endParaRPr>
          </a:p>
          <a:p>
            <a:r>
              <a:rPr lang="en-US" sz="2400" dirty="0">
                <a:latin typeface="+mj-lt"/>
              </a:rPr>
              <a:t>Nick – 11 AM Monday</a:t>
            </a:r>
          </a:p>
          <a:p>
            <a:r>
              <a:rPr lang="en-US" sz="2400" dirty="0">
                <a:latin typeface="+mj-lt"/>
              </a:rPr>
              <a:t>Tim – 9 AM Tuesday</a:t>
            </a:r>
          </a:p>
          <a:p>
            <a:r>
              <a:rPr lang="en-US" sz="2400" dirty="0" err="1">
                <a:latin typeface="+mj-lt"/>
              </a:rPr>
              <a:t>Zhi</a:t>
            </a:r>
            <a:r>
              <a:rPr lang="en-US" sz="2400" dirty="0">
                <a:latin typeface="+mj-lt"/>
              </a:rPr>
              <a:t> – 9 PM Tuesday </a:t>
            </a:r>
          </a:p>
          <a:p>
            <a:r>
              <a:rPr lang="en-US" sz="2400" dirty="0"/>
              <a:t>Jeanette – 11 AM Friday</a:t>
            </a:r>
          </a:p>
          <a:p>
            <a:r>
              <a:rPr lang="en-US" sz="2400" dirty="0">
                <a:latin typeface="+mj-lt"/>
              </a:rPr>
              <a:t>Derek – 12 PM Friday</a:t>
            </a:r>
          </a:p>
          <a:p>
            <a:r>
              <a:rPr lang="en-US" sz="2400" dirty="0">
                <a:latin typeface="+mj-lt"/>
              </a:rPr>
              <a:t>Bamidele –</a:t>
            </a:r>
          </a:p>
          <a:p>
            <a:endParaRPr lang="en-US" sz="2400" dirty="0">
              <a:latin typeface="+mj-lt"/>
            </a:endParaRPr>
          </a:p>
        </p:txBody>
      </p:sp>
    </p:spTree>
    <p:extLst>
      <p:ext uri="{BB962C8B-B14F-4D97-AF65-F5344CB8AC3E}">
        <p14:creationId xmlns:p14="http://schemas.microsoft.com/office/powerpoint/2010/main" val="47085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21</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443"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444"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3445" name="数式" r:id="rId9" imgW="444240" imgH="203040" progId="Equation.3">
                  <p:embed/>
                </p:oleObj>
              </mc:Choice>
              <mc:Fallback>
                <p:oleObj name="数式" r:id="rId9" imgW="444240" imgH="203040" progId="Equation.3">
                  <p:embed/>
                  <p:pic>
                    <p:nvPicPr>
                      <p:cNvPr id="0" name=""/>
                      <p:cNvPicPr>
                        <a:picLocks noChangeAspect="1" noChangeArrowheads="1"/>
                      </p:cNvPicPr>
                      <p:nvPr/>
                    </p:nvPicPr>
                    <p:blipFill>
                      <a:blip r:embed="rId10"/>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937"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938"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spid="_x0000_s30247" name="Equation" r:id="rId6" imgW="1701720" imgH="927000" progId="Equation.DSMT4">
                  <p:embed/>
                </p:oleObj>
              </mc:Choice>
              <mc:Fallback>
                <p:oleObj name="Equation" r:id="rId6" imgW="1701720" imgH="927000" progId="Equation.DSMT4">
                  <p:embed/>
                  <p:pic>
                    <p:nvPicPr>
                      <p:cNvPr id="0" name=""/>
                      <p:cNvPicPr>
                        <a:picLocks noChangeAspect="1" noChangeArrowheads="1"/>
                      </p:cNvPicPr>
                      <p:nvPr/>
                    </p:nvPicPr>
                    <p:blipFill>
                      <a:blip r:embed="rId7"/>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spid="_x0000_s30248"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spid="_x0000_s30249" name="Equation" r:id="rId10" imgW="799920" imgH="342720" progId="Equation.DSMT4">
                  <p:embed/>
                </p:oleObj>
              </mc:Choice>
              <mc:Fallback>
                <p:oleObj name="Equation" r:id="rId10" imgW="799920" imgH="342720" progId="Equation.DSMT4">
                  <p:embed/>
                  <p:pic>
                    <p:nvPicPr>
                      <p:cNvPr id="0" name=""/>
                      <p:cNvPicPr/>
                      <p:nvPr/>
                    </p:nvPicPr>
                    <p:blipFill>
                      <a:blip r:embed="rId11"/>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spid="_x0000_s30250" name="Equation" r:id="rId12" imgW="1993680" imgH="622080" progId="Equation.DSMT4">
                  <p:embed/>
                </p:oleObj>
              </mc:Choice>
              <mc:Fallback>
                <p:oleObj name="Equation" r:id="rId12" imgW="1993680" imgH="622080" progId="Equation.DSMT4">
                  <p:embed/>
                  <p:pic>
                    <p:nvPicPr>
                      <p:cNvPr id="0" name=""/>
                      <p:cNvPicPr/>
                      <p:nvPr/>
                    </p:nvPicPr>
                    <p:blipFill>
                      <a:blip r:embed="rId13"/>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144891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spid="_x0000_s30251" name="Equation" r:id="rId14" imgW="1155600" imgH="927000" progId="Equation.DSMT4">
                  <p:embed/>
                </p:oleObj>
              </mc:Choice>
              <mc:Fallback>
                <p:oleObj name="Equation" r:id="rId14" imgW="1155600" imgH="927000" progId="Equation.DSMT4">
                  <p:embed/>
                  <p:pic>
                    <p:nvPicPr>
                      <p:cNvPr id="0" name=""/>
                      <p:cNvPicPr>
                        <a:picLocks noChangeAspect="1" noChangeArrowheads="1"/>
                      </p:cNvPicPr>
                      <p:nvPr/>
                    </p:nvPicPr>
                    <p:blipFill>
                      <a:blip r:embed="rId15"/>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spid="_x0000_s33050"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spid="_x0000_s33051" name="Equation" r:id="rId8" imgW="1155600" imgH="952200" progId="Equation.DSMT4">
                  <p:embed/>
                </p:oleObj>
              </mc:Choice>
              <mc:Fallback>
                <p:oleObj name="Equation" r:id="rId8" imgW="1155600" imgH="952200" progId="Equation.DSMT4">
                  <p:embed/>
                  <p:pic>
                    <p:nvPicPr>
                      <p:cNvPr id="0" name=""/>
                      <p:cNvPicPr>
                        <a:picLocks noChangeAspect="1" noChangeArrowheads="1"/>
                      </p:cNvPicPr>
                      <p:nvPr/>
                    </p:nvPicPr>
                    <p:blipFill>
                      <a:blip r:embed="rId9"/>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spid="_x0000_s33052" name="Equation" r:id="rId10" imgW="2743200" imgH="952200" progId="Equation.DSMT4">
                  <p:embed/>
                </p:oleObj>
              </mc:Choice>
              <mc:Fallback>
                <p:oleObj name="Equation" r:id="rId10" imgW="2743200" imgH="952200" progId="Equation.DSMT4">
                  <p:embed/>
                  <p:pic>
                    <p:nvPicPr>
                      <p:cNvPr id="0" name=""/>
                      <p:cNvPicPr>
                        <a:picLocks noChangeAspect="1" noChangeArrowheads="1"/>
                      </p:cNvPicPr>
                      <p:nvPr/>
                    </p:nvPicPr>
                    <p:blipFill>
                      <a:blip r:embed="rId11"/>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26</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B18C-ECB1-46A0-8B70-5C8F2E4DC2E6}"/>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E91763AF-4F4D-4781-9539-697750D4A1AE}"/>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812383B0-0C67-4347-B6E4-643B37D4B155}"/>
              </a:ext>
            </a:extLst>
          </p:cNvPr>
          <p:cNvSpPr>
            <a:spLocks noGrp="1"/>
          </p:cNvSpPr>
          <p:nvPr>
            <p:ph type="sldNum" sz="quarter" idx="12"/>
          </p:nvPr>
        </p:nvSpPr>
        <p:spPr/>
        <p:txBody>
          <a:bodyPr/>
          <a:lstStyle/>
          <a:p>
            <a:fld id="{CE368B07-CEBF-4C80-90AF-53B34FA04CF3}" type="slidenum">
              <a:rPr lang="en-US" smtClean="0"/>
              <a:t>27</a:t>
            </a:fld>
            <a:endParaRPr lang="en-US"/>
          </a:p>
        </p:txBody>
      </p:sp>
      <p:sp>
        <p:nvSpPr>
          <p:cNvPr id="5" name="TextBox 4">
            <a:extLst>
              <a:ext uri="{FF2B5EF4-FFF2-40B4-BE49-F238E27FC236}">
                <a16:creationId xmlns:a16="http://schemas.microsoft.com/office/drawing/2014/main" id="{88577576-0BCB-4592-9983-D827E1EBE334}"/>
              </a:ext>
            </a:extLst>
          </p:cNvPr>
          <p:cNvSpPr txBox="1"/>
          <p:nvPr/>
        </p:nvSpPr>
        <p:spPr>
          <a:xfrm>
            <a:off x="228600" y="1295400"/>
            <a:ext cx="8305800" cy="4154984"/>
          </a:xfrm>
          <a:prstGeom prst="rect">
            <a:avLst/>
          </a:prstGeom>
          <a:noFill/>
        </p:spPr>
        <p:txBody>
          <a:bodyPr wrap="square" rtlCol="0">
            <a:spAutoFit/>
          </a:bodyPr>
          <a:lstStyle/>
          <a:p>
            <a:r>
              <a:rPr lang="en-US" sz="2400" dirty="0">
                <a:latin typeface="+mj-lt"/>
              </a:rPr>
              <a:t>Your question -- </a:t>
            </a:r>
            <a:r>
              <a:rPr lang="en-US" sz="2400" dirty="0"/>
              <a:t>Slide 17 mentions that for quantum mechanical hard spheres at low energy the cross sectional area is 4 times as large and I was wondering why that is the case and what happens to the cross sectional area at higher energies.</a:t>
            </a:r>
          </a:p>
          <a:p>
            <a:endParaRPr lang="en-US" sz="2400" dirty="0">
              <a:latin typeface="+mj-lt"/>
            </a:endParaRPr>
          </a:p>
          <a:p>
            <a:endParaRPr lang="en-US" sz="2400" dirty="0">
              <a:latin typeface="+mj-lt"/>
            </a:endParaRPr>
          </a:p>
          <a:p>
            <a:r>
              <a:rPr lang="en-US" sz="2400" dirty="0">
                <a:latin typeface="+mj-lt"/>
              </a:rPr>
              <a:t>Comment – A qualitative answer is that in quantum mechanics at low energy there are interference effects that cause the cross section to be larger.   At higher energies, classical and quantum mechanics become more similar.</a:t>
            </a:r>
          </a:p>
        </p:txBody>
      </p:sp>
    </p:spTree>
    <p:extLst>
      <p:ext uri="{BB962C8B-B14F-4D97-AF65-F5344CB8AC3E}">
        <p14:creationId xmlns:p14="http://schemas.microsoft.com/office/powerpoint/2010/main" val="155704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4CDAE-86FF-4ABD-8BEF-A7993E1096DF}"/>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3B52473C-A479-4C63-A2EB-691D616A9B45}"/>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3AEE8D56-D2CB-45AA-8BF7-64FF996278FA}"/>
              </a:ext>
            </a:extLst>
          </p:cNvPr>
          <p:cNvSpPr>
            <a:spLocks noGrp="1"/>
          </p:cNvSpPr>
          <p:nvPr>
            <p:ph type="sldNum" sz="quarter" idx="12"/>
          </p:nvPr>
        </p:nvSpPr>
        <p:spPr/>
        <p:txBody>
          <a:bodyPr/>
          <a:lstStyle/>
          <a:p>
            <a:fld id="{CE368B07-CEBF-4C80-90AF-53B34FA04CF3}" type="slidenum">
              <a:rPr lang="en-US" smtClean="0"/>
              <a:t>3</a:t>
            </a:fld>
            <a:endParaRPr lang="en-US"/>
          </a:p>
        </p:txBody>
      </p:sp>
      <p:sp>
        <p:nvSpPr>
          <p:cNvPr id="5" name="TextBox 4">
            <a:extLst>
              <a:ext uri="{FF2B5EF4-FFF2-40B4-BE49-F238E27FC236}">
                <a16:creationId xmlns:a16="http://schemas.microsoft.com/office/drawing/2014/main" id="{33CF6FDB-F9D4-4BEB-87E1-1DE937352119}"/>
              </a:ext>
            </a:extLst>
          </p:cNvPr>
          <p:cNvSpPr txBox="1"/>
          <p:nvPr/>
        </p:nvSpPr>
        <p:spPr>
          <a:xfrm>
            <a:off x="381000" y="228600"/>
            <a:ext cx="7848600" cy="4862870"/>
          </a:xfrm>
          <a:prstGeom prst="rect">
            <a:avLst/>
          </a:prstGeom>
          <a:noFill/>
        </p:spPr>
        <p:txBody>
          <a:bodyPr wrap="square" rtlCol="0">
            <a:spAutoFit/>
          </a:bodyPr>
          <a:lstStyle/>
          <a:p>
            <a:r>
              <a:rPr lang="en-US" sz="2400" dirty="0">
                <a:latin typeface="+mj-lt"/>
              </a:rPr>
              <a:t>Your questions</a:t>
            </a:r>
          </a:p>
          <a:p>
            <a:endParaRPr lang="en-US" sz="2400" dirty="0">
              <a:latin typeface="+mj-lt"/>
            </a:endParaRPr>
          </a:p>
          <a:p>
            <a:r>
              <a:rPr lang="en-US" sz="2400" dirty="0">
                <a:latin typeface="+mj-lt"/>
              </a:rPr>
              <a:t>From Nick –</a:t>
            </a:r>
          </a:p>
          <a:p>
            <a:pPr marL="342900" indent="-342900">
              <a:buFont typeface="+mj-lt"/>
              <a:buAutoNum type="arabicPeriod"/>
            </a:pPr>
            <a:r>
              <a:rPr lang="en-US" sz="1600" dirty="0">
                <a:latin typeface="+mj-lt"/>
              </a:rPr>
              <a:t> </a:t>
            </a:r>
            <a:r>
              <a:rPr lang="en-US" dirty="0"/>
              <a:t>From assignment one: Can you explain the motivation of the function we plotted?</a:t>
            </a:r>
          </a:p>
          <a:p>
            <a:pPr marL="342900" indent="-342900">
              <a:buFont typeface="+mj-lt"/>
              <a:buAutoNum type="arabicPeriod"/>
            </a:pPr>
            <a:r>
              <a:rPr lang="en-US" dirty="0"/>
              <a:t>If particle 1 dominates the motion in our scattering problems, are we assuming (for now at least) that particle 2 has no velocity?</a:t>
            </a:r>
          </a:p>
          <a:p>
            <a:pPr marL="342900" indent="-342900">
              <a:buFont typeface="+mj-lt"/>
              <a:buAutoNum type="arabicPeriod"/>
            </a:pPr>
            <a:r>
              <a:rPr lang="en-US" dirty="0"/>
              <a:t>What does closest approach mean?</a:t>
            </a:r>
          </a:p>
          <a:p>
            <a:pPr marL="342900" indent="-342900">
              <a:buFont typeface="+mj-lt"/>
              <a:buAutoNum type="arabicPeriod"/>
            </a:pPr>
            <a:r>
              <a:rPr lang="en-US" dirty="0"/>
              <a:t>What exactly is the scattering parameter, b?</a:t>
            </a:r>
          </a:p>
          <a:p>
            <a:pPr marL="342900" indent="-342900">
              <a:buFont typeface="+mj-lt"/>
              <a:buAutoNum type="arabicPeriod"/>
            </a:pPr>
            <a:r>
              <a:rPr lang="en-US" dirty="0"/>
              <a:t>What's blue and what's green in the figure on slide 8?</a:t>
            </a:r>
          </a:p>
          <a:p>
            <a:pPr marL="342900" indent="-342900">
              <a:buFont typeface="+mj-lt"/>
              <a:buAutoNum type="arabicPeriod"/>
            </a:pPr>
            <a:r>
              <a:rPr lang="en-US" dirty="0"/>
              <a:t>For assignment 2: Is E=1/2m1v1^2 + V(r) and where does b come into play?</a:t>
            </a:r>
          </a:p>
          <a:p>
            <a:endParaRPr lang="en-US" sz="1600" dirty="0">
              <a:latin typeface="+mj-lt"/>
            </a:endParaRPr>
          </a:p>
          <a:p>
            <a:r>
              <a:rPr lang="en-US" sz="2400" dirty="0">
                <a:latin typeface="+mj-lt"/>
              </a:rPr>
              <a:t>From Tim –</a:t>
            </a:r>
          </a:p>
          <a:p>
            <a:pPr marL="457200" indent="-457200">
              <a:buFont typeface="+mj-lt"/>
              <a:buAutoNum type="arabicPeriod"/>
            </a:pPr>
            <a:r>
              <a:rPr lang="en-US" dirty="0"/>
              <a:t>I am unclear as to why the quantity vanishes when the force </a:t>
            </a:r>
            <a:r>
              <a:rPr lang="en-US" dirty="0" err="1"/>
              <a:t>F</a:t>
            </a:r>
            <a:r>
              <a:rPr lang="en-US" i="1" dirty="0" err="1"/>
              <a:t>ji</a:t>
            </a:r>
            <a:r>
              <a:rPr lang="en-US" dirty="0"/>
              <a:t> lies along </a:t>
            </a:r>
            <a:r>
              <a:rPr lang="en-US" dirty="0" err="1"/>
              <a:t>r</a:t>
            </a:r>
            <a:r>
              <a:rPr lang="en-US" i="1" dirty="0" err="1"/>
              <a:t>i</a:t>
            </a:r>
            <a:r>
              <a:rPr lang="en-US" dirty="0" err="1"/>
              <a:t>-r</a:t>
            </a:r>
            <a:r>
              <a:rPr lang="en-US" i="1" dirty="0" err="1"/>
              <a:t>j</a:t>
            </a:r>
            <a:r>
              <a:rPr lang="en-US" i="1" dirty="0"/>
              <a:t> </a:t>
            </a:r>
            <a:r>
              <a:rPr lang="en-US" dirty="0"/>
              <a:t>as in the equation(1.2).   (from page 6)</a:t>
            </a:r>
            <a:endParaRPr lang="en-US" sz="1600" dirty="0">
              <a:latin typeface="+mj-lt"/>
            </a:endParaRPr>
          </a:p>
        </p:txBody>
      </p:sp>
    </p:spTree>
    <p:extLst>
      <p:ext uri="{BB962C8B-B14F-4D97-AF65-F5344CB8AC3E}">
        <p14:creationId xmlns:p14="http://schemas.microsoft.com/office/powerpoint/2010/main" val="175646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80C1F-311E-4638-878B-86AB8F545A24}"/>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E12C7903-044C-4F6A-916F-CBF613DFD008}"/>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1962EDE5-57CD-4D86-BF9F-5A3B7118E6CB}"/>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F3DEBEDF-A4B9-4A08-B95B-829A3BC14FFF}"/>
              </a:ext>
            </a:extLst>
          </p:cNvPr>
          <p:cNvSpPr txBox="1"/>
          <p:nvPr/>
        </p:nvSpPr>
        <p:spPr>
          <a:xfrm>
            <a:off x="457200" y="533400"/>
            <a:ext cx="8077200" cy="4401205"/>
          </a:xfrm>
          <a:prstGeom prst="rect">
            <a:avLst/>
          </a:prstGeom>
          <a:noFill/>
        </p:spPr>
        <p:txBody>
          <a:bodyPr wrap="square" rtlCol="0">
            <a:spAutoFit/>
          </a:bodyPr>
          <a:lstStyle/>
          <a:p>
            <a:r>
              <a:rPr lang="en-US" sz="2400" dirty="0"/>
              <a:t>Your questions – continued</a:t>
            </a:r>
          </a:p>
          <a:p>
            <a:endParaRPr lang="en-US" sz="2400" dirty="0"/>
          </a:p>
          <a:p>
            <a:r>
              <a:rPr lang="en-US" sz="2400" dirty="0"/>
              <a:t>From Derek</a:t>
            </a:r>
          </a:p>
          <a:p>
            <a:pPr marL="342900" indent="-342900">
              <a:buFont typeface="+mj-lt"/>
              <a:buAutoNum type="arabicPeriod"/>
            </a:pPr>
            <a:r>
              <a:rPr lang="en-US" sz="1600" dirty="0"/>
              <a:t>Slide 17 mentions that for quantum mechanical hard spheres at low energy the cross sectional area is 4 times as large and I was wondering why that is the case and what happens to the cross sectional area at higher energies.</a:t>
            </a:r>
          </a:p>
          <a:p>
            <a:endParaRPr lang="en-US" sz="2400" dirty="0"/>
          </a:p>
          <a:p>
            <a:r>
              <a:rPr lang="en-US" sz="2400" dirty="0"/>
              <a:t>From Bamidele</a:t>
            </a:r>
          </a:p>
          <a:p>
            <a:pPr marL="457200" indent="-457200">
              <a:buFont typeface="+mj-lt"/>
              <a:buAutoNum type="arabicPeriod"/>
            </a:pPr>
            <a:r>
              <a:rPr lang="en-US" sz="1600" dirty="0"/>
              <a:t>Slide 6, when we say M2&gt;&gt;M1, I expect that M2 dominates the motion not M1 (</a:t>
            </a:r>
            <a:r>
              <a:rPr lang="en-US" sz="1600" dirty="0" err="1"/>
              <a:t>ie</a:t>
            </a:r>
            <a:r>
              <a:rPr lang="en-US" sz="1600" dirty="0"/>
              <a:t> m1 is negligible). How's this? Or am I thinking of it in the wrong way?</a:t>
            </a:r>
          </a:p>
          <a:p>
            <a:pPr marL="457200" indent="-457200">
              <a:buFont typeface="+mj-lt"/>
              <a:buAutoNum type="arabicPeriod"/>
            </a:pPr>
            <a:endParaRPr lang="en-US" sz="1600" dirty="0"/>
          </a:p>
          <a:p>
            <a:pPr marL="457200" indent="-457200">
              <a:buFont typeface="+mj-lt"/>
              <a:buAutoNum type="arabicPeriod"/>
            </a:pPr>
            <a:r>
              <a:rPr lang="en-US" sz="1600" dirty="0"/>
              <a:t>What's the significance of using Hard spheres as an example? Are they descriptive of most scattering experiments?</a:t>
            </a:r>
          </a:p>
          <a:p>
            <a:endParaRPr lang="en-US" sz="2400" dirty="0">
              <a:latin typeface="+mj-lt"/>
            </a:endParaRPr>
          </a:p>
        </p:txBody>
      </p:sp>
    </p:spTree>
    <p:extLst>
      <p:ext uri="{BB962C8B-B14F-4D97-AF65-F5344CB8AC3E}">
        <p14:creationId xmlns:p14="http://schemas.microsoft.com/office/powerpoint/2010/main" val="217603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7" name="Picture 6">
            <a:extLst>
              <a:ext uri="{FF2B5EF4-FFF2-40B4-BE49-F238E27FC236}">
                <a16:creationId xmlns:a16="http://schemas.microsoft.com/office/drawing/2014/main" id="{8D88906B-44D9-48C6-9394-45EF1E4484B6}"/>
              </a:ext>
            </a:extLst>
          </p:cNvPr>
          <p:cNvPicPr>
            <a:picLocks noChangeAspect="1"/>
          </p:cNvPicPr>
          <p:nvPr/>
        </p:nvPicPr>
        <p:blipFill>
          <a:blip r:embed="rId3"/>
          <a:stretch>
            <a:fillRect/>
          </a:stretch>
        </p:blipFill>
        <p:spPr>
          <a:xfrm>
            <a:off x="504825" y="933450"/>
            <a:ext cx="8134350" cy="4991100"/>
          </a:xfrm>
          <a:prstGeom prst="rect">
            <a:avLst/>
          </a:prstGeom>
        </p:spPr>
      </p:pic>
      <p:sp>
        <p:nvSpPr>
          <p:cNvPr id="6" name="Right Arrow 5"/>
          <p:cNvSpPr/>
          <p:nvPr/>
        </p:nvSpPr>
        <p:spPr>
          <a:xfrm>
            <a:off x="152400" y="41910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pic>
        <p:nvPicPr>
          <p:cNvPr id="5" name="Picture 4">
            <a:extLst>
              <a:ext uri="{FF2B5EF4-FFF2-40B4-BE49-F238E27FC236}">
                <a16:creationId xmlns:a16="http://schemas.microsoft.com/office/drawing/2014/main" id="{3C2809CD-B0DE-46C2-B60D-8732F5F7B6BF}"/>
              </a:ext>
            </a:extLst>
          </p:cNvPr>
          <p:cNvPicPr>
            <a:picLocks noChangeAspect="1"/>
          </p:cNvPicPr>
          <p:nvPr/>
        </p:nvPicPr>
        <p:blipFill>
          <a:blip r:embed="rId3"/>
          <a:stretch>
            <a:fillRect/>
          </a:stretch>
        </p:blipFill>
        <p:spPr>
          <a:xfrm>
            <a:off x="559598" y="1309687"/>
            <a:ext cx="8127202" cy="4475996"/>
          </a:xfrm>
          <a:prstGeom prst="rect">
            <a:avLst/>
          </a:prstGeom>
        </p:spPr>
      </p:pic>
    </p:spTree>
    <p:extLst>
      <p:ext uri="{BB962C8B-B14F-4D97-AF65-F5344CB8AC3E}">
        <p14:creationId xmlns:p14="http://schemas.microsoft.com/office/powerpoint/2010/main" val="422472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BBE96-7890-4922-94EF-2B51BC538951}"/>
              </a:ext>
            </a:extLst>
          </p:cNvPr>
          <p:cNvSpPr>
            <a:spLocks noGrp="1"/>
          </p:cNvSpPr>
          <p:nvPr>
            <p:ph type="dt" sz="half" idx="10"/>
          </p:nvPr>
        </p:nvSpPr>
        <p:spPr/>
        <p:txBody>
          <a:bodyPr/>
          <a:lstStyle/>
          <a:p>
            <a:r>
              <a:rPr lang="en-US"/>
              <a:t>8/28/2020</a:t>
            </a:r>
          </a:p>
        </p:txBody>
      </p:sp>
      <p:sp>
        <p:nvSpPr>
          <p:cNvPr id="3" name="Footer Placeholder 2">
            <a:extLst>
              <a:ext uri="{FF2B5EF4-FFF2-40B4-BE49-F238E27FC236}">
                <a16:creationId xmlns:a16="http://schemas.microsoft.com/office/drawing/2014/main" id="{CDF8BDC4-F1F6-4DEA-B7FE-3E29B9B4507E}"/>
              </a:ext>
            </a:extLst>
          </p:cNvPr>
          <p:cNvSpPr>
            <a:spLocks noGrp="1"/>
          </p:cNvSpPr>
          <p:nvPr>
            <p:ph type="ftr" sz="quarter" idx="11"/>
          </p:nvPr>
        </p:nvSpPr>
        <p:spPr/>
        <p:txBody>
          <a:bodyPr/>
          <a:lstStyle/>
          <a:p>
            <a:r>
              <a:rPr lang="en-US"/>
              <a:t>PHY 711  Fall 2020 -- Lecture 2</a:t>
            </a:r>
          </a:p>
        </p:txBody>
      </p:sp>
      <p:sp>
        <p:nvSpPr>
          <p:cNvPr id="4" name="Slide Number Placeholder 3">
            <a:extLst>
              <a:ext uri="{FF2B5EF4-FFF2-40B4-BE49-F238E27FC236}">
                <a16:creationId xmlns:a16="http://schemas.microsoft.com/office/drawing/2014/main" id="{74A5D098-7BAF-472C-A91A-7FB534B48B72}"/>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ECA2526B-FC68-405D-8FF8-A962D6273F07}"/>
              </a:ext>
            </a:extLst>
          </p:cNvPr>
          <p:cNvSpPr txBox="1"/>
          <p:nvPr/>
        </p:nvSpPr>
        <p:spPr>
          <a:xfrm>
            <a:off x="381000" y="228600"/>
            <a:ext cx="8001000" cy="1200329"/>
          </a:xfrm>
          <a:prstGeom prst="rect">
            <a:avLst/>
          </a:prstGeom>
          <a:noFill/>
        </p:spPr>
        <p:txBody>
          <a:bodyPr wrap="square" rtlCol="0">
            <a:spAutoFit/>
          </a:bodyPr>
          <a:lstStyle/>
          <a:p>
            <a:r>
              <a:rPr lang="en-US" sz="2400" dirty="0">
                <a:latin typeface="+mj-lt"/>
              </a:rPr>
              <a:t>From your questions -- </a:t>
            </a:r>
            <a:r>
              <a:rPr lang="en-US" sz="2400" dirty="0"/>
              <a:t>From assignment one: Can you explain the motivation of the function we plotted?</a:t>
            </a:r>
          </a:p>
          <a:p>
            <a:endParaRPr lang="en-US" sz="2400" dirty="0">
              <a:latin typeface="+mj-lt"/>
            </a:endParaRPr>
          </a:p>
        </p:txBody>
      </p:sp>
      <p:pic>
        <p:nvPicPr>
          <p:cNvPr id="6" name="Picture 5">
            <a:extLst>
              <a:ext uri="{FF2B5EF4-FFF2-40B4-BE49-F238E27FC236}">
                <a16:creationId xmlns:a16="http://schemas.microsoft.com/office/drawing/2014/main" id="{5A541C5A-F947-4B0E-A06F-C05F6993CD3A}"/>
              </a:ext>
            </a:extLst>
          </p:cNvPr>
          <p:cNvPicPr>
            <a:picLocks noChangeAspect="1"/>
          </p:cNvPicPr>
          <p:nvPr/>
        </p:nvPicPr>
        <p:blipFill rotWithShape="1">
          <a:blip r:embed="rId2"/>
          <a:srcRect r="24167"/>
          <a:stretch/>
        </p:blipFill>
        <p:spPr>
          <a:xfrm>
            <a:off x="914400" y="1219200"/>
            <a:ext cx="6934200" cy="3080901"/>
          </a:xfrm>
          <a:prstGeom prst="rect">
            <a:avLst/>
          </a:prstGeom>
        </p:spPr>
      </p:pic>
      <p:sp>
        <p:nvSpPr>
          <p:cNvPr id="7" name="TextBox 6">
            <a:extLst>
              <a:ext uri="{FF2B5EF4-FFF2-40B4-BE49-F238E27FC236}">
                <a16:creationId xmlns:a16="http://schemas.microsoft.com/office/drawing/2014/main" id="{96AE491F-7A5A-4600-89F2-FE42664631A4}"/>
              </a:ext>
            </a:extLst>
          </p:cNvPr>
          <p:cNvSpPr txBox="1"/>
          <p:nvPr/>
        </p:nvSpPr>
        <p:spPr>
          <a:xfrm>
            <a:off x="304800" y="4300101"/>
            <a:ext cx="8534400" cy="1938992"/>
          </a:xfrm>
          <a:prstGeom prst="rect">
            <a:avLst/>
          </a:prstGeom>
          <a:noFill/>
        </p:spPr>
        <p:txBody>
          <a:bodyPr wrap="square" rtlCol="0">
            <a:spAutoFit/>
          </a:bodyPr>
          <a:lstStyle/>
          <a:p>
            <a:r>
              <a:rPr lang="en-US" sz="2000" dirty="0">
                <a:latin typeface="+mj-lt"/>
              </a:rPr>
              <a:t>Comment -- My thought was to motivate the use of powerful modern tools of algebraic manipulation software which encapsulates centuries of detailed work by brilliant mathematicians.  In this case, the answer is a Bessel function which will come up in this class and perhaps your other work.  For more information about special functions see the website – </a:t>
            </a:r>
          </a:p>
          <a:p>
            <a:r>
              <a:rPr lang="en-US" sz="2000" dirty="0">
                <a:latin typeface="+mj-lt"/>
                <a:hlinkClick r:id="rId3"/>
              </a:rPr>
              <a:t>https://dlmf.nist.gov/</a:t>
            </a:r>
            <a:endParaRPr lang="en-US" sz="2000" dirty="0">
              <a:latin typeface="+mj-lt"/>
            </a:endParaRPr>
          </a:p>
        </p:txBody>
      </p:sp>
    </p:spTree>
    <p:extLst>
      <p:ext uri="{BB962C8B-B14F-4D97-AF65-F5344CB8AC3E}">
        <p14:creationId xmlns:p14="http://schemas.microsoft.com/office/powerpoint/2010/main" val="55218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36085" t="55675" r="30582" b="31763"/>
          <a:stretch/>
        </p:blipFill>
        <p:spPr>
          <a:xfrm>
            <a:off x="137151" y="2456388"/>
            <a:ext cx="8233939" cy="1475609"/>
          </a:xfrm>
          <a:prstGeom prst="rect">
            <a:avLst/>
          </a:prstGeom>
        </p:spPr>
      </p:pic>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26" name="TextBox 25"/>
          <p:cNvSpPr txBox="1"/>
          <p:nvPr/>
        </p:nvSpPr>
        <p:spPr>
          <a:xfrm>
            <a:off x="2057401" y="184160"/>
            <a:ext cx="4130040" cy="461665"/>
          </a:xfrm>
          <a:prstGeom prst="rect">
            <a:avLst/>
          </a:prstGeom>
          <a:noFill/>
        </p:spPr>
        <p:txBody>
          <a:bodyPr wrap="square" rtlCol="0">
            <a:spAutoFit/>
          </a:bodyPr>
          <a:lstStyle/>
          <a:p>
            <a:r>
              <a:rPr lang="en-US" sz="2400" dirty="0">
                <a:latin typeface="+mj-lt"/>
              </a:rPr>
              <a:t>Comment on quiz questions</a:t>
            </a:r>
          </a:p>
        </p:txBody>
      </p:sp>
      <p:sp>
        <p:nvSpPr>
          <p:cNvPr id="10" name="Rectangle 37"/>
          <p:cNvSpPr>
            <a:spLocks noChangeArrowheads="1"/>
          </p:cNvSpPr>
          <p:nvPr/>
        </p:nvSpPr>
        <p:spPr bwMode="auto">
          <a:xfrm>
            <a:off x="1143000" y="2209800"/>
            <a:ext cx="1889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49649220"/>
              </p:ext>
            </p:extLst>
          </p:nvPr>
        </p:nvGraphicFramePr>
        <p:xfrm>
          <a:off x="505475" y="720628"/>
          <a:ext cx="2362200" cy="996950"/>
        </p:xfrm>
        <a:graphic>
          <a:graphicData uri="http://schemas.openxmlformats.org/presentationml/2006/ole">
            <mc:AlternateContent xmlns:mc="http://schemas.openxmlformats.org/markup-compatibility/2006">
              <mc:Choice xmlns:v="urn:schemas-microsoft-com:vml" Requires="v">
                <p:oleObj spid="_x0000_s2722" name="Equation" r:id="rId5" imgW="1143000" imgH="469900" progId="Equation.DSMT4">
                  <p:embed/>
                </p:oleObj>
              </mc:Choice>
              <mc:Fallback>
                <p:oleObj name="Equation" r:id="rId5" imgW="1143000" imgH="469900" progId="Equation.DSMT4">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475" y="720628"/>
                        <a:ext cx="2362200" cy="996950"/>
                      </a:xfrm>
                      <a:prstGeom prst="rect">
                        <a:avLst/>
                      </a:prstGeom>
                      <a:noFill/>
                    </p:spPr>
                  </p:pic>
                </p:oleObj>
              </mc:Fallback>
            </mc:AlternateContent>
          </a:graphicData>
        </a:graphic>
      </p:graphicFrame>
      <p:sp>
        <p:nvSpPr>
          <p:cNvPr id="12" name="TextBox 11"/>
          <p:cNvSpPr txBox="1"/>
          <p:nvPr/>
        </p:nvSpPr>
        <p:spPr>
          <a:xfrm>
            <a:off x="137153" y="599907"/>
            <a:ext cx="4343400" cy="461665"/>
          </a:xfrm>
          <a:prstGeom prst="rect">
            <a:avLst/>
          </a:prstGeom>
          <a:noFill/>
        </p:spPr>
        <p:txBody>
          <a:bodyPr wrap="square" rtlCol="0">
            <a:spAutoFit/>
          </a:bodyPr>
          <a:lstStyle/>
          <a:p>
            <a:r>
              <a:rPr lang="en-US" sz="2400" dirty="0">
                <a:latin typeface="+mj-lt"/>
              </a:rPr>
              <a:t>1.</a:t>
            </a:r>
          </a:p>
        </p:txBody>
      </p:sp>
      <p:graphicFrame>
        <p:nvGraphicFramePr>
          <p:cNvPr id="13" name="Object 12"/>
          <p:cNvGraphicFramePr>
            <a:graphicFrameLocks noChangeAspect="1"/>
          </p:cNvGraphicFramePr>
          <p:nvPr>
            <p:extLst>
              <p:ext uri="{D42A27DB-BD31-4B8C-83A1-F6EECF244321}">
                <p14:modId xmlns:p14="http://schemas.microsoft.com/office/powerpoint/2010/main" val="3401526622"/>
              </p:ext>
            </p:extLst>
          </p:nvPr>
        </p:nvGraphicFramePr>
        <p:xfrm>
          <a:off x="3440113" y="685532"/>
          <a:ext cx="4560887" cy="2266950"/>
        </p:xfrm>
        <a:graphic>
          <a:graphicData uri="http://schemas.openxmlformats.org/presentationml/2006/ole">
            <mc:AlternateContent xmlns:mc="http://schemas.openxmlformats.org/markup-compatibility/2006">
              <mc:Choice xmlns:v="urn:schemas-microsoft-com:vml" Requires="v">
                <p:oleObj spid="_x0000_s2723" name="Equation" r:id="rId7" imgW="1993680" imgH="990360" progId="Equation.DSMT4">
                  <p:embed/>
                </p:oleObj>
              </mc:Choice>
              <mc:Fallback>
                <p:oleObj name="Equation" r:id="rId7" imgW="1993680" imgH="990360" progId="Equation.DSMT4">
                  <p:embed/>
                  <p:pic>
                    <p:nvPicPr>
                      <p:cNvPr id="0" name=""/>
                      <p:cNvPicPr/>
                      <p:nvPr/>
                    </p:nvPicPr>
                    <p:blipFill>
                      <a:blip r:embed="rId8"/>
                      <a:stretch>
                        <a:fillRect/>
                      </a:stretch>
                    </p:blipFill>
                    <p:spPr>
                      <a:xfrm>
                        <a:off x="3440113" y="685532"/>
                        <a:ext cx="4560887" cy="22669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22790820"/>
              </p:ext>
            </p:extLst>
          </p:nvPr>
        </p:nvGraphicFramePr>
        <p:xfrm>
          <a:off x="708653" y="3364910"/>
          <a:ext cx="7543800" cy="950912"/>
        </p:xfrm>
        <a:graphic>
          <a:graphicData uri="http://schemas.openxmlformats.org/presentationml/2006/ole">
            <mc:AlternateContent xmlns:mc="http://schemas.openxmlformats.org/markup-compatibility/2006">
              <mc:Choice xmlns:v="urn:schemas-microsoft-com:vml" Requires="v">
                <p:oleObj spid="_x0000_s2724" name="Equation" r:id="rId9" imgW="3771720" imgH="469800" progId="Equation.DSMT4">
                  <p:embed/>
                </p:oleObj>
              </mc:Choice>
              <mc:Fallback>
                <p:oleObj name="Equation" r:id="rId9" imgW="3771720" imgH="469800" progId="Equation.DSMT4">
                  <p:embed/>
                  <p:pic>
                    <p:nvPicPr>
                      <p:cNvPr id="0" name=""/>
                      <p:cNvPicPr/>
                      <p:nvPr/>
                    </p:nvPicPr>
                    <p:blipFill>
                      <a:blip r:embed="rId10"/>
                      <a:stretch>
                        <a:fillRect/>
                      </a:stretch>
                    </p:blipFill>
                    <p:spPr>
                      <a:xfrm>
                        <a:off x="708653" y="3364910"/>
                        <a:ext cx="7543800" cy="950912"/>
                      </a:xfrm>
                      <a:prstGeom prst="rect">
                        <a:avLst/>
                      </a:prstGeom>
                    </p:spPr>
                  </p:pic>
                </p:oleObj>
              </mc:Fallback>
            </mc:AlternateContent>
          </a:graphicData>
        </a:graphic>
      </p:graphicFrame>
      <p:sp>
        <p:nvSpPr>
          <p:cNvPr id="16" name="TextBox 15"/>
          <p:cNvSpPr txBox="1"/>
          <p:nvPr/>
        </p:nvSpPr>
        <p:spPr>
          <a:xfrm>
            <a:off x="141490" y="4164347"/>
            <a:ext cx="8229600" cy="461665"/>
          </a:xfrm>
          <a:prstGeom prst="rect">
            <a:avLst/>
          </a:prstGeom>
          <a:noFill/>
        </p:spPr>
        <p:txBody>
          <a:bodyPr wrap="square" rtlCol="0">
            <a:spAutoFit/>
          </a:bodyPr>
          <a:lstStyle/>
          <a:p>
            <a:r>
              <a:rPr lang="en-US" sz="2400" dirty="0">
                <a:latin typeface="+mj-lt"/>
              </a:rPr>
              <a:t>3.   </a:t>
            </a:r>
          </a:p>
        </p:txBody>
      </p:sp>
      <p:graphicFrame>
        <p:nvGraphicFramePr>
          <p:cNvPr id="17" name="Object 16"/>
          <p:cNvGraphicFramePr>
            <a:graphicFrameLocks noChangeAspect="1"/>
          </p:cNvGraphicFramePr>
          <p:nvPr>
            <p:extLst>
              <p:ext uri="{D42A27DB-BD31-4B8C-83A1-F6EECF244321}">
                <p14:modId xmlns:p14="http://schemas.microsoft.com/office/powerpoint/2010/main" val="1736591951"/>
              </p:ext>
            </p:extLst>
          </p:nvPr>
        </p:nvGraphicFramePr>
        <p:xfrm>
          <a:off x="755065" y="4210968"/>
          <a:ext cx="7462837" cy="814387"/>
        </p:xfrm>
        <a:graphic>
          <a:graphicData uri="http://schemas.openxmlformats.org/presentationml/2006/ole">
            <mc:AlternateContent xmlns:mc="http://schemas.openxmlformats.org/markup-compatibility/2006">
              <mc:Choice xmlns:v="urn:schemas-microsoft-com:vml" Requires="v">
                <p:oleObj spid="_x0000_s2725" name="Equation" r:id="rId11" imgW="3606480" imgH="393480" progId="Equation.DSMT4">
                  <p:embed/>
                </p:oleObj>
              </mc:Choice>
              <mc:Fallback>
                <p:oleObj name="Equation" r:id="rId11" imgW="3606480" imgH="393480" progId="Equation.DSMT4">
                  <p:embed/>
                  <p:pic>
                    <p:nvPicPr>
                      <p:cNvPr id="0" name=""/>
                      <p:cNvPicPr/>
                      <p:nvPr/>
                    </p:nvPicPr>
                    <p:blipFill>
                      <a:blip r:embed="rId12"/>
                      <a:stretch>
                        <a:fillRect/>
                      </a:stretch>
                    </p:blipFill>
                    <p:spPr>
                      <a:xfrm>
                        <a:off x="755065" y="4210968"/>
                        <a:ext cx="7462837" cy="814387"/>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687850063"/>
              </p:ext>
            </p:extLst>
          </p:nvPr>
        </p:nvGraphicFramePr>
        <p:xfrm>
          <a:off x="280988" y="5076825"/>
          <a:ext cx="8332787" cy="847725"/>
        </p:xfrm>
        <a:graphic>
          <a:graphicData uri="http://schemas.openxmlformats.org/presentationml/2006/ole">
            <mc:AlternateContent xmlns:mc="http://schemas.openxmlformats.org/markup-compatibility/2006">
              <mc:Choice xmlns:v="urn:schemas-microsoft-com:vml" Requires="v">
                <p:oleObj spid="_x0000_s2726" name="Equation" r:id="rId13" imgW="4368600" imgH="444240" progId="Equation.DSMT4">
                  <p:embed/>
                </p:oleObj>
              </mc:Choice>
              <mc:Fallback>
                <p:oleObj name="Equation" r:id="rId13" imgW="4368600" imgH="444240" progId="Equation.DSMT4">
                  <p:embed/>
                  <p:pic>
                    <p:nvPicPr>
                      <p:cNvPr id="0" name=""/>
                      <p:cNvPicPr/>
                      <p:nvPr/>
                    </p:nvPicPr>
                    <p:blipFill>
                      <a:blip r:embed="rId14"/>
                      <a:stretch>
                        <a:fillRect/>
                      </a:stretch>
                    </p:blipFill>
                    <p:spPr>
                      <a:xfrm>
                        <a:off x="280988" y="5076825"/>
                        <a:ext cx="8332787" cy="847725"/>
                      </a:xfrm>
                      <a:prstGeom prst="rect">
                        <a:avLst/>
                      </a:prstGeom>
                    </p:spPr>
                  </p:pic>
                </p:oleObj>
              </mc:Fallback>
            </mc:AlternateContent>
          </a:graphicData>
        </a:graphic>
      </p:graphicFrame>
    </p:spTree>
    <p:extLst>
      <p:ext uri="{BB962C8B-B14F-4D97-AF65-F5344CB8AC3E}">
        <p14:creationId xmlns:p14="http://schemas.microsoft.com/office/powerpoint/2010/main" val="223004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8/28/2020</a:t>
            </a:r>
          </a:p>
        </p:txBody>
      </p:sp>
      <p:sp>
        <p:nvSpPr>
          <p:cNvPr id="3" name="Footer Placeholder 2"/>
          <p:cNvSpPr>
            <a:spLocks noGrp="1"/>
          </p:cNvSpPr>
          <p:nvPr>
            <p:ph type="ftr" sz="quarter" idx="11"/>
          </p:nvPr>
        </p:nvSpPr>
        <p:spPr/>
        <p:txBody>
          <a:bodyPr/>
          <a:lstStyle/>
          <a:p>
            <a:r>
              <a:rPr lang="en-US"/>
              <a:t>PHY 711  Fall 2020 -- Lecture 2</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5857" name="Equation" r:id="rId4" imgW="1765080" imgH="393480" progId="Equation.DSMT4">
                  <p:embed/>
                </p:oleObj>
              </mc:Choice>
              <mc:Fallback>
                <p:oleObj name="Equation" r:id="rId4" imgW="1765080" imgH="393480" progId="Equation.DSMT4">
                  <p:embed/>
                  <p:pic>
                    <p:nvPicPr>
                      <p:cNvPr id="0" name=""/>
                      <p:cNvPicPr/>
                      <p:nvPr/>
                    </p:nvPicPr>
                    <p:blipFill>
                      <a:blip r:embed="rId5"/>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spid="_x0000_s25858" name="Equation" r:id="rId6" imgW="3504960" imgH="393480" progId="Equation.DSMT4">
                  <p:embed/>
                </p:oleObj>
              </mc:Choice>
              <mc:Fallback>
                <p:oleObj name="Equation" r:id="rId6" imgW="3504960" imgH="393480" progId="Equation.DSMT4">
                  <p:embed/>
                  <p:pic>
                    <p:nvPicPr>
                      <p:cNvPr id="0" name=""/>
                      <p:cNvPicPr/>
                      <p:nvPr/>
                    </p:nvPicPr>
                    <p:blipFill>
                      <a:blip r:embed="rId7"/>
                      <a:stretch>
                        <a:fillRect/>
                      </a:stretch>
                    </p:blipFill>
                    <p:spPr>
                      <a:xfrm>
                        <a:off x="376238" y="483235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152400" y="5736108"/>
            <a:ext cx="8759825" cy="461665"/>
          </a:xfrm>
          <a:prstGeom prst="rect">
            <a:avLst/>
          </a:prstGeom>
          <a:noFill/>
        </p:spPr>
        <p:txBody>
          <a:bodyPr wrap="square" rtlCol="0">
            <a:spAutoFit/>
          </a:bodyPr>
          <a:lstStyle/>
          <a:p>
            <a:r>
              <a:rPr lang="en-US" sz="2400" dirty="0">
                <a:latin typeface="+mj-lt"/>
              </a:rPr>
              <a:t>In general,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Tree>
    <p:extLst>
      <p:ext uri="{BB962C8B-B14F-4D97-AF65-F5344CB8AC3E}">
        <p14:creationId xmlns:p14="http://schemas.microsoft.com/office/powerpoint/2010/main" val="2158285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5769</TotalTime>
  <Words>1552</Words>
  <Application>Microsoft Office PowerPoint</Application>
  <PresentationFormat>On-screen Show (4:3)</PresentationFormat>
  <Paragraphs>243</Paragraphs>
  <Slides>27</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342</cp:revision>
  <cp:lastPrinted>2020-08-27T04:32:02Z</cp:lastPrinted>
  <dcterms:created xsi:type="dcterms:W3CDTF">2012-01-10T18:32:24Z</dcterms:created>
  <dcterms:modified xsi:type="dcterms:W3CDTF">2020-08-28T15:08:41Z</dcterms:modified>
</cp:coreProperties>
</file>