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6" r:id="rId2"/>
    <p:sldId id="389" r:id="rId3"/>
    <p:sldId id="413" r:id="rId4"/>
    <p:sldId id="358" r:id="rId5"/>
    <p:sldId id="384" r:id="rId6"/>
    <p:sldId id="425" r:id="rId7"/>
    <p:sldId id="390" r:id="rId8"/>
    <p:sldId id="426" r:id="rId9"/>
    <p:sldId id="427" r:id="rId10"/>
    <p:sldId id="369" r:id="rId11"/>
    <p:sldId id="416" r:id="rId12"/>
    <p:sldId id="419" r:id="rId13"/>
    <p:sldId id="370" r:id="rId14"/>
    <p:sldId id="391" r:id="rId15"/>
    <p:sldId id="388" r:id="rId16"/>
    <p:sldId id="392" r:id="rId17"/>
    <p:sldId id="420"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1406" y="62"/>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8/26/2020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the basic physics of two interacting particles.    When the particles are not in a bound orbit, their motion may be assessed in terms of scattering.   Scattering is a very powerful analysis tool that often allows for the comparison of theory and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webpage with the schedule and the homework assignment.</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414275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assignment reviews some of the basic concepts of conservative potentials, conservation of energy, and conservation of momentum.    The potential form is not physically motivated, but the solutions can be determined by simple analysis, and the qualitative results are illustrative of the particle interactions.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60961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to the “assessment” exercise.    It will help us figure out which mathematical methods should be usefully reviewed in this class.   Most of you had particular trouble with the geometric series.      It may be one of those things that you will want to remember to look up when you need it, rather than an important concept.</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85267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124120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8/28/2020</a:t>
            </a:r>
          </a:p>
        </p:txBody>
      </p:sp>
      <p:sp>
        <p:nvSpPr>
          <p:cNvPr id="6" name="Footer Placeholder 5"/>
          <p:cNvSpPr>
            <a:spLocks noGrp="1"/>
          </p:cNvSpPr>
          <p:nvPr>
            <p:ph type="ftr" sz="quarter" idx="11"/>
          </p:nvPr>
        </p:nvSpPr>
        <p:spPr/>
        <p:txBody>
          <a:bodyPr/>
          <a:lstStyle/>
          <a:p>
            <a:r>
              <a:rPr lang="en-US"/>
              <a:t>PHY 711  Fall 2020 --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8/28/2020</a:t>
            </a:r>
          </a:p>
        </p:txBody>
      </p:sp>
      <p:sp>
        <p:nvSpPr>
          <p:cNvPr id="8" name="Footer Placeholder 7"/>
          <p:cNvSpPr>
            <a:spLocks noGrp="1"/>
          </p:cNvSpPr>
          <p:nvPr>
            <p:ph type="ftr" sz="quarter" idx="11"/>
          </p:nvPr>
        </p:nvSpPr>
        <p:spPr/>
        <p:txBody>
          <a:bodyPr/>
          <a:lstStyle/>
          <a:p>
            <a:r>
              <a:rPr lang="en-US"/>
              <a:t>PHY 711  Fall 2020 -- Lecture 2</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8/28/2020</a:t>
            </a:r>
          </a:p>
        </p:txBody>
      </p:sp>
      <p:sp>
        <p:nvSpPr>
          <p:cNvPr id="4" name="Footer Placeholder 3"/>
          <p:cNvSpPr>
            <a:spLocks noGrp="1"/>
          </p:cNvSpPr>
          <p:nvPr>
            <p:ph type="ftr" sz="quarter" idx="11"/>
          </p:nvPr>
        </p:nvSpPr>
        <p:spPr/>
        <p:txBody>
          <a:bodyPr/>
          <a:lstStyle/>
          <a:p>
            <a:r>
              <a:rPr lang="en-US"/>
              <a:t>PHY 711  Fall 2020 -- Lecture 2</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8/28/2020</a:t>
            </a:r>
          </a:p>
        </p:txBody>
      </p:sp>
      <p:sp>
        <p:nvSpPr>
          <p:cNvPr id="6" name="Footer Placeholder 5"/>
          <p:cNvSpPr>
            <a:spLocks noGrp="1"/>
          </p:cNvSpPr>
          <p:nvPr>
            <p:ph type="ftr" sz="quarter" idx="11"/>
          </p:nvPr>
        </p:nvSpPr>
        <p:spPr/>
        <p:txBody>
          <a:bodyPr/>
          <a:lstStyle/>
          <a:p>
            <a:r>
              <a:rPr lang="en-US"/>
              <a:t>PHY 711  Fall 2020 --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8/28/2020</a:t>
            </a:r>
          </a:p>
        </p:txBody>
      </p:sp>
      <p:sp>
        <p:nvSpPr>
          <p:cNvPr id="6" name="Footer Placeholder 5"/>
          <p:cNvSpPr>
            <a:spLocks noGrp="1"/>
          </p:cNvSpPr>
          <p:nvPr>
            <p:ph type="ftr" sz="quarter" idx="11"/>
          </p:nvPr>
        </p:nvSpPr>
        <p:spPr/>
        <p:txBody>
          <a:bodyPr/>
          <a:lstStyle/>
          <a:p>
            <a:r>
              <a:rPr lang="en-US"/>
              <a:t>PHY 711  Fall 2020 --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8/28/2020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hyperphysics.phy-astr.gsu.edu/hbase/Nuclear/rutsca2.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7.wmf"/><Relationship Id="rId10" Type="http://schemas.openxmlformats.org/officeDocument/2006/relationships/image" Target="../media/image19.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4.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3" Type="http://schemas.openxmlformats.org/officeDocument/2006/relationships/notesSlide" Target="../notesSlides/notesSlide15.xml"/><Relationship Id="rId7" Type="http://schemas.openxmlformats.org/officeDocument/2006/relationships/image" Target="../media/image21.wmf"/><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20.png"/><Relationship Id="rId1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image" Target="../media/image26.png"/><Relationship Id="rId9" Type="http://schemas.openxmlformats.org/officeDocument/2006/relationships/image" Target="../media/image22.wmf"/><Relationship Id="rId1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2.wmf"/><Relationship Id="rId11" Type="http://schemas.openxmlformats.org/officeDocument/2006/relationships/image" Target="../media/image28.wmf"/><Relationship Id="rId5" Type="http://schemas.openxmlformats.org/officeDocument/2006/relationships/oleObject" Target="../embeddings/oleObject20.bin"/><Relationship Id="rId10" Type="http://schemas.openxmlformats.org/officeDocument/2006/relationships/oleObject" Target="../embeddings/oleObject22.bin"/><Relationship Id="rId4" Type="http://schemas.openxmlformats.org/officeDocument/2006/relationships/image" Target="../media/image26.png"/><Relationship Id="rId9" Type="http://schemas.openxmlformats.org/officeDocument/2006/relationships/image" Target="../media/image2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8.png"/><Relationship Id="rId9" Type="http://schemas.openxmlformats.org/officeDocument/2006/relationships/oleObject" Target="../embeddings/oleObject3.bin"/><Relationship Id="rId1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304800" y="0"/>
            <a:ext cx="8610600" cy="637097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200" b="1" dirty="0"/>
          </a:p>
          <a:p>
            <a:pPr algn="ctr"/>
            <a:r>
              <a:rPr lang="en-US" sz="3200" b="1" dirty="0"/>
              <a:t>Plan for Lecture 2:  -- Chap. 1 of F&amp;W</a:t>
            </a:r>
          </a:p>
          <a:p>
            <a:pPr algn="ctr"/>
            <a:endParaRPr lang="en-US" sz="3200" b="1" dirty="0"/>
          </a:p>
          <a:p>
            <a:pPr>
              <a:spcBef>
                <a:spcPts val="1200"/>
              </a:spcBef>
              <a:buFontTx/>
              <a:buAutoNum type="arabicPeriod"/>
            </a:pPr>
            <a:r>
              <a:rPr lang="en-US" sz="2400" b="1" dirty="0">
                <a:solidFill>
                  <a:schemeClr val="folHlink"/>
                </a:solidFill>
              </a:rPr>
              <a:t>  Brief comment on assessment exercise</a:t>
            </a:r>
          </a:p>
          <a:p>
            <a:pPr>
              <a:spcBef>
                <a:spcPts val="1200"/>
              </a:spcBef>
              <a:buFontTx/>
              <a:buAutoNum type="arabicPeriod"/>
            </a:pPr>
            <a:r>
              <a:rPr lang="en-US" sz="2400" b="1" dirty="0">
                <a:solidFill>
                  <a:schemeClr val="folHlink"/>
                </a:solidFill>
              </a:rPr>
              <a:t>  Review of the physics of two particle interactions</a:t>
            </a:r>
          </a:p>
          <a:p>
            <a:pPr>
              <a:spcBef>
                <a:spcPts val="1200"/>
              </a:spcBef>
              <a:buFontTx/>
              <a:buAutoNum type="arabicPeriod"/>
            </a:pPr>
            <a:r>
              <a:rPr lang="en-US" sz="2400" b="1" dirty="0">
                <a:solidFill>
                  <a:schemeClr val="folHlink"/>
                </a:solidFill>
              </a:rPr>
              <a:t>  Two particles in the scattering geometry</a:t>
            </a:r>
          </a:p>
          <a:p>
            <a:pPr>
              <a:spcBef>
                <a:spcPts val="1200"/>
              </a:spcBef>
              <a:buFontTx/>
              <a:buAutoNum type="arabicPeriod"/>
            </a:pPr>
            <a:r>
              <a:rPr lang="en-US" sz="2400" b="1" dirty="0">
                <a:solidFill>
                  <a:schemeClr val="folHlink"/>
                </a:solidFill>
              </a:rPr>
              <a:t>  Introduction to scattering theory</a:t>
            </a:r>
          </a:p>
          <a:p>
            <a:pPr>
              <a:spcBef>
                <a:spcPts val="1200"/>
              </a:spcBef>
              <a:buFontTx/>
              <a:buAutoNum type="arabicPeriod"/>
            </a:pPr>
            <a:r>
              <a:rPr lang="en-US" sz="2400" b="1" dirty="0">
                <a:solidFill>
                  <a:schemeClr val="folHlink"/>
                </a:solidFill>
              </a:rPr>
              <a:t>  Example of scattering analysis</a:t>
            </a:r>
          </a:p>
          <a:p>
            <a:pPr marL="457200" indent="-457200">
              <a:spcBef>
                <a:spcPts val="1200"/>
              </a:spcBef>
              <a:buFont typeface="+mj-lt"/>
              <a:buAutoNum type="arabicPeriod"/>
            </a:pPr>
            <a:r>
              <a:rPr lang="en-US" sz="2400" b="1" dirty="0">
                <a:solidFill>
                  <a:schemeClr val="folHlink"/>
                </a:solidFill>
              </a:rPr>
              <a:t>Laboratory and center of mass reference fame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12</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365"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366"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367"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885"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886"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117"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118"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119"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120"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144891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121"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2972"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2973"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2974"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pic>
        <p:nvPicPr>
          <p:cNvPr id="7" name="Picture 6">
            <a:extLst>
              <a:ext uri="{FF2B5EF4-FFF2-40B4-BE49-F238E27FC236}">
                <a16:creationId xmlns:a16="http://schemas.microsoft.com/office/drawing/2014/main" id="{8D88906B-44D9-48C6-9394-45EF1E4484B6}"/>
              </a:ext>
            </a:extLst>
          </p:cNvPr>
          <p:cNvPicPr>
            <a:picLocks noChangeAspect="1"/>
          </p:cNvPicPr>
          <p:nvPr/>
        </p:nvPicPr>
        <p:blipFill>
          <a:blip r:embed="rId3"/>
          <a:stretch>
            <a:fillRect/>
          </a:stretch>
        </p:blipFill>
        <p:spPr>
          <a:xfrm>
            <a:off x="504825" y="933450"/>
            <a:ext cx="8134350" cy="4991100"/>
          </a:xfrm>
          <a:prstGeom prst="rect">
            <a:avLst/>
          </a:prstGeom>
        </p:spPr>
      </p:pic>
      <p:sp>
        <p:nvSpPr>
          <p:cNvPr id="6" name="Right Arrow 5"/>
          <p:cNvSpPr/>
          <p:nvPr/>
        </p:nvSpPr>
        <p:spPr>
          <a:xfrm>
            <a:off x="152400" y="41910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3C2809CD-B0DE-46C2-B60D-8732F5F7B6BF}"/>
              </a:ext>
            </a:extLst>
          </p:cNvPr>
          <p:cNvPicPr>
            <a:picLocks noChangeAspect="1"/>
          </p:cNvPicPr>
          <p:nvPr/>
        </p:nvPicPr>
        <p:blipFill>
          <a:blip r:embed="rId3"/>
          <a:stretch>
            <a:fillRect/>
          </a:stretch>
        </p:blipFill>
        <p:spPr>
          <a:xfrm>
            <a:off x="559598" y="1309687"/>
            <a:ext cx="8127202" cy="4475996"/>
          </a:xfrm>
          <a:prstGeom prst="rect">
            <a:avLst/>
          </a:prstGeom>
        </p:spPr>
      </p:pic>
    </p:spTree>
    <p:extLst>
      <p:ext uri="{BB962C8B-B14F-4D97-AF65-F5344CB8AC3E}">
        <p14:creationId xmlns:p14="http://schemas.microsoft.com/office/powerpoint/2010/main" val="422472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36085" t="55675" r="30582" b="31763"/>
          <a:stretch/>
        </p:blipFill>
        <p:spPr>
          <a:xfrm>
            <a:off x="137151" y="2456388"/>
            <a:ext cx="8233939" cy="1475609"/>
          </a:xfrm>
          <a:prstGeom prst="rect">
            <a:avLst/>
          </a:prstGeom>
        </p:spPr>
      </p:pic>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sp>
        <p:nvSpPr>
          <p:cNvPr id="26" name="TextBox 25"/>
          <p:cNvSpPr txBox="1"/>
          <p:nvPr/>
        </p:nvSpPr>
        <p:spPr>
          <a:xfrm>
            <a:off x="2057401" y="184160"/>
            <a:ext cx="4130040" cy="461665"/>
          </a:xfrm>
          <a:prstGeom prst="rect">
            <a:avLst/>
          </a:prstGeom>
          <a:noFill/>
        </p:spPr>
        <p:txBody>
          <a:bodyPr wrap="square" rtlCol="0">
            <a:spAutoFit/>
          </a:bodyPr>
          <a:lstStyle/>
          <a:p>
            <a:r>
              <a:rPr lang="en-US" sz="2400" dirty="0">
                <a:latin typeface="+mj-lt"/>
              </a:rPr>
              <a:t>Comment on quiz questions</a:t>
            </a:r>
          </a:p>
        </p:txBody>
      </p:sp>
      <p:sp>
        <p:nvSpPr>
          <p:cNvPr id="10" name="Rectangle 37"/>
          <p:cNvSpPr>
            <a:spLocks noChangeArrowheads="1"/>
          </p:cNvSpPr>
          <p:nvPr/>
        </p:nvSpPr>
        <p:spPr bwMode="auto">
          <a:xfrm>
            <a:off x="1143000" y="2209800"/>
            <a:ext cx="1889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49649220"/>
              </p:ext>
            </p:extLst>
          </p:nvPr>
        </p:nvGraphicFramePr>
        <p:xfrm>
          <a:off x="505475" y="720628"/>
          <a:ext cx="2362200" cy="996950"/>
        </p:xfrm>
        <a:graphic>
          <a:graphicData uri="http://schemas.openxmlformats.org/presentationml/2006/ole">
            <mc:AlternateContent xmlns:mc="http://schemas.openxmlformats.org/markup-compatibility/2006">
              <mc:Choice xmlns:v="urn:schemas-microsoft-com:vml" Requires="v">
                <p:oleObj spid="_x0000_s2592" name="Equation" r:id="rId5" imgW="1143000" imgH="469900" progId="Equation.DSMT4">
                  <p:embed/>
                </p:oleObj>
              </mc:Choice>
              <mc:Fallback>
                <p:oleObj name="Equation" r:id="rId5" imgW="1143000" imgH="469900"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475" y="720628"/>
                        <a:ext cx="2362200" cy="996950"/>
                      </a:xfrm>
                      <a:prstGeom prst="rect">
                        <a:avLst/>
                      </a:prstGeom>
                      <a:noFill/>
                    </p:spPr>
                  </p:pic>
                </p:oleObj>
              </mc:Fallback>
            </mc:AlternateContent>
          </a:graphicData>
        </a:graphic>
      </p:graphicFrame>
      <p:sp>
        <p:nvSpPr>
          <p:cNvPr id="12" name="TextBox 11"/>
          <p:cNvSpPr txBox="1"/>
          <p:nvPr/>
        </p:nvSpPr>
        <p:spPr>
          <a:xfrm>
            <a:off x="137153" y="599907"/>
            <a:ext cx="4343400" cy="461665"/>
          </a:xfrm>
          <a:prstGeom prst="rect">
            <a:avLst/>
          </a:prstGeom>
          <a:noFill/>
        </p:spPr>
        <p:txBody>
          <a:bodyPr wrap="square" rtlCol="0">
            <a:spAutoFit/>
          </a:bodyPr>
          <a:lstStyle/>
          <a:p>
            <a:r>
              <a:rPr lang="en-US" sz="2400" dirty="0">
                <a:latin typeface="+mj-lt"/>
              </a:rPr>
              <a:t>1.</a:t>
            </a:r>
          </a:p>
        </p:txBody>
      </p:sp>
      <p:graphicFrame>
        <p:nvGraphicFramePr>
          <p:cNvPr id="13" name="Object 12"/>
          <p:cNvGraphicFramePr>
            <a:graphicFrameLocks noChangeAspect="1"/>
          </p:cNvGraphicFramePr>
          <p:nvPr>
            <p:extLst>
              <p:ext uri="{D42A27DB-BD31-4B8C-83A1-F6EECF244321}">
                <p14:modId xmlns:p14="http://schemas.microsoft.com/office/powerpoint/2010/main" val="3401526622"/>
              </p:ext>
            </p:extLst>
          </p:nvPr>
        </p:nvGraphicFramePr>
        <p:xfrm>
          <a:off x="3440113" y="685532"/>
          <a:ext cx="4560887" cy="2266950"/>
        </p:xfrm>
        <a:graphic>
          <a:graphicData uri="http://schemas.openxmlformats.org/presentationml/2006/ole">
            <mc:AlternateContent xmlns:mc="http://schemas.openxmlformats.org/markup-compatibility/2006">
              <mc:Choice xmlns:v="urn:schemas-microsoft-com:vml" Requires="v">
                <p:oleObj spid="_x0000_s2593" name="Equation" r:id="rId7" imgW="1993680" imgH="990360" progId="Equation.DSMT4">
                  <p:embed/>
                </p:oleObj>
              </mc:Choice>
              <mc:Fallback>
                <p:oleObj name="Equation" r:id="rId7" imgW="1993680" imgH="990360" progId="Equation.DSMT4">
                  <p:embed/>
                  <p:pic>
                    <p:nvPicPr>
                      <p:cNvPr id="0" name=""/>
                      <p:cNvPicPr/>
                      <p:nvPr/>
                    </p:nvPicPr>
                    <p:blipFill>
                      <a:blip r:embed="rId8"/>
                      <a:stretch>
                        <a:fillRect/>
                      </a:stretch>
                    </p:blipFill>
                    <p:spPr>
                      <a:xfrm>
                        <a:off x="3440113" y="685532"/>
                        <a:ext cx="4560887" cy="22669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22790820"/>
              </p:ext>
            </p:extLst>
          </p:nvPr>
        </p:nvGraphicFramePr>
        <p:xfrm>
          <a:off x="708653" y="3364910"/>
          <a:ext cx="7543800" cy="950912"/>
        </p:xfrm>
        <a:graphic>
          <a:graphicData uri="http://schemas.openxmlformats.org/presentationml/2006/ole">
            <mc:AlternateContent xmlns:mc="http://schemas.openxmlformats.org/markup-compatibility/2006">
              <mc:Choice xmlns:v="urn:schemas-microsoft-com:vml" Requires="v">
                <p:oleObj spid="_x0000_s2594" name="Equation" r:id="rId9" imgW="3771720" imgH="469800" progId="Equation.DSMT4">
                  <p:embed/>
                </p:oleObj>
              </mc:Choice>
              <mc:Fallback>
                <p:oleObj name="Equation" r:id="rId9" imgW="3771720" imgH="469800" progId="Equation.DSMT4">
                  <p:embed/>
                  <p:pic>
                    <p:nvPicPr>
                      <p:cNvPr id="0" name=""/>
                      <p:cNvPicPr/>
                      <p:nvPr/>
                    </p:nvPicPr>
                    <p:blipFill>
                      <a:blip r:embed="rId10"/>
                      <a:stretch>
                        <a:fillRect/>
                      </a:stretch>
                    </p:blipFill>
                    <p:spPr>
                      <a:xfrm>
                        <a:off x="708653" y="3364910"/>
                        <a:ext cx="7543800" cy="950912"/>
                      </a:xfrm>
                      <a:prstGeom prst="rect">
                        <a:avLst/>
                      </a:prstGeom>
                    </p:spPr>
                  </p:pic>
                </p:oleObj>
              </mc:Fallback>
            </mc:AlternateContent>
          </a:graphicData>
        </a:graphic>
      </p:graphicFrame>
      <p:sp>
        <p:nvSpPr>
          <p:cNvPr id="16" name="TextBox 15"/>
          <p:cNvSpPr txBox="1"/>
          <p:nvPr/>
        </p:nvSpPr>
        <p:spPr>
          <a:xfrm>
            <a:off x="141490" y="4164347"/>
            <a:ext cx="8229600" cy="461665"/>
          </a:xfrm>
          <a:prstGeom prst="rect">
            <a:avLst/>
          </a:prstGeom>
          <a:noFill/>
        </p:spPr>
        <p:txBody>
          <a:bodyPr wrap="square" rtlCol="0">
            <a:spAutoFit/>
          </a:bodyPr>
          <a:lstStyle/>
          <a:p>
            <a:r>
              <a:rPr lang="en-US" sz="2400" dirty="0">
                <a:latin typeface="+mj-lt"/>
              </a:rPr>
              <a:t>3.   </a:t>
            </a:r>
          </a:p>
        </p:txBody>
      </p:sp>
      <p:graphicFrame>
        <p:nvGraphicFramePr>
          <p:cNvPr id="17" name="Object 16"/>
          <p:cNvGraphicFramePr>
            <a:graphicFrameLocks noChangeAspect="1"/>
          </p:cNvGraphicFramePr>
          <p:nvPr>
            <p:extLst>
              <p:ext uri="{D42A27DB-BD31-4B8C-83A1-F6EECF244321}">
                <p14:modId xmlns:p14="http://schemas.microsoft.com/office/powerpoint/2010/main" val="1736591951"/>
              </p:ext>
            </p:extLst>
          </p:nvPr>
        </p:nvGraphicFramePr>
        <p:xfrm>
          <a:off x="755065" y="4210968"/>
          <a:ext cx="7462837" cy="814387"/>
        </p:xfrm>
        <a:graphic>
          <a:graphicData uri="http://schemas.openxmlformats.org/presentationml/2006/ole">
            <mc:AlternateContent xmlns:mc="http://schemas.openxmlformats.org/markup-compatibility/2006">
              <mc:Choice xmlns:v="urn:schemas-microsoft-com:vml" Requires="v">
                <p:oleObj spid="_x0000_s2595" name="Equation" r:id="rId11" imgW="3606480" imgH="393480" progId="Equation.DSMT4">
                  <p:embed/>
                </p:oleObj>
              </mc:Choice>
              <mc:Fallback>
                <p:oleObj name="Equation" r:id="rId11" imgW="3606480" imgH="393480" progId="Equation.DSMT4">
                  <p:embed/>
                  <p:pic>
                    <p:nvPicPr>
                      <p:cNvPr id="0" name=""/>
                      <p:cNvPicPr/>
                      <p:nvPr/>
                    </p:nvPicPr>
                    <p:blipFill>
                      <a:blip r:embed="rId12"/>
                      <a:stretch>
                        <a:fillRect/>
                      </a:stretch>
                    </p:blipFill>
                    <p:spPr>
                      <a:xfrm>
                        <a:off x="755065" y="4210968"/>
                        <a:ext cx="7462837" cy="814387"/>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87850063"/>
              </p:ext>
            </p:extLst>
          </p:nvPr>
        </p:nvGraphicFramePr>
        <p:xfrm>
          <a:off x="280988" y="5076825"/>
          <a:ext cx="8332787" cy="847725"/>
        </p:xfrm>
        <a:graphic>
          <a:graphicData uri="http://schemas.openxmlformats.org/presentationml/2006/ole">
            <mc:AlternateContent xmlns:mc="http://schemas.openxmlformats.org/markup-compatibility/2006">
              <mc:Choice xmlns:v="urn:schemas-microsoft-com:vml" Requires="v">
                <p:oleObj spid="_x0000_s2596" name="Equation" r:id="rId13" imgW="4368600" imgH="444240" progId="Equation.DSMT4">
                  <p:embed/>
                </p:oleObj>
              </mc:Choice>
              <mc:Fallback>
                <p:oleObj name="Equation" r:id="rId13" imgW="4368600" imgH="444240" progId="Equation.DSMT4">
                  <p:embed/>
                  <p:pic>
                    <p:nvPicPr>
                      <p:cNvPr id="0" name=""/>
                      <p:cNvPicPr/>
                      <p:nvPr/>
                    </p:nvPicPr>
                    <p:blipFill>
                      <a:blip r:embed="rId14"/>
                      <a:stretch>
                        <a:fillRect/>
                      </a:stretch>
                    </p:blipFill>
                    <p:spPr>
                      <a:xfrm>
                        <a:off x="280988" y="5076825"/>
                        <a:ext cx="8332787" cy="847725"/>
                      </a:xfrm>
                      <a:prstGeom prst="rect">
                        <a:avLst/>
                      </a:prstGeom>
                    </p:spPr>
                  </p:pic>
                </p:oleObj>
              </mc:Fallback>
            </mc:AlternateContent>
          </a:graphicData>
        </a:graphic>
      </p:graphicFrame>
    </p:spTree>
    <p:extLst>
      <p:ext uri="{BB962C8B-B14F-4D97-AF65-F5344CB8AC3E}">
        <p14:creationId xmlns:p14="http://schemas.microsoft.com/office/powerpoint/2010/main" val="223004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805"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5806"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76238" y="483235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152400" y="5736108"/>
            <a:ext cx="8759825" cy="461665"/>
          </a:xfrm>
          <a:prstGeom prst="rect">
            <a:avLst/>
          </a:prstGeom>
          <a:noFill/>
        </p:spPr>
        <p:txBody>
          <a:bodyPr wrap="square" rtlCol="0">
            <a:spAutoFit/>
          </a:bodyPr>
          <a:lstStyle/>
          <a:p>
            <a:r>
              <a:rPr lang="en-US" sz="2400" dirty="0">
                <a:latin typeface="+mj-lt"/>
              </a:rPr>
              <a:t>In general,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extLst>
              <p:ext uri="{D42A27DB-BD31-4B8C-83A1-F6EECF244321}">
                <p14:modId xmlns:p14="http://schemas.microsoft.com/office/powerpoint/2010/main" val="474009979"/>
              </p:ext>
            </p:extLst>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spid="_x0000_s46093" name="Equation" r:id="rId4" imgW="1968480" imgH="393480" progId="Equation.DSMT4">
                  <p:embed/>
                </p:oleObj>
              </mc:Choice>
              <mc:Fallback>
                <p:oleObj name="Equation" r:id="rId4" imgW="1968480" imgH="393480" progId="Equation.DSMT4">
                  <p:embed/>
                  <p:pic>
                    <p:nvPicPr>
                      <p:cNvPr id="21" name="Object 20"/>
                      <p:cNvPicPr/>
                      <p:nvPr/>
                    </p:nvPicPr>
                    <p:blipFill>
                      <a:blip r:embed="rId5"/>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p:cNvSpPr txBox="1"/>
          <p:nvPr/>
        </p:nvSpPr>
        <p:spPr>
          <a:xfrm>
            <a:off x="304800" y="38100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21706565"/>
              </p:ext>
            </p:extLst>
          </p:nvPr>
        </p:nvGraphicFramePr>
        <p:xfrm>
          <a:off x="623031" y="1447800"/>
          <a:ext cx="7732843" cy="3733800"/>
        </p:xfrm>
        <a:graphic>
          <a:graphicData uri="http://schemas.openxmlformats.org/presentationml/2006/ole">
            <mc:AlternateContent xmlns:mc="http://schemas.openxmlformats.org/markup-compatibility/2006">
              <mc:Choice xmlns:v="urn:schemas-microsoft-com:vml" Requires="v">
                <p:oleObj spid="_x0000_s30791"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623031" y="1447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8</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a:off x="1134717" y="2444749"/>
            <a:ext cx="990600" cy="461665"/>
          </a:xfrm>
          <a:prstGeom prst="rect">
            <a:avLst/>
          </a:prstGeom>
          <a:noFill/>
        </p:spPr>
        <p:txBody>
          <a:bodyPr wrap="square" rtlCol="0">
            <a:spAutoFit/>
          </a:bodyPr>
          <a:lstStyle/>
          <a:p>
            <a:r>
              <a:rPr lang="en-US" sz="2400" i="1" dirty="0">
                <a:latin typeface="+mj-lt"/>
              </a:rPr>
              <a:t>V(r)</a:t>
            </a: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046988"/>
          </a:xfrm>
          <a:prstGeom prst="rect">
            <a:avLst/>
          </a:prstGeom>
          <a:noFill/>
        </p:spPr>
        <p:txBody>
          <a:bodyPr wrap="square" rtlCol="0">
            <a:spAutoFit/>
          </a:bodyPr>
          <a:lstStyle/>
          <a:p>
            <a:r>
              <a:rPr lang="en-US" sz="2400" dirty="0">
                <a:latin typeface="+mj-lt"/>
              </a:rPr>
              <a:t>Which of the following are true:</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TotalTime>
  <Words>1036</Words>
  <Application>Microsoft Office PowerPoint</Application>
  <PresentationFormat>On-screen Show (4:3)</PresentationFormat>
  <Paragraphs>157</Paragraphs>
  <Slides>17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vt:i4>
      </vt:variant>
    </vt:vector>
  </HeadingPairs>
  <TitlesOfParts>
    <vt:vector size="24"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317</cp:revision>
  <cp:lastPrinted>2020-08-27T04:32:02Z</cp:lastPrinted>
  <dcterms:created xsi:type="dcterms:W3CDTF">2012-01-10T18:32:24Z</dcterms:created>
  <dcterms:modified xsi:type="dcterms:W3CDTF">2020-08-27T04:32:35Z</dcterms:modified>
</cp:coreProperties>
</file>