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449" r:id="rId4"/>
    <p:sldId id="453" r:id="rId5"/>
    <p:sldId id="456" r:id="rId6"/>
    <p:sldId id="454" r:id="rId7"/>
    <p:sldId id="448" r:id="rId8"/>
    <p:sldId id="459" r:id="rId9"/>
    <p:sldId id="429" r:id="rId10"/>
    <p:sldId id="420" r:id="rId11"/>
    <p:sldId id="421" r:id="rId12"/>
    <p:sldId id="422" r:id="rId13"/>
    <p:sldId id="423" r:id="rId14"/>
    <p:sldId id="424" r:id="rId15"/>
    <p:sldId id="450" r:id="rId16"/>
    <p:sldId id="425" r:id="rId17"/>
    <p:sldId id="426" r:id="rId18"/>
    <p:sldId id="427" r:id="rId19"/>
    <p:sldId id="428" r:id="rId20"/>
    <p:sldId id="451" r:id="rId21"/>
    <p:sldId id="455" r:id="rId22"/>
    <p:sldId id="458" r:id="rId23"/>
    <p:sldId id="457" r:id="rId24"/>
    <p:sldId id="452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80" d="100"/>
          <a:sy n="80" d="100"/>
        </p:scale>
        <p:origin x="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e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consider some solutions to the linear sound wave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plots of Bessel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6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the boundary conditions for the sound wave within the pipe, focusing on the radial direction.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53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Zeroes of the derivatives of Bessel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01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also need to consider the boundary conditions for the air motion in the z direction where the paper can be either open or closed.    For the open, open pipe, we then find the resonant wavevectors.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4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00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other boundary conditions and their resonances.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82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what we will consider on Wednesday.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tentative schedule for the next several weeks.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problem based on today’s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68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equations we derived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5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general, we will be interested in time harmonic solutions to the wave equation, where omega denotes the pure frequency of the wave.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44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consider a pipe of length L and radius a.   In this pipe, we are interested in the behavior of the air.      Should you have such a piper at home, put your ear close to one end.     What do you hear?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48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consider the equations of linear air within the paper.   Cylindrical coordinates are the natural analysis tools for this case.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2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equation is separable in the radial, angular, z, and time variables.    Because of the cylindrical geometry,    the angular part takes the form of exp(I m phi), where m has to be an integer.    We also are motivated to assume that the Z(z) function has a sinusoidal form with an unknown constant alpha.     Finally, the equation for the radial equation now takes a familiar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86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certain assumptions, we can show that the radial solutions for the air motion, are Bessel functions of order 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Discussion for Lecture 30 -- 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Wave equation for sound in linear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Wave equations for sound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Standing wave solutions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Traveling wave solutions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 harmonic standing waves in a pipe</a:t>
            </a:r>
          </a:p>
        </p:txBody>
      </p:sp>
      <p:sp>
        <p:nvSpPr>
          <p:cNvPr id="6" name="Can 5"/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753404"/>
              </p:ext>
            </p:extLst>
          </p:nvPr>
        </p:nvGraphicFramePr>
        <p:xfrm>
          <a:off x="3124200" y="1447800"/>
          <a:ext cx="35052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86" name="数式" r:id="rId4" imgW="1104840" imgH="419040" progId="Equation.3">
                  <p:embed/>
                </p:oleObj>
              </mc:Choice>
              <mc:Fallback>
                <p:oleObj name="数式" r:id="rId4" imgW="110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3505200" cy="12795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16324"/>
              </p:ext>
            </p:extLst>
          </p:nvPr>
        </p:nvGraphicFramePr>
        <p:xfrm>
          <a:off x="3200400" y="3581400"/>
          <a:ext cx="5684838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87" name="数式" r:id="rId6" imgW="2311200" imgH="850680" progId="Equation.3">
                  <p:embed/>
                </p:oleObj>
              </mc:Choice>
              <mc:Fallback>
                <p:oleObj name="数式" r:id="rId6" imgW="23112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81400"/>
                        <a:ext cx="5684838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016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399280"/>
              </p:ext>
            </p:extLst>
          </p:nvPr>
        </p:nvGraphicFramePr>
        <p:xfrm>
          <a:off x="220663" y="1955800"/>
          <a:ext cx="8755062" cy="36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12" name="Equation" r:id="rId4" imgW="3276360" imgH="1396800" progId="Equation.DSMT4">
                  <p:embed/>
                </p:oleObj>
              </mc:Choice>
              <mc:Fallback>
                <p:oleObj name="Equation" r:id="rId4" imgW="327636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3" y="1955800"/>
                        <a:ext cx="8755062" cy="368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773880"/>
              </p:ext>
            </p:extLst>
          </p:nvPr>
        </p:nvGraphicFramePr>
        <p:xfrm>
          <a:off x="609600" y="304800"/>
          <a:ext cx="769778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13" name="数式" r:id="rId6" imgW="2425680" imgH="419040" progId="Equation.3">
                  <p:embed/>
                </p:oleObj>
              </mc:Choice>
              <mc:Fallback>
                <p:oleObj name="数式" r:id="rId6" imgW="2425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69778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28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638199"/>
              </p:ext>
            </p:extLst>
          </p:nvPr>
        </p:nvGraphicFramePr>
        <p:xfrm>
          <a:off x="0" y="228600"/>
          <a:ext cx="8916988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25" name="数式" r:id="rId4" imgW="2882880" imgH="482400" progId="Equation.3">
                  <p:embed/>
                </p:oleObj>
              </mc:Choice>
              <mc:Fallback>
                <p:oleObj name="数式" r:id="rId4" imgW="2882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8600"/>
                        <a:ext cx="8916988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13984"/>
              </p:ext>
            </p:extLst>
          </p:nvPr>
        </p:nvGraphicFramePr>
        <p:xfrm>
          <a:off x="304800" y="1905000"/>
          <a:ext cx="620553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26" name="数式" r:id="rId6" imgW="2006280" imgH="228600" progId="Equation.3">
                  <p:embed/>
                </p:oleObj>
              </mc:Choice>
              <mc:Fallback>
                <p:oleObj name="数式" r:id="rId6" imgW="2006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620553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854514"/>
              </p:ext>
            </p:extLst>
          </p:nvPr>
        </p:nvGraphicFramePr>
        <p:xfrm>
          <a:off x="93663" y="2819400"/>
          <a:ext cx="91122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27" name="数式" r:id="rId8" imgW="2946240" imgH="228600" progId="Equation.3">
                  <p:embed/>
                </p:oleObj>
              </mc:Choice>
              <mc:Fallback>
                <p:oleObj name="数式" r:id="rId8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2819400"/>
                        <a:ext cx="91122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00811"/>
              </p:ext>
            </p:extLst>
          </p:nvPr>
        </p:nvGraphicFramePr>
        <p:xfrm>
          <a:off x="60325" y="3570288"/>
          <a:ext cx="820737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28" name="Equation" r:id="rId10" imgW="2654280" imgH="228600" progId="Equation.DSMT4">
                  <p:embed/>
                </p:oleObj>
              </mc:Choice>
              <mc:Fallback>
                <p:oleObj name="Equation" r:id="rId10" imgW="2654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3570288"/>
                        <a:ext cx="820737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60773"/>
              </p:ext>
            </p:extLst>
          </p:nvPr>
        </p:nvGraphicFramePr>
        <p:xfrm>
          <a:off x="304800" y="4495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29" name="数式" r:id="rId12" imgW="2286000" imgH="482400" progId="Equation.3">
                  <p:embed/>
                </p:oleObj>
              </mc:Choice>
              <mc:Fallback>
                <p:oleObj name="数式" r:id="rId12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938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84060"/>
              </p:ext>
            </p:extLst>
          </p:nvPr>
        </p:nvGraphicFramePr>
        <p:xfrm>
          <a:off x="-9525" y="2198688"/>
          <a:ext cx="9174163" cy="397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58" name="Equation" r:id="rId4" imgW="3581280" imgH="1574640" progId="Equation.DSMT4">
                  <p:embed/>
                </p:oleObj>
              </mc:Choice>
              <mc:Fallback>
                <p:oleObj name="Equation" r:id="rId4" imgW="358128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525" y="2198688"/>
                        <a:ext cx="9174163" cy="397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20562"/>
              </p:ext>
            </p:extLst>
          </p:nvPr>
        </p:nvGraphicFramePr>
        <p:xfrm>
          <a:off x="228600" y="304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59" name="数式" r:id="rId6" imgW="2286000" imgH="482400" progId="Equation.3">
                  <p:embed/>
                </p:oleObj>
              </mc:Choice>
              <mc:Fallback>
                <p:oleObj name="数式" r:id="rId6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622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81872"/>
              </p:ext>
            </p:extLst>
          </p:nvPr>
        </p:nvGraphicFramePr>
        <p:xfrm>
          <a:off x="228600" y="228600"/>
          <a:ext cx="41640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19" name="数式" r:id="rId5" imgW="1625400" imgH="228600" progId="Equation.3">
                  <p:embed/>
                </p:oleObj>
              </mc:Choice>
              <mc:Fallback>
                <p:oleObj name="数式" r:id="rId5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41640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193070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9400" y="241453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379265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4DE41-22E5-481C-A2CF-504E103C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3EDB2-1574-457B-9CE6-79204CC6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2782C-C00C-4C52-B99B-0DA2F092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91A757-9199-45E3-934F-E928D0CCE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120214"/>
              </p:ext>
            </p:extLst>
          </p:nvPr>
        </p:nvGraphicFramePr>
        <p:xfrm>
          <a:off x="2979400" y="762000"/>
          <a:ext cx="573578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2" name="Equation" r:id="rId4" imgW="2336760" imgH="838080" progId="Equation.DSMT4">
                  <p:embed/>
                </p:oleObj>
              </mc:Choice>
              <mc:Fallback>
                <p:oleObj name="Equation" r:id="rId4" imgW="23367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9400" y="762000"/>
                        <a:ext cx="5735782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4E96F9-C1A3-420A-B2E6-80F4925ADB4A}"/>
              </a:ext>
            </a:extLst>
          </p:cNvPr>
          <p:cNvSpPr txBox="1"/>
          <p:nvPr/>
        </p:nvSpPr>
        <p:spPr>
          <a:xfrm>
            <a:off x="228600" y="13652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recall the boundary conditions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7" name="Can 5">
            <a:extLst>
              <a:ext uri="{FF2B5EF4-FFF2-40B4-BE49-F238E27FC236}">
                <a16:creationId xmlns:a16="http://schemas.microsoft.com/office/drawing/2014/main" id="{750A4D92-EFF1-4DD5-BD8E-C33791627980}"/>
              </a:ext>
            </a:extLst>
          </p:cNvPr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1324D74C-2DD6-44E5-9042-2A21F4E511E1}"/>
              </a:ext>
            </a:extLst>
          </p:cNvPr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D00207-101B-486A-B6C4-740A18D1FFE4}"/>
              </a:ext>
            </a:extLst>
          </p:cNvPr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8D4A18-5E2A-4F8C-B2CD-CF5395119DC4}"/>
              </a:ext>
            </a:extLst>
          </p:cNvPr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7682B89-ECCE-42E9-9925-1E5348F16AD5}"/>
              </a:ext>
            </a:extLst>
          </p:cNvPr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453BF6E-BC03-4D36-8881-7374E55A7E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441389"/>
              </p:ext>
            </p:extLst>
          </p:nvPr>
        </p:nvGraphicFramePr>
        <p:xfrm>
          <a:off x="2819400" y="3463636"/>
          <a:ext cx="610870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3" name="Equation" r:id="rId6" imgW="2095200" imgH="952200" progId="Equation.DSMT4">
                  <p:embed/>
                </p:oleObj>
              </mc:Choice>
              <mc:Fallback>
                <p:oleObj name="Equation" r:id="rId6" imgW="20952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19400" y="3463636"/>
                        <a:ext cx="6108700" cy="277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6515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995065"/>
            <a:ext cx="6076950" cy="3810000"/>
            <a:chOff x="914400" y="1752600"/>
            <a:chExt cx="6076950" cy="3810000"/>
          </a:xfrm>
        </p:grpSpPr>
        <p:pic>
          <p:nvPicPr>
            <p:cNvPr id="32153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752600"/>
              <a:ext cx="6076950" cy="381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524000" y="3729335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7526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14600" y="24384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m=2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087305"/>
              </p:ext>
            </p:extLst>
          </p:nvPr>
        </p:nvGraphicFramePr>
        <p:xfrm>
          <a:off x="304800" y="152400"/>
          <a:ext cx="605155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3" name="数式" r:id="rId5" imgW="2361960" imgH="393480" progId="Equation.3">
                  <p:embed/>
                </p:oleObj>
              </mc:Choice>
              <mc:Fallback>
                <p:oleObj name="数式" r:id="rId5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605155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334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Zeros of derivatives:  m=0:  0.00000, 3.83171, 7.01559</a:t>
            </a:r>
          </a:p>
          <a:p>
            <a:r>
              <a:rPr lang="en-US" sz="2400" dirty="0">
                <a:latin typeface="+mj-lt"/>
              </a:rPr>
              <a:t>                                   m=1:  1.84118, 5.33144, 8.53632</a:t>
            </a:r>
          </a:p>
          <a:p>
            <a:r>
              <a:rPr lang="en-US" sz="2400" dirty="0">
                <a:latin typeface="+mj-lt"/>
              </a:rPr>
              <a:t>                                   m=2:  3.05424, 6.70613, 9.96947</a:t>
            </a:r>
          </a:p>
        </p:txBody>
      </p:sp>
    </p:spTree>
    <p:extLst>
      <p:ext uri="{BB962C8B-B14F-4D97-AF65-F5344CB8AC3E}">
        <p14:creationId xmlns:p14="http://schemas.microsoft.com/office/powerpoint/2010/main" val="2688285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 for z=0, z=L: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460655"/>
              </p:ext>
            </p:extLst>
          </p:nvPr>
        </p:nvGraphicFramePr>
        <p:xfrm>
          <a:off x="381001" y="1066800"/>
          <a:ext cx="5867399" cy="24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26" name="数式" r:id="rId4" imgW="2514600" imgH="1054080" progId="Equation.3">
                  <p:embed/>
                </p:oleObj>
              </mc:Choice>
              <mc:Fallback>
                <p:oleObj name="数式" r:id="rId4" imgW="25146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1066800"/>
                        <a:ext cx="5867399" cy="242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624642"/>
              </p:ext>
            </p:extLst>
          </p:nvPr>
        </p:nvGraphicFramePr>
        <p:xfrm>
          <a:off x="501650" y="3657600"/>
          <a:ext cx="53213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27" name="数式" r:id="rId6" imgW="2108160" imgH="1155600" progId="Equation.3">
                  <p:embed/>
                </p:oleObj>
              </mc:Choice>
              <mc:Fallback>
                <p:oleObj name="数式" r:id="rId6" imgW="210816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3657600"/>
                        <a:ext cx="53213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3331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638284"/>
              </p:ext>
            </p:extLst>
          </p:nvPr>
        </p:nvGraphicFramePr>
        <p:xfrm>
          <a:off x="911225" y="990600"/>
          <a:ext cx="785495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90" name="数式" r:id="rId4" imgW="3111480" imgH="1028520" progId="Equation.3">
                  <p:embed/>
                </p:oleObj>
              </mc:Choice>
              <mc:Fallback>
                <p:oleObj name="数式" r:id="rId4" imgW="311148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990600"/>
                        <a:ext cx="785495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898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404780"/>
              </p:ext>
            </p:extLst>
          </p:nvPr>
        </p:nvGraphicFramePr>
        <p:xfrm>
          <a:off x="1036637" y="1295400"/>
          <a:ext cx="6964363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74" name="数式" r:id="rId4" imgW="2984400" imgH="1054080" progId="Equation.3">
                  <p:embed/>
                </p:oleObj>
              </mc:Choice>
              <mc:Fallback>
                <p:oleObj name="数式" r:id="rId4" imgW="29844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7" y="1295400"/>
                        <a:ext cx="6964363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boundary condition for z=0, z=L: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599542"/>
              </p:ext>
            </p:extLst>
          </p:nvPr>
        </p:nvGraphicFramePr>
        <p:xfrm>
          <a:off x="1219200" y="4267200"/>
          <a:ext cx="461645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75" name="数式" r:id="rId6" imgW="1828800" imgH="507960" progId="Equation.3">
                  <p:embed/>
                </p:oleObj>
              </mc:Choice>
              <mc:Fallback>
                <p:oleObj name="数式" r:id="rId6" imgW="1828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4616450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80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B3C074B-3DA2-4A85-8159-E4C5EE4C5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68" y="1066800"/>
            <a:ext cx="8741832" cy="495222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DD9E3A-C74A-4F0E-8AD7-CC1E6AE3BC7C}"/>
              </a:ext>
            </a:extLst>
          </p:cNvPr>
          <p:cNvSpPr txBox="1"/>
          <p:nvPr/>
        </p:nvSpPr>
        <p:spPr>
          <a:xfrm>
            <a:off x="1524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Tentative schedule  --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7116" y="182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1EDB5302-BF34-4C94-B9E2-955358E683B3}"/>
              </a:ext>
            </a:extLst>
          </p:cNvPr>
          <p:cNvSpPr/>
          <p:nvPr/>
        </p:nvSpPr>
        <p:spPr>
          <a:xfrm>
            <a:off x="6248400" y="3581400"/>
            <a:ext cx="381000" cy="9144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25B434-9712-4E1B-9313-649C6EFD411A}"/>
              </a:ext>
            </a:extLst>
          </p:cNvPr>
          <p:cNvSpPr txBox="1"/>
          <p:nvPr/>
        </p:nvSpPr>
        <p:spPr>
          <a:xfrm>
            <a:off x="6705600" y="3581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j-lt"/>
              </a:rPr>
              <a:t>No HW; work on “mini-projects”.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4DC6D-B63F-416F-A628-8D07AAB7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8662B9-0BDF-43CF-80C3-5662AF62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1ECEB-292E-45CB-97F2-E06BF6A3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BAF97-7CF2-41E8-AA82-DA8E888A60A6}"/>
              </a:ext>
            </a:extLst>
          </p:cNvPr>
          <p:cNvSpPr txBox="1"/>
          <p:nvPr/>
        </p:nvSpPr>
        <p:spPr>
          <a:xfrm>
            <a:off x="381000" y="5334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above analysis pertains to resonant air waves within a cylindrical pipe.    As previously mentioned, you can hear these resonances if you put your ear close to such a pipe.    The same phenomenon is the basis of several musical instruments such as   organ pipes,   recorders,   flutes,    clarinets, oboes, etc.    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Question – what about a trumpet, trombone, French horn, </a:t>
            </a:r>
            <a:r>
              <a:rPr lang="en-US" sz="2400" dirty="0" err="1">
                <a:latin typeface="+mj-lt"/>
              </a:rPr>
              <a:t>etc</a:t>
            </a:r>
            <a:r>
              <a:rPr lang="en-US" sz="2400" dirty="0">
                <a:latin typeface="+mj-lt"/>
              </a:rPr>
              <a:t>?</a:t>
            </a:r>
          </a:p>
          <a:p>
            <a:r>
              <a:rPr lang="en-US" sz="2400" dirty="0">
                <a:latin typeface="+mj-lt"/>
              </a:rPr>
              <a:t>    a.   Same idea?</a:t>
            </a:r>
          </a:p>
          <a:p>
            <a:r>
              <a:rPr lang="en-US" sz="2400" dirty="0">
                <a:latin typeface="+mj-lt"/>
              </a:rPr>
              <a:t>    b.    Totally different?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But for musical instruments, you do not want to put your ear next to the device – additional considerations must apply.  Basically, you want to couple these standing waves to produce traveling waves. </a:t>
            </a:r>
          </a:p>
        </p:txBody>
      </p:sp>
    </p:spTree>
    <p:extLst>
      <p:ext uri="{BB962C8B-B14F-4D97-AF65-F5344CB8AC3E}">
        <p14:creationId xmlns:p14="http://schemas.microsoft.com/office/powerpoint/2010/main" val="1064284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4788-DC04-4357-A4F8-FF1DF838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C17B5-D03E-40C9-87E7-145C59BD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FCFE8-7B0F-4004-964A-C6F3DB23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0F13B2-8A83-4E43-9367-A53B177D8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593" y="753794"/>
            <a:ext cx="5738813" cy="48241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4A6E4D-5D40-41F0-A530-AE1B15BFF304}"/>
              </a:ext>
            </a:extLst>
          </p:cNvPr>
          <p:cNvSpPr txBox="1"/>
          <p:nvPr/>
        </p:nvSpPr>
        <p:spPr>
          <a:xfrm>
            <a:off x="152400" y="13652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Modifications needed for the pandemic --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159257-68D1-4F6C-8EF7-296A9ECBE652}"/>
              </a:ext>
            </a:extLst>
          </p:cNvPr>
          <p:cNvSpPr txBox="1"/>
          <p:nvPr/>
        </p:nvSpPr>
        <p:spPr>
          <a:xfrm>
            <a:off x="152400" y="5867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from the Winston-Salem Journal 11/1/2020</a:t>
            </a:r>
          </a:p>
        </p:txBody>
      </p:sp>
    </p:spTree>
    <p:extLst>
      <p:ext uri="{BB962C8B-B14F-4D97-AF65-F5344CB8AC3E}">
        <p14:creationId xmlns:p14="http://schemas.microsoft.com/office/powerpoint/2010/main" val="608013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C3684-D026-44B9-9AF8-180786B4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CCABB-121C-4C38-BE3E-041F6144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70938-E99C-44CD-807E-AC0E00F8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48F0F-7465-4174-B507-7F108268A5C7}"/>
              </a:ext>
            </a:extLst>
          </p:cNvPr>
          <p:cNvSpPr txBox="1"/>
          <p:nvPr/>
        </p:nvSpPr>
        <p:spPr>
          <a:xfrm>
            <a:off x="457200" y="2286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–</a:t>
            </a:r>
          </a:p>
          <a:p>
            <a:pPr marL="342900" indent="-342900">
              <a:buAutoNum type="arabicPeriod"/>
            </a:pPr>
            <a:r>
              <a:rPr lang="en-US" dirty="0"/>
              <a:t>The open-open pipe boundary conditions [were given in the lecture]. But what physical mechanism leads to this kind of condition? </a:t>
            </a:r>
          </a:p>
          <a:p>
            <a:pPr marL="342900" indent="-342900">
              <a:buAutoNum type="arabicPeriod"/>
            </a:pPr>
            <a:r>
              <a:rPr lang="en-US" dirty="0"/>
              <a:t>Can wave velocity in an ideal gas only be the speed of sound, or can be other speeds? </a:t>
            </a:r>
            <a:endParaRPr lang="en-US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97065-3AD4-41C4-AC11-85CC08FDBFF5}"/>
              </a:ext>
            </a:extLst>
          </p:cNvPr>
          <p:cNvSpPr txBox="1"/>
          <p:nvPr/>
        </p:nvSpPr>
        <p:spPr>
          <a:xfrm>
            <a:off x="609600" y="2743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--  </a:t>
            </a:r>
          </a:p>
          <a:p>
            <a:r>
              <a:rPr lang="en-US" sz="2400" dirty="0">
                <a:latin typeface="+mj-lt"/>
              </a:rPr>
              <a:t>1.   Open pipe boundary condition</a:t>
            </a:r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E23E17E8-FB67-4671-B664-DA7CF22F94C4}"/>
              </a:ext>
            </a:extLst>
          </p:cNvPr>
          <p:cNvSpPr/>
          <p:nvPr/>
        </p:nvSpPr>
        <p:spPr>
          <a:xfrm rot="5400000">
            <a:off x="1606550" y="3880207"/>
            <a:ext cx="457200" cy="1143000"/>
          </a:xfrm>
          <a:prstGeom prst="can">
            <a:avLst>
              <a:gd name="adj" fmla="val 565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8C25DB09-B1D4-4E1F-AA9E-5042E0DEA5AB}"/>
              </a:ext>
            </a:extLst>
          </p:cNvPr>
          <p:cNvSpPr/>
          <p:nvPr/>
        </p:nvSpPr>
        <p:spPr>
          <a:xfrm rot="5400000">
            <a:off x="4876800" y="3962400"/>
            <a:ext cx="457200" cy="1143000"/>
          </a:xfrm>
          <a:prstGeom prst="can">
            <a:avLst>
              <a:gd name="adj" fmla="val 56579"/>
            </a:avLst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3C1DCA-CD15-42F5-A2AE-7ECE719D93AD}"/>
              </a:ext>
            </a:extLst>
          </p:cNvPr>
          <p:cNvSpPr txBox="1"/>
          <p:nvPr/>
        </p:nvSpPr>
        <p:spPr>
          <a:xfrm>
            <a:off x="4838700" y="376144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air in pipe</a:t>
            </a: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1F19846B-DBD8-4E23-B8A4-E783BB0D1E1C}"/>
              </a:ext>
            </a:extLst>
          </p:cNvPr>
          <p:cNvSpPr/>
          <p:nvPr/>
        </p:nvSpPr>
        <p:spPr>
          <a:xfrm rot="4435080">
            <a:off x="4991575" y="4155122"/>
            <a:ext cx="423216" cy="24012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82BA2D-916E-475F-AEEA-8420D638B6BB}"/>
              </a:ext>
            </a:extLst>
          </p:cNvPr>
          <p:cNvSpPr txBox="1"/>
          <p:nvPr/>
        </p:nvSpPr>
        <p:spPr>
          <a:xfrm>
            <a:off x="3757918" y="4970224"/>
            <a:ext cx="32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open ends in contact with atmospheric pressure</a:t>
            </a: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74F202A3-884F-4FBB-876D-E5EA10B3BEA2}"/>
              </a:ext>
            </a:extLst>
          </p:cNvPr>
          <p:cNvSpPr/>
          <p:nvPr/>
        </p:nvSpPr>
        <p:spPr>
          <a:xfrm rot="4435080" flipH="1" flipV="1">
            <a:off x="3979878" y="4519610"/>
            <a:ext cx="498321" cy="6406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urved Down 12">
            <a:extLst>
              <a:ext uri="{FF2B5EF4-FFF2-40B4-BE49-F238E27FC236}">
                <a16:creationId xmlns:a16="http://schemas.microsoft.com/office/drawing/2014/main" id="{7468833C-5194-4EDC-9872-32CFEFF5F3D2}"/>
              </a:ext>
            </a:extLst>
          </p:cNvPr>
          <p:cNvSpPr/>
          <p:nvPr/>
        </p:nvSpPr>
        <p:spPr>
          <a:xfrm rot="5400000" flipH="1">
            <a:off x="5631252" y="4588515"/>
            <a:ext cx="571498" cy="34796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D439001-4B71-4935-9E73-7595344345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32488" y="4283075"/>
          <a:ext cx="13763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2" name="Equation" r:id="rId3" imgW="634680" imgH="253800" progId="Equation.DSMT4">
                  <p:embed/>
                </p:oleObj>
              </mc:Choice>
              <mc:Fallback>
                <p:oleObj name="Equation" r:id="rId3" imgW="63468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D439001-4B71-4935-9E73-7595344345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2488" y="4283075"/>
                        <a:ext cx="1376362" cy="54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FA1E0C5-F5DA-4A88-A3D0-D6DF1F7206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1490" y="4221162"/>
          <a:ext cx="1363663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3" name="Equation" r:id="rId5" imgW="1364011" imgH="541159" progId="Equation.DSMT4">
                  <p:embed/>
                </p:oleObj>
              </mc:Choice>
              <mc:Fallback>
                <p:oleObj name="Equation" r:id="rId5" imgW="1364011" imgH="541159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FA1E0C5-F5DA-4A88-A3D0-D6DF1F7206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51490" y="4221162"/>
                        <a:ext cx="1363663" cy="541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1200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1820DF-A6AE-4F59-8EAA-28750ED9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E5DEB-E536-430F-A8C1-BAAAB1A0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CABF5-542A-40B1-B608-6CDBBE7C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21D0829-E56C-4DA2-AADF-CAFDECE50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525395"/>
              </p:ext>
            </p:extLst>
          </p:nvPr>
        </p:nvGraphicFramePr>
        <p:xfrm>
          <a:off x="149225" y="599847"/>
          <a:ext cx="8969375" cy="226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55" name="Equation" r:id="rId3" imgW="4343400" imgH="1143000" progId="Equation.DSMT4">
                  <p:embed/>
                </p:oleObj>
              </mc:Choice>
              <mc:Fallback>
                <p:oleObj name="Equation" r:id="rId3" imgW="4343400" imgH="1143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99847"/>
                        <a:ext cx="8969375" cy="2267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F16EB29-21D6-4D0F-B8D9-40A1B3BFD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915563"/>
              </p:ext>
            </p:extLst>
          </p:nvPr>
        </p:nvGraphicFramePr>
        <p:xfrm>
          <a:off x="4114800" y="1871663"/>
          <a:ext cx="3035334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56" name="Equation" r:id="rId5" imgW="1196309" imgH="464848" progId="Equation.DSMT4">
                  <p:embed/>
                </p:oleObj>
              </mc:Choice>
              <mc:Fallback>
                <p:oleObj name="Equation" r:id="rId5" imgW="1196309" imgH="464848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E0905A4-4A82-477D-899D-BFF91C1406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1871663"/>
                        <a:ext cx="3035334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7EC8E84-B85A-46C5-B4CC-1B7C8E00C688}"/>
              </a:ext>
            </a:extLst>
          </p:cNvPr>
          <p:cNvSpPr txBox="1"/>
          <p:nvPr/>
        </p:nvSpPr>
        <p:spPr>
          <a:xfrm>
            <a:off x="0" y="136525"/>
            <a:ext cx="7086600" cy="47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relationships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C6C4B59-EEF1-4C31-8EC8-E84904EF5A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585110"/>
              </p:ext>
            </p:extLst>
          </p:nvPr>
        </p:nvGraphicFramePr>
        <p:xfrm>
          <a:off x="417095" y="3330347"/>
          <a:ext cx="5808662" cy="3063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57" name="Equation" r:id="rId7" imgW="2552400" imgH="1346040" progId="Equation.DSMT4">
                  <p:embed/>
                </p:oleObj>
              </mc:Choice>
              <mc:Fallback>
                <p:oleObj name="Equation" r:id="rId7" imgW="255240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7095" y="3330347"/>
                        <a:ext cx="5808662" cy="3063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611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56C9B-18A0-4FB9-8547-47E5FBAF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BEFF9-CB96-442C-9F35-4F14E5526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DC5A7-E2F0-4F91-9AE4-743D37F3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95BF04-0FB2-49F7-BAEB-6FA883E96D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565800"/>
              </p:ext>
            </p:extLst>
          </p:nvPr>
        </p:nvGraphicFramePr>
        <p:xfrm>
          <a:off x="370464" y="1143000"/>
          <a:ext cx="41322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06" name="数式" r:id="rId4" imgW="1549080" imgH="419040" progId="Equation.3">
                  <p:embed/>
                </p:oleObj>
              </mc:Choice>
              <mc:Fallback>
                <p:oleObj name="数式" r:id="rId4" imgW="154908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464" y="1143000"/>
                        <a:ext cx="41322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5F0E8F6-2B4F-4BED-82F5-E5F0549587DD}"/>
              </a:ext>
            </a:extLst>
          </p:cNvPr>
          <p:cNvSpPr txBox="1"/>
          <p:nvPr/>
        </p:nvSpPr>
        <p:spPr>
          <a:xfrm>
            <a:off x="4953000" y="166266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equation with source: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2945DD-F55A-4A50-A7E7-3963D218F5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516613"/>
              </p:ext>
            </p:extLst>
          </p:nvPr>
        </p:nvGraphicFramePr>
        <p:xfrm>
          <a:off x="420536" y="2295152"/>
          <a:ext cx="8416925" cy="14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07" name="Equation" r:id="rId6" imgW="5384520" imgH="952200" progId="Equation.DSMT4">
                  <p:embed/>
                </p:oleObj>
              </mc:Choice>
              <mc:Fallback>
                <p:oleObj name="Equation" r:id="rId6" imgW="5384520" imgH="952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36" y="2295152"/>
                        <a:ext cx="8416925" cy="14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be 7">
            <a:extLst>
              <a:ext uri="{FF2B5EF4-FFF2-40B4-BE49-F238E27FC236}">
                <a16:creationId xmlns:a16="http://schemas.microsoft.com/office/drawing/2014/main" id="{E6173079-6291-4246-B8BB-66B4AE2EADC5}"/>
              </a:ext>
            </a:extLst>
          </p:cNvPr>
          <p:cNvSpPr/>
          <p:nvPr/>
        </p:nvSpPr>
        <p:spPr>
          <a:xfrm>
            <a:off x="304800" y="4876800"/>
            <a:ext cx="8382000" cy="1219200"/>
          </a:xfrm>
          <a:prstGeom prst="cube">
            <a:avLst>
              <a:gd name="adj" fmla="val 790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5270BD60-7CA9-4133-9FC2-DFD6743761D1}"/>
              </a:ext>
            </a:extLst>
          </p:cNvPr>
          <p:cNvSpPr/>
          <p:nvPr/>
        </p:nvSpPr>
        <p:spPr>
          <a:xfrm>
            <a:off x="3810000" y="5257800"/>
            <a:ext cx="1219200" cy="457200"/>
          </a:xfrm>
          <a:prstGeom prst="can">
            <a:avLst>
              <a:gd name="adj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8ABCB2-8B68-42A7-80D8-1B2087A48BF3}"/>
              </a:ext>
            </a:extLst>
          </p:cNvPr>
          <p:cNvCxnSpPr/>
          <p:nvPr/>
        </p:nvCxnSpPr>
        <p:spPr>
          <a:xfrm flipV="1">
            <a:off x="4419600" y="3733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D8917EF-6C7C-4D9E-9577-395900577E23}"/>
              </a:ext>
            </a:extLst>
          </p:cNvPr>
          <p:cNvCxnSpPr/>
          <p:nvPr/>
        </p:nvCxnSpPr>
        <p:spPr>
          <a:xfrm>
            <a:off x="4369526" y="5410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9C029E-F32B-4016-9C6C-E61F88BB094D}"/>
              </a:ext>
            </a:extLst>
          </p:cNvPr>
          <p:cNvCxnSpPr/>
          <p:nvPr/>
        </p:nvCxnSpPr>
        <p:spPr>
          <a:xfrm flipV="1">
            <a:off x="4419600" y="4876800"/>
            <a:ext cx="10668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14635DB-4A80-49B6-9C2C-A09B0695A443}"/>
              </a:ext>
            </a:extLst>
          </p:cNvPr>
          <p:cNvSpPr txBox="1"/>
          <p:nvPr/>
        </p:nvSpPr>
        <p:spPr>
          <a:xfrm>
            <a:off x="4648200" y="3886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22925B-E17B-4824-AE8D-D61089E8BC13}"/>
              </a:ext>
            </a:extLst>
          </p:cNvPr>
          <p:cNvSpPr txBox="1"/>
          <p:nvPr/>
        </p:nvSpPr>
        <p:spPr>
          <a:xfrm>
            <a:off x="5134792" y="487010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43CE23-0F97-465A-9BEB-4CF8F9C204C0}"/>
              </a:ext>
            </a:extLst>
          </p:cNvPr>
          <p:cNvSpPr txBox="1"/>
          <p:nvPr/>
        </p:nvSpPr>
        <p:spPr>
          <a:xfrm>
            <a:off x="5791200" y="5100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FC8CB-CA84-4570-8E76-3DF80E66B43E}"/>
              </a:ext>
            </a:extLst>
          </p:cNvPr>
          <p:cNvSpPr txBox="1"/>
          <p:nvPr/>
        </p:nvSpPr>
        <p:spPr>
          <a:xfrm>
            <a:off x="304800" y="14970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model of a sound amplifier --</a:t>
            </a:r>
          </a:p>
        </p:txBody>
      </p:sp>
    </p:spTree>
    <p:extLst>
      <p:ext uri="{BB962C8B-B14F-4D97-AF65-F5344CB8AC3E}">
        <p14:creationId xmlns:p14="http://schemas.microsoft.com/office/powerpoint/2010/main" val="14988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F4912D-BA60-415F-B00F-DE28EC34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F137A-54EC-4095-BD7E-5E083A04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8B218-89F0-4AA5-935D-6C212593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693062-553D-4078-BBA4-DFE225779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8924925" cy="313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6AC241-AFDC-4773-AD69-D40C8D2E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C2B31-CE04-4BD9-BB31-6EA83743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02CDF-B511-4EDB-A9D6-3088E52B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EB2949-A60D-44E1-91FF-880EB8461C99}"/>
              </a:ext>
            </a:extLst>
          </p:cNvPr>
          <p:cNvSpPr txBox="1"/>
          <p:nvPr/>
        </p:nvSpPr>
        <p:spPr>
          <a:xfrm>
            <a:off x="685800" y="685800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/>
              <a:t>Gao – 9 PM Tuesday</a:t>
            </a:r>
          </a:p>
          <a:p>
            <a:r>
              <a:rPr lang="en-US" sz="3200" dirty="0"/>
              <a:t>Tim – 11 AM  Wednesday</a:t>
            </a:r>
          </a:p>
          <a:p>
            <a:r>
              <a:rPr lang="en-US" sz="3200" dirty="0"/>
              <a:t>Jeanette – 11 AM Friday</a:t>
            </a:r>
          </a:p>
          <a:p>
            <a:r>
              <a:rPr lang="en-US" sz="3200" dirty="0"/>
              <a:t>Derek – 12 PM Friday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367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C3684-D026-44B9-9AF8-180786B4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CCABB-121C-4C38-BE3E-041F6144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70938-E99C-44CD-807E-AC0E00F8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48F0F-7465-4174-B507-7F108268A5C7}"/>
              </a:ext>
            </a:extLst>
          </p:cNvPr>
          <p:cNvSpPr txBox="1"/>
          <p:nvPr/>
        </p:nvSpPr>
        <p:spPr>
          <a:xfrm>
            <a:off x="457200" y="2286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–</a:t>
            </a:r>
          </a:p>
          <a:p>
            <a:pPr marL="342900" indent="-342900">
              <a:buAutoNum type="arabicPeriod"/>
            </a:pPr>
            <a:r>
              <a:rPr lang="en-US" dirty="0"/>
              <a:t>The open-open pipe boundary conditions [were given in the lecture]. But what physical mechanism leads to this kind of condition? </a:t>
            </a:r>
          </a:p>
          <a:p>
            <a:pPr marL="342900" indent="-342900">
              <a:buAutoNum type="arabicPeriod"/>
            </a:pPr>
            <a:r>
              <a:rPr lang="en-US" dirty="0"/>
              <a:t>Can wave velocity in an ideal gas only be the speed of sound, or can be other speeds? 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159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A645E2-2539-4437-A1DF-349B12C9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3758CF-3646-43A1-AEF2-D441BAFE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45E7A-8E0E-47BE-9227-E4EAB1CD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A2B1A4-858D-47BA-BC6D-34A6070838DD}"/>
              </a:ext>
            </a:extLst>
          </p:cNvPr>
          <p:cNvSpPr txBox="1"/>
          <p:nvPr/>
        </p:nvSpPr>
        <p:spPr>
          <a:xfrm>
            <a:off x="609600" y="304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–</a:t>
            </a:r>
          </a:p>
          <a:p>
            <a:pPr lvl="1"/>
            <a:r>
              <a:rPr lang="en-US" sz="2400" dirty="0">
                <a:latin typeface="+mj-lt"/>
              </a:rPr>
              <a:t>Hydrodynamic equations for isentropic air + linearization about equilibrium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wave equation for air   (sound waves)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41A54-C566-4207-A3B2-C36C27835848}"/>
              </a:ext>
            </a:extLst>
          </p:cNvPr>
          <p:cNvSpPr txBox="1"/>
          <p:nvPr/>
        </p:nvSpPr>
        <p:spPr>
          <a:xfrm>
            <a:off x="685800" y="26670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 following things correctly describe the wave equation for sound in air and the wave equation for elastic media?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wave velocity is different for sound in air and waves in elastic media.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wave motion in elastic media can be either transverse or longitudinal.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wave motion for sound in air can be either transverse or longitudinal.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587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904938"/>
              </p:ext>
            </p:extLst>
          </p:nvPr>
        </p:nvGraphicFramePr>
        <p:xfrm>
          <a:off x="152400" y="206087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71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6087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98565"/>
              </p:ext>
            </p:extLst>
          </p:nvPr>
        </p:nvGraphicFramePr>
        <p:xfrm>
          <a:off x="526473" y="3851274"/>
          <a:ext cx="7778825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72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73" y="3851274"/>
                        <a:ext cx="7778825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940256"/>
              </p:ext>
            </p:extLst>
          </p:nvPr>
        </p:nvGraphicFramePr>
        <p:xfrm>
          <a:off x="3429000" y="1234366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73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234366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022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2E46A-0BF6-4674-8DBC-C08130074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88A38D-6598-459B-83A7-AA82E275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79862-7A0D-4BF7-B736-3D5FA81B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7574B7-54B3-4294-9FB8-F96E635010A8}"/>
              </a:ext>
            </a:extLst>
          </p:cNvPr>
          <p:cNvSpPr txBox="1"/>
          <p:nvPr/>
        </p:nvSpPr>
        <p:spPr>
          <a:xfrm>
            <a:off x="228600" y="3048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</a:t>
            </a:r>
            <a:r>
              <a:rPr lang="en-US" sz="2400" dirty="0"/>
              <a:t>Can wave velocity in an ideal gas only be the speed of sound, or can [there] be other speeds? 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--  The term “speed of sound” refers to the linear approximation to the hydrodynamic equations for an ideal gas.    We also assumed </a:t>
            </a:r>
            <a:r>
              <a:rPr lang="en-US" sz="2400" dirty="0" err="1">
                <a:latin typeface="+mj-lt"/>
              </a:rPr>
              <a:t>isoentropic</a:t>
            </a:r>
            <a:r>
              <a:rPr lang="en-US" sz="2400" dirty="0">
                <a:latin typeface="+mj-lt"/>
              </a:rPr>
              <a:t> conditions.   In this case, only longitudinal waves are possible.   For other types of media  other “sound” speeds are possible, particularly, longitudinal and transverse waves often have different speeds.</a:t>
            </a:r>
          </a:p>
        </p:txBody>
      </p:sp>
    </p:spTree>
    <p:extLst>
      <p:ext uri="{BB962C8B-B14F-4D97-AF65-F5344CB8AC3E}">
        <p14:creationId xmlns:p14="http://schemas.microsoft.com/office/powerpoint/2010/main" val="64237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11/02/2020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253166"/>
              </p:ext>
            </p:extLst>
          </p:nvPr>
        </p:nvGraphicFramePr>
        <p:xfrm>
          <a:off x="2503488" y="838200"/>
          <a:ext cx="391001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02" name="数式" r:id="rId4" imgW="1231560" imgH="419040" progId="Equation.3">
                  <p:embed/>
                </p:oleObj>
              </mc:Choice>
              <mc:Fallback>
                <p:oleObj name="数式" r:id="rId4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838200"/>
                        <a:ext cx="3910012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to wave equation: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57921"/>
              </p:ext>
            </p:extLst>
          </p:nvPr>
        </p:nvGraphicFramePr>
        <p:xfrm>
          <a:off x="522287" y="2478087"/>
          <a:ext cx="785971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03" name="数式" r:id="rId6" imgW="2476440" imgH="685800" progId="Equation.3">
                  <p:embed/>
                </p:oleObj>
              </mc:Choice>
              <mc:Fallback>
                <p:oleObj name="数式" r:id="rId6" imgW="2476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" y="2478087"/>
                        <a:ext cx="7859713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74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19044</TotalTime>
  <Words>1061</Words>
  <Application>Microsoft Office PowerPoint</Application>
  <PresentationFormat>On-screen Show (4:3)</PresentationFormat>
  <Paragraphs>178</Paragraphs>
  <Slides>24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898</cp:revision>
  <cp:lastPrinted>2018-11-05T03:48:13Z</cp:lastPrinted>
  <dcterms:created xsi:type="dcterms:W3CDTF">2012-01-10T18:32:24Z</dcterms:created>
  <dcterms:modified xsi:type="dcterms:W3CDTF">2020-11-02T15:53:52Z</dcterms:modified>
</cp:coreProperties>
</file>