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54" r:id="rId3"/>
    <p:sldId id="449" r:id="rId4"/>
    <p:sldId id="448" r:id="rId5"/>
    <p:sldId id="429" r:id="rId6"/>
    <p:sldId id="420" r:id="rId7"/>
    <p:sldId id="421" r:id="rId8"/>
    <p:sldId id="422" r:id="rId9"/>
    <p:sldId id="423" r:id="rId10"/>
    <p:sldId id="424" r:id="rId11"/>
    <p:sldId id="450" r:id="rId12"/>
    <p:sldId id="425" r:id="rId13"/>
    <p:sldId id="426" r:id="rId14"/>
    <p:sldId id="427" r:id="rId15"/>
    <p:sldId id="428" r:id="rId16"/>
    <p:sldId id="451" r:id="rId17"/>
    <p:sldId id="452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5" d="100"/>
          <a:sy n="55" d="100"/>
        </p:scale>
        <p:origin x="129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consider some solutions to the linear sound wave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plots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6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boundary conditions for the sound wave within the pipe, focusing on the radial direction.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53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Zeroes of the derivatives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01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also need to consider the boundary conditions for the air motion in the z direction where the paper can be either open or closed.    For the open, open pipe, we then find the resonant wavevectors.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4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00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other boundary conditions and their resonances.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82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what we will consider on Wednesday.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tentative schedule for the next several weeks.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problem based on today’s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68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equations we derived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5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we will be interested in time harmonic solutions to the wave equation, where omega denotes the pure frequency of the 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44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consider a pipe of length L and radius a.   In this pipe, we are interested in the behavior of the air.      Should you have such a piper at home, put your ear close to one end.     What do you hear?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8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consider the equations of linear air within the paper.   Cylindrical coordinates are the natural analysis tools for this case.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2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equation is separable in the radial, angular, z, and time variables.    Because of the cylindrical geometry,    the angular part takes the form of exp(I m phi), where m has to be an integer.    We also are motivated to assume that the Z(z) function has a sinusoidal form with an unknown constant alpha.     Finally, the equation for the radial equation now takes a familiar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86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certain assumptions, we can show that the radial solutions for the air motion, are Bessel functions of order 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30 --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Wave equation for sound in linear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Wave equations for sound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Standing wave solutions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Traveling wave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81872"/>
              </p:ext>
            </p:extLst>
          </p:nvPr>
        </p:nvGraphicFramePr>
        <p:xfrm>
          <a:off x="228600" y="228600"/>
          <a:ext cx="41640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07" name="数式" r:id="rId5" imgW="1625400" imgH="228600" progId="Equation.3">
                  <p:embed/>
                </p:oleObj>
              </mc:Choice>
              <mc:Fallback>
                <p:oleObj name="数式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1640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93070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400" y="24145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37926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4DE41-22E5-481C-A2CF-504E103C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3EDB2-1574-457B-9CE6-79204CC6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2782C-C00C-4C52-B99B-0DA2F092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91A757-9199-45E3-934F-E928D0CCE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120214"/>
              </p:ext>
            </p:extLst>
          </p:nvPr>
        </p:nvGraphicFramePr>
        <p:xfrm>
          <a:off x="2979400" y="762000"/>
          <a:ext cx="573578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68" name="Equation" r:id="rId4" imgW="2336760" imgH="838080" progId="Equation.DSMT4">
                  <p:embed/>
                </p:oleObj>
              </mc:Choice>
              <mc:Fallback>
                <p:oleObj name="Equation" r:id="rId4" imgW="23367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9400" y="762000"/>
                        <a:ext cx="5735782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4E96F9-C1A3-420A-B2E6-80F4925ADB4A}"/>
              </a:ext>
            </a:extLst>
          </p:cNvPr>
          <p:cNvSpPr txBox="1"/>
          <p:nvPr/>
        </p:nvSpPr>
        <p:spPr>
          <a:xfrm>
            <a:off x="228600" y="13652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recall the boundary conditions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Can 5">
            <a:extLst>
              <a:ext uri="{FF2B5EF4-FFF2-40B4-BE49-F238E27FC236}">
                <a16:creationId xmlns:a16="http://schemas.microsoft.com/office/drawing/2014/main" id="{750A4D92-EFF1-4DD5-BD8E-C33791627980}"/>
              </a:ext>
            </a:extLst>
          </p:cNvPr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1324D74C-2DD6-44E5-9042-2A21F4E511E1}"/>
              </a:ext>
            </a:extLst>
          </p:cNvPr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D00207-101B-486A-B6C4-740A18D1FFE4}"/>
              </a:ext>
            </a:extLst>
          </p:cNvPr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8D4A18-5E2A-4F8C-B2CD-CF5395119DC4}"/>
              </a:ext>
            </a:extLst>
          </p:cNvPr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682B89-ECCE-42E9-9925-1E5348F16AD5}"/>
              </a:ext>
            </a:extLst>
          </p:cNvPr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453BF6E-BC03-4D36-8881-7374E55A7E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441389"/>
              </p:ext>
            </p:extLst>
          </p:nvPr>
        </p:nvGraphicFramePr>
        <p:xfrm>
          <a:off x="2819400" y="3463636"/>
          <a:ext cx="61087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69" name="Equation" r:id="rId6" imgW="2095200" imgH="952200" progId="Equation.DSMT4">
                  <p:embed/>
                </p:oleObj>
              </mc:Choice>
              <mc:Fallback>
                <p:oleObj name="Equation" r:id="rId6" imgW="20952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19400" y="3463636"/>
                        <a:ext cx="6108700" cy="277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515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995065"/>
            <a:ext cx="6076950" cy="3810000"/>
            <a:chOff x="914400" y="1752600"/>
            <a:chExt cx="6076950" cy="3810000"/>
          </a:xfrm>
        </p:grpSpPr>
        <p:pic>
          <p:nvPicPr>
            <p:cNvPr id="32153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752600"/>
              <a:ext cx="607695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24000" y="37293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7526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14600" y="2438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m=2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087305"/>
              </p:ext>
            </p:extLst>
          </p:nvPr>
        </p:nvGraphicFramePr>
        <p:xfrm>
          <a:off x="304800" y="152400"/>
          <a:ext cx="605155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1" name="数式" r:id="rId5" imgW="2361960" imgH="393480" progId="Equation.3">
                  <p:embed/>
                </p:oleObj>
              </mc:Choice>
              <mc:Fallback>
                <p:oleObj name="数式" r:id="rId5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605155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Zeros of derivatives:  m=0:  0.00000, 3.83171, 7.01559</a:t>
            </a:r>
          </a:p>
          <a:p>
            <a:r>
              <a:rPr lang="en-US" sz="2400" dirty="0">
                <a:latin typeface="+mj-lt"/>
              </a:rPr>
              <a:t>                                   m=1:  1.84118, 5.33144, 8.53632</a:t>
            </a:r>
          </a:p>
          <a:p>
            <a:r>
              <a:rPr lang="en-US" sz="2400" dirty="0">
                <a:latin typeface="+mj-lt"/>
              </a:rPr>
              <a:t>                                   m=2:  3.05424, 6.70613, 9.96947</a:t>
            </a:r>
          </a:p>
        </p:txBody>
      </p:sp>
    </p:spTree>
    <p:extLst>
      <p:ext uri="{BB962C8B-B14F-4D97-AF65-F5344CB8AC3E}">
        <p14:creationId xmlns:p14="http://schemas.microsoft.com/office/powerpoint/2010/main" val="268828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 for z=0, z=L: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460655"/>
              </p:ext>
            </p:extLst>
          </p:nvPr>
        </p:nvGraphicFramePr>
        <p:xfrm>
          <a:off x="381001" y="1066800"/>
          <a:ext cx="5867399" cy="24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02" name="数式" r:id="rId4" imgW="2514600" imgH="1054080" progId="Equation.3">
                  <p:embed/>
                </p:oleObj>
              </mc:Choice>
              <mc:Fallback>
                <p:oleObj name="数式" r:id="rId4" imgW="25146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1066800"/>
                        <a:ext cx="5867399" cy="24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24642"/>
              </p:ext>
            </p:extLst>
          </p:nvPr>
        </p:nvGraphicFramePr>
        <p:xfrm>
          <a:off x="501650" y="3657600"/>
          <a:ext cx="53213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03" name="数式" r:id="rId6" imgW="2108160" imgH="1155600" progId="Equation.3">
                  <p:embed/>
                </p:oleObj>
              </mc:Choice>
              <mc:Fallback>
                <p:oleObj name="数式" r:id="rId6" imgW="210816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657600"/>
                        <a:ext cx="53213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33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638284"/>
              </p:ext>
            </p:extLst>
          </p:nvPr>
        </p:nvGraphicFramePr>
        <p:xfrm>
          <a:off x="911225" y="990600"/>
          <a:ext cx="785495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78" name="数式" r:id="rId4" imgW="3111480" imgH="1028520" progId="Equation.3">
                  <p:embed/>
                </p:oleObj>
              </mc:Choice>
              <mc:Fallback>
                <p:oleObj name="数式" r:id="rId4" imgW="311148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990600"/>
                        <a:ext cx="785495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898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404780"/>
              </p:ext>
            </p:extLst>
          </p:nvPr>
        </p:nvGraphicFramePr>
        <p:xfrm>
          <a:off x="1036637" y="1295400"/>
          <a:ext cx="6964363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50" name="数式" r:id="rId4" imgW="2984400" imgH="1054080" progId="Equation.3">
                  <p:embed/>
                </p:oleObj>
              </mc:Choice>
              <mc:Fallback>
                <p:oleObj name="数式" r:id="rId4" imgW="29844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7" y="1295400"/>
                        <a:ext cx="6964363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boundary condition for z=0, z=L: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599542"/>
              </p:ext>
            </p:extLst>
          </p:nvPr>
        </p:nvGraphicFramePr>
        <p:xfrm>
          <a:off x="1219200" y="4267200"/>
          <a:ext cx="461645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51" name="数式" r:id="rId6" imgW="1828800" imgH="507960" progId="Equation.3">
                  <p:embed/>
                </p:oleObj>
              </mc:Choice>
              <mc:Fallback>
                <p:oleObj name="数式" r:id="rId6" imgW="1828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461645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808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4DC6D-B63F-416F-A628-8D07AAB7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662B9-0BDF-43CF-80C3-5662AF62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1ECEB-292E-45CB-97F2-E06BF6A3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BAF97-7CF2-41E8-AA82-DA8E888A60A6}"/>
              </a:ext>
            </a:extLst>
          </p:cNvPr>
          <p:cNvSpPr txBox="1"/>
          <p:nvPr/>
        </p:nvSpPr>
        <p:spPr>
          <a:xfrm>
            <a:off x="381000" y="5334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above analysis pertains to resonant air waves within a cylindrical pipe.    As previously mentioned, you can hear these resonances if you put your ear close to such a pipe.    The same phenomenon is the basis of several musical instruments such as   organ pipes,   recorders,   flutes,    clarinets, oboes, etc.    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Question – what about a trumpet, trombone, French horn, </a:t>
            </a:r>
            <a:r>
              <a:rPr lang="en-US" sz="2400" dirty="0" err="1">
                <a:latin typeface="+mj-lt"/>
              </a:rPr>
              <a:t>etc</a:t>
            </a:r>
            <a:r>
              <a:rPr lang="en-US" sz="2400" dirty="0">
                <a:latin typeface="+mj-lt"/>
              </a:rPr>
              <a:t>?</a:t>
            </a:r>
          </a:p>
          <a:p>
            <a:r>
              <a:rPr lang="en-US" sz="2400" dirty="0">
                <a:latin typeface="+mj-lt"/>
              </a:rPr>
              <a:t>    a.   Same idea?</a:t>
            </a:r>
          </a:p>
          <a:p>
            <a:r>
              <a:rPr lang="en-US" sz="2400" dirty="0">
                <a:latin typeface="+mj-lt"/>
              </a:rPr>
              <a:t>    b.    Totally different?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But for musical instruments, you do not want to put your ear next to the device – additional considerations must apply.  Basically, you want to couple these standing waves to produce traveling waves. </a:t>
            </a:r>
          </a:p>
        </p:txBody>
      </p:sp>
    </p:spTree>
    <p:extLst>
      <p:ext uri="{BB962C8B-B14F-4D97-AF65-F5344CB8AC3E}">
        <p14:creationId xmlns:p14="http://schemas.microsoft.com/office/powerpoint/2010/main" val="106428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6C9B-18A0-4FB9-8547-47E5FBAF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BEFF9-CB96-442C-9F35-4F14E552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DC5A7-E2F0-4F91-9AE4-743D37F3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95BF04-0FB2-49F7-BAEB-6FA883E96D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565800"/>
              </p:ext>
            </p:extLst>
          </p:nvPr>
        </p:nvGraphicFramePr>
        <p:xfrm>
          <a:off x="370464" y="1143000"/>
          <a:ext cx="41322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382" name="数式" r:id="rId4" imgW="1549080" imgH="419040" progId="Equation.3">
                  <p:embed/>
                </p:oleObj>
              </mc:Choice>
              <mc:Fallback>
                <p:oleObj name="数式" r:id="rId4" imgW="154908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464" y="1143000"/>
                        <a:ext cx="41322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F0E8F6-2B4F-4BED-82F5-E5F0549587DD}"/>
              </a:ext>
            </a:extLst>
          </p:cNvPr>
          <p:cNvSpPr txBox="1"/>
          <p:nvPr/>
        </p:nvSpPr>
        <p:spPr>
          <a:xfrm>
            <a:off x="4953000" y="166266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equation with source: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2945DD-F55A-4A50-A7E7-3963D218F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516613"/>
              </p:ext>
            </p:extLst>
          </p:nvPr>
        </p:nvGraphicFramePr>
        <p:xfrm>
          <a:off x="420536" y="2295152"/>
          <a:ext cx="8416925" cy="14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383" name="Equation" r:id="rId6" imgW="5384520" imgH="952200" progId="Equation.DSMT4">
                  <p:embed/>
                </p:oleObj>
              </mc:Choice>
              <mc:Fallback>
                <p:oleObj name="Equation" r:id="rId6" imgW="5384520" imgH="952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36" y="2295152"/>
                        <a:ext cx="8416925" cy="14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be 7">
            <a:extLst>
              <a:ext uri="{FF2B5EF4-FFF2-40B4-BE49-F238E27FC236}">
                <a16:creationId xmlns:a16="http://schemas.microsoft.com/office/drawing/2014/main" id="{E6173079-6291-4246-B8BB-66B4AE2EADC5}"/>
              </a:ext>
            </a:extLst>
          </p:cNvPr>
          <p:cNvSpPr/>
          <p:nvPr/>
        </p:nvSpPr>
        <p:spPr>
          <a:xfrm>
            <a:off x="304800" y="4876800"/>
            <a:ext cx="8382000" cy="1219200"/>
          </a:xfrm>
          <a:prstGeom prst="cube">
            <a:avLst>
              <a:gd name="adj" fmla="val 790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5270BD60-7CA9-4133-9FC2-DFD6743761D1}"/>
              </a:ext>
            </a:extLst>
          </p:cNvPr>
          <p:cNvSpPr/>
          <p:nvPr/>
        </p:nvSpPr>
        <p:spPr>
          <a:xfrm>
            <a:off x="3810000" y="5257800"/>
            <a:ext cx="1219200" cy="457200"/>
          </a:xfrm>
          <a:prstGeom prst="ca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8ABCB2-8B68-42A7-80D8-1B2087A48BF3}"/>
              </a:ext>
            </a:extLst>
          </p:cNvPr>
          <p:cNvCxnSpPr/>
          <p:nvPr/>
        </p:nvCxnSpPr>
        <p:spPr>
          <a:xfrm flipV="1">
            <a:off x="4419600" y="3733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8917EF-6C7C-4D9E-9577-395900577E23}"/>
              </a:ext>
            </a:extLst>
          </p:cNvPr>
          <p:cNvCxnSpPr/>
          <p:nvPr/>
        </p:nvCxnSpPr>
        <p:spPr>
          <a:xfrm>
            <a:off x="4369526" y="5410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9C029E-F32B-4016-9C6C-E61F88BB094D}"/>
              </a:ext>
            </a:extLst>
          </p:cNvPr>
          <p:cNvCxnSpPr/>
          <p:nvPr/>
        </p:nvCxnSpPr>
        <p:spPr>
          <a:xfrm flipV="1">
            <a:off x="4419600" y="4876800"/>
            <a:ext cx="10668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4635DB-4A80-49B6-9C2C-A09B0695A443}"/>
              </a:ext>
            </a:extLst>
          </p:cNvPr>
          <p:cNvSpPr txBox="1"/>
          <p:nvPr/>
        </p:nvSpPr>
        <p:spPr>
          <a:xfrm>
            <a:off x="4648200" y="3886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22925B-E17B-4824-AE8D-D61089E8BC13}"/>
              </a:ext>
            </a:extLst>
          </p:cNvPr>
          <p:cNvSpPr txBox="1"/>
          <p:nvPr/>
        </p:nvSpPr>
        <p:spPr>
          <a:xfrm>
            <a:off x="5134792" y="48701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43CE23-0F97-465A-9BEB-4CF8F9C204C0}"/>
              </a:ext>
            </a:extLst>
          </p:cNvPr>
          <p:cNvSpPr txBox="1"/>
          <p:nvPr/>
        </p:nvSpPr>
        <p:spPr>
          <a:xfrm>
            <a:off x="5791200" y="5100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FC8CB-CA84-4570-8E76-3DF80E66B43E}"/>
              </a:ext>
            </a:extLst>
          </p:cNvPr>
          <p:cNvSpPr txBox="1"/>
          <p:nvPr/>
        </p:nvSpPr>
        <p:spPr>
          <a:xfrm>
            <a:off x="304800" y="14970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model of a sound amplifier --</a:t>
            </a:r>
          </a:p>
        </p:txBody>
      </p:sp>
    </p:spTree>
    <p:extLst>
      <p:ext uri="{BB962C8B-B14F-4D97-AF65-F5344CB8AC3E}">
        <p14:creationId xmlns:p14="http://schemas.microsoft.com/office/powerpoint/2010/main" val="14988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B3C074B-3DA2-4A85-8159-E4C5EE4C5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68" y="1066800"/>
            <a:ext cx="8741832" cy="495222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DD9E3A-C74A-4F0E-8AD7-CC1E6AE3BC7C}"/>
              </a:ext>
            </a:extLst>
          </p:cNvPr>
          <p:cNvSpPr txBox="1"/>
          <p:nvPr/>
        </p:nvSpPr>
        <p:spPr>
          <a:xfrm>
            <a:off x="1524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Tentative schedule  --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7116" y="182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F4912D-BA60-415F-B00F-DE28EC34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F137A-54EC-4095-BD7E-5E083A04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8B218-89F0-4AA5-935D-6C212593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93062-553D-4078-BBA4-DFE225779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8924925" cy="313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35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312612"/>
              </p:ext>
            </p:extLst>
          </p:nvPr>
        </p:nvGraphicFramePr>
        <p:xfrm>
          <a:off x="533400" y="3668712"/>
          <a:ext cx="7778825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36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68712"/>
                        <a:ext cx="7778825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37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02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253166"/>
              </p:ext>
            </p:extLst>
          </p:nvPr>
        </p:nvGraphicFramePr>
        <p:xfrm>
          <a:off x="2503488" y="838200"/>
          <a:ext cx="39100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78" name="数式" r:id="rId4" imgW="1231560" imgH="419040" progId="Equation.3">
                  <p:embed/>
                </p:oleObj>
              </mc:Choice>
              <mc:Fallback>
                <p:oleObj name="数式" r:id="rId4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838200"/>
                        <a:ext cx="391001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to wave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57921"/>
              </p:ext>
            </p:extLst>
          </p:nvPr>
        </p:nvGraphicFramePr>
        <p:xfrm>
          <a:off x="522287" y="2478087"/>
          <a:ext cx="78597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79" name="数式" r:id="rId6" imgW="2476440" imgH="685800" progId="Equation.3">
                  <p:embed/>
                </p:oleObj>
              </mc:Choice>
              <mc:Fallback>
                <p:oleObj name="数式" r:id="rId6" imgW="2476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" y="2478087"/>
                        <a:ext cx="785971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74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 harmonic standing waves in a pipe</a:t>
            </a:r>
          </a:p>
        </p:txBody>
      </p:sp>
      <p:sp>
        <p:nvSpPr>
          <p:cNvPr id="6" name="Can 5"/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753404"/>
              </p:ext>
            </p:extLst>
          </p:nvPr>
        </p:nvGraphicFramePr>
        <p:xfrm>
          <a:off x="3124200" y="1447800"/>
          <a:ext cx="3505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62" name="数式" r:id="rId4" imgW="1104840" imgH="419040" progId="Equation.3">
                  <p:embed/>
                </p:oleObj>
              </mc:Choice>
              <mc:Fallback>
                <p:oleObj name="数式" r:id="rId4" imgW="110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3505200" cy="1279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16324"/>
              </p:ext>
            </p:extLst>
          </p:nvPr>
        </p:nvGraphicFramePr>
        <p:xfrm>
          <a:off x="3200400" y="3581400"/>
          <a:ext cx="5684838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63" name="数式" r:id="rId6" imgW="2311200" imgH="850680" progId="Equation.3">
                  <p:embed/>
                </p:oleObj>
              </mc:Choice>
              <mc:Fallback>
                <p:oleObj name="数式" r:id="rId6" imgW="23112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81400"/>
                        <a:ext cx="5684838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01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399280"/>
              </p:ext>
            </p:extLst>
          </p:nvPr>
        </p:nvGraphicFramePr>
        <p:xfrm>
          <a:off x="220663" y="1955800"/>
          <a:ext cx="8755062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88" name="Equation" r:id="rId4" imgW="3276360" imgH="1396800" progId="Equation.DSMT4">
                  <p:embed/>
                </p:oleObj>
              </mc:Choice>
              <mc:Fallback>
                <p:oleObj name="Equation" r:id="rId4" imgW="32763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3" y="1955800"/>
                        <a:ext cx="8755062" cy="368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73880"/>
              </p:ext>
            </p:extLst>
          </p:nvPr>
        </p:nvGraphicFramePr>
        <p:xfrm>
          <a:off x="609600" y="304800"/>
          <a:ext cx="76977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89" name="数式" r:id="rId6" imgW="2425680" imgH="419040" progId="Equation.3">
                  <p:embed/>
                </p:oleObj>
              </mc:Choice>
              <mc:Fallback>
                <p:oleObj name="数式" r:id="rId6" imgW="2425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6977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28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638199"/>
              </p:ext>
            </p:extLst>
          </p:nvPr>
        </p:nvGraphicFramePr>
        <p:xfrm>
          <a:off x="0" y="228600"/>
          <a:ext cx="8916988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65" name="数式" r:id="rId4" imgW="2882880" imgH="482400" progId="Equation.3">
                  <p:embed/>
                </p:oleObj>
              </mc:Choice>
              <mc:Fallback>
                <p:oleObj name="数式" r:id="rId4" imgW="2882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8916988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13984"/>
              </p:ext>
            </p:extLst>
          </p:nvPr>
        </p:nvGraphicFramePr>
        <p:xfrm>
          <a:off x="304800" y="1905000"/>
          <a:ext cx="620553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66" name="数式" r:id="rId6" imgW="2006280" imgH="228600" progId="Equation.3">
                  <p:embed/>
                </p:oleObj>
              </mc:Choice>
              <mc:Fallback>
                <p:oleObj name="数式" r:id="rId6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620553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54514"/>
              </p:ext>
            </p:extLst>
          </p:nvPr>
        </p:nvGraphicFramePr>
        <p:xfrm>
          <a:off x="93663" y="2819400"/>
          <a:ext cx="91122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67" name="数式" r:id="rId8" imgW="2946240" imgH="228600" progId="Equation.3">
                  <p:embed/>
                </p:oleObj>
              </mc:Choice>
              <mc:Fallback>
                <p:oleObj name="数式" r:id="rId8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2819400"/>
                        <a:ext cx="91122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00811"/>
              </p:ext>
            </p:extLst>
          </p:nvPr>
        </p:nvGraphicFramePr>
        <p:xfrm>
          <a:off x="60325" y="3570288"/>
          <a:ext cx="82073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68" name="Equation" r:id="rId10" imgW="2654280" imgH="228600" progId="Equation.DSMT4">
                  <p:embed/>
                </p:oleObj>
              </mc:Choice>
              <mc:Fallback>
                <p:oleObj name="Equation" r:id="rId10" imgW="2654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3570288"/>
                        <a:ext cx="820737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60773"/>
              </p:ext>
            </p:extLst>
          </p:nvPr>
        </p:nvGraphicFramePr>
        <p:xfrm>
          <a:off x="304800" y="4495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69" name="数式" r:id="rId12" imgW="2286000" imgH="482400" progId="Equation.3">
                  <p:embed/>
                </p:oleObj>
              </mc:Choice>
              <mc:Fallback>
                <p:oleObj name="数式" r:id="rId12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3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84060"/>
              </p:ext>
            </p:extLst>
          </p:nvPr>
        </p:nvGraphicFramePr>
        <p:xfrm>
          <a:off x="-9525" y="2198688"/>
          <a:ext cx="9174163" cy="397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34" name="Equation" r:id="rId4" imgW="3581280" imgH="1574640" progId="Equation.DSMT4">
                  <p:embed/>
                </p:oleObj>
              </mc:Choice>
              <mc:Fallback>
                <p:oleObj name="Equation" r:id="rId4" imgW="358128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525" y="2198688"/>
                        <a:ext cx="9174163" cy="397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20562"/>
              </p:ext>
            </p:extLst>
          </p:nvPr>
        </p:nvGraphicFramePr>
        <p:xfrm>
          <a:off x="228600" y="304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35" name="数式" r:id="rId6" imgW="2286000" imgH="482400" progId="Equation.3">
                  <p:embed/>
                </p:oleObj>
              </mc:Choice>
              <mc:Fallback>
                <p:oleObj name="数式" r:id="rId6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62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18854</TotalTime>
  <Words>789</Words>
  <Application>Microsoft Office PowerPoint</Application>
  <PresentationFormat>On-screen Show (4:3)</PresentationFormat>
  <Paragraphs>124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889</cp:revision>
  <cp:lastPrinted>2018-11-05T03:48:13Z</cp:lastPrinted>
  <dcterms:created xsi:type="dcterms:W3CDTF">2012-01-10T18:32:24Z</dcterms:created>
  <dcterms:modified xsi:type="dcterms:W3CDTF">2020-10-31T19:38:15Z</dcterms:modified>
</cp:coreProperties>
</file>