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96" r:id="rId2"/>
    <p:sldId id="457" r:id="rId3"/>
    <p:sldId id="458" r:id="rId4"/>
    <p:sldId id="354" r:id="rId5"/>
    <p:sldId id="459" r:id="rId6"/>
    <p:sldId id="460" r:id="rId7"/>
    <p:sldId id="429" r:id="rId8"/>
    <p:sldId id="456" r:id="rId9"/>
    <p:sldId id="455" r:id="rId10"/>
    <p:sldId id="454" r:id="rId11"/>
    <p:sldId id="430" r:id="rId12"/>
    <p:sldId id="461" r:id="rId13"/>
    <p:sldId id="431" r:id="rId14"/>
    <p:sldId id="432" r:id="rId15"/>
    <p:sldId id="433" r:id="rId16"/>
    <p:sldId id="434" r:id="rId17"/>
    <p:sldId id="435" r:id="rId18"/>
    <p:sldId id="436" r:id="rId19"/>
    <p:sldId id="462" r:id="rId20"/>
    <p:sldId id="437" r:id="rId21"/>
    <p:sldId id="438" r:id="rId22"/>
    <p:sldId id="439" r:id="rId23"/>
    <p:sldId id="440" r:id="rId24"/>
    <p:sldId id="441" r:id="rId25"/>
    <p:sldId id="442" r:id="rId26"/>
    <p:sldId id="443" r:id="rId27"/>
    <p:sldId id="444" r:id="rId28"/>
    <p:sldId id="445" r:id="rId29"/>
    <p:sldId id="446" r:id="rId30"/>
    <p:sldId id="447" r:id="rId31"/>
    <p:sldId id="410" r:id="rId32"/>
    <p:sldId id="448" r:id="rId33"/>
    <p:sldId id="449" r:id="rId34"/>
    <p:sldId id="450" r:id="rId35"/>
    <p:sldId id="451" r:id="rId36"/>
    <p:sldId id="452" r:id="rId3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82" d="100"/>
          <a:sy n="82" d="100"/>
        </p:scale>
        <p:origin x="534" y="84"/>
      </p:cViewPr>
      <p:guideLst>
        <p:guide orient="horz" pos="2160"/>
        <p:guide pos="2880"/>
      </p:guideLst>
    </p:cSldViewPr>
  </p:slideViewPr>
  <p:notesTextViewPr>
    <p:cViewPr>
      <p:scale>
        <a:sx n="1" d="1"/>
        <a:sy n="1" d="1"/>
      </p:scale>
      <p:origin x="0" y="0"/>
    </p:cViewPr>
  </p:notesTextViewPr>
  <p:sorterViewPr>
    <p:cViewPr>
      <p:scale>
        <a:sx n="78" d="100"/>
        <a:sy n="78"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6"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11/4/2020</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8" tIns="48325" rIns="96648" bIns="48325"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48" tIns="48325" rIns="96648" bIns="48325" rtlCol="0"/>
          <a:lstStyle>
            <a:lvl1pPr algn="r">
              <a:defRPr sz="1300"/>
            </a:lvl1pPr>
          </a:lstStyle>
          <a:p>
            <a:fld id="{AC5D2E9F-93AF-4192-9362-BE5EFDABCE46}" type="datetimeFigureOut">
              <a:rPr lang="en-US" smtClean="0"/>
              <a:t>11/4/2020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8" tIns="48325" rIns="96648" bIns="48325"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8" tIns="48325" rIns="96648" bIns="483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48" tIns="48325" rIns="96648" bIns="48325"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48" tIns="48325" rIns="96648" bIns="48325"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traveling wave solutions to the sound wave equations.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268810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step of derivation using Fourier transform in the time domain.</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734112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Spatial equation for Fourier amplitudes.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105480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Solution for isotropic system</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241145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Isotropic solutions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9941546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special property of the Laplace operator.</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658504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Taking the inverse Fourier transform.</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099232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Details and final result.</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536518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convenient/important to use the Green’s function consistent with the boundary values of the particular system of interest.</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9502121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motivate the use of Green’s functions,    we consider the famous Green’s theorem.    Note that these details/derivations will also be discussed when we consider mathematically similar situations for electrodynamic systems.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5118917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Derivation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660863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Scheduled colloquium for this week hosted by Professor </a:t>
            </a:r>
            <a:r>
              <a:rPr lang="en-US" dirty="0" err="1"/>
              <a:t>Jurchescu</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9424595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a simplified model of a sound amplifier where the red cylinder moves up and down in the z direction at a particular frequency omega.</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0366571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need to use a modified Green’s function to satisfy the boundary condition at z=0.</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29367658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569679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to more convenient coordinates.       Preparing to evaluate the expression far from the moving piston.</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9574928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solution continued.    In this approximation, the integral can be evaluated in terms of Bessel functions.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9971023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Estimating the power of the sound wave in this asymptotic regime.</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5148923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 of the power as a function of the polar angle theta.</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10035389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case of a plane wave of sound, scattering off of a cylindrical object.     Can you think of a physical situation for this model?</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19904755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Analysis of the scattering wave using cylindrical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28996664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expect a cylindrical wave that can be represented in terms of Bessel and Neumann functions, or more conveniently in terms of Hankel functions H.          Satisfying the boundary values on the surface of the scattering cylinder,   we find the coefficients of the expression.</a:t>
            </a:r>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826430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asymptotic form of the Hankel functions we can analyze the results further.</a:t>
            </a:r>
          </a:p>
        </p:txBody>
      </p:sp>
      <p:sp>
        <p:nvSpPr>
          <p:cNvPr id="4" name="Slide Number Placeholder 3"/>
          <p:cNvSpPr>
            <a:spLocks noGrp="1"/>
          </p:cNvSpPr>
          <p:nvPr>
            <p:ph type="sldNum" sz="quarter" idx="5"/>
          </p:nvPr>
        </p:nvSpPr>
        <p:spPr/>
        <p:txBody>
          <a:bodyPr/>
          <a:lstStyle/>
          <a:p>
            <a:fld id="{615B37F0-B5B5-4873-843A-F6B8A32A0D0F}" type="slidenum">
              <a:rPr lang="en-US" smtClean="0"/>
              <a:t>35</a:t>
            </a:fld>
            <a:endParaRPr lang="en-US" dirty="0"/>
          </a:p>
        </p:txBody>
      </p:sp>
    </p:spTree>
    <p:extLst>
      <p:ext uri="{BB962C8B-B14F-4D97-AF65-F5344CB8AC3E}">
        <p14:creationId xmlns:p14="http://schemas.microsoft.com/office/powerpoint/2010/main" val="26992902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Defining the appropriate scattering cross section, we can analyze the results further.     For ka&lt;&lt;1  (long wavelengths, low frequencies) we find that most of the sound is scattered backwards from the </a:t>
            </a:r>
            <a:r>
              <a:rPr lang="en-US"/>
              <a:t>propagation direction.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36</a:t>
            </a:fld>
            <a:endParaRPr lang="en-US" dirty="0"/>
          </a:p>
        </p:txBody>
      </p:sp>
    </p:spTree>
    <p:extLst>
      <p:ext uri="{BB962C8B-B14F-4D97-AF65-F5344CB8AC3E}">
        <p14:creationId xmlns:p14="http://schemas.microsoft.com/office/powerpoint/2010/main" val="914810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wave equation and plane wave solutions.</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862084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some details from Monday.</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96837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4189761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625257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think of wave equation with a source.         The Green’s function is a very powerful tool for solving these problems.   We will use similar techniques in solving the wave equation for electromagnetic waves.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409585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 that we will derive.</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19002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11/4/2020</a:t>
            </a:r>
            <a:endParaRPr lang="en-US" dirty="0"/>
          </a:p>
        </p:txBody>
      </p:sp>
      <p:sp>
        <p:nvSpPr>
          <p:cNvPr id="5" name="Footer Placeholder 4"/>
          <p:cNvSpPr>
            <a:spLocks noGrp="1"/>
          </p:cNvSpPr>
          <p:nvPr>
            <p:ph type="ftr" sz="quarter" idx="11"/>
          </p:nvPr>
        </p:nvSpPr>
        <p:spPr/>
        <p:txBody>
          <a:bodyPr/>
          <a:lstStyle/>
          <a:p>
            <a:r>
              <a:rPr lang="en-US"/>
              <a:t>PHY 711  Fall 2020 --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11/4/2020</a:t>
            </a:r>
            <a:endParaRPr lang="en-US" dirty="0"/>
          </a:p>
        </p:txBody>
      </p:sp>
      <p:sp>
        <p:nvSpPr>
          <p:cNvPr id="5" name="Footer Placeholder 4"/>
          <p:cNvSpPr>
            <a:spLocks noGrp="1"/>
          </p:cNvSpPr>
          <p:nvPr>
            <p:ph type="ftr" sz="quarter" idx="11"/>
          </p:nvPr>
        </p:nvSpPr>
        <p:spPr/>
        <p:txBody>
          <a:bodyPr/>
          <a:lstStyle/>
          <a:p>
            <a:r>
              <a:rPr lang="en-US"/>
              <a:t>PHY 711  Fall 2020 --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11/4/2020</a:t>
            </a:r>
            <a:endParaRPr lang="en-US" dirty="0"/>
          </a:p>
        </p:txBody>
      </p:sp>
      <p:sp>
        <p:nvSpPr>
          <p:cNvPr id="5" name="Footer Placeholder 4"/>
          <p:cNvSpPr>
            <a:spLocks noGrp="1"/>
          </p:cNvSpPr>
          <p:nvPr>
            <p:ph type="ftr" sz="quarter" idx="11"/>
          </p:nvPr>
        </p:nvSpPr>
        <p:spPr/>
        <p:txBody>
          <a:bodyPr/>
          <a:lstStyle/>
          <a:p>
            <a:r>
              <a:rPr lang="en-US"/>
              <a:t>PHY 711  Fall 2020 --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11/4/2020</a:t>
            </a:r>
            <a:endParaRPr lang="en-US" dirty="0"/>
          </a:p>
        </p:txBody>
      </p:sp>
      <p:sp>
        <p:nvSpPr>
          <p:cNvPr id="5" name="Footer Placeholder 4"/>
          <p:cNvSpPr>
            <a:spLocks noGrp="1"/>
          </p:cNvSpPr>
          <p:nvPr>
            <p:ph type="ftr" sz="quarter" idx="11"/>
          </p:nvPr>
        </p:nvSpPr>
        <p:spPr/>
        <p:txBody>
          <a:bodyPr/>
          <a:lstStyle/>
          <a:p>
            <a:r>
              <a:rPr lang="en-US"/>
              <a:t>PHY 711  Fall 2020 --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11/4/2020</a:t>
            </a:r>
            <a:endParaRPr lang="en-US" dirty="0"/>
          </a:p>
        </p:txBody>
      </p:sp>
      <p:sp>
        <p:nvSpPr>
          <p:cNvPr id="5" name="Footer Placeholder 4"/>
          <p:cNvSpPr>
            <a:spLocks noGrp="1"/>
          </p:cNvSpPr>
          <p:nvPr>
            <p:ph type="ftr" sz="quarter" idx="11"/>
          </p:nvPr>
        </p:nvSpPr>
        <p:spPr/>
        <p:txBody>
          <a:bodyPr/>
          <a:lstStyle/>
          <a:p>
            <a:r>
              <a:rPr lang="en-US"/>
              <a:t>PHY 711  Fall 2020 --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11/4/2020</a:t>
            </a:r>
            <a:endParaRPr lang="en-US" dirty="0"/>
          </a:p>
        </p:txBody>
      </p:sp>
      <p:sp>
        <p:nvSpPr>
          <p:cNvPr id="6" name="Footer Placeholder 5"/>
          <p:cNvSpPr>
            <a:spLocks noGrp="1"/>
          </p:cNvSpPr>
          <p:nvPr>
            <p:ph type="ftr" sz="quarter" idx="11"/>
          </p:nvPr>
        </p:nvSpPr>
        <p:spPr/>
        <p:txBody>
          <a:bodyPr/>
          <a:lstStyle/>
          <a:p>
            <a:r>
              <a:rPr lang="en-US"/>
              <a:t>PHY 711  Fall 2020 --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11/4/2020</a:t>
            </a:r>
            <a:endParaRPr lang="en-US" dirty="0"/>
          </a:p>
        </p:txBody>
      </p:sp>
      <p:sp>
        <p:nvSpPr>
          <p:cNvPr id="8" name="Footer Placeholder 7"/>
          <p:cNvSpPr>
            <a:spLocks noGrp="1"/>
          </p:cNvSpPr>
          <p:nvPr>
            <p:ph type="ftr" sz="quarter" idx="11"/>
          </p:nvPr>
        </p:nvSpPr>
        <p:spPr/>
        <p:txBody>
          <a:bodyPr/>
          <a:lstStyle/>
          <a:p>
            <a:r>
              <a:rPr lang="en-US"/>
              <a:t>PHY 711  Fall 2020 -- Lecture 31</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11/4/2020</a:t>
            </a:r>
            <a:endParaRPr lang="en-US" dirty="0"/>
          </a:p>
        </p:txBody>
      </p:sp>
      <p:sp>
        <p:nvSpPr>
          <p:cNvPr id="4" name="Footer Placeholder 3"/>
          <p:cNvSpPr>
            <a:spLocks noGrp="1"/>
          </p:cNvSpPr>
          <p:nvPr>
            <p:ph type="ftr" sz="quarter" idx="11"/>
          </p:nvPr>
        </p:nvSpPr>
        <p:spPr/>
        <p:txBody>
          <a:bodyPr/>
          <a:lstStyle/>
          <a:p>
            <a:r>
              <a:rPr lang="en-US"/>
              <a:t>PHY 711  Fall 2020 -- Lecture 31</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11/4/2020</a:t>
            </a:r>
            <a:endParaRPr lang="en-US" dirty="0"/>
          </a:p>
        </p:txBody>
      </p:sp>
      <p:sp>
        <p:nvSpPr>
          <p:cNvPr id="6" name="Footer Placeholder 5"/>
          <p:cNvSpPr>
            <a:spLocks noGrp="1"/>
          </p:cNvSpPr>
          <p:nvPr>
            <p:ph type="ftr" sz="quarter" idx="11"/>
          </p:nvPr>
        </p:nvSpPr>
        <p:spPr/>
        <p:txBody>
          <a:bodyPr/>
          <a:lstStyle/>
          <a:p>
            <a:r>
              <a:rPr lang="en-US"/>
              <a:t>PHY 711  Fall 2020 --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11/4/2020</a:t>
            </a:r>
            <a:endParaRPr lang="en-US" dirty="0"/>
          </a:p>
        </p:txBody>
      </p:sp>
      <p:sp>
        <p:nvSpPr>
          <p:cNvPr id="6" name="Footer Placeholder 5"/>
          <p:cNvSpPr>
            <a:spLocks noGrp="1"/>
          </p:cNvSpPr>
          <p:nvPr>
            <p:ph type="ftr" sz="quarter" idx="11"/>
          </p:nvPr>
        </p:nvSpPr>
        <p:spPr/>
        <p:txBody>
          <a:bodyPr/>
          <a:lstStyle/>
          <a:p>
            <a:r>
              <a:rPr lang="en-US"/>
              <a:t>PHY 711  Fall 2020 --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11/4/2020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31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7.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2.wmf"/><Relationship Id="rId4" Type="http://schemas.openxmlformats.org/officeDocument/2006/relationships/oleObject" Target="../embeddings/oleObject9.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7.wmf"/><Relationship Id="rId5" Type="http://schemas.openxmlformats.org/officeDocument/2006/relationships/oleObject" Target="../embeddings/oleObject14.bin"/><Relationship Id="rId4" Type="http://schemas.openxmlformats.org/officeDocument/2006/relationships/image" Target="../media/image16.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8.wmf"/><Relationship Id="rId4" Type="http://schemas.openxmlformats.org/officeDocument/2006/relationships/oleObject" Target="../embeddings/oleObject15.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9.wmf"/><Relationship Id="rId4" Type="http://schemas.openxmlformats.org/officeDocument/2006/relationships/oleObject" Target="../embeddings/oleObject16.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0.wmf"/><Relationship Id="rId4" Type="http://schemas.openxmlformats.org/officeDocument/2006/relationships/oleObject" Target="../embeddings/oleObject17.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1.wmf"/><Relationship Id="rId4" Type="http://schemas.openxmlformats.org/officeDocument/2006/relationships/oleObject" Target="../embeddings/oleObject1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2.wmf"/><Relationship Id="rId4" Type="http://schemas.openxmlformats.org/officeDocument/2006/relationships/oleObject" Target="../embeddings/oleObject1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1.bin"/><Relationship Id="rId5" Type="http://schemas.openxmlformats.org/officeDocument/2006/relationships/image" Target="../media/image23.wmf"/><Relationship Id="rId4" Type="http://schemas.openxmlformats.org/officeDocument/2006/relationships/oleObject" Target="../embeddings/oleObject2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25.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6.wmf"/><Relationship Id="rId4" Type="http://schemas.openxmlformats.org/officeDocument/2006/relationships/oleObject" Target="../embeddings/oleObject23.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7.wmf"/><Relationship Id="rId4" Type="http://schemas.openxmlformats.org/officeDocument/2006/relationships/oleObject" Target="../embeddings/oleObject24.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28.wmf"/><Relationship Id="rId4" Type="http://schemas.openxmlformats.org/officeDocument/2006/relationships/oleObject" Target="../embeddings/oleObject25.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8.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27.bin"/><Relationship Id="rId5" Type="http://schemas.openxmlformats.org/officeDocument/2006/relationships/image" Target="../media/image29.wmf"/><Relationship Id="rId4" Type="http://schemas.openxmlformats.org/officeDocument/2006/relationships/oleObject" Target="../embeddings/oleObject26.bin"/><Relationship Id="rId9" Type="http://schemas.openxmlformats.org/officeDocument/2006/relationships/image" Target="../media/image31.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0.bin"/><Relationship Id="rId5" Type="http://schemas.openxmlformats.org/officeDocument/2006/relationships/image" Target="../media/image32.wmf"/><Relationship Id="rId4" Type="http://schemas.openxmlformats.org/officeDocument/2006/relationships/oleObject" Target="../embeddings/oleObject29.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2.bin"/><Relationship Id="rId5" Type="http://schemas.openxmlformats.org/officeDocument/2006/relationships/image" Target="../media/image34.wmf"/><Relationship Id="rId4" Type="http://schemas.openxmlformats.org/officeDocument/2006/relationships/oleObject" Target="../embeddings/oleObject31.bin"/></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notesSlide" Target="../notesSlides/notesSlide21.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4.bin"/><Relationship Id="rId5" Type="http://schemas.openxmlformats.org/officeDocument/2006/relationships/image" Target="../media/image36.wmf"/><Relationship Id="rId4" Type="http://schemas.openxmlformats.org/officeDocument/2006/relationships/oleObject" Target="../embeddings/oleObject33.bin"/><Relationship Id="rId9" Type="http://schemas.openxmlformats.org/officeDocument/2006/relationships/image" Target="../media/image38.w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37.bin"/><Relationship Id="rId5" Type="http://schemas.openxmlformats.org/officeDocument/2006/relationships/image" Target="../media/image39.wmf"/><Relationship Id="rId4" Type="http://schemas.openxmlformats.org/officeDocument/2006/relationships/oleObject" Target="../embeddings/oleObject36.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23.xml"/><Relationship Id="rId7" Type="http://schemas.openxmlformats.org/officeDocument/2006/relationships/image" Target="../media/image42.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39.bin"/><Relationship Id="rId5" Type="http://schemas.openxmlformats.org/officeDocument/2006/relationships/image" Target="../media/image41.wmf"/><Relationship Id="rId4" Type="http://schemas.openxmlformats.org/officeDocument/2006/relationships/oleObject" Target="../embeddings/oleObject38.bin"/><Relationship Id="rId9" Type="http://schemas.openxmlformats.org/officeDocument/2006/relationships/image" Target="../media/image43.w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42.bin"/><Relationship Id="rId5" Type="http://schemas.openxmlformats.org/officeDocument/2006/relationships/image" Target="../media/image44.wmf"/><Relationship Id="rId4" Type="http://schemas.openxmlformats.org/officeDocument/2006/relationships/oleObject" Target="../embeddings/oleObject41.bin"/></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25.vml"/><Relationship Id="rId5" Type="http://schemas.openxmlformats.org/officeDocument/2006/relationships/image" Target="../media/image46.wmf"/><Relationship Id="rId4" Type="http://schemas.openxmlformats.org/officeDocument/2006/relationships/oleObject" Target="../embeddings/oleObject43.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image" Target="../media/image47.wmf"/><Relationship Id="rId5" Type="http://schemas.openxmlformats.org/officeDocument/2006/relationships/oleObject" Target="../embeddings/oleObject44.bin"/><Relationship Id="rId4" Type="http://schemas.openxmlformats.org/officeDocument/2006/relationships/image" Target="../media/image48.png"/></Relationships>
</file>

<file path=ppt/slides/_rels/slide32.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46.bin"/><Relationship Id="rId5" Type="http://schemas.openxmlformats.org/officeDocument/2006/relationships/image" Target="../media/image50.wmf"/><Relationship Id="rId4" Type="http://schemas.openxmlformats.org/officeDocument/2006/relationships/oleObject" Target="../embeddings/oleObject45.bin"/></Relationships>
</file>

<file path=ppt/slides/_rels/slide34.x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notesSlide" Target="../notesSlides/notesSlide29.xml"/><Relationship Id="rId7"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image" Target="../media/image52.wmf"/><Relationship Id="rId5" Type="http://schemas.openxmlformats.org/officeDocument/2006/relationships/oleObject" Target="../embeddings/oleObject47.bin"/><Relationship Id="rId4" Type="http://schemas.openxmlformats.org/officeDocument/2006/relationships/image" Target="../media/image49.png"/></Relationships>
</file>

<file path=ppt/slides/_rels/slide35.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notesSlide" Target="../notesSlides/notesSlide30.xml"/><Relationship Id="rId7" Type="http://schemas.openxmlformats.org/officeDocument/2006/relationships/oleObject" Target="../embeddings/oleObject50.bin"/><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image" Target="../media/image54.wmf"/><Relationship Id="rId5" Type="http://schemas.openxmlformats.org/officeDocument/2006/relationships/oleObject" Target="../embeddings/oleObject49.bin"/><Relationship Id="rId10" Type="http://schemas.openxmlformats.org/officeDocument/2006/relationships/image" Target="../media/image56.wmf"/><Relationship Id="rId4" Type="http://schemas.openxmlformats.org/officeDocument/2006/relationships/image" Target="../media/image49.png"/><Relationship Id="rId9" Type="http://schemas.openxmlformats.org/officeDocument/2006/relationships/oleObject" Target="../embeddings/oleObject51.bin"/></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notesSlide" Target="../notesSlides/notesSlide31.xml"/><Relationship Id="rId7" Type="http://schemas.openxmlformats.org/officeDocument/2006/relationships/image" Target="../media/image49.png"/><Relationship Id="rId2" Type="http://schemas.openxmlformats.org/officeDocument/2006/relationships/slideLayout" Target="../slideLayouts/slideLayout7.xml"/><Relationship Id="rId1" Type="http://schemas.openxmlformats.org/officeDocument/2006/relationships/vmlDrawing" Target="../drawings/vmlDrawing30.vml"/><Relationship Id="rId6" Type="http://schemas.openxmlformats.org/officeDocument/2006/relationships/image" Target="../media/image57.wmf"/><Relationship Id="rId11" Type="http://schemas.openxmlformats.org/officeDocument/2006/relationships/image" Target="../media/image59.wmf"/><Relationship Id="rId5" Type="http://schemas.openxmlformats.org/officeDocument/2006/relationships/oleObject" Target="../embeddings/oleObject52.bin"/><Relationship Id="rId10" Type="http://schemas.openxmlformats.org/officeDocument/2006/relationships/oleObject" Target="../embeddings/oleObject54.bin"/><Relationship Id="rId4" Type="http://schemas.openxmlformats.org/officeDocument/2006/relationships/image" Target="../media/image60.png"/><Relationship Id="rId9" Type="http://schemas.openxmlformats.org/officeDocument/2006/relationships/image" Target="../media/image58.wmf"/></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5.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5.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7.wmf"/><Relationship Id="rId4" Type="http://schemas.openxmlformats.org/officeDocument/2006/relationships/oleObject" Target="../embeddings/oleObject4.bin"/><Relationship Id="rId9"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0.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29308" y="612844"/>
            <a:ext cx="8839200" cy="5632311"/>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2400" b="1" dirty="0"/>
          </a:p>
          <a:p>
            <a:pPr algn="ctr"/>
            <a:r>
              <a:rPr lang="en-US" sz="3200" b="1" dirty="0"/>
              <a:t>Discussion for Lecture 31: Chap. 9 of F&amp;W</a:t>
            </a:r>
            <a:endParaRPr lang="en-US" sz="3200" b="1" dirty="0">
              <a:solidFill>
                <a:schemeClr val="folHlink"/>
              </a:solidFill>
            </a:endParaRPr>
          </a:p>
          <a:p>
            <a:pPr marL="457200" lvl="2" algn="ctr">
              <a:spcBef>
                <a:spcPct val="50000"/>
              </a:spcBef>
            </a:pPr>
            <a:r>
              <a:rPr lang="en-US" sz="3200" b="1" dirty="0">
                <a:solidFill>
                  <a:schemeClr val="folHlink"/>
                </a:solidFill>
              </a:rPr>
              <a:t>Wave equation for sound in the linear approximation</a:t>
            </a:r>
          </a:p>
          <a:p>
            <a:pPr marL="1428750" lvl="3" indent="-514350">
              <a:spcBef>
                <a:spcPct val="50000"/>
              </a:spcBef>
              <a:buFont typeface="+mj-lt"/>
              <a:buAutoNum type="arabicPeriod"/>
            </a:pPr>
            <a:r>
              <a:rPr lang="en-US" sz="3200" b="1" dirty="0">
                <a:solidFill>
                  <a:schemeClr val="folHlink"/>
                </a:solidFill>
                <a:sym typeface="Wingdings" pitchFamily="2" charset="2"/>
              </a:rPr>
              <a:t>Sound generation</a:t>
            </a:r>
          </a:p>
          <a:p>
            <a:pPr marL="1428750" lvl="3" indent="-514350">
              <a:spcBef>
                <a:spcPct val="50000"/>
              </a:spcBef>
              <a:buFont typeface="+mj-lt"/>
              <a:buAutoNum type="arabicPeriod"/>
            </a:pPr>
            <a:r>
              <a:rPr lang="en-US" sz="3200" b="1" dirty="0">
                <a:solidFill>
                  <a:schemeClr val="folHlink"/>
                </a:solidFill>
                <a:sym typeface="Wingdings" pitchFamily="2" charset="2"/>
              </a:rPr>
              <a:t>Sound scattering</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152400" y="100748"/>
            <a:ext cx="7620000" cy="461665"/>
          </a:xfrm>
          <a:prstGeom prst="rect">
            <a:avLst/>
          </a:prstGeom>
          <a:noFill/>
        </p:spPr>
        <p:txBody>
          <a:bodyPr wrap="square" rtlCol="0">
            <a:spAutoFit/>
          </a:bodyPr>
          <a:lstStyle/>
          <a:p>
            <a:r>
              <a:rPr lang="en-US" sz="2400" dirty="0">
                <a:latin typeface="+mj-lt"/>
              </a:rPr>
              <a:t>Some comments about Monday’s lecture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31815437"/>
              </p:ext>
            </p:extLst>
          </p:nvPr>
        </p:nvGraphicFramePr>
        <p:xfrm>
          <a:off x="304800" y="685800"/>
          <a:ext cx="3059113" cy="2731549"/>
        </p:xfrm>
        <a:graphic>
          <a:graphicData uri="http://schemas.openxmlformats.org/presentationml/2006/ole">
            <mc:AlternateContent xmlns:mc="http://schemas.openxmlformats.org/markup-compatibility/2006">
              <mc:Choice xmlns:v="urn:schemas-microsoft-com:vml" Requires="v">
                <p:oleObj spid="_x0000_s357486" name="数式" r:id="rId4" imgW="1422360" imgH="1320480" progId="Equation.3">
                  <p:embed/>
                </p:oleObj>
              </mc:Choice>
              <mc:Fallback>
                <p:oleObj name="数式" r:id="rId4" imgW="1422360" imgH="1320480" progId="Equation.3">
                  <p:embed/>
                  <p:pic>
                    <p:nvPicPr>
                      <p:cNvPr id="5" name="Object 4"/>
                      <p:cNvPicPr>
                        <a:picLocks noChangeAspect="1" noChangeArrowheads="1"/>
                      </p:cNvPicPr>
                      <p:nvPr/>
                    </p:nvPicPr>
                    <p:blipFill>
                      <a:blip r:embed="rId5"/>
                      <a:srcRect/>
                      <a:stretch>
                        <a:fillRect/>
                      </a:stretch>
                    </p:blipFill>
                    <p:spPr bwMode="auto">
                      <a:xfrm>
                        <a:off x="304800" y="685800"/>
                        <a:ext cx="3059113" cy="2731549"/>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153117509"/>
              </p:ext>
            </p:extLst>
          </p:nvPr>
        </p:nvGraphicFramePr>
        <p:xfrm>
          <a:off x="533401" y="3986862"/>
          <a:ext cx="6858000" cy="2369487"/>
        </p:xfrm>
        <a:graphic>
          <a:graphicData uri="http://schemas.openxmlformats.org/presentationml/2006/ole">
            <mc:AlternateContent xmlns:mc="http://schemas.openxmlformats.org/markup-compatibility/2006">
              <mc:Choice xmlns:v="urn:schemas-microsoft-com:vml" Requires="v">
                <p:oleObj spid="_x0000_s357487" name="Equation" r:id="rId6" imgW="5371920" imgH="1930320" progId="Equation.DSMT4">
                  <p:embed/>
                </p:oleObj>
              </mc:Choice>
              <mc:Fallback>
                <p:oleObj name="Equation" r:id="rId6" imgW="5371920" imgH="1930320" progId="Equation.DSMT4">
                  <p:embed/>
                  <p:pic>
                    <p:nvPicPr>
                      <p:cNvPr id="6" name="Object 5"/>
                      <p:cNvPicPr>
                        <a:picLocks noChangeAspect="1" noChangeArrowheads="1"/>
                      </p:cNvPicPr>
                      <p:nvPr/>
                    </p:nvPicPr>
                    <p:blipFill>
                      <a:blip r:embed="rId7"/>
                      <a:srcRect/>
                      <a:stretch>
                        <a:fillRect/>
                      </a:stretch>
                    </p:blipFill>
                    <p:spPr bwMode="auto">
                      <a:xfrm>
                        <a:off x="533401" y="3986862"/>
                        <a:ext cx="6858000" cy="2369487"/>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37062415"/>
              </p:ext>
            </p:extLst>
          </p:nvPr>
        </p:nvGraphicFramePr>
        <p:xfrm>
          <a:off x="4370388" y="768609"/>
          <a:ext cx="3249612" cy="3206750"/>
        </p:xfrm>
        <a:graphic>
          <a:graphicData uri="http://schemas.openxmlformats.org/presentationml/2006/ole">
            <mc:AlternateContent xmlns:mc="http://schemas.openxmlformats.org/markup-compatibility/2006">
              <mc:Choice xmlns:v="urn:schemas-microsoft-com:vml" Requires="v">
                <p:oleObj spid="_x0000_s357488" name="Equation" r:id="rId8" imgW="1434960" imgH="1473120" progId="Equation.DSMT4">
                  <p:embed/>
                </p:oleObj>
              </mc:Choice>
              <mc:Fallback>
                <p:oleObj name="Equation" r:id="rId8" imgW="1434960" imgH="1473120" progId="Equation.DSMT4">
                  <p:embed/>
                  <p:pic>
                    <p:nvPicPr>
                      <p:cNvPr id="7" name="Object 6"/>
                      <p:cNvPicPr>
                        <a:picLocks noChangeAspect="1" noChangeArrowheads="1"/>
                      </p:cNvPicPr>
                      <p:nvPr/>
                    </p:nvPicPr>
                    <p:blipFill>
                      <a:blip r:embed="rId9"/>
                      <a:srcRect/>
                      <a:stretch>
                        <a:fillRect/>
                      </a:stretch>
                    </p:blipFill>
                    <p:spPr bwMode="auto">
                      <a:xfrm>
                        <a:off x="4370388" y="768609"/>
                        <a:ext cx="3249612" cy="32067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00606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77349103"/>
              </p:ext>
            </p:extLst>
          </p:nvPr>
        </p:nvGraphicFramePr>
        <p:xfrm>
          <a:off x="76200" y="1015999"/>
          <a:ext cx="8865458" cy="4775201"/>
        </p:xfrm>
        <a:graphic>
          <a:graphicData uri="http://schemas.openxmlformats.org/presentationml/2006/ole">
            <mc:AlternateContent xmlns:mc="http://schemas.openxmlformats.org/markup-compatibility/2006">
              <mc:Choice xmlns:v="urn:schemas-microsoft-com:vml" Requires="v">
                <p:oleObj spid="_x0000_s332874" name="数式" r:id="rId4" imgW="2971800" imgH="1663560" progId="Equation.3">
                  <p:embed/>
                </p:oleObj>
              </mc:Choice>
              <mc:Fallback>
                <p:oleObj name="数式" r:id="rId4" imgW="2971800" imgH="1663560" progId="Equation.3">
                  <p:embed/>
                  <p:pic>
                    <p:nvPicPr>
                      <p:cNvPr id="0" name=""/>
                      <p:cNvPicPr>
                        <a:picLocks noChangeAspect="1" noChangeArrowheads="1"/>
                      </p:cNvPicPr>
                      <p:nvPr/>
                    </p:nvPicPr>
                    <p:blipFill>
                      <a:blip r:embed="rId5"/>
                      <a:srcRect/>
                      <a:stretch>
                        <a:fillRect/>
                      </a:stretch>
                    </p:blipFill>
                    <p:spPr bwMode="auto">
                      <a:xfrm>
                        <a:off x="76200" y="1015999"/>
                        <a:ext cx="8865458" cy="4775201"/>
                      </a:xfrm>
                      <a:prstGeom prst="rect">
                        <a:avLst/>
                      </a:prstGeom>
                      <a:noFill/>
                      <a:ln>
                        <a:noFill/>
                      </a:ln>
                    </p:spPr>
                  </p:pic>
                </p:oleObj>
              </mc:Fallback>
            </mc:AlternateContent>
          </a:graphicData>
        </a:graphic>
      </p:graphicFrame>
      <p:sp>
        <p:nvSpPr>
          <p:cNvPr id="6" name="TextBox 5"/>
          <p:cNvSpPr txBox="1"/>
          <p:nvPr/>
        </p:nvSpPr>
        <p:spPr>
          <a:xfrm>
            <a:off x="381000" y="228600"/>
            <a:ext cx="7620000" cy="461665"/>
          </a:xfrm>
          <a:prstGeom prst="rect">
            <a:avLst/>
          </a:prstGeom>
          <a:noFill/>
        </p:spPr>
        <p:txBody>
          <a:bodyPr wrap="square" rtlCol="0">
            <a:spAutoFit/>
          </a:bodyPr>
          <a:lstStyle/>
          <a:p>
            <a:r>
              <a:rPr lang="en-US" sz="2400" dirty="0">
                <a:latin typeface="+mj-lt"/>
              </a:rPr>
              <a:t>Wave equation with source:</a:t>
            </a:r>
          </a:p>
        </p:txBody>
      </p:sp>
    </p:spTree>
    <p:extLst>
      <p:ext uri="{BB962C8B-B14F-4D97-AF65-F5344CB8AC3E}">
        <p14:creationId xmlns:p14="http://schemas.microsoft.com/office/powerpoint/2010/main" val="799691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BDD2A2-3EDC-4BA7-B226-A95A580A3E24}"/>
              </a:ext>
            </a:extLst>
          </p:cNvPr>
          <p:cNvSpPr>
            <a:spLocks noGrp="1"/>
          </p:cNvSpPr>
          <p:nvPr>
            <p:ph type="dt" sz="half" idx="10"/>
          </p:nvPr>
        </p:nvSpPr>
        <p:spPr/>
        <p:txBody>
          <a:bodyPr/>
          <a:lstStyle/>
          <a:p>
            <a:r>
              <a:rPr lang="en-US"/>
              <a:t>11/4/2020</a:t>
            </a:r>
            <a:endParaRPr lang="en-US" dirty="0"/>
          </a:p>
        </p:txBody>
      </p:sp>
      <p:sp>
        <p:nvSpPr>
          <p:cNvPr id="3" name="Footer Placeholder 2">
            <a:extLst>
              <a:ext uri="{FF2B5EF4-FFF2-40B4-BE49-F238E27FC236}">
                <a16:creationId xmlns:a16="http://schemas.microsoft.com/office/drawing/2014/main" id="{FF0DABAC-5E72-4B7F-954F-6A4C2FB8E11D}"/>
              </a:ext>
            </a:extLst>
          </p:cNvPr>
          <p:cNvSpPr>
            <a:spLocks noGrp="1"/>
          </p:cNvSpPr>
          <p:nvPr>
            <p:ph type="ftr" sz="quarter" idx="11"/>
          </p:nvPr>
        </p:nvSpPr>
        <p:spPr/>
        <p:txBody>
          <a:bodyPr/>
          <a:lstStyle/>
          <a:p>
            <a:r>
              <a:rPr lang="en-US"/>
              <a:t>PHY 711  Fall 2020 -- Lecture 31</a:t>
            </a:r>
            <a:endParaRPr lang="en-US" dirty="0"/>
          </a:p>
        </p:txBody>
      </p:sp>
      <p:sp>
        <p:nvSpPr>
          <p:cNvPr id="4" name="Slide Number Placeholder 3">
            <a:extLst>
              <a:ext uri="{FF2B5EF4-FFF2-40B4-BE49-F238E27FC236}">
                <a16:creationId xmlns:a16="http://schemas.microsoft.com/office/drawing/2014/main" id="{093579C5-1CF7-4CCB-A017-C2D00950C072}"/>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DDCE6F04-A939-441B-BECA-9454232EAC15}"/>
              </a:ext>
            </a:extLst>
          </p:cNvPr>
          <p:cNvSpPr txBox="1"/>
          <p:nvPr/>
        </p:nvSpPr>
        <p:spPr>
          <a:xfrm>
            <a:off x="457200" y="381000"/>
            <a:ext cx="8382000" cy="1569660"/>
          </a:xfrm>
          <a:prstGeom prst="rect">
            <a:avLst/>
          </a:prstGeom>
          <a:noFill/>
        </p:spPr>
        <p:txBody>
          <a:bodyPr wrap="square" rtlCol="0">
            <a:spAutoFit/>
          </a:bodyPr>
          <a:lstStyle/>
          <a:p>
            <a:r>
              <a:rPr lang="en-US" sz="2400" dirty="0">
                <a:latin typeface="+mj-lt"/>
              </a:rPr>
              <a:t>Your question – </a:t>
            </a:r>
            <a:r>
              <a:rPr lang="en-US" sz="2400" dirty="0"/>
              <a:t>Where does this force term come from? </a:t>
            </a:r>
          </a:p>
          <a:p>
            <a:endParaRPr lang="en-US" sz="2400" dirty="0">
              <a:latin typeface="+mj-lt"/>
            </a:endParaRPr>
          </a:p>
          <a:p>
            <a:r>
              <a:rPr lang="en-US" sz="2400" dirty="0">
                <a:latin typeface="+mj-lt"/>
              </a:rPr>
              <a:t>Comment --</a:t>
            </a:r>
          </a:p>
          <a:p>
            <a:endParaRPr lang="en-US" sz="2400" dirty="0">
              <a:latin typeface="+mj-lt"/>
            </a:endParaRPr>
          </a:p>
        </p:txBody>
      </p:sp>
      <p:graphicFrame>
        <p:nvGraphicFramePr>
          <p:cNvPr id="6" name="Object 5">
            <a:extLst>
              <a:ext uri="{FF2B5EF4-FFF2-40B4-BE49-F238E27FC236}">
                <a16:creationId xmlns:a16="http://schemas.microsoft.com/office/drawing/2014/main" id="{F531E63B-5965-4732-90DB-0846F680C481}"/>
              </a:ext>
            </a:extLst>
          </p:cNvPr>
          <p:cNvGraphicFramePr>
            <a:graphicFrameLocks noChangeAspect="1"/>
          </p:cNvGraphicFramePr>
          <p:nvPr>
            <p:extLst>
              <p:ext uri="{D42A27DB-BD31-4B8C-83A1-F6EECF244321}">
                <p14:modId xmlns:p14="http://schemas.microsoft.com/office/powerpoint/2010/main" val="99505368"/>
              </p:ext>
            </p:extLst>
          </p:nvPr>
        </p:nvGraphicFramePr>
        <p:xfrm>
          <a:off x="87313" y="1528385"/>
          <a:ext cx="8169275" cy="1279525"/>
        </p:xfrm>
        <a:graphic>
          <a:graphicData uri="http://schemas.openxmlformats.org/presentationml/2006/ole">
            <mc:AlternateContent xmlns:mc="http://schemas.openxmlformats.org/markup-compatibility/2006">
              <mc:Choice xmlns:v="urn:schemas-microsoft-com:vml" Requires="v">
                <p:oleObj spid="_x0000_s360466" name="Equation" r:id="rId3" imgW="4051080" imgH="660240" progId="Equation.DSMT4">
                  <p:embed/>
                </p:oleObj>
              </mc:Choice>
              <mc:Fallback>
                <p:oleObj name="Equation" r:id="rId3" imgW="4051080" imgH="660240" progId="Equation.DSMT4">
                  <p:embed/>
                  <p:pic>
                    <p:nvPicPr>
                      <p:cNvPr id="5" name="Object 4"/>
                      <p:cNvPicPr>
                        <a:picLocks noChangeAspect="1" noChangeArrowheads="1"/>
                      </p:cNvPicPr>
                      <p:nvPr/>
                    </p:nvPicPr>
                    <p:blipFill>
                      <a:blip r:embed="rId4"/>
                      <a:srcRect/>
                      <a:stretch>
                        <a:fillRect/>
                      </a:stretch>
                    </p:blipFill>
                    <p:spPr bwMode="auto">
                      <a:xfrm>
                        <a:off x="87313" y="1528385"/>
                        <a:ext cx="8169275" cy="1279525"/>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0AFB6363-617A-495D-BD1F-B39A5B0802F5}"/>
              </a:ext>
            </a:extLst>
          </p:cNvPr>
          <p:cNvGraphicFramePr>
            <a:graphicFrameLocks noChangeAspect="1"/>
          </p:cNvGraphicFramePr>
          <p:nvPr>
            <p:extLst>
              <p:ext uri="{D42A27DB-BD31-4B8C-83A1-F6EECF244321}">
                <p14:modId xmlns:p14="http://schemas.microsoft.com/office/powerpoint/2010/main" val="3954473228"/>
              </p:ext>
            </p:extLst>
          </p:nvPr>
        </p:nvGraphicFramePr>
        <p:xfrm>
          <a:off x="74612" y="2667000"/>
          <a:ext cx="9069388" cy="3630612"/>
        </p:xfrm>
        <a:graphic>
          <a:graphicData uri="http://schemas.openxmlformats.org/presentationml/2006/ole">
            <mc:AlternateContent xmlns:mc="http://schemas.openxmlformats.org/markup-compatibility/2006">
              <mc:Choice xmlns:v="urn:schemas-microsoft-com:vml" Requires="v">
                <p:oleObj spid="_x0000_s360467" name="Equation" r:id="rId5" imgW="4508280" imgH="1803240" progId="Equation.DSMT4">
                  <p:embed/>
                </p:oleObj>
              </mc:Choice>
              <mc:Fallback>
                <p:oleObj name="Equation" r:id="rId5" imgW="4508280" imgH="1803240" progId="Equation.DSMT4">
                  <p:embed/>
                  <p:pic>
                    <p:nvPicPr>
                      <p:cNvPr id="0" name=""/>
                      <p:cNvPicPr/>
                      <p:nvPr/>
                    </p:nvPicPr>
                    <p:blipFill>
                      <a:blip r:embed="rId6"/>
                      <a:stretch>
                        <a:fillRect/>
                      </a:stretch>
                    </p:blipFill>
                    <p:spPr>
                      <a:xfrm>
                        <a:off x="74612" y="2667000"/>
                        <a:ext cx="9069388" cy="3630612"/>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A402292B-7F10-4E9A-9611-375400A5E8BA}"/>
              </a:ext>
            </a:extLst>
          </p:cNvPr>
          <p:cNvSpPr txBox="1"/>
          <p:nvPr/>
        </p:nvSpPr>
        <p:spPr>
          <a:xfrm>
            <a:off x="6189785" y="5392615"/>
            <a:ext cx="2895600" cy="1200329"/>
          </a:xfrm>
          <a:prstGeom prst="rect">
            <a:avLst/>
          </a:prstGeom>
          <a:noFill/>
        </p:spPr>
        <p:txBody>
          <a:bodyPr wrap="square" rtlCol="0">
            <a:spAutoFit/>
          </a:bodyPr>
          <a:lstStyle/>
          <a:p>
            <a:r>
              <a:rPr lang="en-US" dirty="0">
                <a:latin typeface="+mj-lt"/>
              </a:rPr>
              <a:t>In fact, in our example the forcing term will be instead described in terms of a boundary value.</a:t>
            </a:r>
          </a:p>
        </p:txBody>
      </p:sp>
    </p:spTree>
    <p:extLst>
      <p:ext uri="{BB962C8B-B14F-4D97-AF65-F5344CB8AC3E}">
        <p14:creationId xmlns:p14="http://schemas.microsoft.com/office/powerpoint/2010/main" val="994800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52203781"/>
              </p:ext>
            </p:extLst>
          </p:nvPr>
        </p:nvGraphicFramePr>
        <p:xfrm>
          <a:off x="951706" y="1143000"/>
          <a:ext cx="6478588" cy="2770187"/>
        </p:xfrm>
        <a:graphic>
          <a:graphicData uri="http://schemas.openxmlformats.org/presentationml/2006/ole">
            <mc:AlternateContent xmlns:mc="http://schemas.openxmlformats.org/markup-compatibility/2006">
              <mc:Choice xmlns:v="urn:schemas-microsoft-com:vml" Requires="v">
                <p:oleObj spid="_x0000_s333898" name="数式" r:id="rId4" imgW="2171520" imgH="965160" progId="Equation.3">
                  <p:embed/>
                </p:oleObj>
              </mc:Choice>
              <mc:Fallback>
                <p:oleObj name="数式" r:id="rId4" imgW="2171520" imgH="965160" progId="Equation.3">
                  <p:embed/>
                  <p:pic>
                    <p:nvPicPr>
                      <p:cNvPr id="0" name=""/>
                      <p:cNvPicPr>
                        <a:picLocks noChangeAspect="1" noChangeArrowheads="1"/>
                      </p:cNvPicPr>
                      <p:nvPr/>
                    </p:nvPicPr>
                    <p:blipFill>
                      <a:blip r:embed="rId5"/>
                      <a:srcRect/>
                      <a:stretch>
                        <a:fillRect/>
                      </a:stretch>
                    </p:blipFill>
                    <p:spPr bwMode="auto">
                      <a:xfrm>
                        <a:off x="951706" y="1143000"/>
                        <a:ext cx="6478588" cy="277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620000" cy="461665"/>
          </a:xfrm>
          <a:prstGeom prst="rect">
            <a:avLst/>
          </a:prstGeom>
          <a:noFill/>
        </p:spPr>
        <p:txBody>
          <a:bodyPr wrap="square" rtlCol="0">
            <a:spAutoFit/>
          </a:bodyPr>
          <a:lstStyle/>
          <a:p>
            <a:r>
              <a:rPr lang="en-US" sz="2400" dirty="0">
                <a:latin typeface="+mj-lt"/>
              </a:rPr>
              <a:t>Wave equation with source -- continued:</a:t>
            </a:r>
          </a:p>
        </p:txBody>
      </p:sp>
    </p:spTree>
    <p:extLst>
      <p:ext uri="{BB962C8B-B14F-4D97-AF65-F5344CB8AC3E}">
        <p14:creationId xmlns:p14="http://schemas.microsoft.com/office/powerpoint/2010/main" val="810240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500062" y="302567"/>
            <a:ext cx="7239000" cy="461665"/>
          </a:xfrm>
          <a:prstGeom prst="rect">
            <a:avLst/>
          </a:prstGeom>
          <a:noFill/>
        </p:spPr>
        <p:txBody>
          <a:bodyPr wrap="square" rtlCol="0">
            <a:spAutoFit/>
          </a:bodyPr>
          <a:lstStyle/>
          <a:p>
            <a:r>
              <a:rPr lang="en-US" sz="2400" dirty="0">
                <a:latin typeface="+mj-lt"/>
              </a:rPr>
              <a:t>Derivation of Green’s function for wave equation</a:t>
            </a:r>
          </a:p>
        </p:txBody>
      </p:sp>
      <p:graphicFrame>
        <p:nvGraphicFramePr>
          <p:cNvPr id="7" name="Object 6"/>
          <p:cNvGraphicFramePr>
            <a:graphicFrameLocks noChangeAspect="1"/>
          </p:cNvGraphicFramePr>
          <p:nvPr>
            <p:extLst>
              <p:ext uri="{D42A27DB-BD31-4B8C-83A1-F6EECF244321}">
                <p14:modId xmlns:p14="http://schemas.microsoft.com/office/powerpoint/2010/main" val="1135202482"/>
              </p:ext>
            </p:extLst>
          </p:nvPr>
        </p:nvGraphicFramePr>
        <p:xfrm>
          <a:off x="381000" y="1524000"/>
          <a:ext cx="7924800" cy="3113088"/>
        </p:xfrm>
        <a:graphic>
          <a:graphicData uri="http://schemas.openxmlformats.org/presentationml/2006/ole">
            <mc:AlternateContent xmlns:mc="http://schemas.openxmlformats.org/markup-compatibility/2006">
              <mc:Choice xmlns:v="urn:schemas-microsoft-com:vml" Requires="v">
                <p:oleObj spid="_x0000_s334922" name="数式" r:id="rId4" imgW="2971800" imgH="1180800" progId="Equation.3">
                  <p:embed/>
                </p:oleObj>
              </mc:Choice>
              <mc:Fallback>
                <p:oleObj name="数式" r:id="rId4" imgW="2971800" imgH="1180800" progId="Equation.3">
                  <p:embed/>
                  <p:pic>
                    <p:nvPicPr>
                      <p:cNvPr id="0" name=""/>
                      <p:cNvPicPr>
                        <a:picLocks noChangeAspect="1" noChangeArrowheads="1"/>
                      </p:cNvPicPr>
                      <p:nvPr/>
                    </p:nvPicPr>
                    <p:blipFill>
                      <a:blip r:embed="rId5"/>
                      <a:srcRect/>
                      <a:stretch>
                        <a:fillRect/>
                      </a:stretch>
                    </p:blipFill>
                    <p:spPr bwMode="auto">
                      <a:xfrm>
                        <a:off x="381000" y="1524000"/>
                        <a:ext cx="7924800"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73960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634932061"/>
              </p:ext>
            </p:extLst>
          </p:nvPr>
        </p:nvGraphicFramePr>
        <p:xfrm>
          <a:off x="534987" y="1277937"/>
          <a:ext cx="8228013" cy="4437063"/>
        </p:xfrm>
        <a:graphic>
          <a:graphicData uri="http://schemas.openxmlformats.org/presentationml/2006/ole">
            <mc:AlternateContent xmlns:mc="http://schemas.openxmlformats.org/markup-compatibility/2006">
              <mc:Choice xmlns:v="urn:schemas-microsoft-com:vml" Requires="v">
                <p:oleObj spid="_x0000_s335946" name="数式" r:id="rId4" imgW="3022560" imgH="1650960" progId="Equation.3">
                  <p:embed/>
                </p:oleObj>
              </mc:Choice>
              <mc:Fallback>
                <p:oleObj name="数式" r:id="rId4" imgW="3022560" imgH="1650960" progId="Equation.3">
                  <p:embed/>
                  <p:pic>
                    <p:nvPicPr>
                      <p:cNvPr id="0" name=""/>
                      <p:cNvPicPr>
                        <a:picLocks noChangeAspect="1" noChangeArrowheads="1"/>
                      </p:cNvPicPr>
                      <p:nvPr/>
                    </p:nvPicPr>
                    <p:blipFill>
                      <a:blip r:embed="rId5"/>
                      <a:srcRect/>
                      <a:stretch>
                        <a:fillRect/>
                      </a:stretch>
                    </p:blipFill>
                    <p:spPr bwMode="auto">
                      <a:xfrm>
                        <a:off x="534987" y="1277937"/>
                        <a:ext cx="8228013" cy="443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0501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830206186"/>
              </p:ext>
            </p:extLst>
          </p:nvPr>
        </p:nvGraphicFramePr>
        <p:xfrm>
          <a:off x="179388" y="1274763"/>
          <a:ext cx="8850312" cy="4437062"/>
        </p:xfrm>
        <a:graphic>
          <a:graphicData uri="http://schemas.openxmlformats.org/presentationml/2006/ole">
            <mc:AlternateContent xmlns:mc="http://schemas.openxmlformats.org/markup-compatibility/2006">
              <mc:Choice xmlns:v="urn:schemas-microsoft-com:vml" Requires="v">
                <p:oleObj spid="_x0000_s336970" name="数式" r:id="rId4" imgW="3251160" imgH="1650960" progId="Equation.3">
                  <p:embed/>
                </p:oleObj>
              </mc:Choice>
              <mc:Fallback>
                <p:oleObj name="数式" r:id="rId4" imgW="3251160" imgH="1650960" progId="Equation.3">
                  <p:embed/>
                  <p:pic>
                    <p:nvPicPr>
                      <p:cNvPr id="0" name=""/>
                      <p:cNvPicPr>
                        <a:picLocks noChangeAspect="1" noChangeArrowheads="1"/>
                      </p:cNvPicPr>
                      <p:nvPr/>
                    </p:nvPicPr>
                    <p:blipFill>
                      <a:blip r:embed="rId5"/>
                      <a:srcRect/>
                      <a:stretch>
                        <a:fillRect/>
                      </a:stretch>
                    </p:blipFill>
                    <p:spPr bwMode="auto">
                      <a:xfrm>
                        <a:off x="179388" y="1274763"/>
                        <a:ext cx="8850312" cy="443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72359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618160840"/>
              </p:ext>
            </p:extLst>
          </p:nvPr>
        </p:nvGraphicFramePr>
        <p:xfrm>
          <a:off x="192088" y="1538287"/>
          <a:ext cx="8848725" cy="4710113"/>
        </p:xfrm>
        <a:graphic>
          <a:graphicData uri="http://schemas.openxmlformats.org/presentationml/2006/ole">
            <mc:AlternateContent xmlns:mc="http://schemas.openxmlformats.org/markup-compatibility/2006">
              <mc:Choice xmlns:v="urn:schemas-microsoft-com:vml" Requires="v">
                <p:oleObj spid="_x0000_s337994" name="数式" r:id="rId4" imgW="3251160" imgH="1752480" progId="Equation.3">
                  <p:embed/>
                </p:oleObj>
              </mc:Choice>
              <mc:Fallback>
                <p:oleObj name="数式" r:id="rId4" imgW="3251160" imgH="1752480" progId="Equation.3">
                  <p:embed/>
                  <p:pic>
                    <p:nvPicPr>
                      <p:cNvPr id="0" name=""/>
                      <p:cNvPicPr>
                        <a:picLocks noChangeAspect="1" noChangeArrowheads="1"/>
                      </p:cNvPicPr>
                      <p:nvPr/>
                    </p:nvPicPr>
                    <p:blipFill>
                      <a:blip r:embed="rId5"/>
                      <a:srcRect/>
                      <a:stretch>
                        <a:fillRect/>
                      </a:stretch>
                    </p:blipFill>
                    <p:spPr bwMode="auto">
                      <a:xfrm>
                        <a:off x="192088" y="1538287"/>
                        <a:ext cx="8848725"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50916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500062" y="302567"/>
            <a:ext cx="8491538" cy="830997"/>
          </a:xfrm>
          <a:prstGeom prst="rect">
            <a:avLst/>
          </a:prstGeom>
          <a:noFill/>
        </p:spPr>
        <p:txBody>
          <a:bodyPr wrap="square" rtlCol="0">
            <a:spAutoFit/>
          </a:bodyPr>
          <a:lstStyle/>
          <a:p>
            <a:r>
              <a:rPr lang="en-US" sz="2400" dirty="0">
                <a:latin typeface="+mj-lt"/>
              </a:rPr>
              <a:t>Derivation of Green’s function for wave equation – continued</a:t>
            </a:r>
          </a:p>
          <a:p>
            <a:r>
              <a:rPr lang="en-US" sz="2400" dirty="0">
                <a:latin typeface="+mj-lt"/>
              </a:rPr>
              <a:t>    need to find </a:t>
            </a:r>
            <a:r>
              <a:rPr lang="en-US" sz="2400" i="1" dirty="0">
                <a:latin typeface="+mj-lt"/>
              </a:rPr>
              <a:t>A</a:t>
            </a:r>
            <a:r>
              <a:rPr lang="en-US" sz="2400" dirty="0">
                <a:latin typeface="+mj-lt"/>
              </a:rPr>
              <a:t> and </a:t>
            </a:r>
            <a:r>
              <a:rPr lang="en-US" sz="2400" i="1" dirty="0">
                <a:latin typeface="+mj-lt"/>
              </a:rPr>
              <a:t>B</a:t>
            </a:r>
            <a:r>
              <a:rPr lang="en-US" sz="2400" dirty="0">
                <a:latin typeface="+mj-lt"/>
              </a:rPr>
              <a:t>.</a:t>
            </a:r>
          </a:p>
        </p:txBody>
      </p:sp>
      <p:graphicFrame>
        <p:nvGraphicFramePr>
          <p:cNvPr id="6" name="Object 5"/>
          <p:cNvGraphicFramePr>
            <a:graphicFrameLocks noChangeAspect="1"/>
          </p:cNvGraphicFramePr>
          <p:nvPr>
            <p:extLst>
              <p:ext uri="{D42A27DB-BD31-4B8C-83A1-F6EECF244321}">
                <p14:modId xmlns:p14="http://schemas.microsoft.com/office/powerpoint/2010/main" val="991609918"/>
              </p:ext>
            </p:extLst>
          </p:nvPr>
        </p:nvGraphicFramePr>
        <p:xfrm>
          <a:off x="519113" y="1133475"/>
          <a:ext cx="6188075" cy="2320925"/>
        </p:xfrm>
        <a:graphic>
          <a:graphicData uri="http://schemas.openxmlformats.org/presentationml/2006/ole">
            <mc:AlternateContent xmlns:mc="http://schemas.openxmlformats.org/markup-compatibility/2006">
              <mc:Choice xmlns:v="urn:schemas-microsoft-com:vml" Requires="v">
                <p:oleObj spid="_x0000_s339090" name="数式" r:id="rId4" imgW="2273040" imgH="863280" progId="Equation.3">
                  <p:embed/>
                </p:oleObj>
              </mc:Choice>
              <mc:Fallback>
                <p:oleObj name="数式" r:id="rId4" imgW="2273040" imgH="863280" progId="Equation.3">
                  <p:embed/>
                  <p:pic>
                    <p:nvPicPr>
                      <p:cNvPr id="0" name=""/>
                      <p:cNvPicPr>
                        <a:picLocks noChangeAspect="1" noChangeArrowheads="1"/>
                      </p:cNvPicPr>
                      <p:nvPr/>
                    </p:nvPicPr>
                    <p:blipFill>
                      <a:blip r:embed="rId5"/>
                      <a:srcRect/>
                      <a:stretch>
                        <a:fillRect/>
                      </a:stretch>
                    </p:blipFill>
                    <p:spPr bwMode="auto">
                      <a:xfrm>
                        <a:off x="519113" y="1133475"/>
                        <a:ext cx="6188075" cy="232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37405576"/>
              </p:ext>
            </p:extLst>
          </p:nvPr>
        </p:nvGraphicFramePr>
        <p:xfrm>
          <a:off x="1828800" y="4267200"/>
          <a:ext cx="2800350" cy="1125538"/>
        </p:xfrm>
        <a:graphic>
          <a:graphicData uri="http://schemas.openxmlformats.org/presentationml/2006/ole">
            <mc:AlternateContent xmlns:mc="http://schemas.openxmlformats.org/markup-compatibility/2006">
              <mc:Choice xmlns:v="urn:schemas-microsoft-com:vml" Requires="v">
                <p:oleObj spid="_x0000_s339091" name="数式" r:id="rId6" imgW="1028520" imgH="419040" progId="Equation.3">
                  <p:embed/>
                </p:oleObj>
              </mc:Choice>
              <mc:Fallback>
                <p:oleObj name="数式" r:id="rId6" imgW="1028520" imgH="419040" progId="Equation.3">
                  <p:embed/>
                  <p:pic>
                    <p:nvPicPr>
                      <p:cNvPr id="0" name=""/>
                      <p:cNvPicPr>
                        <a:picLocks noChangeAspect="1" noChangeArrowheads="1"/>
                      </p:cNvPicPr>
                      <p:nvPr/>
                    </p:nvPicPr>
                    <p:blipFill>
                      <a:blip r:embed="rId7"/>
                      <a:srcRect/>
                      <a:stretch>
                        <a:fillRect/>
                      </a:stretch>
                    </p:blipFill>
                    <p:spPr bwMode="auto">
                      <a:xfrm>
                        <a:off x="1828800" y="4267200"/>
                        <a:ext cx="2800350" cy="1125538"/>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1719239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DBF471-E413-46EA-9660-4BA09AC2D332}"/>
              </a:ext>
            </a:extLst>
          </p:cNvPr>
          <p:cNvSpPr>
            <a:spLocks noGrp="1"/>
          </p:cNvSpPr>
          <p:nvPr>
            <p:ph type="dt" sz="half" idx="10"/>
          </p:nvPr>
        </p:nvSpPr>
        <p:spPr/>
        <p:txBody>
          <a:bodyPr/>
          <a:lstStyle/>
          <a:p>
            <a:r>
              <a:rPr lang="en-US"/>
              <a:t>11/4/2020</a:t>
            </a:r>
            <a:endParaRPr lang="en-US" dirty="0"/>
          </a:p>
        </p:txBody>
      </p:sp>
      <p:sp>
        <p:nvSpPr>
          <p:cNvPr id="3" name="Footer Placeholder 2">
            <a:extLst>
              <a:ext uri="{FF2B5EF4-FFF2-40B4-BE49-F238E27FC236}">
                <a16:creationId xmlns:a16="http://schemas.microsoft.com/office/drawing/2014/main" id="{9F276E88-DC57-4E0D-8901-D437A78EFE12}"/>
              </a:ext>
            </a:extLst>
          </p:cNvPr>
          <p:cNvSpPr>
            <a:spLocks noGrp="1"/>
          </p:cNvSpPr>
          <p:nvPr>
            <p:ph type="ftr" sz="quarter" idx="11"/>
          </p:nvPr>
        </p:nvSpPr>
        <p:spPr/>
        <p:txBody>
          <a:bodyPr/>
          <a:lstStyle/>
          <a:p>
            <a:r>
              <a:rPr lang="en-US"/>
              <a:t>PHY 711  Fall 2020 -- Lecture 31</a:t>
            </a:r>
            <a:endParaRPr lang="en-US" dirty="0"/>
          </a:p>
        </p:txBody>
      </p:sp>
      <p:sp>
        <p:nvSpPr>
          <p:cNvPr id="4" name="Slide Number Placeholder 3">
            <a:extLst>
              <a:ext uri="{FF2B5EF4-FFF2-40B4-BE49-F238E27FC236}">
                <a16:creationId xmlns:a16="http://schemas.microsoft.com/office/drawing/2014/main" id="{56C7C00D-9A2E-4129-B761-4507D43E059D}"/>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57B4763B-E61C-462E-9681-330D36E21DBE}"/>
              </a:ext>
            </a:extLst>
          </p:cNvPr>
          <p:cNvSpPr txBox="1"/>
          <p:nvPr/>
        </p:nvSpPr>
        <p:spPr>
          <a:xfrm>
            <a:off x="304800" y="228600"/>
            <a:ext cx="7772400" cy="461665"/>
          </a:xfrm>
          <a:prstGeom prst="rect">
            <a:avLst/>
          </a:prstGeom>
          <a:noFill/>
        </p:spPr>
        <p:txBody>
          <a:bodyPr wrap="square" rtlCol="0">
            <a:spAutoFit/>
          </a:bodyPr>
          <a:lstStyle/>
          <a:p>
            <a:r>
              <a:rPr lang="en-US" sz="2400" dirty="0">
                <a:latin typeface="+mj-lt"/>
              </a:rPr>
              <a:t>Your question – where did this come from?</a:t>
            </a:r>
          </a:p>
        </p:txBody>
      </p:sp>
      <p:graphicFrame>
        <p:nvGraphicFramePr>
          <p:cNvPr id="6" name="Object 5">
            <a:extLst>
              <a:ext uri="{FF2B5EF4-FFF2-40B4-BE49-F238E27FC236}">
                <a16:creationId xmlns:a16="http://schemas.microsoft.com/office/drawing/2014/main" id="{524A26B4-01D0-445F-B10C-EC817F3E3CEA}"/>
              </a:ext>
            </a:extLst>
          </p:cNvPr>
          <p:cNvGraphicFramePr>
            <a:graphicFrameLocks noChangeAspect="1"/>
          </p:cNvGraphicFramePr>
          <p:nvPr>
            <p:extLst>
              <p:ext uri="{D42A27DB-BD31-4B8C-83A1-F6EECF244321}">
                <p14:modId xmlns:p14="http://schemas.microsoft.com/office/powerpoint/2010/main" val="1341863070"/>
              </p:ext>
            </p:extLst>
          </p:nvPr>
        </p:nvGraphicFramePr>
        <p:xfrm>
          <a:off x="1002030" y="838200"/>
          <a:ext cx="5551170" cy="1044575"/>
        </p:xfrm>
        <a:graphic>
          <a:graphicData uri="http://schemas.openxmlformats.org/presentationml/2006/ole">
            <mc:AlternateContent xmlns:mc="http://schemas.openxmlformats.org/markup-compatibility/2006">
              <mc:Choice xmlns:v="urn:schemas-microsoft-com:vml" Requires="v">
                <p:oleObj spid="_x0000_s361478" name="Equation" r:id="rId3" imgW="2361960" imgH="444240" progId="Equation.DSMT4">
                  <p:embed/>
                </p:oleObj>
              </mc:Choice>
              <mc:Fallback>
                <p:oleObj name="Equation" r:id="rId3" imgW="2361960" imgH="444240" progId="Equation.DSMT4">
                  <p:embed/>
                  <p:pic>
                    <p:nvPicPr>
                      <p:cNvPr id="0" name=""/>
                      <p:cNvPicPr/>
                      <p:nvPr/>
                    </p:nvPicPr>
                    <p:blipFill>
                      <a:blip r:embed="rId4"/>
                      <a:stretch>
                        <a:fillRect/>
                      </a:stretch>
                    </p:blipFill>
                    <p:spPr>
                      <a:xfrm>
                        <a:off x="1002030" y="838200"/>
                        <a:ext cx="5551170" cy="104457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EDA938FC-23DF-4F7F-B94D-DE28F3D92496}"/>
              </a:ext>
            </a:extLst>
          </p:cNvPr>
          <p:cNvSpPr txBox="1"/>
          <p:nvPr/>
        </p:nvSpPr>
        <p:spPr>
          <a:xfrm>
            <a:off x="304800" y="2209800"/>
            <a:ext cx="8305800" cy="1569660"/>
          </a:xfrm>
          <a:prstGeom prst="rect">
            <a:avLst/>
          </a:prstGeom>
          <a:noFill/>
        </p:spPr>
        <p:txBody>
          <a:bodyPr wrap="square" rtlCol="0">
            <a:spAutoFit/>
          </a:bodyPr>
          <a:lstStyle/>
          <a:p>
            <a:r>
              <a:rPr lang="en-US" sz="2400" dirty="0">
                <a:latin typeface="+mj-lt"/>
              </a:rPr>
              <a:t>Comment – the “proof” will be covered more carefully in PHY 712.     The basic approach is to assume it is true and test that an integral on both sides of the equation in a small volume including </a:t>
            </a:r>
            <a:r>
              <a:rPr lang="en-US" sz="2400" b="1" dirty="0">
                <a:latin typeface="+mj-lt"/>
              </a:rPr>
              <a:t>r</a:t>
            </a:r>
            <a:r>
              <a:rPr lang="en-US" sz="2400" dirty="0">
                <a:latin typeface="+mj-lt"/>
              </a:rPr>
              <a:t>=</a:t>
            </a:r>
            <a:r>
              <a:rPr lang="en-US" sz="2400" b="1" dirty="0">
                <a:latin typeface="+mj-lt"/>
              </a:rPr>
              <a:t>r’</a:t>
            </a:r>
            <a:r>
              <a:rPr lang="en-US" sz="2400" dirty="0">
                <a:latin typeface="+mj-lt"/>
              </a:rPr>
              <a:t> gives a consistent result.</a:t>
            </a:r>
            <a:endParaRPr lang="en-US" sz="2400" b="1" dirty="0">
              <a:latin typeface="+mj-lt"/>
            </a:endParaRPr>
          </a:p>
        </p:txBody>
      </p:sp>
    </p:spTree>
    <p:extLst>
      <p:ext uri="{BB962C8B-B14F-4D97-AF65-F5344CB8AC3E}">
        <p14:creationId xmlns:p14="http://schemas.microsoft.com/office/powerpoint/2010/main" val="3814018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622E75-4DAF-41AC-B6BD-3AF40FF34684}"/>
              </a:ext>
            </a:extLst>
          </p:cNvPr>
          <p:cNvSpPr>
            <a:spLocks noGrp="1"/>
          </p:cNvSpPr>
          <p:nvPr>
            <p:ph type="dt" sz="half" idx="10"/>
          </p:nvPr>
        </p:nvSpPr>
        <p:spPr/>
        <p:txBody>
          <a:bodyPr/>
          <a:lstStyle/>
          <a:p>
            <a:r>
              <a:rPr lang="en-US"/>
              <a:t>11/4/2020</a:t>
            </a:r>
            <a:endParaRPr lang="en-US" dirty="0"/>
          </a:p>
        </p:txBody>
      </p:sp>
      <p:sp>
        <p:nvSpPr>
          <p:cNvPr id="3" name="Footer Placeholder 2">
            <a:extLst>
              <a:ext uri="{FF2B5EF4-FFF2-40B4-BE49-F238E27FC236}">
                <a16:creationId xmlns:a16="http://schemas.microsoft.com/office/drawing/2014/main" id="{6A24EAF2-B463-415A-BB72-856D801A7C62}"/>
              </a:ext>
            </a:extLst>
          </p:cNvPr>
          <p:cNvSpPr>
            <a:spLocks noGrp="1"/>
          </p:cNvSpPr>
          <p:nvPr>
            <p:ph type="ftr" sz="quarter" idx="11"/>
          </p:nvPr>
        </p:nvSpPr>
        <p:spPr/>
        <p:txBody>
          <a:bodyPr/>
          <a:lstStyle/>
          <a:p>
            <a:r>
              <a:rPr lang="en-US"/>
              <a:t>PHY 711  Fall 2020 -- Lecture 31</a:t>
            </a:r>
            <a:endParaRPr lang="en-US" dirty="0"/>
          </a:p>
        </p:txBody>
      </p:sp>
      <p:sp>
        <p:nvSpPr>
          <p:cNvPr id="4" name="Slide Number Placeholder 3">
            <a:extLst>
              <a:ext uri="{FF2B5EF4-FFF2-40B4-BE49-F238E27FC236}">
                <a16:creationId xmlns:a16="http://schemas.microsoft.com/office/drawing/2014/main" id="{2E2F997F-14B3-4B5E-A232-F9B5CA21A411}"/>
              </a:ext>
            </a:extLst>
          </p:cNvPr>
          <p:cNvSpPr>
            <a:spLocks noGrp="1"/>
          </p:cNvSpPr>
          <p:nvPr>
            <p:ph type="sldNum" sz="quarter" idx="12"/>
          </p:nvPr>
        </p:nvSpPr>
        <p:spPr/>
        <p:txBody>
          <a:bodyPr/>
          <a:lstStyle/>
          <a:p>
            <a:fld id="{CE368B07-CEBF-4C80-90AF-53B34FA04CF3}" type="slidenum">
              <a:rPr lang="en-US" smtClean="0"/>
              <a:t>2</a:t>
            </a:fld>
            <a:endParaRPr lang="en-US" dirty="0"/>
          </a:p>
        </p:txBody>
      </p:sp>
      <p:pic>
        <p:nvPicPr>
          <p:cNvPr id="5" name="Picture 4">
            <a:extLst>
              <a:ext uri="{FF2B5EF4-FFF2-40B4-BE49-F238E27FC236}">
                <a16:creationId xmlns:a16="http://schemas.microsoft.com/office/drawing/2014/main" id="{8E399CE1-99FF-481B-97DB-690E1B8A1DD7}"/>
              </a:ext>
            </a:extLst>
          </p:cNvPr>
          <p:cNvPicPr>
            <a:picLocks noChangeAspect="1"/>
          </p:cNvPicPr>
          <p:nvPr/>
        </p:nvPicPr>
        <p:blipFill>
          <a:blip r:embed="rId3"/>
          <a:stretch>
            <a:fillRect/>
          </a:stretch>
        </p:blipFill>
        <p:spPr>
          <a:xfrm>
            <a:off x="0" y="0"/>
            <a:ext cx="9144000" cy="6465918"/>
          </a:xfrm>
          <a:prstGeom prst="rect">
            <a:avLst/>
          </a:prstGeom>
        </p:spPr>
      </p:pic>
      <p:sp>
        <p:nvSpPr>
          <p:cNvPr id="6" name="TextBox 5">
            <a:extLst>
              <a:ext uri="{FF2B5EF4-FFF2-40B4-BE49-F238E27FC236}">
                <a16:creationId xmlns:a16="http://schemas.microsoft.com/office/drawing/2014/main" id="{FAF06CD3-EA49-400A-A741-7B4F22675A04}"/>
              </a:ext>
            </a:extLst>
          </p:cNvPr>
          <p:cNvSpPr txBox="1"/>
          <p:nvPr/>
        </p:nvSpPr>
        <p:spPr>
          <a:xfrm>
            <a:off x="2590800" y="609600"/>
            <a:ext cx="4419600" cy="830997"/>
          </a:xfrm>
          <a:prstGeom prst="rect">
            <a:avLst/>
          </a:prstGeom>
          <a:noFill/>
        </p:spPr>
        <p:txBody>
          <a:bodyPr wrap="square" rtlCol="0">
            <a:spAutoFit/>
          </a:bodyPr>
          <a:lstStyle/>
          <a:p>
            <a:r>
              <a:rPr lang="en-US" sz="2400" b="1" dirty="0">
                <a:latin typeface="+mj-lt"/>
              </a:rPr>
              <a:t>Thursday, 11/4/2020</a:t>
            </a:r>
          </a:p>
          <a:p>
            <a:r>
              <a:rPr lang="en-US" sz="2400" b="1" dirty="0">
                <a:latin typeface="+mj-lt"/>
              </a:rPr>
              <a:t>4 PM    online</a:t>
            </a:r>
          </a:p>
        </p:txBody>
      </p:sp>
    </p:spTree>
    <p:extLst>
      <p:ext uri="{BB962C8B-B14F-4D97-AF65-F5344CB8AC3E}">
        <p14:creationId xmlns:p14="http://schemas.microsoft.com/office/powerpoint/2010/main" val="545823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896857685"/>
              </p:ext>
            </p:extLst>
          </p:nvPr>
        </p:nvGraphicFramePr>
        <p:xfrm>
          <a:off x="424070" y="1298575"/>
          <a:ext cx="8338930" cy="4568825"/>
        </p:xfrm>
        <a:graphic>
          <a:graphicData uri="http://schemas.openxmlformats.org/presentationml/2006/ole">
            <mc:AlternateContent xmlns:mc="http://schemas.openxmlformats.org/markup-compatibility/2006">
              <mc:Choice xmlns:v="urn:schemas-microsoft-com:vml" Requires="v">
                <p:oleObj spid="_x0000_s340042" name="数式" r:id="rId4" imgW="2654280" imgH="1473120" progId="Equation.3">
                  <p:embed/>
                </p:oleObj>
              </mc:Choice>
              <mc:Fallback>
                <p:oleObj name="数式" r:id="rId4" imgW="2654280" imgH="1473120" progId="Equation.3">
                  <p:embed/>
                  <p:pic>
                    <p:nvPicPr>
                      <p:cNvPr id="0" name=""/>
                      <p:cNvPicPr>
                        <a:picLocks noChangeAspect="1" noChangeArrowheads="1"/>
                      </p:cNvPicPr>
                      <p:nvPr/>
                    </p:nvPicPr>
                    <p:blipFill>
                      <a:blip r:embed="rId5"/>
                      <a:srcRect/>
                      <a:stretch>
                        <a:fillRect/>
                      </a:stretch>
                    </p:blipFill>
                    <p:spPr bwMode="auto">
                      <a:xfrm>
                        <a:off x="424070" y="1298575"/>
                        <a:ext cx="8338930" cy="45688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81160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921603361"/>
              </p:ext>
            </p:extLst>
          </p:nvPr>
        </p:nvGraphicFramePr>
        <p:xfrm>
          <a:off x="192088" y="922338"/>
          <a:ext cx="8777287" cy="5359400"/>
        </p:xfrm>
        <a:graphic>
          <a:graphicData uri="http://schemas.openxmlformats.org/presentationml/2006/ole">
            <mc:AlternateContent xmlns:mc="http://schemas.openxmlformats.org/markup-compatibility/2006">
              <mc:Choice xmlns:v="urn:schemas-microsoft-com:vml" Requires="v">
                <p:oleObj spid="_x0000_s341066" name="数式" r:id="rId4" imgW="2793960" imgH="1726920" progId="Equation.3">
                  <p:embed/>
                </p:oleObj>
              </mc:Choice>
              <mc:Fallback>
                <p:oleObj name="数式" r:id="rId4" imgW="2793960" imgH="1726920" progId="Equation.3">
                  <p:embed/>
                  <p:pic>
                    <p:nvPicPr>
                      <p:cNvPr id="0" name=""/>
                      <p:cNvPicPr>
                        <a:picLocks noChangeAspect="1" noChangeArrowheads="1"/>
                      </p:cNvPicPr>
                      <p:nvPr/>
                    </p:nvPicPr>
                    <p:blipFill>
                      <a:blip r:embed="rId5"/>
                      <a:srcRect/>
                      <a:stretch>
                        <a:fillRect/>
                      </a:stretch>
                    </p:blipFill>
                    <p:spPr bwMode="auto">
                      <a:xfrm>
                        <a:off x="192088" y="922338"/>
                        <a:ext cx="8777287" cy="53594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26232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533400" y="381000"/>
            <a:ext cx="7467600" cy="1200329"/>
          </a:xfrm>
          <a:prstGeom prst="rect">
            <a:avLst/>
          </a:prstGeom>
          <a:noFill/>
        </p:spPr>
        <p:txBody>
          <a:bodyPr wrap="square" rtlCol="0">
            <a:spAutoFit/>
          </a:bodyPr>
          <a:lstStyle/>
          <a:p>
            <a:r>
              <a:rPr lang="en-US" sz="2400" dirty="0">
                <a:latin typeface="+mj-lt"/>
                <a:sym typeface="Wingdings" panose="05000000000000000000" pitchFamily="2" charset="2"/>
              </a:rPr>
              <a:t></a:t>
            </a:r>
            <a:r>
              <a:rPr lang="en-US" sz="2400" dirty="0">
                <a:latin typeface="+mj-lt"/>
              </a:rPr>
              <a:t>In order to solve an </a:t>
            </a:r>
            <a:r>
              <a:rPr lang="en-US" sz="2400" dirty="0" err="1">
                <a:latin typeface="+mj-lt"/>
              </a:rPr>
              <a:t>inhomogenous</a:t>
            </a:r>
            <a:r>
              <a:rPr lang="en-US" sz="2400" dirty="0">
                <a:latin typeface="+mj-lt"/>
              </a:rPr>
              <a:t> wave equation with a time harmonic forcing or boundary term, we can use the corresponding Green’s function:</a:t>
            </a:r>
          </a:p>
        </p:txBody>
      </p:sp>
      <p:graphicFrame>
        <p:nvGraphicFramePr>
          <p:cNvPr id="6" name="Object 5"/>
          <p:cNvGraphicFramePr>
            <a:graphicFrameLocks noChangeAspect="1"/>
          </p:cNvGraphicFramePr>
          <p:nvPr>
            <p:extLst>
              <p:ext uri="{D42A27DB-BD31-4B8C-83A1-F6EECF244321}">
                <p14:modId xmlns:p14="http://schemas.microsoft.com/office/powerpoint/2010/main" val="1590619289"/>
              </p:ext>
            </p:extLst>
          </p:nvPr>
        </p:nvGraphicFramePr>
        <p:xfrm>
          <a:off x="1676400" y="1818570"/>
          <a:ext cx="4079875" cy="1296988"/>
        </p:xfrm>
        <a:graphic>
          <a:graphicData uri="http://schemas.openxmlformats.org/presentationml/2006/ole">
            <mc:AlternateContent xmlns:mc="http://schemas.openxmlformats.org/markup-compatibility/2006">
              <mc:Choice xmlns:v="urn:schemas-microsoft-com:vml" Requires="v">
                <p:oleObj spid="_x0000_s342090" name="数式" r:id="rId4" imgW="1498320" imgH="482400" progId="Equation.3">
                  <p:embed/>
                </p:oleObj>
              </mc:Choice>
              <mc:Fallback>
                <p:oleObj name="数式" r:id="rId4" imgW="1498320" imgH="482400" progId="Equation.3">
                  <p:embed/>
                  <p:pic>
                    <p:nvPicPr>
                      <p:cNvPr id="0" name=""/>
                      <p:cNvPicPr>
                        <a:picLocks noChangeAspect="1" noChangeArrowheads="1"/>
                      </p:cNvPicPr>
                      <p:nvPr/>
                    </p:nvPicPr>
                    <p:blipFill>
                      <a:blip r:embed="rId5"/>
                      <a:srcRect/>
                      <a:stretch>
                        <a:fillRect/>
                      </a:stretch>
                    </p:blipFill>
                    <p:spPr bwMode="auto">
                      <a:xfrm>
                        <a:off x="1676400" y="1818570"/>
                        <a:ext cx="4079875" cy="1296988"/>
                      </a:xfrm>
                      <a:prstGeom prst="rect">
                        <a:avLst/>
                      </a:prstGeom>
                      <a:noFill/>
                      <a:ln>
                        <a:noFill/>
                      </a:ln>
                    </p:spPr>
                  </p:pic>
                </p:oleObj>
              </mc:Fallback>
            </mc:AlternateContent>
          </a:graphicData>
        </a:graphic>
      </p:graphicFrame>
      <p:sp>
        <p:nvSpPr>
          <p:cNvPr id="7" name="TextBox 6"/>
          <p:cNvSpPr txBox="1"/>
          <p:nvPr/>
        </p:nvSpPr>
        <p:spPr>
          <a:xfrm>
            <a:off x="533400" y="3352800"/>
            <a:ext cx="8001000" cy="1938992"/>
          </a:xfrm>
          <a:prstGeom prst="rect">
            <a:avLst/>
          </a:prstGeom>
          <a:noFill/>
        </p:spPr>
        <p:txBody>
          <a:bodyPr wrap="square" rtlCol="0">
            <a:spAutoFit/>
          </a:bodyPr>
          <a:lstStyle/>
          <a:p>
            <a:r>
              <a:rPr lang="en-US" sz="2400" dirty="0">
                <a:latin typeface="+mj-lt"/>
              </a:rPr>
              <a:t>In fact, this Green’s function is appropriate for solving equations with boundary conditions at infinity.    For solving problems with surface boundary conditions where we know the boundary values or their gradients, the Green’s function must be modified.</a:t>
            </a:r>
          </a:p>
        </p:txBody>
      </p:sp>
    </p:spTree>
    <p:extLst>
      <p:ext uri="{BB962C8B-B14F-4D97-AF65-F5344CB8AC3E}">
        <p14:creationId xmlns:p14="http://schemas.microsoft.com/office/powerpoint/2010/main" val="1203109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8450931"/>
              </p:ext>
            </p:extLst>
          </p:nvPr>
        </p:nvGraphicFramePr>
        <p:xfrm>
          <a:off x="71438" y="609600"/>
          <a:ext cx="8885237" cy="2217738"/>
        </p:xfrm>
        <a:graphic>
          <a:graphicData uri="http://schemas.openxmlformats.org/presentationml/2006/ole">
            <mc:AlternateContent xmlns:mc="http://schemas.openxmlformats.org/markup-compatibility/2006">
              <mc:Choice xmlns:v="urn:schemas-microsoft-com:vml" Requires="v">
                <p:oleObj spid="_x0000_s343258" name="数式" r:id="rId4" imgW="3263760" imgH="825480" progId="Equation.3">
                  <p:embed/>
                </p:oleObj>
              </mc:Choice>
              <mc:Fallback>
                <p:oleObj name="数式" r:id="rId4" imgW="3263760" imgH="825480" progId="Equation.3">
                  <p:embed/>
                  <p:pic>
                    <p:nvPicPr>
                      <p:cNvPr id="0" name=""/>
                      <p:cNvPicPr>
                        <a:picLocks noChangeAspect="1" noChangeArrowheads="1"/>
                      </p:cNvPicPr>
                      <p:nvPr/>
                    </p:nvPicPr>
                    <p:blipFill>
                      <a:blip r:embed="rId5"/>
                      <a:srcRect/>
                      <a:stretch>
                        <a:fillRect/>
                      </a:stretch>
                    </p:blipFill>
                    <p:spPr bwMode="auto">
                      <a:xfrm>
                        <a:off x="71438" y="609600"/>
                        <a:ext cx="8885237" cy="221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30885426"/>
              </p:ext>
            </p:extLst>
          </p:nvPr>
        </p:nvGraphicFramePr>
        <p:xfrm>
          <a:off x="609600" y="2819400"/>
          <a:ext cx="5419725" cy="1336675"/>
        </p:xfrm>
        <a:graphic>
          <a:graphicData uri="http://schemas.openxmlformats.org/presentationml/2006/ole">
            <mc:AlternateContent xmlns:mc="http://schemas.openxmlformats.org/markup-compatibility/2006">
              <mc:Choice xmlns:v="urn:schemas-microsoft-com:vml" Requires="v">
                <p:oleObj spid="_x0000_s343259" name="数式" r:id="rId6" imgW="2031840" imgH="507960" progId="Equation.3">
                  <p:embed/>
                </p:oleObj>
              </mc:Choice>
              <mc:Fallback>
                <p:oleObj name="数式" r:id="rId6" imgW="2031840" imgH="507960" progId="Equation.3">
                  <p:embed/>
                  <p:pic>
                    <p:nvPicPr>
                      <p:cNvPr id="0" name=""/>
                      <p:cNvPicPr>
                        <a:picLocks noChangeAspect="1" noChangeArrowheads="1"/>
                      </p:cNvPicPr>
                      <p:nvPr/>
                    </p:nvPicPr>
                    <p:blipFill>
                      <a:blip r:embed="rId7"/>
                      <a:srcRect/>
                      <a:stretch>
                        <a:fillRect/>
                      </a:stretch>
                    </p:blipFill>
                    <p:spPr bwMode="auto">
                      <a:xfrm>
                        <a:off x="609600" y="2819400"/>
                        <a:ext cx="5419725"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3217729"/>
              </p:ext>
            </p:extLst>
          </p:nvPr>
        </p:nvGraphicFramePr>
        <p:xfrm>
          <a:off x="996950" y="4292692"/>
          <a:ext cx="7461250" cy="2260508"/>
        </p:xfrm>
        <a:graphic>
          <a:graphicData uri="http://schemas.openxmlformats.org/presentationml/2006/ole">
            <mc:AlternateContent xmlns:mc="http://schemas.openxmlformats.org/markup-compatibility/2006">
              <mc:Choice xmlns:v="urn:schemas-microsoft-com:vml" Requires="v">
                <p:oleObj spid="_x0000_s343260" name="数式" r:id="rId8" imgW="3390840" imgH="1041120" progId="Equation.3">
                  <p:embed/>
                </p:oleObj>
              </mc:Choice>
              <mc:Fallback>
                <p:oleObj name="数式" r:id="rId8" imgW="3390840" imgH="1041120" progId="Equation.3">
                  <p:embed/>
                  <p:pic>
                    <p:nvPicPr>
                      <p:cNvPr id="0" name=""/>
                      <p:cNvPicPr>
                        <a:picLocks noChangeAspect="1" noChangeArrowheads="1"/>
                      </p:cNvPicPr>
                      <p:nvPr/>
                    </p:nvPicPr>
                    <p:blipFill>
                      <a:blip r:embed="rId9"/>
                      <a:srcRect/>
                      <a:stretch>
                        <a:fillRect/>
                      </a:stretch>
                    </p:blipFill>
                    <p:spPr bwMode="auto">
                      <a:xfrm>
                        <a:off x="996950" y="4292692"/>
                        <a:ext cx="7461250" cy="226050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19273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68433430"/>
              </p:ext>
            </p:extLst>
          </p:nvPr>
        </p:nvGraphicFramePr>
        <p:xfrm>
          <a:off x="219596" y="3962400"/>
          <a:ext cx="8704807" cy="2239963"/>
        </p:xfrm>
        <a:graphic>
          <a:graphicData uri="http://schemas.openxmlformats.org/presentationml/2006/ole">
            <mc:AlternateContent xmlns:mc="http://schemas.openxmlformats.org/markup-compatibility/2006">
              <mc:Choice xmlns:v="urn:schemas-microsoft-com:vml" Requires="v">
                <p:oleObj spid="_x0000_s344185" name="Equation" r:id="rId4" imgW="5663880" imgH="1460160" progId="Equation.DSMT4">
                  <p:embed/>
                </p:oleObj>
              </mc:Choice>
              <mc:Fallback>
                <p:oleObj name="Equation" r:id="rId4" imgW="5663880" imgH="1460160" progId="Equation.DSMT4">
                  <p:embed/>
                  <p:pic>
                    <p:nvPicPr>
                      <p:cNvPr id="0" name=""/>
                      <p:cNvPicPr>
                        <a:picLocks noChangeAspect="1" noChangeArrowheads="1"/>
                      </p:cNvPicPr>
                      <p:nvPr/>
                    </p:nvPicPr>
                    <p:blipFill>
                      <a:blip r:embed="rId5"/>
                      <a:srcRect/>
                      <a:stretch>
                        <a:fillRect/>
                      </a:stretch>
                    </p:blipFill>
                    <p:spPr bwMode="auto">
                      <a:xfrm>
                        <a:off x="219596" y="3962400"/>
                        <a:ext cx="8704807" cy="223996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01687218"/>
              </p:ext>
            </p:extLst>
          </p:nvPr>
        </p:nvGraphicFramePr>
        <p:xfrm>
          <a:off x="304800" y="228600"/>
          <a:ext cx="7488025" cy="3479343"/>
        </p:xfrm>
        <a:graphic>
          <a:graphicData uri="http://schemas.openxmlformats.org/presentationml/2006/ole">
            <mc:AlternateContent xmlns:mc="http://schemas.openxmlformats.org/markup-compatibility/2006">
              <mc:Choice xmlns:v="urn:schemas-microsoft-com:vml" Requires="v">
                <p:oleObj spid="_x0000_s344186" name="Equation" r:id="rId6" imgW="5663880" imgH="2666880" progId="Equation.DSMT4">
                  <p:embed/>
                </p:oleObj>
              </mc:Choice>
              <mc:Fallback>
                <p:oleObj name="Equation" r:id="rId6" imgW="5663880" imgH="2666880" progId="Equation.DSMT4">
                  <p:embed/>
                  <p:pic>
                    <p:nvPicPr>
                      <p:cNvPr id="0" name=""/>
                      <p:cNvPicPr>
                        <a:picLocks noChangeAspect="1" noChangeArrowheads="1"/>
                      </p:cNvPicPr>
                      <p:nvPr/>
                    </p:nvPicPr>
                    <p:blipFill>
                      <a:blip r:embed="rId7"/>
                      <a:srcRect/>
                      <a:stretch>
                        <a:fillRect/>
                      </a:stretch>
                    </p:blipFill>
                    <p:spPr bwMode="auto">
                      <a:xfrm>
                        <a:off x="304800" y="228600"/>
                        <a:ext cx="7488025" cy="3479343"/>
                      </a:xfrm>
                      <a:prstGeom prst="rect">
                        <a:avLst/>
                      </a:prstGeom>
                      <a:noFill/>
                      <a:ln>
                        <a:noFill/>
                      </a:ln>
                    </p:spPr>
                  </p:pic>
                </p:oleObj>
              </mc:Fallback>
            </mc:AlternateContent>
          </a:graphicData>
        </a:graphic>
      </p:graphicFrame>
      <p:sp>
        <p:nvSpPr>
          <p:cNvPr id="7" name="TextBox 6"/>
          <p:cNvSpPr txBox="1"/>
          <p:nvPr/>
        </p:nvSpPr>
        <p:spPr>
          <a:xfrm>
            <a:off x="2819400" y="5995155"/>
            <a:ext cx="5638800" cy="461665"/>
          </a:xfrm>
          <a:prstGeom prst="rect">
            <a:avLst/>
          </a:prstGeom>
          <a:noFill/>
        </p:spPr>
        <p:txBody>
          <a:bodyPr wrap="square" rtlCol="0">
            <a:spAutoFit/>
          </a:bodyPr>
          <a:lstStyle/>
          <a:p>
            <a:r>
              <a:rPr lang="en-US" sz="2400" dirty="0">
                <a:latin typeface="+mj-lt"/>
                <a:sym typeface="Wingdings" panose="05000000000000000000" pitchFamily="2" charset="2"/>
              </a:rPr>
              <a:t>extra contributions from boundary</a:t>
            </a:r>
            <a:endParaRPr lang="en-US" sz="2400" dirty="0">
              <a:latin typeface="+mj-lt"/>
            </a:endParaRPr>
          </a:p>
        </p:txBody>
      </p:sp>
    </p:spTree>
    <p:extLst>
      <p:ext uri="{BB962C8B-B14F-4D97-AF65-F5344CB8AC3E}">
        <p14:creationId xmlns:p14="http://schemas.microsoft.com/office/powerpoint/2010/main" val="42037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5252369"/>
              </p:ext>
            </p:extLst>
          </p:nvPr>
        </p:nvGraphicFramePr>
        <p:xfrm>
          <a:off x="914400" y="698973"/>
          <a:ext cx="4132263" cy="1104900"/>
        </p:xfrm>
        <a:graphic>
          <a:graphicData uri="http://schemas.openxmlformats.org/presentationml/2006/ole">
            <mc:AlternateContent xmlns:mc="http://schemas.openxmlformats.org/markup-compatibility/2006">
              <mc:Choice xmlns:v="urn:schemas-microsoft-com:vml" Requires="v">
                <p:oleObj spid="_x0000_s345232" name="数式" r:id="rId4" imgW="1549080" imgH="419040" progId="Equation.3">
                  <p:embed/>
                </p:oleObj>
              </mc:Choice>
              <mc:Fallback>
                <p:oleObj name="数式" r:id="rId4" imgW="1549080" imgH="419040" progId="Equation.3">
                  <p:embed/>
                  <p:pic>
                    <p:nvPicPr>
                      <p:cNvPr id="0" name=""/>
                      <p:cNvPicPr>
                        <a:picLocks noChangeAspect="1" noChangeArrowheads="1"/>
                      </p:cNvPicPr>
                      <p:nvPr/>
                    </p:nvPicPr>
                    <p:blipFill>
                      <a:blip r:embed="rId5"/>
                      <a:srcRect/>
                      <a:stretch>
                        <a:fillRect/>
                      </a:stretch>
                    </p:blipFill>
                    <p:spPr bwMode="auto">
                      <a:xfrm>
                        <a:off x="914400" y="698973"/>
                        <a:ext cx="4132263" cy="1104900"/>
                      </a:xfrm>
                      <a:prstGeom prst="rect">
                        <a:avLst/>
                      </a:prstGeom>
                      <a:noFill/>
                      <a:ln>
                        <a:noFill/>
                      </a:ln>
                    </p:spPr>
                  </p:pic>
                </p:oleObj>
              </mc:Fallback>
            </mc:AlternateContent>
          </a:graphicData>
        </a:graphic>
      </p:graphicFrame>
      <p:sp>
        <p:nvSpPr>
          <p:cNvPr id="6" name="TextBox 5"/>
          <p:cNvSpPr txBox="1"/>
          <p:nvPr/>
        </p:nvSpPr>
        <p:spPr>
          <a:xfrm>
            <a:off x="228600" y="228599"/>
            <a:ext cx="7620000" cy="461665"/>
          </a:xfrm>
          <a:prstGeom prst="rect">
            <a:avLst/>
          </a:prstGeom>
          <a:noFill/>
        </p:spPr>
        <p:txBody>
          <a:bodyPr wrap="square" rtlCol="0">
            <a:spAutoFit/>
          </a:bodyPr>
          <a:lstStyle/>
          <a:p>
            <a:r>
              <a:rPr lang="en-US" sz="2400" dirty="0">
                <a:latin typeface="+mj-lt"/>
              </a:rPr>
              <a:t>Wave equation with source:</a:t>
            </a:r>
          </a:p>
        </p:txBody>
      </p:sp>
      <p:graphicFrame>
        <p:nvGraphicFramePr>
          <p:cNvPr id="7" name="Object 6"/>
          <p:cNvGraphicFramePr>
            <a:graphicFrameLocks noChangeAspect="1"/>
          </p:cNvGraphicFramePr>
          <p:nvPr>
            <p:extLst>
              <p:ext uri="{D42A27DB-BD31-4B8C-83A1-F6EECF244321}">
                <p14:modId xmlns:p14="http://schemas.microsoft.com/office/powerpoint/2010/main" val="733055225"/>
              </p:ext>
            </p:extLst>
          </p:nvPr>
        </p:nvGraphicFramePr>
        <p:xfrm>
          <a:off x="427463" y="2111325"/>
          <a:ext cx="8416925" cy="1470075"/>
        </p:xfrm>
        <a:graphic>
          <a:graphicData uri="http://schemas.openxmlformats.org/presentationml/2006/ole">
            <mc:AlternateContent xmlns:mc="http://schemas.openxmlformats.org/markup-compatibility/2006">
              <mc:Choice xmlns:v="urn:schemas-microsoft-com:vml" Requires="v">
                <p:oleObj spid="_x0000_s345233" name="Equation" r:id="rId6" imgW="5384520" imgH="952200" progId="Equation.DSMT4">
                  <p:embed/>
                </p:oleObj>
              </mc:Choice>
              <mc:Fallback>
                <p:oleObj name="Equation" r:id="rId6" imgW="5384520" imgH="952200" progId="Equation.DSMT4">
                  <p:embed/>
                  <p:pic>
                    <p:nvPicPr>
                      <p:cNvPr id="0" name=""/>
                      <p:cNvPicPr>
                        <a:picLocks noChangeAspect="1" noChangeArrowheads="1"/>
                      </p:cNvPicPr>
                      <p:nvPr/>
                    </p:nvPicPr>
                    <p:blipFill>
                      <a:blip r:embed="rId7"/>
                      <a:srcRect/>
                      <a:stretch>
                        <a:fillRect/>
                      </a:stretch>
                    </p:blipFill>
                    <p:spPr bwMode="auto">
                      <a:xfrm>
                        <a:off x="427463" y="2111325"/>
                        <a:ext cx="8416925" cy="1470075"/>
                      </a:xfrm>
                      <a:prstGeom prst="rect">
                        <a:avLst/>
                      </a:prstGeom>
                      <a:noFill/>
                      <a:ln>
                        <a:noFill/>
                      </a:ln>
                    </p:spPr>
                  </p:pic>
                </p:oleObj>
              </mc:Fallback>
            </mc:AlternateContent>
          </a:graphicData>
        </a:graphic>
      </p:graphicFrame>
      <p:sp>
        <p:nvSpPr>
          <p:cNvPr id="8" name="Cube 7"/>
          <p:cNvSpPr/>
          <p:nvPr/>
        </p:nvSpPr>
        <p:spPr>
          <a:xfrm>
            <a:off x="304800" y="4876800"/>
            <a:ext cx="8382000" cy="1219200"/>
          </a:xfrm>
          <a:prstGeom prst="cube">
            <a:avLst>
              <a:gd name="adj" fmla="val 79066"/>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n 8"/>
          <p:cNvSpPr/>
          <p:nvPr/>
        </p:nvSpPr>
        <p:spPr>
          <a:xfrm>
            <a:off x="3810000" y="5257800"/>
            <a:ext cx="1219200" cy="457200"/>
          </a:xfrm>
          <a:prstGeom prst="can">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4419600" y="3733800"/>
            <a:ext cx="0" cy="1676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369526" y="54102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419600" y="4876800"/>
            <a:ext cx="106680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48200" y="3886200"/>
            <a:ext cx="304800" cy="461665"/>
          </a:xfrm>
          <a:prstGeom prst="rect">
            <a:avLst/>
          </a:prstGeom>
          <a:noFill/>
        </p:spPr>
        <p:txBody>
          <a:bodyPr wrap="square" rtlCol="0">
            <a:spAutoFit/>
          </a:bodyPr>
          <a:lstStyle/>
          <a:p>
            <a:r>
              <a:rPr lang="en-US" sz="2400" b="1" dirty="0">
                <a:latin typeface="+mj-lt"/>
              </a:rPr>
              <a:t>z</a:t>
            </a:r>
          </a:p>
        </p:txBody>
      </p:sp>
      <p:sp>
        <p:nvSpPr>
          <p:cNvPr id="17" name="TextBox 16"/>
          <p:cNvSpPr txBox="1"/>
          <p:nvPr/>
        </p:nvSpPr>
        <p:spPr>
          <a:xfrm>
            <a:off x="5134792" y="4870102"/>
            <a:ext cx="304800" cy="461665"/>
          </a:xfrm>
          <a:prstGeom prst="rect">
            <a:avLst/>
          </a:prstGeom>
          <a:noFill/>
        </p:spPr>
        <p:txBody>
          <a:bodyPr wrap="square" rtlCol="0">
            <a:spAutoFit/>
          </a:bodyPr>
          <a:lstStyle/>
          <a:p>
            <a:r>
              <a:rPr lang="en-US" sz="2400" b="1" dirty="0">
                <a:latin typeface="+mj-lt"/>
              </a:rPr>
              <a:t>y</a:t>
            </a:r>
          </a:p>
        </p:txBody>
      </p:sp>
      <p:sp>
        <p:nvSpPr>
          <p:cNvPr id="18" name="TextBox 17"/>
          <p:cNvSpPr txBox="1"/>
          <p:nvPr/>
        </p:nvSpPr>
        <p:spPr>
          <a:xfrm>
            <a:off x="5791200" y="5100935"/>
            <a:ext cx="304800" cy="461665"/>
          </a:xfrm>
          <a:prstGeom prst="rect">
            <a:avLst/>
          </a:prstGeom>
          <a:noFill/>
        </p:spPr>
        <p:txBody>
          <a:bodyPr wrap="square" rtlCol="0">
            <a:spAutoFit/>
          </a:bodyPr>
          <a:lstStyle/>
          <a:p>
            <a:r>
              <a:rPr lang="en-US" sz="2400" b="1" dirty="0">
                <a:latin typeface="+mj-lt"/>
              </a:rPr>
              <a:t>x</a:t>
            </a:r>
          </a:p>
        </p:txBody>
      </p:sp>
    </p:spTree>
    <p:extLst>
      <p:ext uri="{BB962C8B-B14F-4D97-AF65-F5344CB8AC3E}">
        <p14:creationId xmlns:p14="http://schemas.microsoft.com/office/powerpoint/2010/main" val="799691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08179954"/>
              </p:ext>
            </p:extLst>
          </p:nvPr>
        </p:nvGraphicFramePr>
        <p:xfrm>
          <a:off x="358775" y="990600"/>
          <a:ext cx="7880350" cy="1728788"/>
        </p:xfrm>
        <a:graphic>
          <a:graphicData uri="http://schemas.openxmlformats.org/presentationml/2006/ole">
            <mc:AlternateContent xmlns:mc="http://schemas.openxmlformats.org/markup-compatibility/2006">
              <mc:Choice xmlns:v="urn:schemas-microsoft-com:vml" Requires="v">
                <p:oleObj spid="_x0000_s346327" name="数式" r:id="rId4" imgW="3581280" imgH="787320" progId="Equation.3">
                  <p:embed/>
                </p:oleObj>
              </mc:Choice>
              <mc:Fallback>
                <p:oleObj name="数式" r:id="rId4" imgW="3581280" imgH="787320" progId="Equation.3">
                  <p:embed/>
                  <p:pic>
                    <p:nvPicPr>
                      <p:cNvPr id="0" name=""/>
                      <p:cNvPicPr>
                        <a:picLocks noChangeAspect="1" noChangeArrowheads="1"/>
                      </p:cNvPicPr>
                      <p:nvPr/>
                    </p:nvPicPr>
                    <p:blipFill>
                      <a:blip r:embed="rId5"/>
                      <a:srcRect/>
                      <a:stretch>
                        <a:fillRect/>
                      </a:stretch>
                    </p:blipFill>
                    <p:spPr bwMode="auto">
                      <a:xfrm>
                        <a:off x="358775" y="990600"/>
                        <a:ext cx="7880350" cy="172878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614909331"/>
              </p:ext>
            </p:extLst>
          </p:nvPr>
        </p:nvGraphicFramePr>
        <p:xfrm>
          <a:off x="290019" y="4824412"/>
          <a:ext cx="8017861" cy="1423988"/>
        </p:xfrm>
        <a:graphic>
          <a:graphicData uri="http://schemas.openxmlformats.org/presentationml/2006/ole">
            <mc:AlternateContent xmlns:mc="http://schemas.openxmlformats.org/markup-compatibility/2006">
              <mc:Choice xmlns:v="urn:schemas-microsoft-com:vml" Requires="v">
                <p:oleObj spid="_x0000_s346328" name="Equation" r:id="rId6" imgW="5905440" imgH="1028520" progId="Equation.DSMT4">
                  <p:embed/>
                </p:oleObj>
              </mc:Choice>
              <mc:Fallback>
                <p:oleObj name="Equation" r:id="rId6" imgW="5905440" imgH="1028520" progId="Equation.DSMT4">
                  <p:embed/>
                  <p:pic>
                    <p:nvPicPr>
                      <p:cNvPr id="0" name=""/>
                      <p:cNvPicPr>
                        <a:picLocks noChangeAspect="1" noChangeArrowheads="1"/>
                      </p:cNvPicPr>
                      <p:nvPr/>
                    </p:nvPicPr>
                    <p:blipFill>
                      <a:blip r:embed="rId7"/>
                      <a:srcRect/>
                      <a:stretch>
                        <a:fillRect/>
                      </a:stretch>
                    </p:blipFill>
                    <p:spPr bwMode="auto">
                      <a:xfrm>
                        <a:off x="290019" y="4824412"/>
                        <a:ext cx="8017861" cy="1423988"/>
                      </a:xfrm>
                      <a:prstGeom prst="rect">
                        <a:avLst/>
                      </a:prstGeom>
                      <a:noFill/>
                      <a:ln>
                        <a:noFill/>
                      </a:ln>
                    </p:spPr>
                  </p:pic>
                </p:oleObj>
              </mc:Fallback>
            </mc:AlternateContent>
          </a:graphicData>
        </a:graphic>
      </p:graphicFrame>
      <p:sp>
        <p:nvSpPr>
          <p:cNvPr id="7" name="TextBox 6"/>
          <p:cNvSpPr txBox="1"/>
          <p:nvPr/>
        </p:nvSpPr>
        <p:spPr>
          <a:xfrm>
            <a:off x="228600" y="228600"/>
            <a:ext cx="8458200" cy="461665"/>
          </a:xfrm>
          <a:prstGeom prst="rect">
            <a:avLst/>
          </a:prstGeom>
          <a:noFill/>
        </p:spPr>
        <p:txBody>
          <a:bodyPr wrap="square" rtlCol="0">
            <a:spAutoFit/>
          </a:bodyPr>
          <a:lstStyle/>
          <a:p>
            <a:r>
              <a:rPr lang="en-US" sz="2400" dirty="0">
                <a:latin typeface="+mj-lt"/>
              </a:rPr>
              <a:t>Treatment of boundary values for time-harmonic force:</a:t>
            </a:r>
          </a:p>
        </p:txBody>
      </p:sp>
      <p:graphicFrame>
        <p:nvGraphicFramePr>
          <p:cNvPr id="8" name="Object 7"/>
          <p:cNvGraphicFramePr>
            <a:graphicFrameLocks noChangeAspect="1"/>
          </p:cNvGraphicFramePr>
          <p:nvPr>
            <p:extLst>
              <p:ext uri="{D42A27DB-BD31-4B8C-83A1-F6EECF244321}">
                <p14:modId xmlns:p14="http://schemas.microsoft.com/office/powerpoint/2010/main" val="4129565103"/>
              </p:ext>
            </p:extLst>
          </p:nvPr>
        </p:nvGraphicFramePr>
        <p:xfrm>
          <a:off x="228600" y="2743200"/>
          <a:ext cx="6049962" cy="1911350"/>
        </p:xfrm>
        <a:graphic>
          <a:graphicData uri="http://schemas.openxmlformats.org/presentationml/2006/ole">
            <mc:AlternateContent xmlns:mc="http://schemas.openxmlformats.org/markup-compatibility/2006">
              <mc:Choice xmlns:v="urn:schemas-microsoft-com:vml" Requires="v">
                <p:oleObj spid="_x0000_s346329" name="数式" r:id="rId8" imgW="2222280" imgH="711000" progId="Equation.3">
                  <p:embed/>
                </p:oleObj>
              </mc:Choice>
              <mc:Fallback>
                <p:oleObj name="数式" r:id="rId8" imgW="2222280" imgH="711000" progId="Equation.3">
                  <p:embed/>
                  <p:pic>
                    <p:nvPicPr>
                      <p:cNvPr id="0" name=""/>
                      <p:cNvPicPr>
                        <a:picLocks noChangeAspect="1" noChangeArrowheads="1"/>
                      </p:cNvPicPr>
                      <p:nvPr/>
                    </p:nvPicPr>
                    <p:blipFill>
                      <a:blip r:embed="rId9"/>
                      <a:srcRect/>
                      <a:stretch>
                        <a:fillRect/>
                      </a:stretch>
                    </p:blipFill>
                    <p:spPr bwMode="auto">
                      <a:xfrm>
                        <a:off x="228600" y="2743200"/>
                        <a:ext cx="6049962"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037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51061056"/>
              </p:ext>
            </p:extLst>
          </p:nvPr>
        </p:nvGraphicFramePr>
        <p:xfrm>
          <a:off x="663575" y="381000"/>
          <a:ext cx="5897563" cy="1031875"/>
        </p:xfrm>
        <a:graphic>
          <a:graphicData uri="http://schemas.openxmlformats.org/presentationml/2006/ole">
            <mc:AlternateContent xmlns:mc="http://schemas.openxmlformats.org/markup-compatibility/2006">
              <mc:Choice xmlns:v="urn:schemas-microsoft-com:vml" Requires="v">
                <p:oleObj spid="_x0000_s347280" name="数式" r:id="rId4" imgW="2679480" imgH="469800" progId="Equation.3">
                  <p:embed/>
                </p:oleObj>
              </mc:Choice>
              <mc:Fallback>
                <p:oleObj name="数式" r:id="rId4" imgW="2679480" imgH="469800" progId="Equation.3">
                  <p:embed/>
                  <p:pic>
                    <p:nvPicPr>
                      <p:cNvPr id="0" name=""/>
                      <p:cNvPicPr>
                        <a:picLocks noChangeAspect="1" noChangeArrowheads="1"/>
                      </p:cNvPicPr>
                      <p:nvPr/>
                    </p:nvPicPr>
                    <p:blipFill>
                      <a:blip r:embed="rId5"/>
                      <a:srcRect/>
                      <a:stretch>
                        <a:fillRect/>
                      </a:stretch>
                    </p:blipFill>
                    <p:spPr bwMode="auto">
                      <a:xfrm>
                        <a:off x="663575" y="381000"/>
                        <a:ext cx="5897563"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38971286"/>
              </p:ext>
            </p:extLst>
          </p:nvPr>
        </p:nvGraphicFramePr>
        <p:xfrm>
          <a:off x="561975" y="2892425"/>
          <a:ext cx="8245475" cy="2289175"/>
        </p:xfrm>
        <a:graphic>
          <a:graphicData uri="http://schemas.openxmlformats.org/presentationml/2006/ole">
            <mc:AlternateContent xmlns:mc="http://schemas.openxmlformats.org/markup-compatibility/2006">
              <mc:Choice xmlns:v="urn:schemas-microsoft-com:vml" Requires="v">
                <p:oleObj spid="_x0000_s347281" name="数式" r:id="rId6" imgW="3733560" imgH="1015920" progId="Equation.3">
                  <p:embed/>
                </p:oleObj>
              </mc:Choice>
              <mc:Fallback>
                <p:oleObj name="数式" r:id="rId6" imgW="3733560" imgH="1015920" progId="Equation.3">
                  <p:embed/>
                  <p:pic>
                    <p:nvPicPr>
                      <p:cNvPr id="0" name=""/>
                      <p:cNvPicPr>
                        <a:picLocks noChangeAspect="1" noChangeArrowheads="1"/>
                      </p:cNvPicPr>
                      <p:nvPr/>
                    </p:nvPicPr>
                    <p:blipFill>
                      <a:blip r:embed="rId7"/>
                      <a:srcRect/>
                      <a:stretch>
                        <a:fillRect/>
                      </a:stretch>
                    </p:blipFill>
                    <p:spPr bwMode="auto">
                      <a:xfrm>
                        <a:off x="561975" y="2892425"/>
                        <a:ext cx="8245475"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01668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41301605"/>
              </p:ext>
            </p:extLst>
          </p:nvPr>
        </p:nvGraphicFramePr>
        <p:xfrm>
          <a:off x="609600" y="457200"/>
          <a:ext cx="5897563" cy="2174875"/>
        </p:xfrm>
        <a:graphic>
          <a:graphicData uri="http://schemas.openxmlformats.org/presentationml/2006/ole">
            <mc:AlternateContent xmlns:mc="http://schemas.openxmlformats.org/markup-compatibility/2006">
              <mc:Choice xmlns:v="urn:schemas-microsoft-com:vml" Requires="v">
                <p:oleObj spid="_x0000_s348375" name="数式" r:id="rId4" imgW="2679480" imgH="990360" progId="Equation.3">
                  <p:embed/>
                </p:oleObj>
              </mc:Choice>
              <mc:Fallback>
                <p:oleObj name="数式" r:id="rId4" imgW="2679480" imgH="990360" progId="Equation.3">
                  <p:embed/>
                  <p:pic>
                    <p:nvPicPr>
                      <p:cNvPr id="0" name=""/>
                      <p:cNvPicPr>
                        <a:picLocks noChangeAspect="1" noChangeArrowheads="1"/>
                      </p:cNvPicPr>
                      <p:nvPr/>
                    </p:nvPicPr>
                    <p:blipFill>
                      <a:blip r:embed="rId5"/>
                      <a:srcRect/>
                      <a:stretch>
                        <a:fillRect/>
                      </a:stretch>
                    </p:blipFill>
                    <p:spPr bwMode="auto">
                      <a:xfrm>
                        <a:off x="609600" y="457200"/>
                        <a:ext cx="5897563" cy="217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78015696"/>
              </p:ext>
            </p:extLst>
          </p:nvPr>
        </p:nvGraphicFramePr>
        <p:xfrm>
          <a:off x="604838" y="3886200"/>
          <a:ext cx="6000750" cy="2235200"/>
        </p:xfrm>
        <a:graphic>
          <a:graphicData uri="http://schemas.openxmlformats.org/presentationml/2006/ole">
            <mc:AlternateContent xmlns:mc="http://schemas.openxmlformats.org/markup-compatibility/2006">
              <mc:Choice xmlns:v="urn:schemas-microsoft-com:vml" Requires="v">
                <p:oleObj spid="_x0000_s348376" name="Equation" r:id="rId6" imgW="2717640" imgH="990360" progId="Equation.DSMT4">
                  <p:embed/>
                </p:oleObj>
              </mc:Choice>
              <mc:Fallback>
                <p:oleObj name="Equation" r:id="rId6" imgW="2717640" imgH="990360" progId="Equation.DSMT4">
                  <p:embed/>
                  <p:pic>
                    <p:nvPicPr>
                      <p:cNvPr id="0" name=""/>
                      <p:cNvPicPr>
                        <a:picLocks noChangeAspect="1" noChangeArrowheads="1"/>
                      </p:cNvPicPr>
                      <p:nvPr/>
                    </p:nvPicPr>
                    <p:blipFill>
                      <a:blip r:embed="rId7"/>
                      <a:srcRect/>
                      <a:stretch>
                        <a:fillRect/>
                      </a:stretch>
                    </p:blipFill>
                    <p:spPr bwMode="auto">
                      <a:xfrm>
                        <a:off x="604838" y="3886200"/>
                        <a:ext cx="600075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0596011"/>
              </p:ext>
            </p:extLst>
          </p:nvPr>
        </p:nvGraphicFramePr>
        <p:xfrm>
          <a:off x="706438" y="2819400"/>
          <a:ext cx="4611687" cy="949325"/>
        </p:xfrm>
        <a:graphic>
          <a:graphicData uri="http://schemas.openxmlformats.org/presentationml/2006/ole">
            <mc:AlternateContent xmlns:mc="http://schemas.openxmlformats.org/markup-compatibility/2006">
              <mc:Choice xmlns:v="urn:schemas-microsoft-com:vml" Requires="v">
                <p:oleObj spid="_x0000_s348377" name="Equation" r:id="rId8" imgW="2095200" imgH="431640" progId="Equation.DSMT4">
                  <p:embed/>
                </p:oleObj>
              </mc:Choice>
              <mc:Fallback>
                <p:oleObj name="Equation" r:id="rId8" imgW="2095200" imgH="431640" progId="Equation.DSMT4">
                  <p:embed/>
                  <p:pic>
                    <p:nvPicPr>
                      <p:cNvPr id="0" name=""/>
                      <p:cNvPicPr>
                        <a:picLocks noChangeAspect="1" noChangeArrowheads="1"/>
                      </p:cNvPicPr>
                      <p:nvPr/>
                    </p:nvPicPr>
                    <p:blipFill>
                      <a:blip r:embed="rId9"/>
                      <a:srcRect/>
                      <a:stretch>
                        <a:fillRect/>
                      </a:stretch>
                    </p:blipFill>
                    <p:spPr bwMode="auto">
                      <a:xfrm>
                        <a:off x="706438" y="2819400"/>
                        <a:ext cx="4611687"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85397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91973344"/>
              </p:ext>
            </p:extLst>
          </p:nvPr>
        </p:nvGraphicFramePr>
        <p:xfrm>
          <a:off x="762000" y="685800"/>
          <a:ext cx="5870575" cy="3181351"/>
        </p:xfrm>
        <a:graphic>
          <a:graphicData uri="http://schemas.openxmlformats.org/presentationml/2006/ole">
            <mc:AlternateContent xmlns:mc="http://schemas.openxmlformats.org/markup-compatibility/2006">
              <mc:Choice xmlns:v="urn:schemas-microsoft-com:vml" Requires="v">
                <p:oleObj spid="_x0000_s349328" name="数式" r:id="rId4" imgW="2666880" imgH="1447560" progId="Equation.3">
                  <p:embed/>
                </p:oleObj>
              </mc:Choice>
              <mc:Fallback>
                <p:oleObj name="数式" r:id="rId4" imgW="2666880" imgH="1447560" progId="Equation.3">
                  <p:embed/>
                  <p:pic>
                    <p:nvPicPr>
                      <p:cNvPr id="0" name=""/>
                      <p:cNvPicPr>
                        <a:picLocks noChangeAspect="1" noChangeArrowheads="1"/>
                      </p:cNvPicPr>
                      <p:nvPr/>
                    </p:nvPicPr>
                    <p:blipFill>
                      <a:blip r:embed="rId5"/>
                      <a:srcRect/>
                      <a:stretch>
                        <a:fillRect/>
                      </a:stretch>
                    </p:blipFill>
                    <p:spPr bwMode="auto">
                      <a:xfrm>
                        <a:off x="762000" y="685800"/>
                        <a:ext cx="5870575" cy="318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033976557"/>
              </p:ext>
            </p:extLst>
          </p:nvPr>
        </p:nvGraphicFramePr>
        <p:xfrm>
          <a:off x="914400" y="4038600"/>
          <a:ext cx="4949825" cy="1981200"/>
        </p:xfrm>
        <a:graphic>
          <a:graphicData uri="http://schemas.openxmlformats.org/presentationml/2006/ole">
            <mc:AlternateContent xmlns:mc="http://schemas.openxmlformats.org/markup-compatibility/2006">
              <mc:Choice xmlns:v="urn:schemas-microsoft-com:vml" Requires="v">
                <p:oleObj spid="_x0000_s349329" name="数式" r:id="rId6" imgW="2247840" imgH="901440" progId="Equation.3">
                  <p:embed/>
                </p:oleObj>
              </mc:Choice>
              <mc:Fallback>
                <p:oleObj name="数式" r:id="rId6" imgW="2247840" imgH="901440" progId="Equation.3">
                  <p:embed/>
                  <p:pic>
                    <p:nvPicPr>
                      <p:cNvPr id="0" name=""/>
                      <p:cNvPicPr>
                        <a:picLocks noChangeAspect="1" noChangeArrowheads="1"/>
                      </p:cNvPicPr>
                      <p:nvPr/>
                    </p:nvPicPr>
                    <p:blipFill>
                      <a:blip r:embed="rId7"/>
                      <a:srcRect/>
                      <a:stretch>
                        <a:fillRect/>
                      </a:stretch>
                    </p:blipFill>
                    <p:spPr bwMode="auto">
                      <a:xfrm>
                        <a:off x="914400" y="4038600"/>
                        <a:ext cx="494982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01407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789410-65A3-4C4A-8E04-A187D597851E}"/>
              </a:ext>
            </a:extLst>
          </p:cNvPr>
          <p:cNvSpPr>
            <a:spLocks noGrp="1"/>
          </p:cNvSpPr>
          <p:nvPr>
            <p:ph type="dt" sz="half" idx="10"/>
          </p:nvPr>
        </p:nvSpPr>
        <p:spPr/>
        <p:txBody>
          <a:bodyPr/>
          <a:lstStyle/>
          <a:p>
            <a:r>
              <a:rPr lang="en-US"/>
              <a:t>11/4/2020</a:t>
            </a:r>
            <a:endParaRPr lang="en-US" dirty="0"/>
          </a:p>
        </p:txBody>
      </p:sp>
      <p:sp>
        <p:nvSpPr>
          <p:cNvPr id="3" name="Footer Placeholder 2">
            <a:extLst>
              <a:ext uri="{FF2B5EF4-FFF2-40B4-BE49-F238E27FC236}">
                <a16:creationId xmlns:a16="http://schemas.microsoft.com/office/drawing/2014/main" id="{43F8F9DD-89D6-43E5-80DE-8CCD8AEFE35E}"/>
              </a:ext>
            </a:extLst>
          </p:cNvPr>
          <p:cNvSpPr>
            <a:spLocks noGrp="1"/>
          </p:cNvSpPr>
          <p:nvPr>
            <p:ph type="ftr" sz="quarter" idx="11"/>
          </p:nvPr>
        </p:nvSpPr>
        <p:spPr/>
        <p:txBody>
          <a:bodyPr/>
          <a:lstStyle/>
          <a:p>
            <a:r>
              <a:rPr lang="en-US"/>
              <a:t>PHY 711  Fall 2020 -- Lecture 31</a:t>
            </a:r>
            <a:endParaRPr lang="en-US" dirty="0"/>
          </a:p>
        </p:txBody>
      </p:sp>
      <p:sp>
        <p:nvSpPr>
          <p:cNvPr id="4" name="Slide Number Placeholder 3">
            <a:extLst>
              <a:ext uri="{FF2B5EF4-FFF2-40B4-BE49-F238E27FC236}">
                <a16:creationId xmlns:a16="http://schemas.microsoft.com/office/drawing/2014/main" id="{3D6176B9-E219-4F3B-B8D4-C944B540A6B2}"/>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16F81774-B5C1-4FAD-BF8C-97B47B95B069}"/>
              </a:ext>
            </a:extLst>
          </p:cNvPr>
          <p:cNvSpPr txBox="1"/>
          <p:nvPr/>
        </p:nvSpPr>
        <p:spPr>
          <a:xfrm>
            <a:off x="304800" y="368300"/>
            <a:ext cx="8610600" cy="3323987"/>
          </a:xfrm>
          <a:prstGeom prst="rect">
            <a:avLst/>
          </a:prstGeom>
          <a:noFill/>
        </p:spPr>
        <p:txBody>
          <a:bodyPr wrap="square" rtlCol="0">
            <a:spAutoFit/>
          </a:bodyPr>
          <a:lstStyle/>
          <a:p>
            <a:r>
              <a:rPr lang="en-US" sz="2400" dirty="0">
                <a:latin typeface="+mj-lt"/>
              </a:rPr>
              <a:t>Your questions –</a:t>
            </a:r>
          </a:p>
          <a:p>
            <a:r>
              <a:rPr lang="en-US" sz="2400" dirty="0">
                <a:latin typeface="+mj-lt"/>
              </a:rPr>
              <a:t>From Tim –</a:t>
            </a:r>
          </a:p>
          <a:p>
            <a:pPr marL="342900" indent="-342900">
              <a:buAutoNum type="arabicPeriod"/>
            </a:pPr>
            <a:r>
              <a:rPr lang="en-US" dirty="0"/>
              <a:t>You describe the wave as longitudinal.  So would the displacement vector r that is used best be described in cylindrical coordinates?  </a:t>
            </a:r>
          </a:p>
          <a:p>
            <a:pPr marL="342900" indent="-342900">
              <a:buAutoNum type="arabicPeriod"/>
            </a:pPr>
            <a:r>
              <a:rPr lang="en-US" dirty="0"/>
              <a:t>It seems that the Laplacian being applied is in cylindrical coordinates. I was also curious about the Laplacian relation discussed on slide 14.</a:t>
            </a:r>
          </a:p>
          <a:p>
            <a:endParaRPr lang="en-US" sz="2400" dirty="0"/>
          </a:p>
          <a:p>
            <a:r>
              <a:rPr lang="en-US" sz="2400" dirty="0"/>
              <a:t>From Gao –</a:t>
            </a:r>
          </a:p>
          <a:p>
            <a:r>
              <a:rPr lang="en-US" dirty="0"/>
              <a:t>1. About today's lecture, where does this equation come from? </a:t>
            </a:r>
          </a:p>
          <a:p>
            <a:endParaRPr lang="en-US" dirty="0">
              <a:latin typeface="+mj-lt"/>
            </a:endParaRPr>
          </a:p>
        </p:txBody>
      </p:sp>
      <p:pic>
        <p:nvPicPr>
          <p:cNvPr id="358402" name="Picture 2" descr="截屏2020-11-04 上午10.44.09.png">
            <a:extLst>
              <a:ext uri="{FF2B5EF4-FFF2-40B4-BE49-F238E27FC236}">
                <a16:creationId xmlns:a16="http://schemas.microsoft.com/office/drawing/2014/main" id="{E26E856E-4FE5-4FC3-9BFC-B03BB908E0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358407"/>
            <a:ext cx="4267200" cy="756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326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90844599"/>
              </p:ext>
            </p:extLst>
          </p:nvPr>
        </p:nvGraphicFramePr>
        <p:xfrm>
          <a:off x="896937" y="600075"/>
          <a:ext cx="7104063" cy="3209925"/>
        </p:xfrm>
        <a:graphic>
          <a:graphicData uri="http://schemas.openxmlformats.org/presentationml/2006/ole">
            <mc:AlternateContent xmlns:mc="http://schemas.openxmlformats.org/markup-compatibility/2006">
              <mc:Choice xmlns:v="urn:schemas-microsoft-com:vml" Requires="v">
                <p:oleObj spid="_x0000_s350280" name="数式" r:id="rId4" imgW="3225600" imgH="1460160" progId="Equation.3">
                  <p:embed/>
                </p:oleObj>
              </mc:Choice>
              <mc:Fallback>
                <p:oleObj name="数式" r:id="rId4" imgW="3225600" imgH="1460160" progId="Equation.3">
                  <p:embed/>
                  <p:pic>
                    <p:nvPicPr>
                      <p:cNvPr id="0" name=""/>
                      <p:cNvPicPr>
                        <a:picLocks noChangeAspect="1" noChangeArrowheads="1"/>
                      </p:cNvPicPr>
                      <p:nvPr/>
                    </p:nvPicPr>
                    <p:blipFill>
                      <a:blip r:embed="rId5"/>
                      <a:srcRect/>
                      <a:stretch>
                        <a:fillRect/>
                      </a:stretch>
                    </p:blipFill>
                    <p:spPr bwMode="auto">
                      <a:xfrm>
                        <a:off x="896937" y="600075"/>
                        <a:ext cx="7104063"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06925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35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5410" y="1331267"/>
            <a:ext cx="4681390" cy="3110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grpSp>
        <p:nvGrpSpPr>
          <p:cNvPr id="13" name="Group 12"/>
          <p:cNvGrpSpPr/>
          <p:nvPr/>
        </p:nvGrpSpPr>
        <p:grpSpPr>
          <a:xfrm>
            <a:off x="304800" y="3733800"/>
            <a:ext cx="8382000" cy="2362200"/>
            <a:chOff x="304800" y="3733800"/>
            <a:chExt cx="8382000" cy="2362200"/>
          </a:xfrm>
        </p:grpSpPr>
        <p:sp>
          <p:nvSpPr>
            <p:cNvPr id="5" name="Cube 4"/>
            <p:cNvSpPr/>
            <p:nvPr/>
          </p:nvSpPr>
          <p:spPr>
            <a:xfrm>
              <a:off x="304800" y="4876800"/>
              <a:ext cx="8382000" cy="1219200"/>
            </a:xfrm>
            <a:prstGeom prst="cube">
              <a:avLst>
                <a:gd name="adj" fmla="val 79066"/>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n 5"/>
            <p:cNvSpPr/>
            <p:nvPr/>
          </p:nvSpPr>
          <p:spPr>
            <a:xfrm>
              <a:off x="3810000" y="5257800"/>
              <a:ext cx="1219200" cy="457200"/>
            </a:xfrm>
            <a:prstGeom prst="can">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V="1">
              <a:off x="4419600" y="3733800"/>
              <a:ext cx="0" cy="1676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369526" y="54102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419600" y="4876800"/>
              <a:ext cx="106680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48200" y="3886200"/>
              <a:ext cx="304800" cy="461665"/>
            </a:xfrm>
            <a:prstGeom prst="rect">
              <a:avLst/>
            </a:prstGeom>
            <a:noFill/>
          </p:spPr>
          <p:txBody>
            <a:bodyPr wrap="square" rtlCol="0">
              <a:spAutoFit/>
            </a:bodyPr>
            <a:lstStyle/>
            <a:p>
              <a:r>
                <a:rPr lang="en-US" sz="2400" b="1" dirty="0">
                  <a:latin typeface="+mj-lt"/>
                </a:rPr>
                <a:t>z</a:t>
              </a:r>
            </a:p>
          </p:txBody>
        </p:sp>
        <p:sp>
          <p:nvSpPr>
            <p:cNvPr id="11" name="TextBox 10"/>
            <p:cNvSpPr txBox="1"/>
            <p:nvPr/>
          </p:nvSpPr>
          <p:spPr>
            <a:xfrm>
              <a:off x="5134792" y="4870102"/>
              <a:ext cx="304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5791200" y="5100935"/>
              <a:ext cx="304800" cy="461665"/>
            </a:xfrm>
            <a:prstGeom prst="rect">
              <a:avLst/>
            </a:prstGeom>
            <a:noFill/>
          </p:spPr>
          <p:txBody>
            <a:bodyPr wrap="square" rtlCol="0">
              <a:spAutoFit/>
            </a:bodyPr>
            <a:lstStyle/>
            <a:p>
              <a:r>
                <a:rPr lang="en-US" sz="2400" b="1" dirty="0">
                  <a:latin typeface="+mj-lt"/>
                </a:rPr>
                <a:t>x</a:t>
              </a:r>
            </a:p>
          </p:txBody>
        </p:sp>
      </p:grpSp>
      <p:cxnSp>
        <p:nvCxnSpPr>
          <p:cNvPr id="15" name="Straight Arrow Connector 14"/>
          <p:cNvCxnSpPr>
            <a:stCxn id="6" idx="0"/>
          </p:cNvCxnSpPr>
          <p:nvPr/>
        </p:nvCxnSpPr>
        <p:spPr>
          <a:xfrm flipV="1">
            <a:off x="4419600" y="2514600"/>
            <a:ext cx="1676400" cy="2971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Arc 15"/>
          <p:cNvSpPr/>
          <p:nvPr/>
        </p:nvSpPr>
        <p:spPr>
          <a:xfrm>
            <a:off x="4114800" y="4953000"/>
            <a:ext cx="533400" cy="304800"/>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4419600" y="4572000"/>
            <a:ext cx="457200" cy="400110"/>
          </a:xfrm>
          <a:prstGeom prst="rect">
            <a:avLst/>
          </a:prstGeom>
          <a:noFill/>
        </p:spPr>
        <p:txBody>
          <a:bodyPr wrap="square" rtlCol="0">
            <a:spAutoFit/>
          </a:bodyPr>
          <a:lstStyle/>
          <a:p>
            <a:r>
              <a:rPr lang="en-US" sz="2000" b="1" dirty="0">
                <a:latin typeface="Symbol" pitchFamily="18" charset="2"/>
              </a:rPr>
              <a:t>q</a:t>
            </a:r>
          </a:p>
        </p:txBody>
      </p:sp>
      <p:graphicFrame>
        <p:nvGraphicFramePr>
          <p:cNvPr id="18" name="Object 17"/>
          <p:cNvGraphicFramePr>
            <a:graphicFrameLocks noChangeAspect="1"/>
          </p:cNvGraphicFramePr>
          <p:nvPr>
            <p:extLst>
              <p:ext uri="{D42A27DB-BD31-4B8C-83A1-F6EECF244321}">
                <p14:modId xmlns:p14="http://schemas.microsoft.com/office/powerpoint/2010/main" val="2006535379"/>
              </p:ext>
            </p:extLst>
          </p:nvPr>
        </p:nvGraphicFramePr>
        <p:xfrm>
          <a:off x="996156" y="92075"/>
          <a:ext cx="6237288" cy="1508125"/>
        </p:xfrm>
        <a:graphic>
          <a:graphicData uri="http://schemas.openxmlformats.org/presentationml/2006/ole">
            <mc:AlternateContent xmlns:mc="http://schemas.openxmlformats.org/markup-compatibility/2006">
              <mc:Choice xmlns:v="urn:schemas-microsoft-com:vml" Requires="v">
                <p:oleObj spid="_x0000_s315467" name="数式" r:id="rId5" imgW="2831760" imgH="685800" progId="Equation.3">
                  <p:embed/>
                </p:oleObj>
              </mc:Choice>
              <mc:Fallback>
                <p:oleObj name="数式" r:id="rId5" imgW="2831760" imgH="685800" progId="Equation.3">
                  <p:embed/>
                  <p:pic>
                    <p:nvPicPr>
                      <p:cNvPr id="0" name=""/>
                      <p:cNvPicPr>
                        <a:picLocks noChangeAspect="1" noChangeArrowheads="1"/>
                      </p:cNvPicPr>
                      <p:nvPr/>
                    </p:nvPicPr>
                    <p:blipFill>
                      <a:blip r:embed="rId6"/>
                      <a:srcRect/>
                      <a:stretch>
                        <a:fillRect/>
                      </a:stretch>
                    </p:blipFill>
                    <p:spPr bwMode="auto">
                      <a:xfrm>
                        <a:off x="996156" y="92075"/>
                        <a:ext cx="6237288"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14674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pic>
        <p:nvPicPr>
          <p:cNvPr id="5" name="Picture 4"/>
          <p:cNvPicPr>
            <a:picLocks noChangeAspect="1"/>
          </p:cNvPicPr>
          <p:nvPr/>
        </p:nvPicPr>
        <p:blipFill>
          <a:blip r:embed="rId3"/>
          <a:stretch>
            <a:fillRect/>
          </a:stretch>
        </p:blipFill>
        <p:spPr>
          <a:xfrm>
            <a:off x="1219200" y="228600"/>
            <a:ext cx="7315200" cy="5724525"/>
          </a:xfrm>
          <a:prstGeom prst="rect">
            <a:avLst/>
          </a:prstGeom>
        </p:spPr>
      </p:pic>
      <p:sp>
        <p:nvSpPr>
          <p:cNvPr id="6" name="TextBox 5"/>
          <p:cNvSpPr txBox="1"/>
          <p:nvPr/>
        </p:nvSpPr>
        <p:spPr>
          <a:xfrm>
            <a:off x="427463" y="5894685"/>
            <a:ext cx="6096000" cy="461665"/>
          </a:xfrm>
          <a:prstGeom prst="rect">
            <a:avLst/>
          </a:prstGeom>
          <a:noFill/>
        </p:spPr>
        <p:txBody>
          <a:bodyPr wrap="square" rtlCol="0">
            <a:spAutoFit/>
          </a:bodyPr>
          <a:lstStyle/>
          <a:p>
            <a:r>
              <a:rPr lang="en-US" sz="2400" dirty="0">
                <a:latin typeface="+mj-lt"/>
              </a:rPr>
              <a:t>Figure from Fetter and </a:t>
            </a:r>
            <a:r>
              <a:rPr lang="en-US" sz="2400" dirty="0" err="1">
                <a:latin typeface="+mj-lt"/>
              </a:rPr>
              <a:t>Walecka</a:t>
            </a:r>
            <a:r>
              <a:rPr lang="en-US" sz="2400" dirty="0">
                <a:latin typeface="+mj-lt"/>
              </a:rPr>
              <a:t> pg. 337</a:t>
            </a:r>
          </a:p>
        </p:txBody>
      </p:sp>
      <p:sp>
        <p:nvSpPr>
          <p:cNvPr id="7" name="TextBox 6"/>
          <p:cNvSpPr txBox="1"/>
          <p:nvPr/>
        </p:nvSpPr>
        <p:spPr>
          <a:xfrm>
            <a:off x="381000" y="228600"/>
            <a:ext cx="5638800" cy="830997"/>
          </a:xfrm>
          <a:prstGeom prst="rect">
            <a:avLst/>
          </a:prstGeom>
          <a:noFill/>
        </p:spPr>
        <p:txBody>
          <a:bodyPr wrap="square" rtlCol="0">
            <a:spAutoFit/>
          </a:bodyPr>
          <a:lstStyle/>
          <a:p>
            <a:r>
              <a:rPr lang="en-US" sz="2400" dirty="0">
                <a:latin typeface="+mj-lt"/>
              </a:rPr>
              <a:t>Scattering of sound waves – </a:t>
            </a:r>
          </a:p>
          <a:p>
            <a:r>
              <a:rPr lang="en-US" sz="2400" dirty="0">
                <a:latin typeface="+mj-lt"/>
              </a:rPr>
              <a:t>        for example, from a rigid cylinder</a:t>
            </a:r>
          </a:p>
        </p:txBody>
      </p:sp>
    </p:spTree>
    <p:extLst>
      <p:ext uri="{BB962C8B-B14F-4D97-AF65-F5344CB8AC3E}">
        <p14:creationId xmlns:p14="http://schemas.microsoft.com/office/powerpoint/2010/main" val="3781759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p:cNvSpPr txBox="1"/>
          <p:nvPr/>
        </p:nvSpPr>
        <p:spPr>
          <a:xfrm>
            <a:off x="381000" y="228600"/>
            <a:ext cx="5638800" cy="830997"/>
          </a:xfrm>
          <a:prstGeom prst="rect">
            <a:avLst/>
          </a:prstGeom>
          <a:noFill/>
        </p:spPr>
        <p:txBody>
          <a:bodyPr wrap="square" rtlCol="0">
            <a:spAutoFit/>
          </a:bodyPr>
          <a:lstStyle/>
          <a:p>
            <a:r>
              <a:rPr lang="en-US" sz="2400" dirty="0">
                <a:latin typeface="+mj-lt"/>
              </a:rPr>
              <a:t>Scattering of sound waves – </a:t>
            </a:r>
          </a:p>
          <a:p>
            <a:r>
              <a:rPr lang="en-US" sz="2400" dirty="0">
                <a:latin typeface="+mj-lt"/>
              </a:rPr>
              <a:t>        for example, from a rigid cylinder</a:t>
            </a:r>
          </a:p>
        </p:txBody>
      </p:sp>
      <p:graphicFrame>
        <p:nvGraphicFramePr>
          <p:cNvPr id="6" name="Object 5"/>
          <p:cNvGraphicFramePr>
            <a:graphicFrameLocks noChangeAspect="1"/>
          </p:cNvGraphicFramePr>
          <p:nvPr>
            <p:extLst>
              <p:ext uri="{D42A27DB-BD31-4B8C-83A1-F6EECF244321}">
                <p14:modId xmlns:p14="http://schemas.microsoft.com/office/powerpoint/2010/main" val="77795985"/>
              </p:ext>
            </p:extLst>
          </p:nvPr>
        </p:nvGraphicFramePr>
        <p:xfrm>
          <a:off x="1143000" y="1219200"/>
          <a:ext cx="7122735" cy="896937"/>
        </p:xfrm>
        <a:graphic>
          <a:graphicData uri="http://schemas.openxmlformats.org/presentationml/2006/ole">
            <mc:AlternateContent xmlns:mc="http://schemas.openxmlformats.org/markup-compatibility/2006">
              <mc:Choice xmlns:v="urn:schemas-microsoft-com:vml" Requires="v">
                <p:oleObj spid="_x0000_s351355" name="Equation" r:id="rId4" imgW="5143320" imgH="647640" progId="Equation.DSMT4">
                  <p:embed/>
                </p:oleObj>
              </mc:Choice>
              <mc:Fallback>
                <p:oleObj name="Equation" r:id="rId4" imgW="5143320" imgH="647640" progId="Equation.DSMT4">
                  <p:embed/>
                  <p:pic>
                    <p:nvPicPr>
                      <p:cNvPr id="0" name=""/>
                      <p:cNvPicPr/>
                      <p:nvPr/>
                    </p:nvPicPr>
                    <p:blipFill>
                      <a:blip r:embed="rId5"/>
                      <a:stretch>
                        <a:fillRect/>
                      </a:stretch>
                    </p:blipFill>
                    <p:spPr>
                      <a:xfrm>
                        <a:off x="1143000" y="1219200"/>
                        <a:ext cx="7122735" cy="8969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19469510"/>
              </p:ext>
            </p:extLst>
          </p:nvPr>
        </p:nvGraphicFramePr>
        <p:xfrm>
          <a:off x="1075871" y="2292305"/>
          <a:ext cx="6992257" cy="3124200"/>
        </p:xfrm>
        <a:graphic>
          <a:graphicData uri="http://schemas.openxmlformats.org/presentationml/2006/ole">
            <mc:AlternateContent xmlns:mc="http://schemas.openxmlformats.org/markup-compatibility/2006">
              <mc:Choice xmlns:v="urn:schemas-microsoft-com:vml" Requires="v">
                <p:oleObj spid="_x0000_s351356" name="Equation" r:id="rId6" imgW="5371920" imgH="2400120" progId="Equation.DSMT4">
                  <p:embed/>
                </p:oleObj>
              </mc:Choice>
              <mc:Fallback>
                <p:oleObj name="Equation" r:id="rId6" imgW="5371920" imgH="2400120" progId="Equation.DSMT4">
                  <p:embed/>
                  <p:pic>
                    <p:nvPicPr>
                      <p:cNvPr id="0" name=""/>
                      <p:cNvPicPr/>
                      <p:nvPr/>
                    </p:nvPicPr>
                    <p:blipFill>
                      <a:blip r:embed="rId7"/>
                      <a:stretch>
                        <a:fillRect/>
                      </a:stretch>
                    </p:blipFill>
                    <p:spPr>
                      <a:xfrm>
                        <a:off x="1075871" y="2292305"/>
                        <a:ext cx="6992257" cy="3124200"/>
                      </a:xfrm>
                      <a:prstGeom prst="rect">
                        <a:avLst/>
                      </a:prstGeom>
                    </p:spPr>
                  </p:pic>
                </p:oleObj>
              </mc:Fallback>
            </mc:AlternateContent>
          </a:graphicData>
        </a:graphic>
      </p:graphicFrame>
    </p:spTree>
    <p:extLst>
      <p:ext uri="{BB962C8B-B14F-4D97-AF65-F5344CB8AC3E}">
        <p14:creationId xmlns:p14="http://schemas.microsoft.com/office/powerpoint/2010/main" val="2997653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pic>
        <p:nvPicPr>
          <p:cNvPr id="5" name="Picture 4"/>
          <p:cNvPicPr>
            <a:picLocks noChangeAspect="1"/>
          </p:cNvPicPr>
          <p:nvPr/>
        </p:nvPicPr>
        <p:blipFill>
          <a:blip r:embed="rId4"/>
          <a:stretch>
            <a:fillRect/>
          </a:stretch>
        </p:blipFill>
        <p:spPr>
          <a:xfrm>
            <a:off x="304800" y="152400"/>
            <a:ext cx="3962400" cy="3100784"/>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444288482"/>
              </p:ext>
            </p:extLst>
          </p:nvPr>
        </p:nvGraphicFramePr>
        <p:xfrm>
          <a:off x="3657600" y="685800"/>
          <a:ext cx="5257800" cy="862012"/>
        </p:xfrm>
        <a:graphic>
          <a:graphicData uri="http://schemas.openxmlformats.org/presentationml/2006/ole">
            <mc:AlternateContent xmlns:mc="http://schemas.openxmlformats.org/markup-compatibility/2006">
              <mc:Choice xmlns:v="urn:schemas-microsoft-com:vml" Requires="v">
                <p:oleObj spid="_x0000_s352376" name="Equation" r:id="rId5" imgW="3797280" imgH="622080" progId="Equation.DSMT4">
                  <p:embed/>
                </p:oleObj>
              </mc:Choice>
              <mc:Fallback>
                <p:oleObj name="Equation" r:id="rId5" imgW="3797280" imgH="622080" progId="Equation.DSMT4">
                  <p:embed/>
                  <p:pic>
                    <p:nvPicPr>
                      <p:cNvPr id="0" name=""/>
                      <p:cNvPicPr/>
                      <p:nvPr/>
                    </p:nvPicPr>
                    <p:blipFill>
                      <a:blip r:embed="rId6"/>
                      <a:stretch>
                        <a:fillRect/>
                      </a:stretch>
                    </p:blipFill>
                    <p:spPr>
                      <a:xfrm>
                        <a:off x="3657600" y="685800"/>
                        <a:ext cx="5257800" cy="8620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17000830"/>
              </p:ext>
            </p:extLst>
          </p:nvPr>
        </p:nvGraphicFramePr>
        <p:xfrm>
          <a:off x="477838" y="3298825"/>
          <a:ext cx="7720012" cy="3219450"/>
        </p:xfrm>
        <a:graphic>
          <a:graphicData uri="http://schemas.openxmlformats.org/presentationml/2006/ole">
            <mc:AlternateContent xmlns:mc="http://schemas.openxmlformats.org/markup-compatibility/2006">
              <mc:Choice xmlns:v="urn:schemas-microsoft-com:vml" Requires="v">
                <p:oleObj spid="_x0000_s352377" name="Equation" r:id="rId7" imgW="5574960" imgH="2323800" progId="Equation.DSMT4">
                  <p:embed/>
                </p:oleObj>
              </mc:Choice>
              <mc:Fallback>
                <p:oleObj name="Equation" r:id="rId7" imgW="5574960" imgH="2323800" progId="Equation.DSMT4">
                  <p:embed/>
                  <p:pic>
                    <p:nvPicPr>
                      <p:cNvPr id="0" name=""/>
                      <p:cNvPicPr/>
                      <p:nvPr/>
                    </p:nvPicPr>
                    <p:blipFill>
                      <a:blip r:embed="rId8"/>
                      <a:stretch>
                        <a:fillRect/>
                      </a:stretch>
                    </p:blipFill>
                    <p:spPr>
                      <a:xfrm>
                        <a:off x="477838" y="3298825"/>
                        <a:ext cx="7720012" cy="3219450"/>
                      </a:xfrm>
                      <a:prstGeom prst="rect">
                        <a:avLst/>
                      </a:prstGeom>
                    </p:spPr>
                  </p:pic>
                </p:oleObj>
              </mc:Fallback>
            </mc:AlternateContent>
          </a:graphicData>
        </a:graphic>
      </p:graphicFrame>
    </p:spTree>
    <p:extLst>
      <p:ext uri="{BB962C8B-B14F-4D97-AF65-F5344CB8AC3E}">
        <p14:creationId xmlns:p14="http://schemas.microsoft.com/office/powerpoint/2010/main" val="2830832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35</a:t>
            </a:fld>
            <a:endParaRPr lang="en-US" dirty="0"/>
          </a:p>
        </p:txBody>
      </p:sp>
      <p:pic>
        <p:nvPicPr>
          <p:cNvPr id="5" name="Picture 4"/>
          <p:cNvPicPr>
            <a:picLocks noChangeAspect="1"/>
          </p:cNvPicPr>
          <p:nvPr/>
        </p:nvPicPr>
        <p:blipFill>
          <a:blip r:embed="rId4"/>
          <a:stretch>
            <a:fillRect/>
          </a:stretch>
        </p:blipFill>
        <p:spPr>
          <a:xfrm>
            <a:off x="304800" y="152400"/>
            <a:ext cx="3962400" cy="3100784"/>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155758906"/>
              </p:ext>
            </p:extLst>
          </p:nvPr>
        </p:nvGraphicFramePr>
        <p:xfrm>
          <a:off x="4038600" y="609600"/>
          <a:ext cx="4800600" cy="896937"/>
        </p:xfrm>
        <a:graphic>
          <a:graphicData uri="http://schemas.openxmlformats.org/presentationml/2006/ole">
            <mc:AlternateContent xmlns:mc="http://schemas.openxmlformats.org/markup-compatibility/2006">
              <mc:Choice xmlns:v="urn:schemas-microsoft-com:vml" Requires="v">
                <p:oleObj spid="_x0000_s353456" name="Equation" r:id="rId5" imgW="3466800" imgH="647640" progId="Equation.DSMT4">
                  <p:embed/>
                </p:oleObj>
              </mc:Choice>
              <mc:Fallback>
                <p:oleObj name="Equation" r:id="rId5" imgW="3466800" imgH="647640" progId="Equation.DSMT4">
                  <p:embed/>
                  <p:pic>
                    <p:nvPicPr>
                      <p:cNvPr id="0" name=""/>
                      <p:cNvPicPr/>
                      <p:nvPr/>
                    </p:nvPicPr>
                    <p:blipFill>
                      <a:blip r:embed="rId6"/>
                      <a:stretch>
                        <a:fillRect/>
                      </a:stretch>
                    </p:blipFill>
                    <p:spPr>
                      <a:xfrm>
                        <a:off x="4038600" y="609600"/>
                        <a:ext cx="4800600" cy="8969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7513989"/>
              </p:ext>
            </p:extLst>
          </p:nvPr>
        </p:nvGraphicFramePr>
        <p:xfrm>
          <a:off x="4419600" y="1752600"/>
          <a:ext cx="3509158" cy="1371600"/>
        </p:xfrm>
        <a:graphic>
          <a:graphicData uri="http://schemas.openxmlformats.org/presentationml/2006/ole">
            <mc:AlternateContent xmlns:mc="http://schemas.openxmlformats.org/markup-compatibility/2006">
              <mc:Choice xmlns:v="urn:schemas-microsoft-com:vml" Requires="v">
                <p:oleObj spid="_x0000_s353457" name="Equation" r:id="rId7" imgW="2501640" imgH="977760" progId="Equation.DSMT4">
                  <p:embed/>
                </p:oleObj>
              </mc:Choice>
              <mc:Fallback>
                <p:oleObj name="Equation" r:id="rId7" imgW="2501640" imgH="977760" progId="Equation.DSMT4">
                  <p:embed/>
                  <p:pic>
                    <p:nvPicPr>
                      <p:cNvPr id="0" name=""/>
                      <p:cNvPicPr/>
                      <p:nvPr/>
                    </p:nvPicPr>
                    <p:blipFill>
                      <a:blip r:embed="rId8"/>
                      <a:stretch>
                        <a:fillRect/>
                      </a:stretch>
                    </p:blipFill>
                    <p:spPr>
                      <a:xfrm>
                        <a:off x="4419600" y="1752600"/>
                        <a:ext cx="3509158" cy="13716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94664620"/>
              </p:ext>
            </p:extLst>
          </p:nvPr>
        </p:nvGraphicFramePr>
        <p:xfrm>
          <a:off x="530225" y="3429000"/>
          <a:ext cx="7192963" cy="1952625"/>
        </p:xfrm>
        <a:graphic>
          <a:graphicData uri="http://schemas.openxmlformats.org/presentationml/2006/ole">
            <mc:AlternateContent xmlns:mc="http://schemas.openxmlformats.org/markup-compatibility/2006">
              <mc:Choice xmlns:v="urn:schemas-microsoft-com:vml" Requires="v">
                <p:oleObj spid="_x0000_s353458" name="Equation" r:id="rId9" imgW="5194080" imgH="1409400" progId="Equation.DSMT4">
                  <p:embed/>
                </p:oleObj>
              </mc:Choice>
              <mc:Fallback>
                <p:oleObj name="Equation" r:id="rId9" imgW="5194080" imgH="1409400" progId="Equation.DSMT4">
                  <p:embed/>
                  <p:pic>
                    <p:nvPicPr>
                      <p:cNvPr id="0" name=""/>
                      <p:cNvPicPr/>
                      <p:nvPr/>
                    </p:nvPicPr>
                    <p:blipFill>
                      <a:blip r:embed="rId10"/>
                      <a:stretch>
                        <a:fillRect/>
                      </a:stretch>
                    </p:blipFill>
                    <p:spPr>
                      <a:xfrm>
                        <a:off x="530225" y="3429000"/>
                        <a:ext cx="7192963" cy="1952625"/>
                      </a:xfrm>
                      <a:prstGeom prst="rect">
                        <a:avLst/>
                      </a:prstGeom>
                    </p:spPr>
                  </p:pic>
                </p:oleObj>
              </mc:Fallback>
            </mc:AlternateContent>
          </a:graphicData>
        </a:graphic>
      </p:graphicFrame>
    </p:spTree>
    <p:extLst>
      <p:ext uri="{BB962C8B-B14F-4D97-AF65-F5344CB8AC3E}">
        <p14:creationId xmlns:p14="http://schemas.microsoft.com/office/powerpoint/2010/main" val="9493181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4"/>
          <a:stretch>
            <a:fillRect/>
          </a:stretch>
        </p:blipFill>
        <p:spPr>
          <a:xfrm>
            <a:off x="228600" y="3035688"/>
            <a:ext cx="3810000" cy="3810000"/>
          </a:xfrm>
          <a:prstGeom prst="rect">
            <a:avLst/>
          </a:prstGeom>
        </p:spPr>
      </p:pic>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44465924"/>
              </p:ext>
            </p:extLst>
          </p:nvPr>
        </p:nvGraphicFramePr>
        <p:xfrm>
          <a:off x="5334000" y="533400"/>
          <a:ext cx="1742661" cy="853548"/>
        </p:xfrm>
        <a:graphic>
          <a:graphicData uri="http://schemas.openxmlformats.org/presentationml/2006/ole">
            <mc:AlternateContent xmlns:mc="http://schemas.openxmlformats.org/markup-compatibility/2006">
              <mc:Choice xmlns:v="urn:schemas-microsoft-com:vml" Requires="v">
                <p:oleObj spid="_x0000_s354465" name="Equation" r:id="rId5" imgW="1244520" imgH="609480" progId="Equation.DSMT4">
                  <p:embed/>
                </p:oleObj>
              </mc:Choice>
              <mc:Fallback>
                <p:oleObj name="Equation" r:id="rId5" imgW="1244520" imgH="609480" progId="Equation.DSMT4">
                  <p:embed/>
                  <p:pic>
                    <p:nvPicPr>
                      <p:cNvPr id="0" name=""/>
                      <p:cNvPicPr/>
                      <p:nvPr/>
                    </p:nvPicPr>
                    <p:blipFill>
                      <a:blip r:embed="rId6"/>
                      <a:stretch>
                        <a:fillRect/>
                      </a:stretch>
                    </p:blipFill>
                    <p:spPr>
                      <a:xfrm>
                        <a:off x="5334000" y="533400"/>
                        <a:ext cx="1742661" cy="853548"/>
                      </a:xfrm>
                      <a:prstGeom prst="rect">
                        <a:avLst/>
                      </a:prstGeom>
                    </p:spPr>
                  </p:pic>
                </p:oleObj>
              </mc:Fallback>
            </mc:AlternateContent>
          </a:graphicData>
        </a:graphic>
      </p:graphicFrame>
      <p:pic>
        <p:nvPicPr>
          <p:cNvPr id="6" name="Picture 5"/>
          <p:cNvPicPr>
            <a:picLocks noChangeAspect="1"/>
          </p:cNvPicPr>
          <p:nvPr/>
        </p:nvPicPr>
        <p:blipFill>
          <a:blip r:embed="rId7"/>
          <a:stretch>
            <a:fillRect/>
          </a:stretch>
        </p:blipFill>
        <p:spPr>
          <a:xfrm>
            <a:off x="304800" y="152400"/>
            <a:ext cx="3962400" cy="3100784"/>
          </a:xfrm>
          <a:prstGeom prst="rect">
            <a:avLst/>
          </a:prstGeom>
        </p:spPr>
      </p:pic>
      <p:sp>
        <p:nvSpPr>
          <p:cNvPr id="7" name="TextBox 6"/>
          <p:cNvSpPr txBox="1"/>
          <p:nvPr/>
        </p:nvSpPr>
        <p:spPr>
          <a:xfrm>
            <a:off x="4324068" y="3919676"/>
            <a:ext cx="4191000" cy="457200"/>
          </a:xfrm>
          <a:prstGeom prst="rect">
            <a:avLst/>
          </a:prstGeom>
          <a:noFill/>
        </p:spPr>
        <p:txBody>
          <a:bodyPr wrap="square" rtlCol="0">
            <a:spAutoFit/>
          </a:bodyPr>
          <a:lstStyle/>
          <a:p>
            <a:r>
              <a:rPr lang="en-US" sz="2400" dirty="0">
                <a:latin typeface="+mj-lt"/>
              </a:rPr>
              <a:t>For </a:t>
            </a:r>
            <a:r>
              <a:rPr lang="en-US" sz="2400" i="1" dirty="0" err="1">
                <a:latin typeface="+mj-lt"/>
              </a:rPr>
              <a:t>ka</a:t>
            </a:r>
            <a:r>
              <a:rPr lang="en-US" sz="2400" i="1" dirty="0">
                <a:latin typeface="+mj-lt"/>
              </a:rPr>
              <a:t> &lt;&lt; 1</a:t>
            </a:r>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408842493"/>
              </p:ext>
            </p:extLst>
          </p:nvPr>
        </p:nvGraphicFramePr>
        <p:xfrm>
          <a:off x="4303643" y="4514444"/>
          <a:ext cx="4695825" cy="852488"/>
        </p:xfrm>
        <a:graphic>
          <a:graphicData uri="http://schemas.openxmlformats.org/presentationml/2006/ole">
            <mc:AlternateContent xmlns:mc="http://schemas.openxmlformats.org/markup-compatibility/2006">
              <mc:Choice xmlns:v="urn:schemas-microsoft-com:vml" Requires="v">
                <p:oleObj spid="_x0000_s354466" name="Equation" r:id="rId8" imgW="3352680" imgH="609480" progId="Equation.DSMT4">
                  <p:embed/>
                </p:oleObj>
              </mc:Choice>
              <mc:Fallback>
                <p:oleObj name="Equation" r:id="rId8" imgW="3352680" imgH="609480" progId="Equation.DSMT4">
                  <p:embed/>
                  <p:pic>
                    <p:nvPicPr>
                      <p:cNvPr id="0" name=""/>
                      <p:cNvPicPr/>
                      <p:nvPr/>
                    </p:nvPicPr>
                    <p:blipFill>
                      <a:blip r:embed="rId9"/>
                      <a:stretch>
                        <a:fillRect/>
                      </a:stretch>
                    </p:blipFill>
                    <p:spPr>
                      <a:xfrm>
                        <a:off x="4303643" y="4514444"/>
                        <a:ext cx="4695825" cy="852488"/>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657439981"/>
              </p:ext>
            </p:extLst>
          </p:nvPr>
        </p:nvGraphicFramePr>
        <p:xfrm>
          <a:off x="4035458" y="2631884"/>
          <a:ext cx="4556125" cy="949325"/>
        </p:xfrm>
        <a:graphic>
          <a:graphicData uri="http://schemas.openxmlformats.org/presentationml/2006/ole">
            <mc:AlternateContent xmlns:mc="http://schemas.openxmlformats.org/markup-compatibility/2006">
              <mc:Choice xmlns:v="urn:schemas-microsoft-com:vml" Requires="v">
                <p:oleObj spid="_x0000_s354467" name="Equation" r:id="rId10" imgW="3288960" imgH="685800" progId="Equation.DSMT4">
                  <p:embed/>
                </p:oleObj>
              </mc:Choice>
              <mc:Fallback>
                <p:oleObj name="Equation" r:id="rId10" imgW="3288960" imgH="685800" progId="Equation.DSMT4">
                  <p:embed/>
                  <p:pic>
                    <p:nvPicPr>
                      <p:cNvPr id="0" name=""/>
                      <p:cNvPicPr/>
                      <p:nvPr/>
                    </p:nvPicPr>
                    <p:blipFill>
                      <a:blip r:embed="rId11"/>
                      <a:stretch>
                        <a:fillRect/>
                      </a:stretch>
                    </p:blipFill>
                    <p:spPr>
                      <a:xfrm>
                        <a:off x="4035458" y="2631884"/>
                        <a:ext cx="4556125" cy="949325"/>
                      </a:xfrm>
                      <a:prstGeom prst="rect">
                        <a:avLst/>
                      </a:prstGeom>
                    </p:spPr>
                  </p:pic>
                </p:oleObj>
              </mc:Fallback>
            </mc:AlternateContent>
          </a:graphicData>
        </a:graphic>
      </p:graphicFrame>
    </p:spTree>
    <p:extLst>
      <p:ext uri="{BB962C8B-B14F-4D97-AF65-F5344CB8AC3E}">
        <p14:creationId xmlns:p14="http://schemas.microsoft.com/office/powerpoint/2010/main" val="3695895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BFFF770-C859-4FFA-98D2-458EE11AC02C}"/>
              </a:ext>
            </a:extLst>
          </p:cNvPr>
          <p:cNvPicPr>
            <a:picLocks noChangeAspect="1"/>
          </p:cNvPicPr>
          <p:nvPr/>
        </p:nvPicPr>
        <p:blipFill>
          <a:blip r:embed="rId3"/>
          <a:stretch>
            <a:fillRect/>
          </a:stretch>
        </p:blipFill>
        <p:spPr>
          <a:xfrm>
            <a:off x="282711" y="997496"/>
            <a:ext cx="8890597" cy="4863007"/>
          </a:xfrm>
          <a:prstGeom prst="rect">
            <a:avLst/>
          </a:prstGeom>
        </p:spPr>
      </p:pic>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Right Arrow 4"/>
          <p:cNvSpPr/>
          <p:nvPr/>
        </p:nvSpPr>
        <p:spPr>
          <a:xfrm>
            <a:off x="44196" y="20574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BE04CC-A5E9-4B9D-B199-0BAA2473E225}"/>
              </a:ext>
            </a:extLst>
          </p:cNvPr>
          <p:cNvSpPr>
            <a:spLocks noGrp="1"/>
          </p:cNvSpPr>
          <p:nvPr>
            <p:ph type="dt" sz="half" idx="10"/>
          </p:nvPr>
        </p:nvSpPr>
        <p:spPr/>
        <p:txBody>
          <a:bodyPr/>
          <a:lstStyle/>
          <a:p>
            <a:r>
              <a:rPr lang="en-US"/>
              <a:t>11/4/2020</a:t>
            </a:r>
            <a:endParaRPr lang="en-US" dirty="0"/>
          </a:p>
        </p:txBody>
      </p:sp>
      <p:sp>
        <p:nvSpPr>
          <p:cNvPr id="3" name="Footer Placeholder 2">
            <a:extLst>
              <a:ext uri="{FF2B5EF4-FFF2-40B4-BE49-F238E27FC236}">
                <a16:creationId xmlns:a16="http://schemas.microsoft.com/office/drawing/2014/main" id="{9B173673-773D-49CD-842C-788CFD4E46B2}"/>
              </a:ext>
            </a:extLst>
          </p:cNvPr>
          <p:cNvSpPr>
            <a:spLocks noGrp="1"/>
          </p:cNvSpPr>
          <p:nvPr>
            <p:ph type="ftr" sz="quarter" idx="11"/>
          </p:nvPr>
        </p:nvSpPr>
        <p:spPr/>
        <p:txBody>
          <a:bodyPr/>
          <a:lstStyle/>
          <a:p>
            <a:r>
              <a:rPr lang="en-US"/>
              <a:t>PHY 711  Fall 2020 -- Lecture 31</a:t>
            </a:r>
            <a:endParaRPr lang="en-US" dirty="0"/>
          </a:p>
        </p:txBody>
      </p:sp>
      <p:sp>
        <p:nvSpPr>
          <p:cNvPr id="4" name="Slide Number Placeholder 3">
            <a:extLst>
              <a:ext uri="{FF2B5EF4-FFF2-40B4-BE49-F238E27FC236}">
                <a16:creationId xmlns:a16="http://schemas.microsoft.com/office/drawing/2014/main" id="{46A46A09-ED5B-4AED-A981-B9F5DF9C4988}"/>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7DC257B8-DF5C-484F-9F77-118964975FDF}"/>
              </a:ext>
            </a:extLst>
          </p:cNvPr>
          <p:cNvSpPr txBox="1"/>
          <p:nvPr/>
        </p:nvSpPr>
        <p:spPr>
          <a:xfrm>
            <a:off x="685800" y="685800"/>
            <a:ext cx="7772400" cy="4031873"/>
          </a:xfrm>
          <a:prstGeom prst="rect">
            <a:avLst/>
          </a:prstGeom>
          <a:noFill/>
        </p:spPr>
        <p:txBody>
          <a:bodyPr wrap="square" rtlCol="0">
            <a:spAutoFit/>
          </a:bodyPr>
          <a:lstStyle/>
          <a:p>
            <a:r>
              <a:rPr lang="en-US" sz="3200" dirty="0"/>
              <a:t>Schedule for weekly one-on-one meetings</a:t>
            </a:r>
          </a:p>
          <a:p>
            <a:r>
              <a:rPr lang="en-US" sz="3200" dirty="0"/>
              <a:t> (EST)</a:t>
            </a:r>
          </a:p>
          <a:p>
            <a:endParaRPr lang="en-US" sz="3200" dirty="0"/>
          </a:p>
          <a:p>
            <a:r>
              <a:rPr lang="en-US" sz="3200" dirty="0"/>
              <a:t>Tim – 9 AM Tuesday</a:t>
            </a:r>
          </a:p>
          <a:p>
            <a:r>
              <a:rPr lang="en-US" sz="3200" dirty="0"/>
              <a:t>Gao – 9 PM Tuesday</a:t>
            </a:r>
          </a:p>
          <a:p>
            <a:r>
              <a:rPr lang="en-US" sz="3200" dirty="0"/>
              <a:t>Nick – 11 AM  Wednesday</a:t>
            </a:r>
          </a:p>
          <a:p>
            <a:r>
              <a:rPr lang="en-US" sz="3200" dirty="0"/>
              <a:t>Jeanette – 11 AM Friday</a:t>
            </a:r>
          </a:p>
          <a:p>
            <a:r>
              <a:rPr lang="en-US" sz="3200" dirty="0"/>
              <a:t>Derek – 12 PM Friday</a:t>
            </a:r>
            <a:endParaRPr lang="en-US" sz="3200" dirty="0">
              <a:latin typeface="+mj-lt"/>
            </a:endParaRPr>
          </a:p>
        </p:txBody>
      </p:sp>
    </p:spTree>
    <p:extLst>
      <p:ext uri="{BB962C8B-B14F-4D97-AF65-F5344CB8AC3E}">
        <p14:creationId xmlns:p14="http://schemas.microsoft.com/office/powerpoint/2010/main" val="666425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6B5F84-37A8-45B4-A518-6A5E28BA903B}"/>
              </a:ext>
            </a:extLst>
          </p:cNvPr>
          <p:cNvSpPr>
            <a:spLocks noGrp="1"/>
          </p:cNvSpPr>
          <p:nvPr>
            <p:ph type="dt" sz="half" idx="10"/>
          </p:nvPr>
        </p:nvSpPr>
        <p:spPr/>
        <p:txBody>
          <a:bodyPr/>
          <a:lstStyle/>
          <a:p>
            <a:r>
              <a:rPr lang="en-US"/>
              <a:t>11/4/2020</a:t>
            </a:r>
            <a:endParaRPr lang="en-US" dirty="0"/>
          </a:p>
        </p:txBody>
      </p:sp>
      <p:sp>
        <p:nvSpPr>
          <p:cNvPr id="3" name="Footer Placeholder 2">
            <a:extLst>
              <a:ext uri="{FF2B5EF4-FFF2-40B4-BE49-F238E27FC236}">
                <a16:creationId xmlns:a16="http://schemas.microsoft.com/office/drawing/2014/main" id="{FBE589A4-90DF-4E40-8797-D76602EFA370}"/>
              </a:ext>
            </a:extLst>
          </p:cNvPr>
          <p:cNvSpPr>
            <a:spLocks noGrp="1"/>
          </p:cNvSpPr>
          <p:nvPr>
            <p:ph type="ftr" sz="quarter" idx="11"/>
          </p:nvPr>
        </p:nvSpPr>
        <p:spPr/>
        <p:txBody>
          <a:bodyPr/>
          <a:lstStyle/>
          <a:p>
            <a:r>
              <a:rPr lang="en-US"/>
              <a:t>PHY 711  Fall 2020 -- Lecture 31</a:t>
            </a:r>
            <a:endParaRPr lang="en-US" dirty="0"/>
          </a:p>
        </p:txBody>
      </p:sp>
      <p:sp>
        <p:nvSpPr>
          <p:cNvPr id="4" name="Slide Number Placeholder 3">
            <a:extLst>
              <a:ext uri="{FF2B5EF4-FFF2-40B4-BE49-F238E27FC236}">
                <a16:creationId xmlns:a16="http://schemas.microsoft.com/office/drawing/2014/main" id="{FA9CE199-F5EC-4008-A77C-3DF2D25C7D0A}"/>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E63B0207-F85F-4BD0-A607-8F4A7013BB2A}"/>
              </a:ext>
            </a:extLst>
          </p:cNvPr>
          <p:cNvSpPr txBox="1"/>
          <p:nvPr/>
        </p:nvSpPr>
        <p:spPr>
          <a:xfrm>
            <a:off x="457200" y="304800"/>
            <a:ext cx="7086600" cy="461665"/>
          </a:xfrm>
          <a:prstGeom prst="rect">
            <a:avLst/>
          </a:prstGeom>
          <a:noFill/>
        </p:spPr>
        <p:txBody>
          <a:bodyPr wrap="square" rtlCol="0">
            <a:spAutoFit/>
          </a:bodyPr>
          <a:lstStyle/>
          <a:p>
            <a:r>
              <a:rPr lang="en-US" sz="2400" dirty="0">
                <a:latin typeface="+mj-lt"/>
              </a:rPr>
              <a:t>Comment about the units of sound frequency</a:t>
            </a:r>
          </a:p>
        </p:txBody>
      </p:sp>
      <p:graphicFrame>
        <p:nvGraphicFramePr>
          <p:cNvPr id="6" name="Object 5">
            <a:extLst>
              <a:ext uri="{FF2B5EF4-FFF2-40B4-BE49-F238E27FC236}">
                <a16:creationId xmlns:a16="http://schemas.microsoft.com/office/drawing/2014/main" id="{9646EDE0-1C61-467A-8833-31D0A6AC9802}"/>
              </a:ext>
            </a:extLst>
          </p:cNvPr>
          <p:cNvGraphicFramePr>
            <a:graphicFrameLocks noChangeAspect="1"/>
          </p:cNvGraphicFramePr>
          <p:nvPr>
            <p:extLst>
              <p:ext uri="{D42A27DB-BD31-4B8C-83A1-F6EECF244321}">
                <p14:modId xmlns:p14="http://schemas.microsoft.com/office/powerpoint/2010/main" val="3711065786"/>
              </p:ext>
            </p:extLst>
          </p:nvPr>
        </p:nvGraphicFramePr>
        <p:xfrm>
          <a:off x="304800" y="1303337"/>
          <a:ext cx="7908677" cy="4198937"/>
        </p:xfrm>
        <a:graphic>
          <a:graphicData uri="http://schemas.openxmlformats.org/presentationml/2006/ole">
            <mc:AlternateContent xmlns:mc="http://schemas.openxmlformats.org/markup-compatibility/2006">
              <mc:Choice xmlns:v="urn:schemas-microsoft-com:vml" Requires="v">
                <p:oleObj spid="_x0000_s359435" name="Equation" r:id="rId3" imgW="2463480" imgH="1307880" progId="Equation.DSMT4">
                  <p:embed/>
                </p:oleObj>
              </mc:Choice>
              <mc:Fallback>
                <p:oleObj name="Equation" r:id="rId3" imgW="2463480" imgH="1307880" progId="Equation.DSMT4">
                  <p:embed/>
                  <p:pic>
                    <p:nvPicPr>
                      <p:cNvPr id="0" name=""/>
                      <p:cNvPicPr/>
                      <p:nvPr/>
                    </p:nvPicPr>
                    <p:blipFill>
                      <a:blip r:embed="rId4"/>
                      <a:stretch>
                        <a:fillRect/>
                      </a:stretch>
                    </p:blipFill>
                    <p:spPr>
                      <a:xfrm>
                        <a:off x="304800" y="1303337"/>
                        <a:ext cx="7908677" cy="4198937"/>
                      </a:xfrm>
                      <a:prstGeom prst="rect">
                        <a:avLst/>
                      </a:prstGeom>
                    </p:spPr>
                  </p:pic>
                </p:oleObj>
              </mc:Fallback>
            </mc:AlternateContent>
          </a:graphicData>
        </a:graphic>
      </p:graphicFrame>
    </p:spTree>
    <p:extLst>
      <p:ext uri="{BB962C8B-B14F-4D97-AF65-F5344CB8AC3E}">
        <p14:creationId xmlns:p14="http://schemas.microsoft.com/office/powerpoint/2010/main" val="3192753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67253166"/>
              </p:ext>
            </p:extLst>
          </p:nvPr>
        </p:nvGraphicFramePr>
        <p:xfrm>
          <a:off x="2503488" y="838200"/>
          <a:ext cx="3910012" cy="1279525"/>
        </p:xfrm>
        <a:graphic>
          <a:graphicData uri="http://schemas.openxmlformats.org/presentationml/2006/ole">
            <mc:AlternateContent xmlns:mc="http://schemas.openxmlformats.org/markup-compatibility/2006">
              <mc:Choice xmlns:v="urn:schemas-microsoft-com:vml" Requires="v">
                <p:oleObj spid="_x0000_s331928" name="数式" r:id="rId4" imgW="1231560" imgH="419040" progId="Equation.3">
                  <p:embed/>
                </p:oleObj>
              </mc:Choice>
              <mc:Fallback>
                <p:oleObj name="数式" r:id="rId4" imgW="1231560" imgH="419040" progId="Equation.3">
                  <p:embed/>
                  <p:pic>
                    <p:nvPicPr>
                      <p:cNvPr id="0" name=""/>
                      <p:cNvPicPr>
                        <a:picLocks noChangeAspect="1" noChangeArrowheads="1"/>
                      </p:cNvPicPr>
                      <p:nvPr/>
                    </p:nvPicPr>
                    <p:blipFill>
                      <a:blip r:embed="rId5"/>
                      <a:srcRect/>
                      <a:stretch>
                        <a:fillRect/>
                      </a:stretch>
                    </p:blipFill>
                    <p:spPr bwMode="auto">
                      <a:xfrm>
                        <a:off x="2503488" y="838200"/>
                        <a:ext cx="3910012"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620000" cy="461665"/>
          </a:xfrm>
          <a:prstGeom prst="rect">
            <a:avLst/>
          </a:prstGeom>
          <a:noFill/>
        </p:spPr>
        <p:txBody>
          <a:bodyPr wrap="square" rtlCol="0">
            <a:spAutoFit/>
          </a:bodyPr>
          <a:lstStyle/>
          <a:p>
            <a:r>
              <a:rPr lang="en-US" sz="2400" dirty="0">
                <a:latin typeface="+mj-lt"/>
              </a:rPr>
              <a:t>Solutions to wave equation:</a:t>
            </a:r>
          </a:p>
        </p:txBody>
      </p:sp>
      <p:graphicFrame>
        <p:nvGraphicFramePr>
          <p:cNvPr id="7" name="Object 6"/>
          <p:cNvGraphicFramePr>
            <a:graphicFrameLocks noChangeAspect="1"/>
          </p:cNvGraphicFramePr>
          <p:nvPr>
            <p:extLst>
              <p:ext uri="{D42A27DB-BD31-4B8C-83A1-F6EECF244321}">
                <p14:modId xmlns:p14="http://schemas.microsoft.com/office/powerpoint/2010/main" val="2589565463"/>
              </p:ext>
            </p:extLst>
          </p:nvPr>
        </p:nvGraphicFramePr>
        <p:xfrm>
          <a:off x="127793" y="2185425"/>
          <a:ext cx="8888413" cy="3453375"/>
        </p:xfrm>
        <a:graphic>
          <a:graphicData uri="http://schemas.openxmlformats.org/presentationml/2006/ole">
            <mc:AlternateContent xmlns:mc="http://schemas.openxmlformats.org/markup-compatibility/2006">
              <mc:Choice xmlns:v="urn:schemas-microsoft-com:vml" Requires="v">
                <p:oleObj spid="_x0000_s331929" name="Equation" r:id="rId6" imgW="3365280" imgH="1358640" progId="Equation.DSMT4">
                  <p:embed/>
                </p:oleObj>
              </mc:Choice>
              <mc:Fallback>
                <p:oleObj name="Equation" r:id="rId6" imgW="3365280" imgH="1358640" progId="Equation.DSMT4">
                  <p:embed/>
                  <p:pic>
                    <p:nvPicPr>
                      <p:cNvPr id="0" name=""/>
                      <p:cNvPicPr>
                        <a:picLocks noChangeAspect="1" noChangeArrowheads="1"/>
                      </p:cNvPicPr>
                      <p:nvPr/>
                    </p:nvPicPr>
                    <p:blipFill>
                      <a:blip r:embed="rId7"/>
                      <a:srcRect/>
                      <a:stretch>
                        <a:fillRect/>
                      </a:stretch>
                    </p:blipFill>
                    <p:spPr bwMode="auto">
                      <a:xfrm>
                        <a:off x="127793" y="2185425"/>
                        <a:ext cx="8888413" cy="34533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34742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300061105"/>
              </p:ext>
            </p:extLst>
          </p:nvPr>
        </p:nvGraphicFramePr>
        <p:xfrm>
          <a:off x="134143" y="690265"/>
          <a:ext cx="8875713" cy="2492375"/>
        </p:xfrm>
        <a:graphic>
          <a:graphicData uri="http://schemas.openxmlformats.org/presentationml/2006/ole">
            <mc:AlternateContent xmlns:mc="http://schemas.openxmlformats.org/markup-compatibility/2006">
              <mc:Choice xmlns:v="urn:schemas-microsoft-com:vml" Requires="v">
                <p:oleObj spid="_x0000_s355440" name="数式" r:id="rId4" imgW="3606480" imgH="1054080" progId="Equation.3">
                  <p:embed/>
                </p:oleObj>
              </mc:Choice>
              <mc:Fallback>
                <p:oleObj name="数式" r:id="rId4" imgW="3606480" imgH="1054080" progId="Equation.3">
                  <p:embed/>
                  <p:pic>
                    <p:nvPicPr>
                      <p:cNvPr id="5" name="Object 4"/>
                      <p:cNvPicPr>
                        <a:picLocks noChangeAspect="1" noChangeArrowheads="1"/>
                      </p:cNvPicPr>
                      <p:nvPr/>
                    </p:nvPicPr>
                    <p:blipFill>
                      <a:blip r:embed="rId5"/>
                      <a:srcRect/>
                      <a:stretch>
                        <a:fillRect/>
                      </a:stretch>
                    </p:blipFill>
                    <p:spPr bwMode="auto">
                      <a:xfrm>
                        <a:off x="134143" y="690265"/>
                        <a:ext cx="8875713"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20106375"/>
              </p:ext>
            </p:extLst>
          </p:nvPr>
        </p:nvGraphicFramePr>
        <p:xfrm>
          <a:off x="120650" y="3429000"/>
          <a:ext cx="5013325" cy="2514600"/>
        </p:xfrm>
        <a:graphic>
          <a:graphicData uri="http://schemas.openxmlformats.org/presentationml/2006/ole">
            <mc:AlternateContent xmlns:mc="http://schemas.openxmlformats.org/markup-compatibility/2006">
              <mc:Choice xmlns:v="urn:schemas-microsoft-com:vml" Requires="v">
                <p:oleObj spid="_x0000_s355441" name="Equation" r:id="rId6" imgW="2577960" imgH="1346040" progId="Equation.DSMT4">
                  <p:embed/>
                </p:oleObj>
              </mc:Choice>
              <mc:Fallback>
                <p:oleObj name="Equation" r:id="rId6" imgW="2577960" imgH="1346040" progId="Equation.DSMT4">
                  <p:embed/>
                  <p:pic>
                    <p:nvPicPr>
                      <p:cNvPr id="7" name="Object 6"/>
                      <p:cNvPicPr>
                        <a:picLocks noChangeAspect="1" noChangeArrowheads="1"/>
                      </p:cNvPicPr>
                      <p:nvPr/>
                    </p:nvPicPr>
                    <p:blipFill>
                      <a:blip r:embed="rId7"/>
                      <a:srcRect/>
                      <a:stretch>
                        <a:fillRect/>
                      </a:stretch>
                    </p:blipFill>
                    <p:spPr bwMode="auto">
                      <a:xfrm>
                        <a:off x="120650" y="3429000"/>
                        <a:ext cx="5013325" cy="2514600"/>
                      </a:xfrm>
                      <a:prstGeom prst="rect">
                        <a:avLst/>
                      </a:prstGeom>
                      <a:noFill/>
                      <a:ln>
                        <a:noFill/>
                      </a:ln>
                    </p:spPr>
                  </p:pic>
                </p:oleObj>
              </mc:Fallback>
            </mc:AlternateContent>
          </a:graphicData>
        </a:graphic>
      </p:graphicFrame>
      <p:sp>
        <p:nvSpPr>
          <p:cNvPr id="7" name="TextBox 6"/>
          <p:cNvSpPr txBox="1"/>
          <p:nvPr/>
        </p:nvSpPr>
        <p:spPr>
          <a:xfrm>
            <a:off x="457200" y="228600"/>
            <a:ext cx="7620000" cy="461665"/>
          </a:xfrm>
          <a:prstGeom prst="rect">
            <a:avLst/>
          </a:prstGeom>
          <a:noFill/>
        </p:spPr>
        <p:txBody>
          <a:bodyPr wrap="square" rtlCol="0">
            <a:spAutoFit/>
          </a:bodyPr>
          <a:lstStyle/>
          <a:p>
            <a:r>
              <a:rPr lang="en-US" sz="2400" dirty="0">
                <a:latin typeface="+mj-lt"/>
              </a:rPr>
              <a:t>Some comments about Monday’s lecture</a:t>
            </a:r>
          </a:p>
        </p:txBody>
      </p:sp>
      <p:graphicFrame>
        <p:nvGraphicFramePr>
          <p:cNvPr id="8" name="Object 7"/>
          <p:cNvGraphicFramePr>
            <a:graphicFrameLocks noChangeAspect="1"/>
          </p:cNvGraphicFramePr>
          <p:nvPr>
            <p:extLst>
              <p:ext uri="{D42A27DB-BD31-4B8C-83A1-F6EECF244321}">
                <p14:modId xmlns:p14="http://schemas.microsoft.com/office/powerpoint/2010/main" val="3867221185"/>
              </p:ext>
            </p:extLst>
          </p:nvPr>
        </p:nvGraphicFramePr>
        <p:xfrm>
          <a:off x="5105400" y="3168413"/>
          <a:ext cx="3800475" cy="3305175"/>
        </p:xfrm>
        <a:graphic>
          <a:graphicData uri="http://schemas.openxmlformats.org/presentationml/2006/ole">
            <mc:AlternateContent xmlns:mc="http://schemas.openxmlformats.org/markup-compatibility/2006">
              <mc:Choice xmlns:v="urn:schemas-microsoft-com:vml" Requires="v">
                <p:oleObj spid="_x0000_s355442" name="Equation" r:id="rId8" imgW="2158920" imgH="1879560" progId="Equation.DSMT4">
                  <p:embed/>
                </p:oleObj>
              </mc:Choice>
              <mc:Fallback>
                <p:oleObj name="Equation" r:id="rId8" imgW="2158920" imgH="1879560" progId="Equation.DSMT4">
                  <p:embed/>
                  <p:pic>
                    <p:nvPicPr>
                      <p:cNvPr id="0" name=""/>
                      <p:cNvPicPr/>
                      <p:nvPr/>
                    </p:nvPicPr>
                    <p:blipFill>
                      <a:blip r:embed="rId9"/>
                      <a:stretch>
                        <a:fillRect/>
                      </a:stretch>
                    </p:blipFill>
                    <p:spPr>
                      <a:xfrm>
                        <a:off x="5105400" y="3168413"/>
                        <a:ext cx="3800475" cy="3305175"/>
                      </a:xfrm>
                      <a:prstGeom prst="rect">
                        <a:avLst/>
                      </a:prstGeom>
                    </p:spPr>
                  </p:pic>
                </p:oleObj>
              </mc:Fallback>
            </mc:AlternateContent>
          </a:graphicData>
        </a:graphic>
      </p:graphicFrame>
      <p:sp>
        <p:nvSpPr>
          <p:cNvPr id="9" name="Right Arrow 8"/>
          <p:cNvSpPr/>
          <p:nvPr/>
        </p:nvSpPr>
        <p:spPr>
          <a:xfrm rot="3083652">
            <a:off x="4843081" y="5250598"/>
            <a:ext cx="788988"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240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11/4/2020</a:t>
            </a:r>
            <a:endParaRPr lang="en-US" dirty="0"/>
          </a:p>
        </p:txBody>
      </p:sp>
      <p:sp>
        <p:nvSpPr>
          <p:cNvPr id="3" name="Footer Placeholder 2"/>
          <p:cNvSpPr>
            <a:spLocks noGrp="1"/>
          </p:cNvSpPr>
          <p:nvPr>
            <p:ph type="ftr" sz="quarter" idx="11"/>
          </p:nvPr>
        </p:nvSpPr>
        <p:spPr/>
        <p:txBody>
          <a:bodyPr/>
          <a:lstStyle/>
          <a:p>
            <a:r>
              <a:rPr lang="en-US"/>
              <a:t>PHY 711  Fall 2020 --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836591854"/>
              </p:ext>
            </p:extLst>
          </p:nvPr>
        </p:nvGraphicFramePr>
        <p:xfrm>
          <a:off x="71438" y="935038"/>
          <a:ext cx="8150225" cy="2243137"/>
        </p:xfrm>
        <a:graphic>
          <a:graphicData uri="http://schemas.openxmlformats.org/presentationml/2006/ole">
            <mc:AlternateContent xmlns:mc="http://schemas.openxmlformats.org/markup-compatibility/2006">
              <mc:Choice xmlns:v="urn:schemas-microsoft-com:vml" Requires="v">
                <p:oleObj spid="_x0000_s356430" name="Equation" r:id="rId4" imgW="3987720" imgH="1143000" progId="Equation.DSMT4">
                  <p:embed/>
                </p:oleObj>
              </mc:Choice>
              <mc:Fallback>
                <p:oleObj name="Equation" r:id="rId4" imgW="3987720" imgH="1143000" progId="Equation.DSMT4">
                  <p:embed/>
                  <p:pic>
                    <p:nvPicPr>
                      <p:cNvPr id="5" name="Object 4"/>
                      <p:cNvPicPr>
                        <a:picLocks noChangeAspect="1" noChangeArrowheads="1"/>
                      </p:cNvPicPr>
                      <p:nvPr/>
                    </p:nvPicPr>
                    <p:blipFill>
                      <a:blip r:embed="rId5"/>
                      <a:srcRect/>
                      <a:stretch>
                        <a:fillRect/>
                      </a:stretch>
                    </p:blipFill>
                    <p:spPr bwMode="auto">
                      <a:xfrm>
                        <a:off x="71438" y="935038"/>
                        <a:ext cx="8150225" cy="2243137"/>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808300991"/>
              </p:ext>
            </p:extLst>
          </p:nvPr>
        </p:nvGraphicFramePr>
        <p:xfrm>
          <a:off x="358775" y="3276600"/>
          <a:ext cx="6683375" cy="3006725"/>
        </p:xfrm>
        <a:graphic>
          <a:graphicData uri="http://schemas.openxmlformats.org/presentationml/2006/ole">
            <mc:AlternateContent xmlns:mc="http://schemas.openxmlformats.org/markup-compatibility/2006">
              <mc:Choice xmlns:v="urn:schemas-microsoft-com:vml" Requires="v">
                <p:oleObj spid="_x0000_s356431" name="Equation" r:id="rId6" imgW="3009600" imgH="1409400" progId="Equation.DSMT4">
                  <p:embed/>
                </p:oleObj>
              </mc:Choice>
              <mc:Fallback>
                <p:oleObj name="Equation" r:id="rId6" imgW="3009600" imgH="1409400" progId="Equation.DSMT4">
                  <p:embed/>
                  <p:pic>
                    <p:nvPicPr>
                      <p:cNvPr id="6" name="Object 5"/>
                      <p:cNvPicPr>
                        <a:picLocks noChangeAspect="1" noChangeArrowheads="1"/>
                      </p:cNvPicPr>
                      <p:nvPr/>
                    </p:nvPicPr>
                    <p:blipFill>
                      <a:blip r:embed="rId7"/>
                      <a:srcRect/>
                      <a:stretch>
                        <a:fillRect/>
                      </a:stretch>
                    </p:blipFill>
                    <p:spPr bwMode="auto">
                      <a:xfrm>
                        <a:off x="358775" y="3276600"/>
                        <a:ext cx="6683375" cy="3006725"/>
                      </a:xfrm>
                      <a:prstGeom prst="rect">
                        <a:avLst/>
                      </a:prstGeom>
                      <a:noFill/>
                      <a:ln>
                        <a:noFill/>
                      </a:ln>
                    </p:spPr>
                  </p:pic>
                </p:oleObj>
              </mc:Fallback>
            </mc:AlternateContent>
          </a:graphicData>
        </a:graphic>
      </p:graphicFrame>
      <p:sp>
        <p:nvSpPr>
          <p:cNvPr id="7" name="TextBox 6"/>
          <p:cNvSpPr txBox="1"/>
          <p:nvPr/>
        </p:nvSpPr>
        <p:spPr>
          <a:xfrm>
            <a:off x="174401" y="71735"/>
            <a:ext cx="7620000" cy="461665"/>
          </a:xfrm>
          <a:prstGeom prst="rect">
            <a:avLst/>
          </a:prstGeom>
          <a:noFill/>
        </p:spPr>
        <p:txBody>
          <a:bodyPr wrap="square" rtlCol="0">
            <a:spAutoFit/>
          </a:bodyPr>
          <a:lstStyle/>
          <a:p>
            <a:r>
              <a:rPr lang="en-US" sz="2400" dirty="0">
                <a:latin typeface="+mj-lt"/>
              </a:rPr>
              <a:t>Some comments about Monday’s lecture -- continued</a:t>
            </a:r>
          </a:p>
        </p:txBody>
      </p:sp>
    </p:spTree>
    <p:extLst>
      <p:ext uri="{BB962C8B-B14F-4D97-AF65-F5344CB8AC3E}">
        <p14:creationId xmlns:p14="http://schemas.microsoft.com/office/powerpoint/2010/main" val="2750407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19804</TotalTime>
  <Words>1232</Words>
  <Application>Microsoft Office PowerPoint</Application>
  <PresentationFormat>On-screen Show (4:3)</PresentationFormat>
  <Paragraphs>233</Paragraphs>
  <Slides>36</Slides>
  <Notes>31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36</vt:i4>
      </vt:variant>
    </vt:vector>
  </HeadingPairs>
  <TitlesOfParts>
    <vt:vector size="43" baseType="lpstr">
      <vt:lpstr>Arial</vt:lpstr>
      <vt:lpstr>Calibri</vt:lpstr>
      <vt:lpstr>Symbol</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913</cp:revision>
  <cp:lastPrinted>2020-11-03T05:46:15Z</cp:lastPrinted>
  <dcterms:created xsi:type="dcterms:W3CDTF">2012-01-10T18:32:24Z</dcterms:created>
  <dcterms:modified xsi:type="dcterms:W3CDTF">2020-11-04T16:11:36Z</dcterms:modified>
</cp:coreProperties>
</file>