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6" r:id="rId2"/>
    <p:sldId id="466" r:id="rId3"/>
    <p:sldId id="354" r:id="rId4"/>
    <p:sldId id="467" r:id="rId5"/>
    <p:sldId id="430" r:id="rId6"/>
    <p:sldId id="431" r:id="rId7"/>
    <p:sldId id="433" r:id="rId8"/>
    <p:sldId id="441" r:id="rId9"/>
    <p:sldId id="468" r:id="rId10"/>
    <p:sldId id="442" r:id="rId11"/>
    <p:sldId id="443" r:id="rId12"/>
    <p:sldId id="469" r:id="rId13"/>
    <p:sldId id="470" r:id="rId14"/>
    <p:sldId id="444" r:id="rId15"/>
    <p:sldId id="445" r:id="rId16"/>
    <p:sldId id="471" r:id="rId17"/>
    <p:sldId id="446" r:id="rId18"/>
    <p:sldId id="447" r:id="rId19"/>
    <p:sldId id="410" r:id="rId20"/>
    <p:sldId id="448" r:id="rId21"/>
    <p:sldId id="472" r:id="rId22"/>
    <p:sldId id="449" r:id="rId23"/>
    <p:sldId id="450" r:id="rId24"/>
    <p:sldId id="451" r:id="rId25"/>
    <p:sldId id="452" r:id="rId26"/>
    <p:sldId id="465" r:id="rId27"/>
    <p:sldId id="453" r:id="rId28"/>
    <p:sldId id="454" r:id="rId29"/>
    <p:sldId id="455" r:id="rId30"/>
    <p:sldId id="456" r:id="rId31"/>
    <p:sldId id="457" r:id="rId32"/>
    <p:sldId id="458" r:id="rId33"/>
    <p:sldId id="459" r:id="rId34"/>
    <p:sldId id="460" r:id="rId35"/>
    <p:sldId id="461" r:id="rId36"/>
    <p:sldId id="462" r:id="rId37"/>
    <p:sldId id="463" r:id="rId38"/>
    <p:sldId id="464"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p:scale>
          <a:sx n="75" d="100"/>
          <a:sy n="75" d="100"/>
        </p:scale>
        <p:origin x="714" y="216"/>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6.wmf"/><Relationship Id="rId1" Type="http://schemas.openxmlformats.org/officeDocument/2006/relationships/image" Target="../media/image5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11/6/2020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11/6/2020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traveling wave solutions to the sound wave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to more convenient coordinates.       Preparing to evaluate the expression far from the moving piston.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95749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solution continued.    In this approximation, the integral can be evaluated in terms of Bessel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997102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Estimating the power of the sound wave in this asymptotic regime.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51489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the power as a function of the polar angle theta.</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00353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a plane wave of sound, scattering off of a cylindrical object.     Can you think of a physical situation for this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990475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scattering wave using cylindrical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89966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expect a cylindrical wave that can be represented in terms of Bessel and Neumann functions, or more conveniently in terms of Hankel functions H.          Satisfying the boundary values on the surface of the scattering cylinder,   we find the coefficients of the expression.</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826430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asymptotic form of the Hankel functions we can analyze the results further.</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69929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the appropriate scattering cross section, we can analyze the results further.     For ka&lt;&lt;1  (long wavelengths, low frequencies) we find that most of the sound is scattered backwards from the </a:t>
            </a:r>
            <a:r>
              <a:rPr lang="en-US"/>
              <a:t>propagation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914810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02550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basic equations,  specializing in one spatial dimension.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44443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Decoupling the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534542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961005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derivations.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63924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adiabatic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4037805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fluid velocity from a knowledge of the wave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425361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for a traveling wave.</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151051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the linear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3266247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how to visualize the traveling wave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3702933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154153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think of wave equation with a source.         The Green’s function is a very powerful tool for solving these problems.   We will use similar techniques in solving the wave equation for electromagnetic waves.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09585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10"/>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2469608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visualization.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72995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that we will derive.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1900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equation for Fourier amplitudes.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10548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66086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simplified model of a sound amplifier where the red cylinder moves up and down in the z direction at a particular frequency omega.</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03665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need to use a modified Green’s function to satisfy the boundary condition at z=0.</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936765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56967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11/6/2020</a:t>
            </a:r>
            <a:endParaRPr lang="en-US" dirty="0"/>
          </a:p>
        </p:txBody>
      </p:sp>
      <p:sp>
        <p:nvSpPr>
          <p:cNvPr id="5" name="Footer Placeholder 4"/>
          <p:cNvSpPr>
            <a:spLocks noGrp="1"/>
          </p:cNvSpPr>
          <p:nvPr>
            <p:ph type="ftr" sz="quarter" idx="11"/>
          </p:nvPr>
        </p:nvSpPr>
        <p:spPr/>
        <p:txBody>
          <a:bodyPr/>
          <a:lstStyle/>
          <a:p>
            <a:r>
              <a:rPr lang="en-US"/>
              <a:t>PHY 711  Fall 2020 --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11/6/2020</a:t>
            </a:r>
            <a:endParaRPr lang="en-US" dirty="0"/>
          </a:p>
        </p:txBody>
      </p:sp>
      <p:sp>
        <p:nvSpPr>
          <p:cNvPr id="5" name="Footer Placeholder 4"/>
          <p:cNvSpPr>
            <a:spLocks noGrp="1"/>
          </p:cNvSpPr>
          <p:nvPr>
            <p:ph type="ftr" sz="quarter" idx="11"/>
          </p:nvPr>
        </p:nvSpPr>
        <p:spPr/>
        <p:txBody>
          <a:bodyPr/>
          <a:lstStyle/>
          <a:p>
            <a:r>
              <a:rPr lang="en-US"/>
              <a:t>PHY 711  Fall 2020 --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11/6/2020</a:t>
            </a:r>
            <a:endParaRPr lang="en-US" dirty="0"/>
          </a:p>
        </p:txBody>
      </p:sp>
      <p:sp>
        <p:nvSpPr>
          <p:cNvPr id="5" name="Footer Placeholder 4"/>
          <p:cNvSpPr>
            <a:spLocks noGrp="1"/>
          </p:cNvSpPr>
          <p:nvPr>
            <p:ph type="ftr" sz="quarter" idx="11"/>
          </p:nvPr>
        </p:nvSpPr>
        <p:spPr/>
        <p:txBody>
          <a:bodyPr/>
          <a:lstStyle/>
          <a:p>
            <a:r>
              <a:rPr lang="en-US"/>
              <a:t>PHY 711  Fall 2020 --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11/6/2020</a:t>
            </a:r>
            <a:endParaRPr lang="en-US" dirty="0"/>
          </a:p>
        </p:txBody>
      </p:sp>
      <p:sp>
        <p:nvSpPr>
          <p:cNvPr id="5" name="Footer Placeholder 4"/>
          <p:cNvSpPr>
            <a:spLocks noGrp="1"/>
          </p:cNvSpPr>
          <p:nvPr>
            <p:ph type="ftr" sz="quarter" idx="11"/>
          </p:nvPr>
        </p:nvSpPr>
        <p:spPr/>
        <p:txBody>
          <a:bodyPr/>
          <a:lstStyle/>
          <a:p>
            <a:r>
              <a:rPr lang="en-US"/>
              <a:t>PHY 711  Fall 2020 --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11/6/2020</a:t>
            </a:r>
            <a:endParaRPr lang="en-US" dirty="0"/>
          </a:p>
        </p:txBody>
      </p:sp>
      <p:sp>
        <p:nvSpPr>
          <p:cNvPr id="5" name="Footer Placeholder 4"/>
          <p:cNvSpPr>
            <a:spLocks noGrp="1"/>
          </p:cNvSpPr>
          <p:nvPr>
            <p:ph type="ftr" sz="quarter" idx="11"/>
          </p:nvPr>
        </p:nvSpPr>
        <p:spPr/>
        <p:txBody>
          <a:bodyPr/>
          <a:lstStyle/>
          <a:p>
            <a:r>
              <a:rPr lang="en-US"/>
              <a:t>PHY 711  Fall 2020 --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11/6/2020</a:t>
            </a:r>
            <a:endParaRPr lang="en-US" dirty="0"/>
          </a:p>
        </p:txBody>
      </p:sp>
      <p:sp>
        <p:nvSpPr>
          <p:cNvPr id="6" name="Footer Placeholder 5"/>
          <p:cNvSpPr>
            <a:spLocks noGrp="1"/>
          </p:cNvSpPr>
          <p:nvPr>
            <p:ph type="ftr" sz="quarter" idx="11"/>
          </p:nvPr>
        </p:nvSpPr>
        <p:spPr/>
        <p:txBody>
          <a:bodyPr/>
          <a:lstStyle/>
          <a:p>
            <a:r>
              <a:rPr lang="en-US"/>
              <a:t>PHY 711  Fall 2020 --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11/6/2020</a:t>
            </a:r>
            <a:endParaRPr lang="en-US" dirty="0"/>
          </a:p>
        </p:txBody>
      </p:sp>
      <p:sp>
        <p:nvSpPr>
          <p:cNvPr id="8" name="Footer Placeholder 7"/>
          <p:cNvSpPr>
            <a:spLocks noGrp="1"/>
          </p:cNvSpPr>
          <p:nvPr>
            <p:ph type="ftr" sz="quarter" idx="11"/>
          </p:nvPr>
        </p:nvSpPr>
        <p:spPr/>
        <p:txBody>
          <a:bodyPr/>
          <a:lstStyle/>
          <a:p>
            <a:r>
              <a:rPr lang="en-US"/>
              <a:t>PHY 711  Fall 2020 -- Lecture 32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11/6/2020</a:t>
            </a:r>
            <a:endParaRPr lang="en-US" dirty="0"/>
          </a:p>
        </p:txBody>
      </p:sp>
      <p:sp>
        <p:nvSpPr>
          <p:cNvPr id="4" name="Footer Placeholder 3"/>
          <p:cNvSpPr>
            <a:spLocks noGrp="1"/>
          </p:cNvSpPr>
          <p:nvPr>
            <p:ph type="ftr" sz="quarter" idx="11"/>
          </p:nvPr>
        </p:nvSpPr>
        <p:spPr/>
        <p:txBody>
          <a:bodyPr/>
          <a:lstStyle/>
          <a:p>
            <a:r>
              <a:rPr lang="en-US"/>
              <a:t>PHY 711  Fall 2020 -- Lecture 32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11/6/2020</a:t>
            </a:r>
            <a:endParaRPr lang="en-US" dirty="0"/>
          </a:p>
        </p:txBody>
      </p:sp>
      <p:sp>
        <p:nvSpPr>
          <p:cNvPr id="6" name="Footer Placeholder 5"/>
          <p:cNvSpPr>
            <a:spLocks noGrp="1"/>
          </p:cNvSpPr>
          <p:nvPr>
            <p:ph type="ftr" sz="quarter" idx="11"/>
          </p:nvPr>
        </p:nvSpPr>
        <p:spPr/>
        <p:txBody>
          <a:bodyPr/>
          <a:lstStyle/>
          <a:p>
            <a:r>
              <a:rPr lang="en-US"/>
              <a:t>PHY 711  Fall 2020 --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11/6/2020</a:t>
            </a:r>
            <a:endParaRPr lang="en-US" dirty="0"/>
          </a:p>
        </p:txBody>
      </p:sp>
      <p:sp>
        <p:nvSpPr>
          <p:cNvPr id="6" name="Footer Placeholder 5"/>
          <p:cNvSpPr>
            <a:spLocks noGrp="1"/>
          </p:cNvSpPr>
          <p:nvPr>
            <p:ph type="ftr" sz="quarter" idx="11"/>
          </p:nvPr>
        </p:nvSpPr>
        <p:spPr/>
        <p:txBody>
          <a:bodyPr/>
          <a:lstStyle/>
          <a:p>
            <a:r>
              <a:rPr lang="en-US"/>
              <a:t>PHY 711  Fall 2020 --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11/6/2020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8.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wmf"/><Relationship Id="rId5" Type="http://schemas.openxmlformats.org/officeDocument/2006/relationships/oleObject" Target="../embeddings/oleObject17.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19.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0.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1.wmf"/><Relationship Id="rId10" Type="http://schemas.openxmlformats.org/officeDocument/2006/relationships/image" Target="../media/image24.png"/><Relationship Id="rId4" Type="http://schemas.openxmlformats.org/officeDocument/2006/relationships/oleObject" Target="../embeddings/oleObject21.bin"/><Relationship Id="rId9"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26.w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8.w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9.wmf"/><Relationship Id="rId5" Type="http://schemas.openxmlformats.org/officeDocument/2006/relationships/oleObject" Target="../embeddings/oleObject28.bin"/><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0.bin"/><Relationship Id="rId5" Type="http://schemas.openxmlformats.org/officeDocument/2006/relationships/image" Target="../media/image33.w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16.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5.wmf"/><Relationship Id="rId5" Type="http://schemas.openxmlformats.org/officeDocument/2006/relationships/oleObject" Target="../embeddings/oleObject31.bin"/><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7.xml"/><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7.wmf"/><Relationship Id="rId5" Type="http://schemas.openxmlformats.org/officeDocument/2006/relationships/oleObject" Target="../embeddings/oleObject33.bin"/><Relationship Id="rId10" Type="http://schemas.openxmlformats.org/officeDocument/2006/relationships/image" Target="../media/image39.wmf"/><Relationship Id="rId4" Type="http://schemas.openxmlformats.org/officeDocument/2006/relationships/image" Target="../media/image31.png"/><Relationship Id="rId9"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18.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0.wmf"/><Relationship Id="rId11" Type="http://schemas.openxmlformats.org/officeDocument/2006/relationships/image" Target="../media/image42.wmf"/><Relationship Id="rId5" Type="http://schemas.openxmlformats.org/officeDocument/2006/relationships/oleObject" Target="../embeddings/oleObject36.bin"/><Relationship Id="rId10" Type="http://schemas.openxmlformats.org/officeDocument/2006/relationships/oleObject" Target="../embeddings/oleObject38.bin"/><Relationship Id="rId4" Type="http://schemas.openxmlformats.org/officeDocument/2006/relationships/image" Target="../media/image43.png"/><Relationship Id="rId9"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acs.psu.edu/drussell/Demos/waves/wavemotion.htm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0.bin"/><Relationship Id="rId5" Type="http://schemas.openxmlformats.org/officeDocument/2006/relationships/image" Target="../media/image45.wmf"/><Relationship Id="rId4" Type="http://schemas.openxmlformats.org/officeDocument/2006/relationships/oleObject" Target="../embeddings/oleObject3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2.bin"/><Relationship Id="rId5" Type="http://schemas.openxmlformats.org/officeDocument/2006/relationships/image" Target="../media/image47.wmf"/><Relationship Id="rId4" Type="http://schemas.openxmlformats.org/officeDocument/2006/relationships/oleObject" Target="../embeddings/oleObject4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4.bin"/><Relationship Id="rId5" Type="http://schemas.openxmlformats.org/officeDocument/2006/relationships/image" Target="../media/image49.wmf"/><Relationship Id="rId4" Type="http://schemas.openxmlformats.org/officeDocument/2006/relationships/oleObject" Target="../embeddings/oleObject43.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51.wmf"/><Relationship Id="rId4"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52.wmf"/><Relationship Id="rId4" Type="http://schemas.openxmlformats.org/officeDocument/2006/relationships/oleObject" Target="../embeddings/oleObject4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48.bin"/><Relationship Id="rId5" Type="http://schemas.openxmlformats.org/officeDocument/2006/relationships/image" Target="../media/image53.wmf"/><Relationship Id="rId4" Type="http://schemas.openxmlformats.org/officeDocument/2006/relationships/oleObject" Target="../embeddings/oleObject4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50.bin"/><Relationship Id="rId5" Type="http://schemas.openxmlformats.org/officeDocument/2006/relationships/image" Target="../media/image55.wmf"/><Relationship Id="rId4" Type="http://schemas.openxmlformats.org/officeDocument/2006/relationships/oleObject" Target="../embeddings/oleObject49.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27.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52.bin"/><Relationship Id="rId5" Type="http://schemas.openxmlformats.org/officeDocument/2006/relationships/image" Target="../media/image57.wmf"/><Relationship Id="rId4" Type="http://schemas.openxmlformats.org/officeDocument/2006/relationships/oleObject" Target="../embeddings/oleObject51.bin"/><Relationship Id="rId9" Type="http://schemas.openxmlformats.org/officeDocument/2006/relationships/image" Target="../media/image58.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55.bin"/><Relationship Id="rId5" Type="http://schemas.openxmlformats.org/officeDocument/2006/relationships/image" Target="../media/image59.wmf"/><Relationship Id="rId4" Type="http://schemas.openxmlformats.org/officeDocument/2006/relationships/oleObject" Target="../embeddings/oleObject5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61.wmf"/><Relationship Id="rId4" Type="http://schemas.openxmlformats.org/officeDocument/2006/relationships/oleObject" Target="../embeddings/oleObject56.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30.xml"/><Relationship Id="rId7"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58.bin"/><Relationship Id="rId5" Type="http://schemas.openxmlformats.org/officeDocument/2006/relationships/image" Target="../media/image62.wmf"/><Relationship Id="rId4" Type="http://schemas.openxmlformats.org/officeDocument/2006/relationships/oleObject" Target="../embeddings/oleObject57.bin"/><Relationship Id="rId9" Type="http://schemas.openxmlformats.org/officeDocument/2006/relationships/image" Target="../media/image64.wmf"/></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9308" y="612844"/>
            <a:ext cx="8839200" cy="5693866"/>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2400" b="1" dirty="0"/>
          </a:p>
          <a:p>
            <a:pPr algn="ctr"/>
            <a:r>
              <a:rPr lang="en-US" sz="3200" b="1" dirty="0"/>
              <a:t>Discussion for Lecture 32: Chap. 9 of F&amp;W</a:t>
            </a:r>
            <a:endParaRPr lang="en-US" sz="3200" b="1" dirty="0">
              <a:solidFill>
                <a:schemeClr val="folHlink"/>
              </a:solidFill>
            </a:endParaRPr>
          </a:p>
          <a:p>
            <a:pPr marL="457200" lvl="2" algn="ctr">
              <a:spcBef>
                <a:spcPct val="50000"/>
              </a:spcBef>
            </a:pPr>
            <a:r>
              <a:rPr lang="en-US" sz="2400" b="1" dirty="0">
                <a:solidFill>
                  <a:schemeClr val="folHlink"/>
                </a:solidFill>
              </a:rPr>
              <a:t>Sound generation and scattering; </a:t>
            </a:r>
          </a:p>
          <a:p>
            <a:pPr marL="457200" lvl="2" algn="ctr">
              <a:spcBef>
                <a:spcPct val="50000"/>
              </a:spcBef>
            </a:pPr>
            <a:r>
              <a:rPr lang="en-US" sz="2400" b="1" dirty="0">
                <a:solidFill>
                  <a:schemeClr val="folHlink"/>
                </a:solidFill>
              </a:rPr>
              <a:t>non-linear effects</a:t>
            </a:r>
          </a:p>
          <a:p>
            <a:pPr marL="1428750" lvl="3" indent="-514350">
              <a:spcBef>
                <a:spcPct val="50000"/>
              </a:spcBef>
              <a:buFont typeface="+mj-lt"/>
              <a:buAutoNum type="arabicPeriod"/>
            </a:pPr>
            <a:r>
              <a:rPr lang="en-US" sz="2400" b="1" dirty="0">
                <a:solidFill>
                  <a:schemeClr val="folHlink"/>
                </a:solidFill>
                <a:sym typeface="Wingdings" pitchFamily="2" charset="2"/>
              </a:rPr>
              <a:t>Sound generation</a:t>
            </a:r>
          </a:p>
          <a:p>
            <a:pPr marL="1428750" lvl="3" indent="-514350">
              <a:spcBef>
                <a:spcPct val="50000"/>
              </a:spcBef>
              <a:buFont typeface="+mj-lt"/>
              <a:buAutoNum type="arabicPeriod"/>
            </a:pPr>
            <a:r>
              <a:rPr lang="en-US" sz="2400" b="1" dirty="0">
                <a:solidFill>
                  <a:schemeClr val="folHlink"/>
                </a:solidFill>
                <a:sym typeface="Wingdings" pitchFamily="2" charset="2"/>
              </a:rPr>
              <a:t>Sound scattering</a:t>
            </a:r>
          </a:p>
          <a:p>
            <a:pPr marL="1428750" lvl="3" indent="-514350">
              <a:spcBef>
                <a:spcPct val="50000"/>
              </a:spcBef>
              <a:buFont typeface="+mj-lt"/>
              <a:buAutoNum type="arabicPeriod"/>
            </a:pPr>
            <a:r>
              <a:rPr lang="en-US" sz="2400" b="1" dirty="0">
                <a:solidFill>
                  <a:schemeClr val="folHlink"/>
                </a:solidFill>
                <a:sym typeface="Wingdings" pitchFamily="2" charset="2"/>
              </a:rPr>
              <a:t>Introduction to non-linear effects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5252369"/>
              </p:ext>
            </p:extLst>
          </p:nvPr>
        </p:nvGraphicFramePr>
        <p:xfrm>
          <a:off x="914400" y="698973"/>
          <a:ext cx="4132263" cy="1104900"/>
        </p:xfrm>
        <a:graphic>
          <a:graphicData uri="http://schemas.openxmlformats.org/presentationml/2006/ole">
            <mc:AlternateContent xmlns:mc="http://schemas.openxmlformats.org/markup-compatibility/2006">
              <mc:Choice xmlns:v="urn:schemas-microsoft-com:vml" Requires="v">
                <p:oleObj spid="_x0000_s345290" name="数式" r:id="rId4" imgW="1549080" imgH="419040" progId="Equation.3">
                  <p:embed/>
                </p:oleObj>
              </mc:Choice>
              <mc:Fallback>
                <p:oleObj name="数式" r:id="rId4" imgW="1549080" imgH="419040" progId="Equation.3">
                  <p:embed/>
                  <p:pic>
                    <p:nvPicPr>
                      <p:cNvPr id="0" name=""/>
                      <p:cNvPicPr>
                        <a:picLocks noChangeAspect="1" noChangeArrowheads="1"/>
                      </p:cNvPicPr>
                      <p:nvPr/>
                    </p:nvPicPr>
                    <p:blipFill>
                      <a:blip r:embed="rId5"/>
                      <a:srcRect/>
                      <a:stretch>
                        <a:fillRect/>
                      </a:stretch>
                    </p:blipFill>
                    <p:spPr bwMode="auto">
                      <a:xfrm>
                        <a:off x="914400" y="698973"/>
                        <a:ext cx="4132263" cy="1104900"/>
                      </a:xfrm>
                      <a:prstGeom prst="rect">
                        <a:avLst/>
                      </a:prstGeom>
                      <a:noFill/>
                      <a:ln>
                        <a:noFill/>
                      </a:ln>
                    </p:spPr>
                  </p:pic>
                </p:oleObj>
              </mc:Fallback>
            </mc:AlternateContent>
          </a:graphicData>
        </a:graphic>
      </p:graphicFrame>
      <p:sp>
        <p:nvSpPr>
          <p:cNvPr id="6" name="TextBox 5"/>
          <p:cNvSpPr txBox="1"/>
          <p:nvPr/>
        </p:nvSpPr>
        <p:spPr>
          <a:xfrm>
            <a:off x="228600" y="228599"/>
            <a:ext cx="7620000" cy="461665"/>
          </a:xfrm>
          <a:prstGeom prst="rect">
            <a:avLst/>
          </a:prstGeom>
          <a:noFill/>
        </p:spPr>
        <p:txBody>
          <a:bodyPr wrap="square" rtlCol="0">
            <a:spAutoFit/>
          </a:bodyPr>
          <a:lstStyle/>
          <a:p>
            <a:r>
              <a:rPr lang="en-US" sz="2400" dirty="0">
                <a:latin typeface="+mj-lt"/>
              </a:rPr>
              <a:t>Wave equation with source:</a:t>
            </a:r>
          </a:p>
        </p:txBody>
      </p:sp>
      <p:graphicFrame>
        <p:nvGraphicFramePr>
          <p:cNvPr id="7" name="Object 6"/>
          <p:cNvGraphicFramePr>
            <a:graphicFrameLocks noChangeAspect="1"/>
          </p:cNvGraphicFramePr>
          <p:nvPr>
            <p:extLst>
              <p:ext uri="{D42A27DB-BD31-4B8C-83A1-F6EECF244321}">
                <p14:modId xmlns:p14="http://schemas.microsoft.com/office/powerpoint/2010/main" val="733055225"/>
              </p:ext>
            </p:extLst>
          </p:nvPr>
        </p:nvGraphicFramePr>
        <p:xfrm>
          <a:off x="427463" y="2111325"/>
          <a:ext cx="8416925" cy="1470075"/>
        </p:xfrm>
        <a:graphic>
          <a:graphicData uri="http://schemas.openxmlformats.org/presentationml/2006/ole">
            <mc:AlternateContent xmlns:mc="http://schemas.openxmlformats.org/markup-compatibility/2006">
              <mc:Choice xmlns:v="urn:schemas-microsoft-com:vml" Requires="v">
                <p:oleObj spid="_x0000_s345291" name="Equation" r:id="rId6" imgW="5384520" imgH="952200" progId="Equation.DSMT4">
                  <p:embed/>
                </p:oleObj>
              </mc:Choice>
              <mc:Fallback>
                <p:oleObj name="Equation" r:id="rId6" imgW="5384520" imgH="952200" progId="Equation.DSMT4">
                  <p:embed/>
                  <p:pic>
                    <p:nvPicPr>
                      <p:cNvPr id="0" name=""/>
                      <p:cNvPicPr>
                        <a:picLocks noChangeAspect="1" noChangeArrowheads="1"/>
                      </p:cNvPicPr>
                      <p:nvPr/>
                    </p:nvPicPr>
                    <p:blipFill>
                      <a:blip r:embed="rId7"/>
                      <a:srcRect/>
                      <a:stretch>
                        <a:fillRect/>
                      </a:stretch>
                    </p:blipFill>
                    <p:spPr bwMode="auto">
                      <a:xfrm>
                        <a:off x="427463" y="2111325"/>
                        <a:ext cx="8416925" cy="1470075"/>
                      </a:xfrm>
                      <a:prstGeom prst="rect">
                        <a:avLst/>
                      </a:prstGeom>
                      <a:noFill/>
                      <a:ln>
                        <a:noFill/>
                      </a:ln>
                    </p:spPr>
                  </p:pic>
                </p:oleObj>
              </mc:Fallback>
            </mc:AlternateContent>
          </a:graphicData>
        </a:graphic>
      </p:graphicFrame>
      <p:sp>
        <p:nvSpPr>
          <p:cNvPr id="8" name="Cube 7"/>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8200" y="3886200"/>
            <a:ext cx="304800" cy="461665"/>
          </a:xfrm>
          <a:prstGeom prst="rect">
            <a:avLst/>
          </a:prstGeom>
          <a:noFill/>
        </p:spPr>
        <p:txBody>
          <a:bodyPr wrap="square" rtlCol="0">
            <a:spAutoFit/>
          </a:bodyPr>
          <a:lstStyle/>
          <a:p>
            <a:r>
              <a:rPr lang="en-US" sz="2400" b="1" dirty="0">
                <a:latin typeface="+mj-lt"/>
              </a:rPr>
              <a:t>z</a:t>
            </a:r>
          </a:p>
        </p:txBody>
      </p:sp>
      <p:sp>
        <p:nvSpPr>
          <p:cNvPr id="17" name="TextBox 16"/>
          <p:cNvSpPr txBox="1"/>
          <p:nvPr/>
        </p:nvSpPr>
        <p:spPr>
          <a:xfrm>
            <a:off x="5134792" y="4870102"/>
            <a:ext cx="304800" cy="461665"/>
          </a:xfrm>
          <a:prstGeom prst="rect">
            <a:avLst/>
          </a:prstGeom>
          <a:noFill/>
        </p:spPr>
        <p:txBody>
          <a:bodyPr wrap="square" rtlCol="0">
            <a:spAutoFit/>
          </a:bodyPr>
          <a:lstStyle/>
          <a:p>
            <a:r>
              <a:rPr lang="en-US" sz="2400" b="1" dirty="0">
                <a:latin typeface="+mj-lt"/>
              </a:rPr>
              <a:t>y</a:t>
            </a:r>
          </a:p>
        </p:txBody>
      </p:sp>
      <p:sp>
        <p:nvSpPr>
          <p:cNvPr id="18" name="TextBox 17"/>
          <p:cNvSpPr txBox="1"/>
          <p:nvPr/>
        </p:nvSpPr>
        <p:spPr>
          <a:xfrm>
            <a:off x="5791200" y="5100935"/>
            <a:ext cx="30480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79969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8179954"/>
              </p:ext>
            </p:extLst>
          </p:nvPr>
        </p:nvGraphicFramePr>
        <p:xfrm>
          <a:off x="358775" y="990600"/>
          <a:ext cx="7880350" cy="1728788"/>
        </p:xfrm>
        <a:graphic>
          <a:graphicData uri="http://schemas.openxmlformats.org/presentationml/2006/ole">
            <mc:AlternateContent xmlns:mc="http://schemas.openxmlformats.org/markup-compatibility/2006">
              <mc:Choice xmlns:v="urn:schemas-microsoft-com:vml" Requires="v">
                <p:oleObj spid="_x0000_s346442" name="数式" r:id="rId4" imgW="3581280" imgH="787320" progId="Equation.3">
                  <p:embed/>
                </p:oleObj>
              </mc:Choice>
              <mc:Fallback>
                <p:oleObj name="数式" r:id="rId4" imgW="3581280" imgH="787320" progId="Equation.3">
                  <p:embed/>
                  <p:pic>
                    <p:nvPicPr>
                      <p:cNvPr id="0" name=""/>
                      <p:cNvPicPr>
                        <a:picLocks noChangeAspect="1" noChangeArrowheads="1"/>
                      </p:cNvPicPr>
                      <p:nvPr/>
                    </p:nvPicPr>
                    <p:blipFill>
                      <a:blip r:embed="rId5"/>
                      <a:srcRect/>
                      <a:stretch>
                        <a:fillRect/>
                      </a:stretch>
                    </p:blipFill>
                    <p:spPr bwMode="auto">
                      <a:xfrm>
                        <a:off x="358775" y="990600"/>
                        <a:ext cx="7880350" cy="1728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14909331"/>
              </p:ext>
            </p:extLst>
          </p:nvPr>
        </p:nvGraphicFramePr>
        <p:xfrm>
          <a:off x="290019" y="4824412"/>
          <a:ext cx="8017861" cy="1423988"/>
        </p:xfrm>
        <a:graphic>
          <a:graphicData uri="http://schemas.openxmlformats.org/presentationml/2006/ole">
            <mc:AlternateContent xmlns:mc="http://schemas.openxmlformats.org/markup-compatibility/2006">
              <mc:Choice xmlns:v="urn:schemas-microsoft-com:vml" Requires="v">
                <p:oleObj spid="_x0000_s346443" name="Equation" r:id="rId6" imgW="5905440" imgH="1028520" progId="Equation.DSMT4">
                  <p:embed/>
                </p:oleObj>
              </mc:Choice>
              <mc:Fallback>
                <p:oleObj name="Equation" r:id="rId6" imgW="5905440" imgH="1028520" progId="Equation.DSMT4">
                  <p:embed/>
                  <p:pic>
                    <p:nvPicPr>
                      <p:cNvPr id="0" name=""/>
                      <p:cNvPicPr>
                        <a:picLocks noChangeAspect="1" noChangeArrowheads="1"/>
                      </p:cNvPicPr>
                      <p:nvPr/>
                    </p:nvPicPr>
                    <p:blipFill>
                      <a:blip r:embed="rId7"/>
                      <a:srcRect/>
                      <a:stretch>
                        <a:fillRect/>
                      </a:stretch>
                    </p:blipFill>
                    <p:spPr bwMode="auto">
                      <a:xfrm>
                        <a:off x="290019" y="4824412"/>
                        <a:ext cx="8017861" cy="1423988"/>
                      </a:xfrm>
                      <a:prstGeom prst="rect">
                        <a:avLst/>
                      </a:prstGeom>
                      <a:noFill/>
                      <a:ln>
                        <a:noFill/>
                      </a:ln>
                    </p:spPr>
                  </p:pic>
                </p:oleObj>
              </mc:Fallback>
            </mc:AlternateContent>
          </a:graphicData>
        </a:graphic>
      </p:graphicFrame>
      <p:sp>
        <p:nvSpPr>
          <p:cNvPr id="7" name="TextBox 6"/>
          <p:cNvSpPr txBox="1"/>
          <p:nvPr/>
        </p:nvSpPr>
        <p:spPr>
          <a:xfrm>
            <a:off x="228600" y="228600"/>
            <a:ext cx="8458200" cy="461665"/>
          </a:xfrm>
          <a:prstGeom prst="rect">
            <a:avLst/>
          </a:prstGeom>
          <a:noFill/>
        </p:spPr>
        <p:txBody>
          <a:bodyPr wrap="square" rtlCol="0">
            <a:spAutoFit/>
          </a:bodyPr>
          <a:lstStyle/>
          <a:p>
            <a:r>
              <a:rPr lang="en-US" sz="2400" dirty="0">
                <a:latin typeface="+mj-lt"/>
              </a:rPr>
              <a:t>Treatment of boundary values for time-harmonic force:</a:t>
            </a:r>
          </a:p>
        </p:txBody>
      </p:sp>
      <p:graphicFrame>
        <p:nvGraphicFramePr>
          <p:cNvPr id="8" name="Object 7"/>
          <p:cNvGraphicFramePr>
            <a:graphicFrameLocks noChangeAspect="1"/>
          </p:cNvGraphicFramePr>
          <p:nvPr>
            <p:extLst>
              <p:ext uri="{D42A27DB-BD31-4B8C-83A1-F6EECF244321}">
                <p14:modId xmlns:p14="http://schemas.microsoft.com/office/powerpoint/2010/main" val="3804735151"/>
              </p:ext>
            </p:extLst>
          </p:nvPr>
        </p:nvGraphicFramePr>
        <p:xfrm>
          <a:off x="228600" y="2719388"/>
          <a:ext cx="5587673" cy="1765300"/>
        </p:xfrm>
        <a:graphic>
          <a:graphicData uri="http://schemas.openxmlformats.org/presentationml/2006/ole">
            <mc:AlternateContent xmlns:mc="http://schemas.openxmlformats.org/markup-compatibility/2006">
              <mc:Choice xmlns:v="urn:schemas-microsoft-com:vml" Requires="v">
                <p:oleObj spid="_x0000_s346444" name="数式" r:id="rId8" imgW="2222280" imgH="711000" progId="Equation.3">
                  <p:embed/>
                </p:oleObj>
              </mc:Choice>
              <mc:Fallback>
                <p:oleObj name="数式" r:id="rId8" imgW="2222280" imgH="711000" progId="Equation.3">
                  <p:embed/>
                  <p:pic>
                    <p:nvPicPr>
                      <p:cNvPr id="0" name=""/>
                      <p:cNvPicPr>
                        <a:picLocks noChangeAspect="1" noChangeArrowheads="1"/>
                      </p:cNvPicPr>
                      <p:nvPr/>
                    </p:nvPicPr>
                    <p:blipFill>
                      <a:blip r:embed="rId9"/>
                      <a:srcRect/>
                      <a:stretch>
                        <a:fillRect/>
                      </a:stretch>
                    </p:blipFill>
                    <p:spPr bwMode="auto">
                      <a:xfrm>
                        <a:off x="228600" y="2719388"/>
                        <a:ext cx="5587673" cy="1765300"/>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E715DB72-E98B-4DCC-AC14-A042080F3B2B}"/>
              </a:ext>
            </a:extLst>
          </p:cNvPr>
          <p:cNvGraphicFramePr>
            <a:graphicFrameLocks noChangeAspect="1"/>
          </p:cNvGraphicFramePr>
          <p:nvPr>
            <p:extLst>
              <p:ext uri="{D42A27DB-BD31-4B8C-83A1-F6EECF244321}">
                <p14:modId xmlns:p14="http://schemas.microsoft.com/office/powerpoint/2010/main" val="3438201807"/>
              </p:ext>
            </p:extLst>
          </p:nvPr>
        </p:nvGraphicFramePr>
        <p:xfrm>
          <a:off x="5762124" y="2626024"/>
          <a:ext cx="3153276" cy="539750"/>
        </p:xfrm>
        <a:graphic>
          <a:graphicData uri="http://schemas.openxmlformats.org/presentationml/2006/ole">
            <mc:AlternateContent xmlns:mc="http://schemas.openxmlformats.org/markup-compatibility/2006">
              <mc:Choice xmlns:v="urn:schemas-microsoft-com:vml" Requires="v">
                <p:oleObj spid="_x0000_s346445" name="Equation" r:id="rId10" imgW="1409400" imgH="241200" progId="Equation.DSMT4">
                  <p:embed/>
                </p:oleObj>
              </mc:Choice>
              <mc:Fallback>
                <p:oleObj name="Equation" r:id="rId10" imgW="1409400" imgH="241200" progId="Equation.DSMT4">
                  <p:embed/>
                  <p:pic>
                    <p:nvPicPr>
                      <p:cNvPr id="0" name=""/>
                      <p:cNvPicPr/>
                      <p:nvPr/>
                    </p:nvPicPr>
                    <p:blipFill>
                      <a:blip r:embed="rId11"/>
                      <a:stretch>
                        <a:fillRect/>
                      </a:stretch>
                    </p:blipFill>
                    <p:spPr>
                      <a:xfrm>
                        <a:off x="5762124" y="2626024"/>
                        <a:ext cx="3153276" cy="53975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C02E7882-9FDB-4CD8-BF37-13B48BC53351}"/>
              </a:ext>
            </a:extLst>
          </p:cNvPr>
          <p:cNvSpPr txBox="1"/>
          <p:nvPr/>
        </p:nvSpPr>
        <p:spPr>
          <a:xfrm>
            <a:off x="6286500" y="3267981"/>
            <a:ext cx="2667000" cy="1200329"/>
          </a:xfrm>
          <a:prstGeom prst="rect">
            <a:avLst/>
          </a:prstGeom>
          <a:noFill/>
        </p:spPr>
        <p:txBody>
          <a:bodyPr wrap="square" rtlCol="0">
            <a:spAutoFit/>
          </a:bodyPr>
          <a:lstStyle/>
          <a:p>
            <a:r>
              <a:rPr lang="en-US" sz="2400" dirty="0">
                <a:latin typeface="+mj-lt"/>
              </a:rPr>
              <a:t>Here our analysis volume is the half space z&gt;0.</a:t>
            </a:r>
          </a:p>
        </p:txBody>
      </p:sp>
    </p:spTree>
    <p:extLst>
      <p:ext uri="{BB962C8B-B14F-4D97-AF65-F5344CB8AC3E}">
        <p14:creationId xmlns:p14="http://schemas.microsoft.com/office/powerpoint/2010/main" val="4203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FCAEFA1-3B8A-473A-86DB-565B701A18D8}"/>
              </a:ext>
            </a:extLst>
          </p:cNvPr>
          <p:cNvSpPr/>
          <p:nvPr/>
        </p:nvSpPr>
        <p:spPr>
          <a:xfrm>
            <a:off x="1874940" y="5105400"/>
            <a:ext cx="2392259" cy="10373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3B048A9-8238-4077-A2DE-D40BFFAC345D}"/>
              </a:ext>
            </a:extLst>
          </p:cNvPr>
          <p:cNvSpPr>
            <a:spLocks noGrp="1"/>
          </p:cNvSpPr>
          <p:nvPr>
            <p:ph type="dt" sz="half" idx="10"/>
          </p:nvPr>
        </p:nvSpPr>
        <p:spPr/>
        <p:txBody>
          <a:bodyPr/>
          <a:lstStyle/>
          <a:p>
            <a:r>
              <a:rPr lang="en-US"/>
              <a:t>11/6/2020</a:t>
            </a:r>
            <a:endParaRPr lang="en-US" dirty="0"/>
          </a:p>
        </p:txBody>
      </p:sp>
      <p:sp>
        <p:nvSpPr>
          <p:cNvPr id="3" name="Footer Placeholder 2">
            <a:extLst>
              <a:ext uri="{FF2B5EF4-FFF2-40B4-BE49-F238E27FC236}">
                <a16:creationId xmlns:a16="http://schemas.microsoft.com/office/drawing/2014/main" id="{4135A381-02CC-44AA-8D20-8F09E6708C7C}"/>
              </a:ext>
            </a:extLst>
          </p:cNvPr>
          <p:cNvSpPr>
            <a:spLocks noGrp="1"/>
          </p:cNvSpPr>
          <p:nvPr>
            <p:ph type="ftr" sz="quarter" idx="11"/>
          </p:nvPr>
        </p:nvSpPr>
        <p:spPr/>
        <p:txBody>
          <a:bodyPr/>
          <a:lstStyle/>
          <a:p>
            <a:r>
              <a:rPr lang="en-US"/>
              <a:t>PHY 711  Fall 2020 -- Lecture 32</a:t>
            </a:r>
            <a:endParaRPr lang="en-US" dirty="0"/>
          </a:p>
        </p:txBody>
      </p:sp>
      <p:sp>
        <p:nvSpPr>
          <p:cNvPr id="4" name="Slide Number Placeholder 3">
            <a:extLst>
              <a:ext uri="{FF2B5EF4-FFF2-40B4-BE49-F238E27FC236}">
                <a16:creationId xmlns:a16="http://schemas.microsoft.com/office/drawing/2014/main" id="{8109AD17-F41C-4A47-8965-2A77410C72B4}"/>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5838C7AF-9FB9-46C5-89CC-5FEC7260338F}"/>
              </a:ext>
            </a:extLst>
          </p:cNvPr>
          <p:cNvSpPr txBox="1"/>
          <p:nvPr/>
        </p:nvSpPr>
        <p:spPr>
          <a:xfrm>
            <a:off x="152400" y="304800"/>
            <a:ext cx="7696200" cy="461665"/>
          </a:xfrm>
          <a:prstGeom prst="rect">
            <a:avLst/>
          </a:prstGeom>
          <a:noFill/>
        </p:spPr>
        <p:txBody>
          <a:bodyPr wrap="square" rtlCol="0">
            <a:spAutoFit/>
          </a:bodyPr>
          <a:lstStyle/>
          <a:p>
            <a:r>
              <a:rPr lang="en-US" sz="2400" dirty="0">
                <a:latin typeface="+mj-lt"/>
              </a:rPr>
              <a:t>Some more details --</a:t>
            </a:r>
          </a:p>
        </p:txBody>
      </p:sp>
      <p:graphicFrame>
        <p:nvGraphicFramePr>
          <p:cNvPr id="6" name="Object 5">
            <a:extLst>
              <a:ext uri="{FF2B5EF4-FFF2-40B4-BE49-F238E27FC236}">
                <a16:creationId xmlns:a16="http://schemas.microsoft.com/office/drawing/2014/main" id="{B759B567-CC79-4FF1-A73C-DA0DC519E6CF}"/>
              </a:ext>
            </a:extLst>
          </p:cNvPr>
          <p:cNvGraphicFramePr>
            <a:graphicFrameLocks noChangeAspect="1"/>
          </p:cNvGraphicFramePr>
          <p:nvPr>
            <p:extLst>
              <p:ext uri="{D42A27DB-BD31-4B8C-83A1-F6EECF244321}">
                <p14:modId xmlns:p14="http://schemas.microsoft.com/office/powerpoint/2010/main" val="2606201653"/>
              </p:ext>
            </p:extLst>
          </p:nvPr>
        </p:nvGraphicFramePr>
        <p:xfrm>
          <a:off x="304800" y="914400"/>
          <a:ext cx="7897813" cy="2795587"/>
        </p:xfrm>
        <a:graphic>
          <a:graphicData uri="http://schemas.openxmlformats.org/presentationml/2006/ole">
            <mc:AlternateContent xmlns:mc="http://schemas.openxmlformats.org/markup-compatibility/2006">
              <mc:Choice xmlns:v="urn:schemas-microsoft-com:vml" Requires="v">
                <p:oleObj spid="_x0000_s373786" name="Equation" r:id="rId3" imgW="5816520" imgH="2019240" progId="Equation.DSMT4">
                  <p:embed/>
                </p:oleObj>
              </mc:Choice>
              <mc:Fallback>
                <p:oleObj name="Equation" r:id="rId3" imgW="5816520" imgH="2019240" progId="Equation.DSMT4">
                  <p:embed/>
                  <p:pic>
                    <p:nvPicPr>
                      <p:cNvPr id="6" name="Object 5"/>
                      <p:cNvPicPr>
                        <a:picLocks noChangeAspect="1" noChangeArrowheads="1"/>
                      </p:cNvPicPr>
                      <p:nvPr/>
                    </p:nvPicPr>
                    <p:blipFill>
                      <a:blip r:embed="rId4"/>
                      <a:srcRect/>
                      <a:stretch>
                        <a:fillRect/>
                      </a:stretch>
                    </p:blipFill>
                    <p:spPr bwMode="auto">
                      <a:xfrm>
                        <a:off x="304800" y="914400"/>
                        <a:ext cx="7897813" cy="2795587"/>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0933A5CE-125D-4267-82D0-B6E2BF2F3FA3}"/>
              </a:ext>
            </a:extLst>
          </p:cNvPr>
          <p:cNvGraphicFramePr>
            <a:graphicFrameLocks noChangeAspect="1"/>
          </p:cNvGraphicFramePr>
          <p:nvPr>
            <p:extLst>
              <p:ext uri="{D42A27DB-BD31-4B8C-83A1-F6EECF244321}">
                <p14:modId xmlns:p14="http://schemas.microsoft.com/office/powerpoint/2010/main" val="2267593130"/>
              </p:ext>
            </p:extLst>
          </p:nvPr>
        </p:nvGraphicFramePr>
        <p:xfrm>
          <a:off x="73024" y="3831418"/>
          <a:ext cx="8997951" cy="2239963"/>
        </p:xfrm>
        <a:graphic>
          <a:graphicData uri="http://schemas.openxmlformats.org/presentationml/2006/ole">
            <mc:AlternateContent xmlns:mc="http://schemas.openxmlformats.org/markup-compatibility/2006">
              <mc:Choice xmlns:v="urn:schemas-microsoft-com:vml" Requires="v">
                <p:oleObj spid="_x0000_s373787" name="Equation" r:id="rId5" imgW="5854680" imgH="1460160" progId="Equation.DSMT4">
                  <p:embed/>
                </p:oleObj>
              </mc:Choice>
              <mc:Fallback>
                <p:oleObj name="Equation" r:id="rId5" imgW="5854680" imgH="1460160" progId="Equation.DSMT4">
                  <p:embed/>
                  <p:pic>
                    <p:nvPicPr>
                      <p:cNvPr id="5" name="Object 4"/>
                      <p:cNvPicPr>
                        <a:picLocks noChangeAspect="1" noChangeArrowheads="1"/>
                      </p:cNvPicPr>
                      <p:nvPr/>
                    </p:nvPicPr>
                    <p:blipFill>
                      <a:blip r:embed="rId6"/>
                      <a:srcRect/>
                      <a:stretch>
                        <a:fillRect/>
                      </a:stretch>
                    </p:blipFill>
                    <p:spPr bwMode="auto">
                      <a:xfrm>
                        <a:off x="73024" y="3831418"/>
                        <a:ext cx="8997951" cy="2239963"/>
                      </a:xfrm>
                      <a:prstGeom prst="rect">
                        <a:avLst/>
                      </a:prstGeom>
                      <a:noFill/>
                      <a:ln>
                        <a:noFill/>
                      </a:ln>
                    </p:spPr>
                  </p:pic>
                </p:oleObj>
              </mc:Fallback>
            </mc:AlternateContent>
          </a:graphicData>
        </a:graphic>
      </p:graphicFrame>
      <p:sp>
        <p:nvSpPr>
          <p:cNvPr id="9" name="TextBox 8">
            <a:extLst>
              <a:ext uri="{FF2B5EF4-FFF2-40B4-BE49-F238E27FC236}">
                <a16:creationId xmlns:a16="http://schemas.microsoft.com/office/drawing/2014/main" id="{D0B4A4FE-472E-44EC-8CD3-0FF7934F2960}"/>
              </a:ext>
            </a:extLst>
          </p:cNvPr>
          <p:cNvSpPr txBox="1"/>
          <p:nvPr/>
        </p:nvSpPr>
        <p:spPr>
          <a:xfrm>
            <a:off x="3124200" y="5943600"/>
            <a:ext cx="4953000" cy="461665"/>
          </a:xfrm>
          <a:prstGeom prst="rect">
            <a:avLst/>
          </a:prstGeom>
          <a:noFill/>
        </p:spPr>
        <p:txBody>
          <a:bodyPr wrap="square" rtlCol="0">
            <a:spAutoFit/>
          </a:bodyPr>
          <a:lstStyle/>
          <a:p>
            <a:r>
              <a:rPr lang="en-US" sz="2400" dirty="0">
                <a:latin typeface="+mj-lt"/>
              </a:rPr>
              <a:t>Need this term to vanish at z’=0</a:t>
            </a:r>
          </a:p>
        </p:txBody>
      </p:sp>
    </p:spTree>
    <p:extLst>
      <p:ext uri="{BB962C8B-B14F-4D97-AF65-F5344CB8AC3E}">
        <p14:creationId xmlns:p14="http://schemas.microsoft.com/office/powerpoint/2010/main" val="191245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34239-ACB9-43BE-A017-EC452F50A0CB}"/>
              </a:ext>
            </a:extLst>
          </p:cNvPr>
          <p:cNvSpPr>
            <a:spLocks noGrp="1"/>
          </p:cNvSpPr>
          <p:nvPr>
            <p:ph type="dt" sz="half" idx="10"/>
          </p:nvPr>
        </p:nvSpPr>
        <p:spPr/>
        <p:txBody>
          <a:bodyPr/>
          <a:lstStyle/>
          <a:p>
            <a:r>
              <a:rPr lang="en-US"/>
              <a:t>11/6/2020</a:t>
            </a:r>
            <a:endParaRPr lang="en-US" dirty="0"/>
          </a:p>
        </p:txBody>
      </p:sp>
      <p:sp>
        <p:nvSpPr>
          <p:cNvPr id="3" name="Footer Placeholder 2">
            <a:extLst>
              <a:ext uri="{FF2B5EF4-FFF2-40B4-BE49-F238E27FC236}">
                <a16:creationId xmlns:a16="http://schemas.microsoft.com/office/drawing/2014/main" id="{BB9D1F4D-893D-4DBE-9870-3835571D085F}"/>
              </a:ext>
            </a:extLst>
          </p:cNvPr>
          <p:cNvSpPr>
            <a:spLocks noGrp="1"/>
          </p:cNvSpPr>
          <p:nvPr>
            <p:ph type="ftr" sz="quarter" idx="11"/>
          </p:nvPr>
        </p:nvSpPr>
        <p:spPr/>
        <p:txBody>
          <a:bodyPr/>
          <a:lstStyle/>
          <a:p>
            <a:r>
              <a:rPr lang="en-US"/>
              <a:t>PHY 711  Fall 2020 -- Lecture 32</a:t>
            </a:r>
            <a:endParaRPr lang="en-US" dirty="0"/>
          </a:p>
        </p:txBody>
      </p:sp>
      <p:sp>
        <p:nvSpPr>
          <p:cNvPr id="4" name="Slide Number Placeholder 3">
            <a:extLst>
              <a:ext uri="{FF2B5EF4-FFF2-40B4-BE49-F238E27FC236}">
                <a16:creationId xmlns:a16="http://schemas.microsoft.com/office/drawing/2014/main" id="{A81E8B9B-D1C0-4C2A-AB74-A482F55C27D1}"/>
              </a:ext>
            </a:extLst>
          </p:cNvPr>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a:extLst>
              <a:ext uri="{FF2B5EF4-FFF2-40B4-BE49-F238E27FC236}">
                <a16:creationId xmlns:a16="http://schemas.microsoft.com/office/drawing/2014/main" id="{343C5EED-1534-4152-B1CF-1F4CD98AEA3C}"/>
              </a:ext>
            </a:extLst>
          </p:cNvPr>
          <p:cNvGraphicFramePr>
            <a:graphicFrameLocks noChangeAspect="1"/>
          </p:cNvGraphicFramePr>
          <p:nvPr>
            <p:extLst>
              <p:ext uri="{D42A27DB-BD31-4B8C-83A1-F6EECF244321}">
                <p14:modId xmlns:p14="http://schemas.microsoft.com/office/powerpoint/2010/main" val="3253396133"/>
              </p:ext>
            </p:extLst>
          </p:nvPr>
        </p:nvGraphicFramePr>
        <p:xfrm>
          <a:off x="430696" y="914400"/>
          <a:ext cx="7897813" cy="3938588"/>
        </p:xfrm>
        <a:graphic>
          <a:graphicData uri="http://schemas.openxmlformats.org/presentationml/2006/ole">
            <mc:AlternateContent xmlns:mc="http://schemas.openxmlformats.org/markup-compatibility/2006">
              <mc:Choice xmlns:v="urn:schemas-microsoft-com:vml" Requires="v">
                <p:oleObj spid="_x0000_s374798" name="Equation" r:id="rId3" imgW="5816520" imgH="2844720" progId="Equation.DSMT4">
                  <p:embed/>
                </p:oleObj>
              </mc:Choice>
              <mc:Fallback>
                <p:oleObj name="Equation" r:id="rId3" imgW="5816520" imgH="2844720" progId="Equation.DSMT4">
                  <p:embed/>
                  <p:pic>
                    <p:nvPicPr>
                      <p:cNvPr id="6" name="Object 5">
                        <a:extLst>
                          <a:ext uri="{FF2B5EF4-FFF2-40B4-BE49-F238E27FC236}">
                            <a16:creationId xmlns:a16="http://schemas.microsoft.com/office/drawing/2014/main" id="{B759B567-CC79-4FF1-A73C-DA0DC519E6CF}"/>
                          </a:ext>
                        </a:extLst>
                      </p:cNvPr>
                      <p:cNvPicPr>
                        <a:picLocks noChangeAspect="1" noChangeArrowheads="1"/>
                      </p:cNvPicPr>
                      <p:nvPr/>
                    </p:nvPicPr>
                    <p:blipFill>
                      <a:blip r:embed="rId4"/>
                      <a:srcRect/>
                      <a:stretch>
                        <a:fillRect/>
                      </a:stretch>
                    </p:blipFill>
                    <p:spPr bwMode="auto">
                      <a:xfrm>
                        <a:off x="430696" y="914400"/>
                        <a:ext cx="7897813" cy="39385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3060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6608747"/>
              </p:ext>
            </p:extLst>
          </p:nvPr>
        </p:nvGraphicFramePr>
        <p:xfrm>
          <a:off x="538163" y="395288"/>
          <a:ext cx="6148387" cy="1003300"/>
        </p:xfrm>
        <a:graphic>
          <a:graphicData uri="http://schemas.openxmlformats.org/presentationml/2006/ole">
            <mc:AlternateContent xmlns:mc="http://schemas.openxmlformats.org/markup-compatibility/2006">
              <mc:Choice xmlns:v="urn:schemas-microsoft-com:vml" Requires="v">
                <p:oleObj spid="_x0000_s347340" name="Equation" r:id="rId4" imgW="2793960" imgH="457200" progId="Equation.DSMT4">
                  <p:embed/>
                </p:oleObj>
              </mc:Choice>
              <mc:Fallback>
                <p:oleObj name="Equation" r:id="rId4" imgW="2793960" imgH="457200" progId="Equation.DSMT4">
                  <p:embed/>
                  <p:pic>
                    <p:nvPicPr>
                      <p:cNvPr id="0" name=""/>
                      <p:cNvPicPr>
                        <a:picLocks noChangeAspect="1" noChangeArrowheads="1"/>
                      </p:cNvPicPr>
                      <p:nvPr/>
                    </p:nvPicPr>
                    <p:blipFill>
                      <a:blip r:embed="rId5"/>
                      <a:srcRect/>
                      <a:stretch>
                        <a:fillRect/>
                      </a:stretch>
                    </p:blipFill>
                    <p:spPr bwMode="auto">
                      <a:xfrm>
                        <a:off x="538163" y="395288"/>
                        <a:ext cx="61483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07880633"/>
              </p:ext>
            </p:extLst>
          </p:nvPr>
        </p:nvGraphicFramePr>
        <p:xfrm>
          <a:off x="238918" y="1676400"/>
          <a:ext cx="8666163" cy="2460625"/>
        </p:xfrm>
        <a:graphic>
          <a:graphicData uri="http://schemas.openxmlformats.org/presentationml/2006/ole">
            <mc:AlternateContent xmlns:mc="http://schemas.openxmlformats.org/markup-compatibility/2006">
              <mc:Choice xmlns:v="urn:schemas-microsoft-com:vml" Requires="v">
                <p:oleObj spid="_x0000_s347341" name="Equation" r:id="rId6" imgW="3924000" imgH="1091880" progId="Equation.DSMT4">
                  <p:embed/>
                </p:oleObj>
              </mc:Choice>
              <mc:Fallback>
                <p:oleObj name="Equation" r:id="rId6" imgW="3924000" imgH="1091880" progId="Equation.DSMT4">
                  <p:embed/>
                  <p:pic>
                    <p:nvPicPr>
                      <p:cNvPr id="0" name=""/>
                      <p:cNvPicPr>
                        <a:picLocks noChangeAspect="1" noChangeArrowheads="1"/>
                      </p:cNvPicPr>
                      <p:nvPr/>
                    </p:nvPicPr>
                    <p:blipFill>
                      <a:blip r:embed="rId7"/>
                      <a:srcRect/>
                      <a:stretch>
                        <a:fillRect/>
                      </a:stretch>
                    </p:blipFill>
                    <p:spPr bwMode="auto">
                      <a:xfrm>
                        <a:off x="238918" y="1676400"/>
                        <a:ext cx="8666163"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166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01594455"/>
              </p:ext>
            </p:extLst>
          </p:nvPr>
        </p:nvGraphicFramePr>
        <p:xfrm>
          <a:off x="484188" y="457200"/>
          <a:ext cx="6149975" cy="2174875"/>
        </p:xfrm>
        <a:graphic>
          <a:graphicData uri="http://schemas.openxmlformats.org/presentationml/2006/ole">
            <mc:AlternateContent xmlns:mc="http://schemas.openxmlformats.org/markup-compatibility/2006">
              <mc:Choice xmlns:v="urn:schemas-microsoft-com:vml" Requires="v">
                <p:oleObj spid="_x0000_s348465" name="Equation" r:id="rId4" imgW="2793960" imgH="990360" progId="Equation.DSMT4">
                  <p:embed/>
                </p:oleObj>
              </mc:Choice>
              <mc:Fallback>
                <p:oleObj name="Equation" r:id="rId4" imgW="2793960" imgH="990360" progId="Equation.DSMT4">
                  <p:embed/>
                  <p:pic>
                    <p:nvPicPr>
                      <p:cNvPr id="0" name=""/>
                      <p:cNvPicPr>
                        <a:picLocks noChangeAspect="1" noChangeArrowheads="1"/>
                      </p:cNvPicPr>
                      <p:nvPr/>
                    </p:nvPicPr>
                    <p:blipFill>
                      <a:blip r:embed="rId5"/>
                      <a:srcRect/>
                      <a:stretch>
                        <a:fillRect/>
                      </a:stretch>
                    </p:blipFill>
                    <p:spPr bwMode="auto">
                      <a:xfrm>
                        <a:off x="484188" y="457200"/>
                        <a:ext cx="61499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8015696"/>
              </p:ext>
            </p:extLst>
          </p:nvPr>
        </p:nvGraphicFramePr>
        <p:xfrm>
          <a:off x="604838" y="3886200"/>
          <a:ext cx="6000750" cy="2235200"/>
        </p:xfrm>
        <a:graphic>
          <a:graphicData uri="http://schemas.openxmlformats.org/presentationml/2006/ole">
            <mc:AlternateContent xmlns:mc="http://schemas.openxmlformats.org/markup-compatibility/2006">
              <mc:Choice xmlns:v="urn:schemas-microsoft-com:vml" Requires="v">
                <p:oleObj spid="_x0000_s348466" name="Equation" r:id="rId6" imgW="2717640" imgH="990360" progId="Equation.DSMT4">
                  <p:embed/>
                </p:oleObj>
              </mc:Choice>
              <mc:Fallback>
                <p:oleObj name="Equation" r:id="rId6" imgW="2717640" imgH="990360" progId="Equation.DSMT4">
                  <p:embed/>
                  <p:pic>
                    <p:nvPicPr>
                      <p:cNvPr id="0" name=""/>
                      <p:cNvPicPr>
                        <a:picLocks noChangeAspect="1" noChangeArrowheads="1"/>
                      </p:cNvPicPr>
                      <p:nvPr/>
                    </p:nvPicPr>
                    <p:blipFill>
                      <a:blip r:embed="rId7"/>
                      <a:srcRect/>
                      <a:stretch>
                        <a:fillRect/>
                      </a:stretch>
                    </p:blipFill>
                    <p:spPr bwMode="auto">
                      <a:xfrm>
                        <a:off x="604838" y="3886200"/>
                        <a:ext cx="60007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0596011"/>
              </p:ext>
            </p:extLst>
          </p:nvPr>
        </p:nvGraphicFramePr>
        <p:xfrm>
          <a:off x="706438" y="2819400"/>
          <a:ext cx="4611687" cy="949325"/>
        </p:xfrm>
        <a:graphic>
          <a:graphicData uri="http://schemas.openxmlformats.org/presentationml/2006/ole">
            <mc:AlternateContent xmlns:mc="http://schemas.openxmlformats.org/markup-compatibility/2006">
              <mc:Choice xmlns:v="urn:schemas-microsoft-com:vml" Requires="v">
                <p:oleObj spid="_x0000_s348467" name="Equation" r:id="rId8" imgW="2095200" imgH="431640" progId="Equation.DSMT4">
                  <p:embed/>
                </p:oleObj>
              </mc:Choice>
              <mc:Fallback>
                <p:oleObj name="Equation" r:id="rId8" imgW="2095200" imgH="431640" progId="Equation.DSMT4">
                  <p:embed/>
                  <p:pic>
                    <p:nvPicPr>
                      <p:cNvPr id="0" name=""/>
                      <p:cNvPicPr>
                        <a:picLocks noChangeAspect="1" noChangeArrowheads="1"/>
                      </p:cNvPicPr>
                      <p:nvPr/>
                    </p:nvPicPr>
                    <p:blipFill>
                      <a:blip r:embed="rId9"/>
                      <a:srcRect/>
                      <a:stretch>
                        <a:fillRect/>
                      </a:stretch>
                    </p:blipFill>
                    <p:spPr bwMode="auto">
                      <a:xfrm>
                        <a:off x="706438" y="2819400"/>
                        <a:ext cx="46116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a:extLst>
              <a:ext uri="{FF2B5EF4-FFF2-40B4-BE49-F238E27FC236}">
                <a16:creationId xmlns:a16="http://schemas.microsoft.com/office/drawing/2014/main" id="{39B3959C-3124-46B4-8DDD-2B868CBC7AE7}"/>
              </a:ext>
            </a:extLst>
          </p:cNvPr>
          <p:cNvPicPr>
            <a:picLocks noChangeAspect="1"/>
          </p:cNvPicPr>
          <p:nvPr/>
        </p:nvPicPr>
        <p:blipFill>
          <a:blip r:embed="rId10"/>
          <a:stretch>
            <a:fillRect/>
          </a:stretch>
        </p:blipFill>
        <p:spPr>
          <a:xfrm>
            <a:off x="6185266" y="2130425"/>
            <a:ext cx="2228850" cy="2257425"/>
          </a:xfrm>
          <a:prstGeom prst="rect">
            <a:avLst/>
          </a:prstGeom>
        </p:spPr>
      </p:pic>
      <p:cxnSp>
        <p:nvCxnSpPr>
          <p:cNvPr id="10" name="Straight Arrow Connector 9">
            <a:extLst>
              <a:ext uri="{FF2B5EF4-FFF2-40B4-BE49-F238E27FC236}">
                <a16:creationId xmlns:a16="http://schemas.microsoft.com/office/drawing/2014/main" id="{A3F87875-D9BD-479E-9A85-D9BFE6966AEC}"/>
              </a:ext>
            </a:extLst>
          </p:cNvPr>
          <p:cNvCxnSpPr>
            <a:cxnSpLocks/>
          </p:cNvCxnSpPr>
          <p:nvPr/>
        </p:nvCxnSpPr>
        <p:spPr>
          <a:xfrm flipV="1">
            <a:off x="6858000" y="1752602"/>
            <a:ext cx="1579562" cy="19811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6795A25-9903-46D4-A795-B1871552B764}"/>
              </a:ext>
            </a:extLst>
          </p:cNvPr>
          <p:cNvSpPr txBox="1"/>
          <p:nvPr/>
        </p:nvSpPr>
        <p:spPr>
          <a:xfrm>
            <a:off x="6858000" y="3124200"/>
            <a:ext cx="228600" cy="461665"/>
          </a:xfrm>
          <a:prstGeom prst="rect">
            <a:avLst/>
          </a:prstGeom>
          <a:noFill/>
        </p:spPr>
        <p:txBody>
          <a:bodyPr wrap="square" rtlCol="0">
            <a:spAutoFit/>
          </a:bodyPr>
          <a:lstStyle/>
          <a:p>
            <a:r>
              <a:rPr lang="en-US" sz="2400" dirty="0">
                <a:solidFill>
                  <a:srgbClr val="0070C0"/>
                </a:solidFill>
                <a:latin typeface="Symbol" panose="05050102010706020507" pitchFamily="18" charset="2"/>
              </a:rPr>
              <a:t>q</a:t>
            </a:r>
          </a:p>
        </p:txBody>
      </p:sp>
      <p:sp>
        <p:nvSpPr>
          <p:cNvPr id="13" name="TextBox 12">
            <a:extLst>
              <a:ext uri="{FF2B5EF4-FFF2-40B4-BE49-F238E27FC236}">
                <a16:creationId xmlns:a16="http://schemas.microsoft.com/office/drawing/2014/main" id="{42935B7D-1393-4B53-AE07-0D87FE9C2AA0}"/>
              </a:ext>
            </a:extLst>
          </p:cNvPr>
          <p:cNvSpPr txBox="1"/>
          <p:nvPr/>
        </p:nvSpPr>
        <p:spPr>
          <a:xfrm>
            <a:off x="8414116" y="1447800"/>
            <a:ext cx="501284" cy="461665"/>
          </a:xfrm>
          <a:prstGeom prst="rect">
            <a:avLst/>
          </a:prstGeom>
          <a:noFill/>
        </p:spPr>
        <p:txBody>
          <a:bodyPr wrap="square" rtlCol="0">
            <a:spAutoFit/>
          </a:bodyPr>
          <a:lstStyle/>
          <a:p>
            <a:r>
              <a:rPr lang="en-US" sz="2400" b="1" dirty="0">
                <a:solidFill>
                  <a:srgbClr val="0070C0"/>
                </a:solidFill>
                <a:latin typeface="+mj-lt"/>
              </a:rPr>
              <a:t>r</a:t>
            </a:r>
          </a:p>
        </p:txBody>
      </p:sp>
    </p:spTree>
    <p:extLst>
      <p:ext uri="{BB962C8B-B14F-4D97-AF65-F5344CB8AC3E}">
        <p14:creationId xmlns:p14="http://schemas.microsoft.com/office/powerpoint/2010/main" val="3685397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B7300-24E8-4F9B-A6D0-1C884712A8E8}"/>
              </a:ext>
            </a:extLst>
          </p:cNvPr>
          <p:cNvSpPr>
            <a:spLocks noGrp="1"/>
          </p:cNvSpPr>
          <p:nvPr>
            <p:ph type="dt" sz="half" idx="10"/>
          </p:nvPr>
        </p:nvSpPr>
        <p:spPr/>
        <p:txBody>
          <a:bodyPr/>
          <a:lstStyle/>
          <a:p>
            <a:r>
              <a:rPr lang="en-US"/>
              <a:t>11/6/2020</a:t>
            </a:r>
            <a:endParaRPr lang="en-US" dirty="0"/>
          </a:p>
        </p:txBody>
      </p:sp>
      <p:sp>
        <p:nvSpPr>
          <p:cNvPr id="3" name="Footer Placeholder 2">
            <a:extLst>
              <a:ext uri="{FF2B5EF4-FFF2-40B4-BE49-F238E27FC236}">
                <a16:creationId xmlns:a16="http://schemas.microsoft.com/office/drawing/2014/main" id="{21CA0D94-4F3C-423D-A65C-15EBFAD607E7}"/>
              </a:ext>
            </a:extLst>
          </p:cNvPr>
          <p:cNvSpPr>
            <a:spLocks noGrp="1"/>
          </p:cNvSpPr>
          <p:nvPr>
            <p:ph type="ftr" sz="quarter" idx="11"/>
          </p:nvPr>
        </p:nvSpPr>
        <p:spPr/>
        <p:txBody>
          <a:bodyPr/>
          <a:lstStyle/>
          <a:p>
            <a:r>
              <a:rPr lang="en-US"/>
              <a:t>PHY 711  Fall 2020 -- Lecture 32</a:t>
            </a:r>
            <a:endParaRPr lang="en-US" dirty="0"/>
          </a:p>
        </p:txBody>
      </p:sp>
      <p:sp>
        <p:nvSpPr>
          <p:cNvPr id="4" name="Slide Number Placeholder 3">
            <a:extLst>
              <a:ext uri="{FF2B5EF4-FFF2-40B4-BE49-F238E27FC236}">
                <a16:creationId xmlns:a16="http://schemas.microsoft.com/office/drawing/2014/main" id="{01078FDB-0361-461F-A0DE-1DF09EA1FB7D}"/>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0DAAF14D-B17F-4FEA-A932-860CB832A447}"/>
              </a:ext>
            </a:extLst>
          </p:cNvPr>
          <p:cNvSpPr txBox="1"/>
          <p:nvPr/>
        </p:nvSpPr>
        <p:spPr>
          <a:xfrm>
            <a:off x="304800" y="228600"/>
            <a:ext cx="8001000" cy="461665"/>
          </a:xfrm>
          <a:prstGeom prst="rect">
            <a:avLst/>
          </a:prstGeom>
          <a:noFill/>
        </p:spPr>
        <p:txBody>
          <a:bodyPr wrap="square" rtlCol="0">
            <a:spAutoFit/>
          </a:bodyPr>
          <a:lstStyle/>
          <a:p>
            <a:r>
              <a:rPr lang="en-US" sz="2400" dirty="0">
                <a:latin typeface="+mj-lt"/>
              </a:rPr>
              <a:t>Some details --</a:t>
            </a:r>
          </a:p>
        </p:txBody>
      </p:sp>
      <p:graphicFrame>
        <p:nvGraphicFramePr>
          <p:cNvPr id="6" name="Object 5">
            <a:extLst>
              <a:ext uri="{FF2B5EF4-FFF2-40B4-BE49-F238E27FC236}">
                <a16:creationId xmlns:a16="http://schemas.microsoft.com/office/drawing/2014/main" id="{CDCAEA23-2915-43C2-9C6C-57B3853AC695}"/>
              </a:ext>
            </a:extLst>
          </p:cNvPr>
          <p:cNvGraphicFramePr>
            <a:graphicFrameLocks noChangeAspect="1"/>
          </p:cNvGraphicFramePr>
          <p:nvPr>
            <p:extLst>
              <p:ext uri="{D42A27DB-BD31-4B8C-83A1-F6EECF244321}">
                <p14:modId xmlns:p14="http://schemas.microsoft.com/office/powerpoint/2010/main" val="3383570800"/>
              </p:ext>
            </p:extLst>
          </p:nvPr>
        </p:nvGraphicFramePr>
        <p:xfrm>
          <a:off x="609600" y="990600"/>
          <a:ext cx="7205662" cy="4011612"/>
        </p:xfrm>
        <a:graphic>
          <a:graphicData uri="http://schemas.openxmlformats.org/presentationml/2006/ole">
            <mc:AlternateContent xmlns:mc="http://schemas.openxmlformats.org/markup-compatibility/2006">
              <mc:Choice xmlns:v="urn:schemas-microsoft-com:vml" Requires="v">
                <p:oleObj spid="_x0000_s375821" name="Equation" r:id="rId3" imgW="3263760" imgH="1777680" progId="Equation.DSMT4">
                  <p:embed/>
                </p:oleObj>
              </mc:Choice>
              <mc:Fallback>
                <p:oleObj name="Equation" r:id="rId3" imgW="3263760" imgH="1777680" progId="Equation.DSMT4">
                  <p:embed/>
                  <p:pic>
                    <p:nvPicPr>
                      <p:cNvPr id="6" name="Object 5"/>
                      <p:cNvPicPr>
                        <a:picLocks noChangeAspect="1" noChangeArrowheads="1"/>
                      </p:cNvPicPr>
                      <p:nvPr/>
                    </p:nvPicPr>
                    <p:blipFill>
                      <a:blip r:embed="rId4"/>
                      <a:srcRect/>
                      <a:stretch>
                        <a:fillRect/>
                      </a:stretch>
                    </p:blipFill>
                    <p:spPr bwMode="auto">
                      <a:xfrm>
                        <a:off x="609600" y="990600"/>
                        <a:ext cx="7205662"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5583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01EB94-804E-46B0-BB18-0B0563940AA1}"/>
              </a:ext>
            </a:extLst>
          </p:cNvPr>
          <p:cNvSpPr/>
          <p:nvPr/>
        </p:nvSpPr>
        <p:spPr>
          <a:xfrm>
            <a:off x="1295400" y="5188803"/>
            <a:ext cx="4572000" cy="8309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91973344"/>
              </p:ext>
            </p:extLst>
          </p:nvPr>
        </p:nvGraphicFramePr>
        <p:xfrm>
          <a:off x="762000" y="685800"/>
          <a:ext cx="5870575" cy="3181351"/>
        </p:xfrm>
        <a:graphic>
          <a:graphicData uri="http://schemas.openxmlformats.org/presentationml/2006/ole">
            <mc:AlternateContent xmlns:mc="http://schemas.openxmlformats.org/markup-compatibility/2006">
              <mc:Choice xmlns:v="urn:schemas-microsoft-com:vml" Requires="v">
                <p:oleObj spid="_x0000_s349388" name="数式" r:id="rId4" imgW="2666880" imgH="1447560" progId="Equation.3">
                  <p:embed/>
                </p:oleObj>
              </mc:Choice>
              <mc:Fallback>
                <p:oleObj name="数式" r:id="rId4" imgW="2666880" imgH="1447560" progId="Equation.3">
                  <p:embed/>
                  <p:pic>
                    <p:nvPicPr>
                      <p:cNvPr id="0" name=""/>
                      <p:cNvPicPr>
                        <a:picLocks noChangeAspect="1" noChangeArrowheads="1"/>
                      </p:cNvPicPr>
                      <p:nvPr/>
                    </p:nvPicPr>
                    <p:blipFill>
                      <a:blip r:embed="rId5"/>
                      <a:srcRect/>
                      <a:stretch>
                        <a:fillRect/>
                      </a:stretch>
                    </p:blipFill>
                    <p:spPr bwMode="auto">
                      <a:xfrm>
                        <a:off x="762000" y="685800"/>
                        <a:ext cx="5870575" cy="318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33976557"/>
              </p:ext>
            </p:extLst>
          </p:nvPr>
        </p:nvGraphicFramePr>
        <p:xfrm>
          <a:off x="914400" y="4038600"/>
          <a:ext cx="4949825" cy="1981200"/>
        </p:xfrm>
        <a:graphic>
          <a:graphicData uri="http://schemas.openxmlformats.org/presentationml/2006/ole">
            <mc:AlternateContent xmlns:mc="http://schemas.openxmlformats.org/markup-compatibility/2006">
              <mc:Choice xmlns:v="urn:schemas-microsoft-com:vml" Requires="v">
                <p:oleObj spid="_x0000_s349389" name="数式" r:id="rId6" imgW="2247840" imgH="901440" progId="Equation.3">
                  <p:embed/>
                </p:oleObj>
              </mc:Choice>
              <mc:Fallback>
                <p:oleObj name="数式" r:id="rId6" imgW="2247840" imgH="901440" progId="Equation.3">
                  <p:embed/>
                  <p:pic>
                    <p:nvPicPr>
                      <p:cNvPr id="0" name=""/>
                      <p:cNvPicPr>
                        <a:picLocks noChangeAspect="1" noChangeArrowheads="1"/>
                      </p:cNvPicPr>
                      <p:nvPr/>
                    </p:nvPicPr>
                    <p:blipFill>
                      <a:blip r:embed="rId7"/>
                      <a:srcRect/>
                      <a:stretch>
                        <a:fillRect/>
                      </a:stretch>
                    </p:blipFill>
                    <p:spPr bwMode="auto">
                      <a:xfrm>
                        <a:off x="914400" y="4038600"/>
                        <a:ext cx="4949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07487663-ECF1-483A-A0B0-EA69D06C527B}"/>
              </a:ext>
            </a:extLst>
          </p:cNvPr>
          <p:cNvSpPr txBox="1"/>
          <p:nvPr/>
        </p:nvSpPr>
        <p:spPr>
          <a:xfrm>
            <a:off x="6009861" y="2256597"/>
            <a:ext cx="3048000" cy="830997"/>
          </a:xfrm>
          <a:prstGeom prst="rect">
            <a:avLst/>
          </a:prstGeom>
          <a:noFill/>
        </p:spPr>
        <p:txBody>
          <a:bodyPr wrap="square" rtlCol="0">
            <a:spAutoFit/>
          </a:bodyPr>
          <a:lstStyle/>
          <a:p>
            <a:r>
              <a:rPr lang="en-US" sz="2400" dirty="0">
                <a:latin typeface="+mj-lt"/>
              </a:rPr>
              <a:t>From integral from of Bessel functions.</a:t>
            </a:r>
          </a:p>
        </p:txBody>
      </p:sp>
      <p:sp>
        <p:nvSpPr>
          <p:cNvPr id="8" name="TextBox 7">
            <a:extLst>
              <a:ext uri="{FF2B5EF4-FFF2-40B4-BE49-F238E27FC236}">
                <a16:creationId xmlns:a16="http://schemas.microsoft.com/office/drawing/2014/main" id="{00F2A275-53AB-4B1A-BDEC-0C2FD7EF1ABE}"/>
              </a:ext>
            </a:extLst>
          </p:cNvPr>
          <p:cNvSpPr txBox="1"/>
          <p:nvPr/>
        </p:nvSpPr>
        <p:spPr>
          <a:xfrm>
            <a:off x="4648200" y="3969603"/>
            <a:ext cx="4267200" cy="830997"/>
          </a:xfrm>
          <a:prstGeom prst="rect">
            <a:avLst/>
          </a:prstGeom>
          <a:noFill/>
        </p:spPr>
        <p:txBody>
          <a:bodyPr wrap="square" rtlCol="0">
            <a:spAutoFit/>
          </a:bodyPr>
          <a:lstStyle/>
          <a:p>
            <a:r>
              <a:rPr lang="en-US" sz="2400" dirty="0">
                <a:latin typeface="+mj-lt"/>
              </a:rPr>
              <a:t>Another Bessel function identity.</a:t>
            </a:r>
          </a:p>
        </p:txBody>
      </p:sp>
      <p:sp>
        <p:nvSpPr>
          <p:cNvPr id="10" name="TextBox 9">
            <a:extLst>
              <a:ext uri="{FF2B5EF4-FFF2-40B4-BE49-F238E27FC236}">
                <a16:creationId xmlns:a16="http://schemas.microsoft.com/office/drawing/2014/main" id="{43CE6AB4-022A-4410-820E-A237FF1B194D}"/>
              </a:ext>
            </a:extLst>
          </p:cNvPr>
          <p:cNvSpPr txBox="1"/>
          <p:nvPr/>
        </p:nvSpPr>
        <p:spPr>
          <a:xfrm>
            <a:off x="6553200" y="5188803"/>
            <a:ext cx="2362200" cy="954107"/>
          </a:xfrm>
          <a:prstGeom prst="rect">
            <a:avLst/>
          </a:prstGeom>
          <a:noFill/>
        </p:spPr>
        <p:txBody>
          <a:bodyPr wrap="square" rtlCol="0">
            <a:spAutoFit/>
          </a:bodyPr>
          <a:lstStyle/>
          <a:p>
            <a:r>
              <a:rPr lang="en-US" sz="2400" dirty="0">
                <a:latin typeface="+mj-lt"/>
              </a:rPr>
              <a:t>Analytic result for r</a:t>
            </a:r>
            <a:r>
              <a:rPr lang="en-US" sz="2400" dirty="0">
                <a:latin typeface="+mj-lt"/>
                <a:sym typeface="Wingdings" panose="05000000000000000000" pitchFamily="2" charset="2"/>
              </a:rPr>
              <a:t></a:t>
            </a:r>
            <a:r>
              <a:rPr lang="en-US" sz="3200" dirty="0">
                <a:latin typeface="Symbol" panose="05050102010706020507" pitchFamily="18" charset="2"/>
              </a:rPr>
              <a:t>¥</a:t>
            </a:r>
          </a:p>
        </p:txBody>
      </p:sp>
    </p:spTree>
    <p:extLst>
      <p:ext uri="{BB962C8B-B14F-4D97-AF65-F5344CB8AC3E}">
        <p14:creationId xmlns:p14="http://schemas.microsoft.com/office/powerpoint/2010/main" val="410140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90844599"/>
              </p:ext>
            </p:extLst>
          </p:nvPr>
        </p:nvGraphicFramePr>
        <p:xfrm>
          <a:off x="896937" y="600075"/>
          <a:ext cx="7104063" cy="3209925"/>
        </p:xfrm>
        <a:graphic>
          <a:graphicData uri="http://schemas.openxmlformats.org/presentationml/2006/ole">
            <mc:AlternateContent xmlns:mc="http://schemas.openxmlformats.org/markup-compatibility/2006">
              <mc:Choice xmlns:v="urn:schemas-microsoft-com:vml" Requires="v">
                <p:oleObj spid="_x0000_s350309" name="数式" r:id="rId4" imgW="3225600" imgH="1460160" progId="Equation.3">
                  <p:embed/>
                </p:oleObj>
              </mc:Choice>
              <mc:Fallback>
                <p:oleObj name="数式" r:id="rId4" imgW="3225600" imgH="1460160" progId="Equation.3">
                  <p:embed/>
                  <p:pic>
                    <p:nvPicPr>
                      <p:cNvPr id="0" name=""/>
                      <p:cNvPicPr>
                        <a:picLocks noChangeAspect="1" noChangeArrowheads="1"/>
                      </p:cNvPicPr>
                      <p:nvPr/>
                    </p:nvPicPr>
                    <p:blipFill>
                      <a:blip r:embed="rId5"/>
                      <a:srcRect/>
                      <a:stretch>
                        <a:fillRect/>
                      </a:stretch>
                    </p:blipFill>
                    <p:spPr bwMode="auto">
                      <a:xfrm>
                        <a:off x="896937" y="600075"/>
                        <a:ext cx="710406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692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410" y="1331267"/>
            <a:ext cx="4681390" cy="31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pSp>
        <p:nvGrpSpPr>
          <p:cNvPr id="13" name="Group 12"/>
          <p:cNvGrpSpPr/>
          <p:nvPr/>
        </p:nvGrpSpPr>
        <p:grpSpPr>
          <a:xfrm>
            <a:off x="304800" y="3733800"/>
            <a:ext cx="8382000" cy="2362200"/>
            <a:chOff x="304800" y="3733800"/>
            <a:chExt cx="8382000" cy="2362200"/>
          </a:xfrm>
        </p:grpSpPr>
        <p:sp>
          <p:nvSpPr>
            <p:cNvPr id="5" name="Cube 4"/>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3886200"/>
              <a:ext cx="304800" cy="461665"/>
            </a:xfrm>
            <a:prstGeom prst="rect">
              <a:avLst/>
            </a:prstGeom>
            <a:noFill/>
          </p:spPr>
          <p:txBody>
            <a:bodyPr wrap="square" rtlCol="0">
              <a:spAutoFit/>
            </a:bodyPr>
            <a:lstStyle/>
            <a:p>
              <a:r>
                <a:rPr lang="en-US" sz="2400" b="1" dirty="0">
                  <a:latin typeface="+mj-lt"/>
                </a:rPr>
                <a:t>z</a:t>
              </a:r>
            </a:p>
          </p:txBody>
        </p:sp>
        <p:sp>
          <p:nvSpPr>
            <p:cNvPr id="11" name="TextBox 10"/>
            <p:cNvSpPr txBox="1"/>
            <p:nvPr/>
          </p:nvSpPr>
          <p:spPr>
            <a:xfrm>
              <a:off x="5134792" y="4870102"/>
              <a:ext cx="304800" cy="461665"/>
            </a:xfrm>
            <a:prstGeom prst="rect">
              <a:avLst/>
            </a:prstGeom>
            <a:noFill/>
          </p:spPr>
          <p:txBody>
            <a:bodyPr wrap="square" rtlCol="0">
              <a:spAutoFit/>
            </a:bodyPr>
            <a:lstStyle/>
            <a:p>
              <a:r>
                <a:rPr lang="en-US" sz="2400" b="1" dirty="0">
                  <a:latin typeface="+mj-lt"/>
                </a:rPr>
                <a:t>y</a:t>
              </a:r>
            </a:p>
          </p:txBody>
        </p:sp>
        <p:sp>
          <p:nvSpPr>
            <p:cNvPr id="12" name="TextBox 11"/>
            <p:cNvSpPr txBox="1"/>
            <p:nvPr/>
          </p:nvSpPr>
          <p:spPr>
            <a:xfrm>
              <a:off x="5791200" y="5100935"/>
              <a:ext cx="304800" cy="461665"/>
            </a:xfrm>
            <a:prstGeom prst="rect">
              <a:avLst/>
            </a:prstGeom>
            <a:noFill/>
          </p:spPr>
          <p:txBody>
            <a:bodyPr wrap="square" rtlCol="0">
              <a:spAutoFit/>
            </a:bodyPr>
            <a:lstStyle/>
            <a:p>
              <a:r>
                <a:rPr lang="en-US" sz="2400" b="1" dirty="0">
                  <a:latin typeface="+mj-lt"/>
                </a:rPr>
                <a:t>x</a:t>
              </a:r>
            </a:p>
          </p:txBody>
        </p:sp>
      </p:grpSp>
      <p:cxnSp>
        <p:nvCxnSpPr>
          <p:cNvPr id="15" name="Straight Arrow Connector 14"/>
          <p:cNvCxnSpPr>
            <a:stCxn id="6" idx="0"/>
          </p:cNvCxnSpPr>
          <p:nvPr/>
        </p:nvCxnSpPr>
        <p:spPr>
          <a:xfrm flipV="1">
            <a:off x="4419600" y="2514600"/>
            <a:ext cx="1676400" cy="297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4114800" y="4953000"/>
            <a:ext cx="533400" cy="3048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4419600" y="4572000"/>
            <a:ext cx="457200" cy="400110"/>
          </a:xfrm>
          <a:prstGeom prst="rect">
            <a:avLst/>
          </a:prstGeom>
          <a:noFill/>
        </p:spPr>
        <p:txBody>
          <a:bodyPr wrap="square" rtlCol="0">
            <a:spAutoFit/>
          </a:bodyPr>
          <a:lstStyle/>
          <a:p>
            <a:r>
              <a:rPr lang="en-US" sz="2000" b="1" dirty="0">
                <a:latin typeface="Symbol" pitchFamily="18" charset="2"/>
              </a:rPr>
              <a:t>q</a:t>
            </a:r>
          </a:p>
        </p:txBody>
      </p:sp>
      <p:graphicFrame>
        <p:nvGraphicFramePr>
          <p:cNvPr id="18" name="Object 17"/>
          <p:cNvGraphicFramePr>
            <a:graphicFrameLocks noChangeAspect="1"/>
          </p:cNvGraphicFramePr>
          <p:nvPr>
            <p:extLst>
              <p:ext uri="{D42A27DB-BD31-4B8C-83A1-F6EECF244321}">
                <p14:modId xmlns:p14="http://schemas.microsoft.com/office/powerpoint/2010/main" val="2006535379"/>
              </p:ext>
            </p:extLst>
          </p:nvPr>
        </p:nvGraphicFramePr>
        <p:xfrm>
          <a:off x="996156" y="92075"/>
          <a:ext cx="6237288" cy="1508125"/>
        </p:xfrm>
        <a:graphic>
          <a:graphicData uri="http://schemas.openxmlformats.org/presentationml/2006/ole">
            <mc:AlternateContent xmlns:mc="http://schemas.openxmlformats.org/markup-compatibility/2006">
              <mc:Choice xmlns:v="urn:schemas-microsoft-com:vml" Requires="v">
                <p:oleObj spid="_x0000_s315496" name="数式" r:id="rId5" imgW="2831760" imgH="685800" progId="Equation.3">
                  <p:embed/>
                </p:oleObj>
              </mc:Choice>
              <mc:Fallback>
                <p:oleObj name="数式" r:id="rId5" imgW="2831760" imgH="685800" progId="Equation.3">
                  <p:embed/>
                  <p:pic>
                    <p:nvPicPr>
                      <p:cNvPr id="0" name=""/>
                      <p:cNvPicPr>
                        <a:picLocks noChangeAspect="1" noChangeArrowheads="1"/>
                      </p:cNvPicPr>
                      <p:nvPr/>
                    </p:nvPicPr>
                    <p:blipFill>
                      <a:blip r:embed="rId6"/>
                      <a:srcRect/>
                      <a:stretch>
                        <a:fillRect/>
                      </a:stretch>
                    </p:blipFill>
                    <p:spPr bwMode="auto">
                      <a:xfrm>
                        <a:off x="996156" y="92075"/>
                        <a:ext cx="62372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467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6785B-3C27-4917-AA3D-B62D79FCE11B}"/>
              </a:ext>
            </a:extLst>
          </p:cNvPr>
          <p:cNvSpPr>
            <a:spLocks noGrp="1"/>
          </p:cNvSpPr>
          <p:nvPr>
            <p:ph type="dt" sz="half" idx="10"/>
          </p:nvPr>
        </p:nvSpPr>
        <p:spPr/>
        <p:txBody>
          <a:bodyPr/>
          <a:lstStyle/>
          <a:p>
            <a:r>
              <a:rPr lang="en-US"/>
              <a:t>11/6/2020</a:t>
            </a:r>
            <a:endParaRPr lang="en-US" dirty="0"/>
          </a:p>
        </p:txBody>
      </p:sp>
      <p:sp>
        <p:nvSpPr>
          <p:cNvPr id="3" name="Footer Placeholder 2">
            <a:extLst>
              <a:ext uri="{FF2B5EF4-FFF2-40B4-BE49-F238E27FC236}">
                <a16:creationId xmlns:a16="http://schemas.microsoft.com/office/drawing/2014/main" id="{0EC77E43-E25B-47E9-AE6D-14B89EB3EC2B}"/>
              </a:ext>
            </a:extLst>
          </p:cNvPr>
          <p:cNvSpPr>
            <a:spLocks noGrp="1"/>
          </p:cNvSpPr>
          <p:nvPr>
            <p:ph type="ftr" sz="quarter" idx="11"/>
          </p:nvPr>
        </p:nvSpPr>
        <p:spPr/>
        <p:txBody>
          <a:bodyPr/>
          <a:lstStyle/>
          <a:p>
            <a:r>
              <a:rPr lang="en-US"/>
              <a:t>PHY 711  Fall 2020 -- Lecture 32</a:t>
            </a:r>
            <a:endParaRPr lang="en-US" dirty="0"/>
          </a:p>
        </p:txBody>
      </p:sp>
      <p:sp>
        <p:nvSpPr>
          <p:cNvPr id="4" name="Slide Number Placeholder 3">
            <a:extLst>
              <a:ext uri="{FF2B5EF4-FFF2-40B4-BE49-F238E27FC236}">
                <a16:creationId xmlns:a16="http://schemas.microsoft.com/office/drawing/2014/main" id="{0FCDE6FA-8D06-48FA-A1ED-BD3C2E81FA6C}"/>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5" name="TextBox 4">
            <a:extLst>
              <a:ext uri="{FF2B5EF4-FFF2-40B4-BE49-F238E27FC236}">
                <a16:creationId xmlns:a16="http://schemas.microsoft.com/office/drawing/2014/main" id="{8E9DCC2A-1154-41DA-80CB-34D8DDE537A2}"/>
              </a:ext>
            </a:extLst>
          </p:cNvPr>
          <p:cNvSpPr txBox="1"/>
          <p:nvPr/>
        </p:nvSpPr>
        <p:spPr>
          <a:xfrm>
            <a:off x="685800" y="1219200"/>
            <a:ext cx="7772400" cy="4031873"/>
          </a:xfrm>
          <a:prstGeom prst="rect">
            <a:avLst/>
          </a:prstGeom>
          <a:noFill/>
        </p:spPr>
        <p:txBody>
          <a:bodyPr wrap="square" rtlCol="0">
            <a:spAutoFit/>
          </a:bodyPr>
          <a:lstStyle/>
          <a:p>
            <a:r>
              <a:rPr lang="en-US" sz="3200" dirty="0"/>
              <a:t>Schedule for weekly one-on-one meetings</a:t>
            </a:r>
          </a:p>
          <a:p>
            <a:r>
              <a:rPr lang="en-US" sz="3200" dirty="0"/>
              <a:t> (EST)</a:t>
            </a:r>
          </a:p>
          <a:p>
            <a:endParaRPr lang="en-US" sz="3200" dirty="0"/>
          </a:p>
          <a:p>
            <a:r>
              <a:rPr lang="en-US" sz="3200" dirty="0"/>
              <a:t>Nick – 11 AM  Monday</a:t>
            </a:r>
          </a:p>
          <a:p>
            <a:r>
              <a:rPr lang="en-US" sz="3200" dirty="0"/>
              <a:t>Tim – 9 AM Tuesday</a:t>
            </a:r>
          </a:p>
          <a:p>
            <a:r>
              <a:rPr lang="en-US" sz="3200" dirty="0"/>
              <a:t>Gao – 9 PM Tuesday</a:t>
            </a:r>
          </a:p>
          <a:p>
            <a:r>
              <a:rPr lang="en-US" sz="3200" dirty="0"/>
              <a:t>Jeanette – 11 AM Friday</a:t>
            </a:r>
          </a:p>
          <a:p>
            <a:r>
              <a:rPr lang="en-US" sz="3200" dirty="0"/>
              <a:t>Derek – 12 PM Friday</a:t>
            </a:r>
            <a:endParaRPr lang="en-US" sz="3200" dirty="0">
              <a:latin typeface="+mj-lt"/>
            </a:endParaRPr>
          </a:p>
        </p:txBody>
      </p:sp>
    </p:spTree>
    <p:extLst>
      <p:ext uri="{BB962C8B-B14F-4D97-AF65-F5344CB8AC3E}">
        <p14:creationId xmlns:p14="http://schemas.microsoft.com/office/powerpoint/2010/main" val="190980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1219200" y="228600"/>
            <a:ext cx="7315200" cy="5724525"/>
          </a:xfrm>
          <a:prstGeom prst="rect">
            <a:avLst/>
          </a:prstGeom>
        </p:spPr>
      </p:pic>
      <p:sp>
        <p:nvSpPr>
          <p:cNvPr id="6" name="TextBox 5"/>
          <p:cNvSpPr txBox="1"/>
          <p:nvPr/>
        </p:nvSpPr>
        <p:spPr>
          <a:xfrm>
            <a:off x="427463" y="5894685"/>
            <a:ext cx="6096000" cy="461665"/>
          </a:xfrm>
          <a:prstGeom prst="rect">
            <a:avLst/>
          </a:prstGeom>
          <a:noFill/>
        </p:spPr>
        <p:txBody>
          <a:bodyPr wrap="square" rtlCol="0">
            <a:spAutoFit/>
          </a:bodyPr>
          <a:lstStyle/>
          <a:p>
            <a:r>
              <a:rPr lang="en-US" sz="2400" dirty="0">
                <a:latin typeface="+mj-lt"/>
              </a:rPr>
              <a:t>Figure from Fetter and </a:t>
            </a:r>
            <a:r>
              <a:rPr lang="en-US" sz="2400" dirty="0" err="1">
                <a:latin typeface="+mj-lt"/>
              </a:rPr>
              <a:t>Walecka</a:t>
            </a:r>
            <a:r>
              <a:rPr lang="en-US" sz="2400" dirty="0">
                <a:latin typeface="+mj-lt"/>
              </a:rPr>
              <a:t> pg. 337</a:t>
            </a:r>
          </a:p>
        </p:txBody>
      </p:sp>
      <p:sp>
        <p:nvSpPr>
          <p:cNvPr id="7" name="TextBox 6"/>
          <p:cNvSpPr txBox="1"/>
          <p:nvPr/>
        </p:nvSpPr>
        <p:spPr>
          <a:xfrm>
            <a:off x="381000" y="228600"/>
            <a:ext cx="5638800" cy="830997"/>
          </a:xfrm>
          <a:prstGeom prst="rect">
            <a:avLst/>
          </a:prstGeom>
          <a:noFill/>
        </p:spPr>
        <p:txBody>
          <a:bodyPr wrap="square" rtlCol="0">
            <a:spAutoFit/>
          </a:bodyPr>
          <a:lstStyle/>
          <a:p>
            <a:r>
              <a:rPr lang="en-US" sz="2400" dirty="0">
                <a:latin typeface="+mj-lt"/>
              </a:rPr>
              <a:t>Scattering of sound waves – </a:t>
            </a:r>
          </a:p>
          <a:p>
            <a:r>
              <a:rPr lang="en-US" sz="2400" dirty="0">
                <a:latin typeface="+mj-lt"/>
              </a:rPr>
              <a:t>        for example, from a rigid cylinder</a:t>
            </a:r>
          </a:p>
        </p:txBody>
      </p:sp>
    </p:spTree>
    <p:extLst>
      <p:ext uri="{BB962C8B-B14F-4D97-AF65-F5344CB8AC3E}">
        <p14:creationId xmlns:p14="http://schemas.microsoft.com/office/powerpoint/2010/main" val="378175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456FA0-F9BC-42E7-B7F9-C26BCD0D03ED}"/>
              </a:ext>
            </a:extLst>
          </p:cNvPr>
          <p:cNvSpPr>
            <a:spLocks noGrp="1"/>
          </p:cNvSpPr>
          <p:nvPr>
            <p:ph type="dt" sz="half" idx="10"/>
          </p:nvPr>
        </p:nvSpPr>
        <p:spPr/>
        <p:txBody>
          <a:bodyPr/>
          <a:lstStyle/>
          <a:p>
            <a:r>
              <a:rPr lang="en-US"/>
              <a:t>11/6/2020</a:t>
            </a:r>
            <a:endParaRPr lang="en-US" dirty="0"/>
          </a:p>
        </p:txBody>
      </p:sp>
      <p:sp>
        <p:nvSpPr>
          <p:cNvPr id="3" name="Footer Placeholder 2">
            <a:extLst>
              <a:ext uri="{FF2B5EF4-FFF2-40B4-BE49-F238E27FC236}">
                <a16:creationId xmlns:a16="http://schemas.microsoft.com/office/drawing/2014/main" id="{052ABF5F-5159-4A6D-BC7B-FA4B6ED09E61}"/>
              </a:ext>
            </a:extLst>
          </p:cNvPr>
          <p:cNvSpPr>
            <a:spLocks noGrp="1"/>
          </p:cNvSpPr>
          <p:nvPr>
            <p:ph type="ftr" sz="quarter" idx="11"/>
          </p:nvPr>
        </p:nvSpPr>
        <p:spPr/>
        <p:txBody>
          <a:bodyPr/>
          <a:lstStyle/>
          <a:p>
            <a:r>
              <a:rPr lang="en-US"/>
              <a:t>PHY 711  Fall 2020 -- Lecture 32</a:t>
            </a:r>
            <a:endParaRPr lang="en-US" dirty="0"/>
          </a:p>
        </p:txBody>
      </p:sp>
      <p:sp>
        <p:nvSpPr>
          <p:cNvPr id="4" name="Slide Number Placeholder 3">
            <a:extLst>
              <a:ext uri="{FF2B5EF4-FFF2-40B4-BE49-F238E27FC236}">
                <a16:creationId xmlns:a16="http://schemas.microsoft.com/office/drawing/2014/main" id="{4927481C-B125-457F-A8C2-7BF616CCAD89}"/>
              </a:ext>
            </a:extLst>
          </p:cNvPr>
          <p:cNvSpPr>
            <a:spLocks noGrp="1"/>
          </p:cNvSpPr>
          <p:nvPr>
            <p:ph type="sldNum" sz="quarter" idx="12"/>
          </p:nvPr>
        </p:nvSpPr>
        <p:spPr/>
        <p:txBody>
          <a:bodyPr/>
          <a:lstStyle/>
          <a:p>
            <a:fld id="{CE368B07-CEBF-4C80-90AF-53B34FA04CF3}" type="slidenum">
              <a:rPr lang="en-US" smtClean="0"/>
              <a:t>21</a:t>
            </a:fld>
            <a:endParaRPr lang="en-US" dirty="0"/>
          </a:p>
        </p:txBody>
      </p:sp>
      <p:pic>
        <p:nvPicPr>
          <p:cNvPr id="6" name="Picture 5">
            <a:extLst>
              <a:ext uri="{FF2B5EF4-FFF2-40B4-BE49-F238E27FC236}">
                <a16:creationId xmlns:a16="http://schemas.microsoft.com/office/drawing/2014/main" id="{FB5E2058-71C0-4193-81E6-723B7C188F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530" y="762000"/>
            <a:ext cx="6010540" cy="4542340"/>
          </a:xfrm>
          <a:prstGeom prst="rect">
            <a:avLst/>
          </a:prstGeom>
        </p:spPr>
      </p:pic>
      <p:sp>
        <p:nvSpPr>
          <p:cNvPr id="7" name="TextBox 6">
            <a:extLst>
              <a:ext uri="{FF2B5EF4-FFF2-40B4-BE49-F238E27FC236}">
                <a16:creationId xmlns:a16="http://schemas.microsoft.com/office/drawing/2014/main" id="{E1D06CA2-6219-49A7-8C5E-EDBC2DA3914D}"/>
              </a:ext>
            </a:extLst>
          </p:cNvPr>
          <p:cNvSpPr txBox="1"/>
          <p:nvPr/>
        </p:nvSpPr>
        <p:spPr>
          <a:xfrm>
            <a:off x="152400" y="136525"/>
            <a:ext cx="8458200" cy="461665"/>
          </a:xfrm>
          <a:prstGeom prst="rect">
            <a:avLst/>
          </a:prstGeom>
          <a:noFill/>
        </p:spPr>
        <p:txBody>
          <a:bodyPr wrap="square" rtlCol="0">
            <a:spAutoFit/>
          </a:bodyPr>
          <a:lstStyle/>
          <a:p>
            <a:r>
              <a:rPr lang="en-US" sz="2400" dirty="0">
                <a:latin typeface="+mj-lt"/>
              </a:rPr>
              <a:t>Example of cylindrical scattering objects --</a:t>
            </a:r>
          </a:p>
        </p:txBody>
      </p:sp>
      <p:sp>
        <p:nvSpPr>
          <p:cNvPr id="8" name="TextBox 7">
            <a:extLst>
              <a:ext uri="{FF2B5EF4-FFF2-40B4-BE49-F238E27FC236}">
                <a16:creationId xmlns:a16="http://schemas.microsoft.com/office/drawing/2014/main" id="{E3073031-1600-49CD-97BC-97EAAEBBB4FE}"/>
              </a:ext>
            </a:extLst>
          </p:cNvPr>
          <p:cNvSpPr txBox="1"/>
          <p:nvPr/>
        </p:nvSpPr>
        <p:spPr>
          <a:xfrm>
            <a:off x="304800" y="5462369"/>
            <a:ext cx="8839200" cy="646331"/>
          </a:xfrm>
          <a:prstGeom prst="rect">
            <a:avLst/>
          </a:prstGeom>
          <a:noFill/>
        </p:spPr>
        <p:txBody>
          <a:bodyPr wrap="square" rtlCol="0">
            <a:spAutoFit/>
          </a:bodyPr>
          <a:lstStyle/>
          <a:p>
            <a:r>
              <a:rPr lang="en-US" dirty="0">
                <a:latin typeface="+mj-lt"/>
              </a:rPr>
              <a:t>Suppose a trumpeter is playing near the columns.   Maximal scattering occurs when</a:t>
            </a:r>
          </a:p>
          <a:p>
            <a:r>
              <a:rPr lang="en-US" dirty="0">
                <a:latin typeface="+mj-lt"/>
              </a:rPr>
              <a:t>a.  Facing toward the column                      b.  Facing away from the column.</a:t>
            </a:r>
          </a:p>
        </p:txBody>
      </p:sp>
    </p:spTree>
    <p:extLst>
      <p:ext uri="{BB962C8B-B14F-4D97-AF65-F5344CB8AC3E}">
        <p14:creationId xmlns:p14="http://schemas.microsoft.com/office/powerpoint/2010/main" val="1595787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81000" y="228600"/>
            <a:ext cx="5638800" cy="830997"/>
          </a:xfrm>
          <a:prstGeom prst="rect">
            <a:avLst/>
          </a:prstGeom>
          <a:noFill/>
        </p:spPr>
        <p:txBody>
          <a:bodyPr wrap="square" rtlCol="0">
            <a:spAutoFit/>
          </a:bodyPr>
          <a:lstStyle/>
          <a:p>
            <a:r>
              <a:rPr lang="en-US" sz="2400" dirty="0">
                <a:latin typeface="+mj-lt"/>
              </a:rPr>
              <a:t>Scattering of sound waves – </a:t>
            </a:r>
          </a:p>
          <a:p>
            <a:r>
              <a:rPr lang="en-US" sz="2400" dirty="0">
                <a:latin typeface="+mj-lt"/>
              </a:rPr>
              <a:t>        for example, from a rigid cylinder</a:t>
            </a:r>
          </a:p>
        </p:txBody>
      </p:sp>
      <p:graphicFrame>
        <p:nvGraphicFramePr>
          <p:cNvPr id="6" name="Object 5"/>
          <p:cNvGraphicFramePr>
            <a:graphicFrameLocks noChangeAspect="1"/>
          </p:cNvGraphicFramePr>
          <p:nvPr>
            <p:extLst>
              <p:ext uri="{D42A27DB-BD31-4B8C-83A1-F6EECF244321}">
                <p14:modId xmlns:p14="http://schemas.microsoft.com/office/powerpoint/2010/main" val="77795985"/>
              </p:ext>
            </p:extLst>
          </p:nvPr>
        </p:nvGraphicFramePr>
        <p:xfrm>
          <a:off x="1143000" y="1219200"/>
          <a:ext cx="7122735" cy="896937"/>
        </p:xfrm>
        <a:graphic>
          <a:graphicData uri="http://schemas.openxmlformats.org/presentationml/2006/ole">
            <mc:AlternateContent xmlns:mc="http://schemas.openxmlformats.org/markup-compatibility/2006">
              <mc:Choice xmlns:v="urn:schemas-microsoft-com:vml" Requires="v">
                <p:oleObj spid="_x0000_s351413" name="Equation" r:id="rId4" imgW="5143320" imgH="647640" progId="Equation.DSMT4">
                  <p:embed/>
                </p:oleObj>
              </mc:Choice>
              <mc:Fallback>
                <p:oleObj name="Equation" r:id="rId4" imgW="5143320" imgH="647640" progId="Equation.DSMT4">
                  <p:embed/>
                  <p:pic>
                    <p:nvPicPr>
                      <p:cNvPr id="0" name=""/>
                      <p:cNvPicPr/>
                      <p:nvPr/>
                    </p:nvPicPr>
                    <p:blipFill>
                      <a:blip r:embed="rId5"/>
                      <a:stretch>
                        <a:fillRect/>
                      </a:stretch>
                    </p:blipFill>
                    <p:spPr>
                      <a:xfrm>
                        <a:off x="1143000" y="1219200"/>
                        <a:ext cx="7122735" cy="8969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19469510"/>
              </p:ext>
            </p:extLst>
          </p:nvPr>
        </p:nvGraphicFramePr>
        <p:xfrm>
          <a:off x="1075871" y="2292305"/>
          <a:ext cx="6992257" cy="3124200"/>
        </p:xfrm>
        <a:graphic>
          <a:graphicData uri="http://schemas.openxmlformats.org/presentationml/2006/ole">
            <mc:AlternateContent xmlns:mc="http://schemas.openxmlformats.org/markup-compatibility/2006">
              <mc:Choice xmlns:v="urn:schemas-microsoft-com:vml" Requires="v">
                <p:oleObj spid="_x0000_s351414" name="Equation" r:id="rId6" imgW="5371920" imgH="2400120" progId="Equation.DSMT4">
                  <p:embed/>
                </p:oleObj>
              </mc:Choice>
              <mc:Fallback>
                <p:oleObj name="Equation" r:id="rId6" imgW="5371920" imgH="2400120" progId="Equation.DSMT4">
                  <p:embed/>
                  <p:pic>
                    <p:nvPicPr>
                      <p:cNvPr id="0" name=""/>
                      <p:cNvPicPr/>
                      <p:nvPr/>
                    </p:nvPicPr>
                    <p:blipFill>
                      <a:blip r:embed="rId7"/>
                      <a:stretch>
                        <a:fillRect/>
                      </a:stretch>
                    </p:blipFill>
                    <p:spPr>
                      <a:xfrm>
                        <a:off x="1075871" y="2292305"/>
                        <a:ext cx="6992257" cy="3124200"/>
                      </a:xfrm>
                      <a:prstGeom prst="rect">
                        <a:avLst/>
                      </a:prstGeom>
                    </p:spPr>
                  </p:pic>
                </p:oleObj>
              </mc:Fallback>
            </mc:AlternateContent>
          </a:graphicData>
        </a:graphic>
      </p:graphicFrame>
    </p:spTree>
    <p:extLst>
      <p:ext uri="{BB962C8B-B14F-4D97-AF65-F5344CB8AC3E}">
        <p14:creationId xmlns:p14="http://schemas.microsoft.com/office/powerpoint/2010/main" val="2997653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a:blip r:embed="rId4"/>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44288482"/>
              </p:ext>
            </p:extLst>
          </p:nvPr>
        </p:nvGraphicFramePr>
        <p:xfrm>
          <a:off x="3657600" y="685800"/>
          <a:ext cx="5257800" cy="862012"/>
        </p:xfrm>
        <a:graphic>
          <a:graphicData uri="http://schemas.openxmlformats.org/presentationml/2006/ole">
            <mc:AlternateContent xmlns:mc="http://schemas.openxmlformats.org/markup-compatibility/2006">
              <mc:Choice xmlns:v="urn:schemas-microsoft-com:vml" Requires="v">
                <p:oleObj spid="_x0000_s352434" name="Equation" r:id="rId5" imgW="3797280" imgH="622080" progId="Equation.DSMT4">
                  <p:embed/>
                </p:oleObj>
              </mc:Choice>
              <mc:Fallback>
                <p:oleObj name="Equation" r:id="rId5" imgW="3797280" imgH="622080" progId="Equation.DSMT4">
                  <p:embed/>
                  <p:pic>
                    <p:nvPicPr>
                      <p:cNvPr id="0" name=""/>
                      <p:cNvPicPr/>
                      <p:nvPr/>
                    </p:nvPicPr>
                    <p:blipFill>
                      <a:blip r:embed="rId6"/>
                      <a:stretch>
                        <a:fillRect/>
                      </a:stretch>
                    </p:blipFill>
                    <p:spPr>
                      <a:xfrm>
                        <a:off x="3657600" y="685800"/>
                        <a:ext cx="5257800" cy="8620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7000830"/>
              </p:ext>
            </p:extLst>
          </p:nvPr>
        </p:nvGraphicFramePr>
        <p:xfrm>
          <a:off x="477838" y="3298825"/>
          <a:ext cx="7720012" cy="3219450"/>
        </p:xfrm>
        <a:graphic>
          <a:graphicData uri="http://schemas.openxmlformats.org/presentationml/2006/ole">
            <mc:AlternateContent xmlns:mc="http://schemas.openxmlformats.org/markup-compatibility/2006">
              <mc:Choice xmlns:v="urn:schemas-microsoft-com:vml" Requires="v">
                <p:oleObj spid="_x0000_s352435" name="Equation" r:id="rId7" imgW="5574960" imgH="2323800" progId="Equation.DSMT4">
                  <p:embed/>
                </p:oleObj>
              </mc:Choice>
              <mc:Fallback>
                <p:oleObj name="Equation" r:id="rId7" imgW="5574960" imgH="2323800" progId="Equation.DSMT4">
                  <p:embed/>
                  <p:pic>
                    <p:nvPicPr>
                      <p:cNvPr id="0" name=""/>
                      <p:cNvPicPr/>
                      <p:nvPr/>
                    </p:nvPicPr>
                    <p:blipFill>
                      <a:blip r:embed="rId8"/>
                      <a:stretch>
                        <a:fillRect/>
                      </a:stretch>
                    </p:blipFill>
                    <p:spPr>
                      <a:xfrm>
                        <a:off x="477838" y="3298825"/>
                        <a:ext cx="7720012" cy="3219450"/>
                      </a:xfrm>
                      <a:prstGeom prst="rect">
                        <a:avLst/>
                      </a:prstGeom>
                    </p:spPr>
                  </p:pic>
                </p:oleObj>
              </mc:Fallback>
            </mc:AlternateContent>
          </a:graphicData>
        </a:graphic>
      </p:graphicFrame>
    </p:spTree>
    <p:extLst>
      <p:ext uri="{BB962C8B-B14F-4D97-AF65-F5344CB8AC3E}">
        <p14:creationId xmlns:p14="http://schemas.microsoft.com/office/powerpoint/2010/main" val="2830832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4"/>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55758906"/>
              </p:ext>
            </p:extLst>
          </p:nvPr>
        </p:nvGraphicFramePr>
        <p:xfrm>
          <a:off x="4038600" y="609600"/>
          <a:ext cx="4800600" cy="896937"/>
        </p:xfrm>
        <a:graphic>
          <a:graphicData uri="http://schemas.openxmlformats.org/presentationml/2006/ole">
            <mc:AlternateContent xmlns:mc="http://schemas.openxmlformats.org/markup-compatibility/2006">
              <mc:Choice xmlns:v="urn:schemas-microsoft-com:vml" Requires="v">
                <p:oleObj spid="_x0000_s353543" name="Equation" r:id="rId5" imgW="3466800" imgH="647640" progId="Equation.DSMT4">
                  <p:embed/>
                </p:oleObj>
              </mc:Choice>
              <mc:Fallback>
                <p:oleObj name="Equation" r:id="rId5" imgW="3466800" imgH="647640" progId="Equation.DSMT4">
                  <p:embed/>
                  <p:pic>
                    <p:nvPicPr>
                      <p:cNvPr id="0" name=""/>
                      <p:cNvPicPr/>
                      <p:nvPr/>
                    </p:nvPicPr>
                    <p:blipFill>
                      <a:blip r:embed="rId6"/>
                      <a:stretch>
                        <a:fillRect/>
                      </a:stretch>
                    </p:blipFill>
                    <p:spPr>
                      <a:xfrm>
                        <a:off x="4038600" y="609600"/>
                        <a:ext cx="4800600" cy="8969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7513989"/>
              </p:ext>
            </p:extLst>
          </p:nvPr>
        </p:nvGraphicFramePr>
        <p:xfrm>
          <a:off x="4419600" y="1752600"/>
          <a:ext cx="3509158" cy="1371600"/>
        </p:xfrm>
        <a:graphic>
          <a:graphicData uri="http://schemas.openxmlformats.org/presentationml/2006/ole">
            <mc:AlternateContent xmlns:mc="http://schemas.openxmlformats.org/markup-compatibility/2006">
              <mc:Choice xmlns:v="urn:schemas-microsoft-com:vml" Requires="v">
                <p:oleObj spid="_x0000_s353544" name="Equation" r:id="rId7" imgW="2501640" imgH="977760" progId="Equation.DSMT4">
                  <p:embed/>
                </p:oleObj>
              </mc:Choice>
              <mc:Fallback>
                <p:oleObj name="Equation" r:id="rId7" imgW="2501640" imgH="977760" progId="Equation.DSMT4">
                  <p:embed/>
                  <p:pic>
                    <p:nvPicPr>
                      <p:cNvPr id="0" name=""/>
                      <p:cNvPicPr/>
                      <p:nvPr/>
                    </p:nvPicPr>
                    <p:blipFill>
                      <a:blip r:embed="rId8"/>
                      <a:stretch>
                        <a:fillRect/>
                      </a:stretch>
                    </p:blipFill>
                    <p:spPr>
                      <a:xfrm>
                        <a:off x="4419600" y="1752600"/>
                        <a:ext cx="3509158" cy="1371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94664620"/>
              </p:ext>
            </p:extLst>
          </p:nvPr>
        </p:nvGraphicFramePr>
        <p:xfrm>
          <a:off x="530225" y="3429000"/>
          <a:ext cx="7192963" cy="1952625"/>
        </p:xfrm>
        <a:graphic>
          <a:graphicData uri="http://schemas.openxmlformats.org/presentationml/2006/ole">
            <mc:AlternateContent xmlns:mc="http://schemas.openxmlformats.org/markup-compatibility/2006">
              <mc:Choice xmlns:v="urn:schemas-microsoft-com:vml" Requires="v">
                <p:oleObj spid="_x0000_s353545" name="Equation" r:id="rId9" imgW="5194080" imgH="1409400" progId="Equation.DSMT4">
                  <p:embed/>
                </p:oleObj>
              </mc:Choice>
              <mc:Fallback>
                <p:oleObj name="Equation" r:id="rId9" imgW="5194080" imgH="1409400" progId="Equation.DSMT4">
                  <p:embed/>
                  <p:pic>
                    <p:nvPicPr>
                      <p:cNvPr id="0" name=""/>
                      <p:cNvPicPr/>
                      <p:nvPr/>
                    </p:nvPicPr>
                    <p:blipFill>
                      <a:blip r:embed="rId10"/>
                      <a:stretch>
                        <a:fillRect/>
                      </a:stretch>
                    </p:blipFill>
                    <p:spPr>
                      <a:xfrm>
                        <a:off x="530225" y="3429000"/>
                        <a:ext cx="7192963" cy="1952625"/>
                      </a:xfrm>
                      <a:prstGeom prst="rect">
                        <a:avLst/>
                      </a:prstGeom>
                    </p:spPr>
                  </p:pic>
                </p:oleObj>
              </mc:Fallback>
            </mc:AlternateContent>
          </a:graphicData>
        </a:graphic>
      </p:graphicFrame>
    </p:spTree>
    <p:extLst>
      <p:ext uri="{BB962C8B-B14F-4D97-AF65-F5344CB8AC3E}">
        <p14:creationId xmlns:p14="http://schemas.microsoft.com/office/powerpoint/2010/main" val="94931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228600" y="3035688"/>
            <a:ext cx="3810000" cy="3810000"/>
          </a:xfrm>
          <a:prstGeom prst="rect">
            <a:avLst/>
          </a:prstGeom>
        </p:spPr>
      </p:pic>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44465924"/>
              </p:ext>
            </p:extLst>
          </p:nvPr>
        </p:nvGraphicFramePr>
        <p:xfrm>
          <a:off x="5334000" y="533400"/>
          <a:ext cx="1742661" cy="853548"/>
        </p:xfrm>
        <a:graphic>
          <a:graphicData uri="http://schemas.openxmlformats.org/presentationml/2006/ole">
            <mc:AlternateContent xmlns:mc="http://schemas.openxmlformats.org/markup-compatibility/2006">
              <mc:Choice xmlns:v="urn:schemas-microsoft-com:vml" Requires="v">
                <p:oleObj spid="_x0000_s354552" name="Equation" r:id="rId5" imgW="1244520" imgH="609480" progId="Equation.DSMT4">
                  <p:embed/>
                </p:oleObj>
              </mc:Choice>
              <mc:Fallback>
                <p:oleObj name="Equation" r:id="rId5" imgW="1244520" imgH="609480" progId="Equation.DSMT4">
                  <p:embed/>
                  <p:pic>
                    <p:nvPicPr>
                      <p:cNvPr id="0" name=""/>
                      <p:cNvPicPr/>
                      <p:nvPr/>
                    </p:nvPicPr>
                    <p:blipFill>
                      <a:blip r:embed="rId6"/>
                      <a:stretch>
                        <a:fillRect/>
                      </a:stretch>
                    </p:blipFill>
                    <p:spPr>
                      <a:xfrm>
                        <a:off x="5334000" y="533400"/>
                        <a:ext cx="1742661" cy="853548"/>
                      </a:xfrm>
                      <a:prstGeom prst="rect">
                        <a:avLst/>
                      </a:prstGeom>
                    </p:spPr>
                  </p:pic>
                </p:oleObj>
              </mc:Fallback>
            </mc:AlternateContent>
          </a:graphicData>
        </a:graphic>
      </p:graphicFrame>
      <p:pic>
        <p:nvPicPr>
          <p:cNvPr id="6" name="Picture 5"/>
          <p:cNvPicPr>
            <a:picLocks noChangeAspect="1"/>
          </p:cNvPicPr>
          <p:nvPr/>
        </p:nvPicPr>
        <p:blipFill>
          <a:blip r:embed="rId7"/>
          <a:stretch>
            <a:fillRect/>
          </a:stretch>
        </p:blipFill>
        <p:spPr>
          <a:xfrm>
            <a:off x="304800" y="152400"/>
            <a:ext cx="3962400" cy="3100784"/>
          </a:xfrm>
          <a:prstGeom prst="rect">
            <a:avLst/>
          </a:prstGeom>
        </p:spPr>
      </p:pic>
      <p:sp>
        <p:nvSpPr>
          <p:cNvPr id="7" name="TextBox 6"/>
          <p:cNvSpPr txBox="1"/>
          <p:nvPr/>
        </p:nvSpPr>
        <p:spPr>
          <a:xfrm>
            <a:off x="4117977" y="3173689"/>
            <a:ext cx="4191000" cy="457200"/>
          </a:xfrm>
          <a:prstGeom prst="rect">
            <a:avLst/>
          </a:prstGeom>
          <a:noFill/>
        </p:spPr>
        <p:txBody>
          <a:bodyPr wrap="square" rtlCol="0">
            <a:spAutoFit/>
          </a:bodyPr>
          <a:lstStyle/>
          <a:p>
            <a:r>
              <a:rPr lang="en-US" sz="2400" dirty="0">
                <a:latin typeface="+mj-lt"/>
              </a:rPr>
              <a:t>For </a:t>
            </a:r>
            <a:r>
              <a:rPr lang="en-US" sz="2400" i="1" dirty="0" err="1">
                <a:latin typeface="+mj-lt"/>
              </a:rPr>
              <a:t>ka</a:t>
            </a:r>
            <a:r>
              <a:rPr lang="en-US" sz="2400" i="1" dirty="0">
                <a:latin typeface="+mj-lt"/>
              </a:rPr>
              <a:t> &lt;&lt; 1</a:t>
            </a:r>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08297446"/>
              </p:ext>
            </p:extLst>
          </p:nvPr>
        </p:nvGraphicFramePr>
        <p:xfrm>
          <a:off x="4168777" y="3763426"/>
          <a:ext cx="4695825" cy="852488"/>
        </p:xfrm>
        <a:graphic>
          <a:graphicData uri="http://schemas.openxmlformats.org/presentationml/2006/ole">
            <mc:AlternateContent xmlns:mc="http://schemas.openxmlformats.org/markup-compatibility/2006">
              <mc:Choice xmlns:v="urn:schemas-microsoft-com:vml" Requires="v">
                <p:oleObj spid="_x0000_s354553" name="Equation" r:id="rId8" imgW="3352680" imgH="609480" progId="Equation.DSMT4">
                  <p:embed/>
                </p:oleObj>
              </mc:Choice>
              <mc:Fallback>
                <p:oleObj name="Equation" r:id="rId8" imgW="3352680" imgH="609480" progId="Equation.DSMT4">
                  <p:embed/>
                  <p:pic>
                    <p:nvPicPr>
                      <p:cNvPr id="0" name=""/>
                      <p:cNvPicPr/>
                      <p:nvPr/>
                    </p:nvPicPr>
                    <p:blipFill>
                      <a:blip r:embed="rId9"/>
                      <a:stretch>
                        <a:fillRect/>
                      </a:stretch>
                    </p:blipFill>
                    <p:spPr>
                      <a:xfrm>
                        <a:off x="4168777" y="3763426"/>
                        <a:ext cx="4695825" cy="8524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83943193"/>
              </p:ext>
            </p:extLst>
          </p:nvPr>
        </p:nvGraphicFramePr>
        <p:xfrm>
          <a:off x="4168777" y="1980933"/>
          <a:ext cx="4556125" cy="949325"/>
        </p:xfrm>
        <a:graphic>
          <a:graphicData uri="http://schemas.openxmlformats.org/presentationml/2006/ole">
            <mc:AlternateContent xmlns:mc="http://schemas.openxmlformats.org/markup-compatibility/2006">
              <mc:Choice xmlns:v="urn:schemas-microsoft-com:vml" Requires="v">
                <p:oleObj spid="_x0000_s354554" name="Equation" r:id="rId10" imgW="3288960" imgH="685800" progId="Equation.DSMT4">
                  <p:embed/>
                </p:oleObj>
              </mc:Choice>
              <mc:Fallback>
                <p:oleObj name="Equation" r:id="rId10" imgW="3288960" imgH="685800" progId="Equation.DSMT4">
                  <p:embed/>
                  <p:pic>
                    <p:nvPicPr>
                      <p:cNvPr id="0" name=""/>
                      <p:cNvPicPr/>
                      <p:nvPr/>
                    </p:nvPicPr>
                    <p:blipFill>
                      <a:blip r:embed="rId11"/>
                      <a:stretch>
                        <a:fillRect/>
                      </a:stretch>
                    </p:blipFill>
                    <p:spPr>
                      <a:xfrm>
                        <a:off x="4168777" y="1980933"/>
                        <a:ext cx="4556125" cy="94932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470DB781-1102-4FA3-8C2B-1A32ED532113}"/>
              </a:ext>
            </a:extLst>
          </p:cNvPr>
          <p:cNvSpPr txBox="1"/>
          <p:nvPr/>
        </p:nvSpPr>
        <p:spPr>
          <a:xfrm>
            <a:off x="4038600" y="4940688"/>
            <a:ext cx="4686302" cy="1200329"/>
          </a:xfrm>
          <a:prstGeom prst="rect">
            <a:avLst/>
          </a:prstGeom>
          <a:noFill/>
        </p:spPr>
        <p:txBody>
          <a:bodyPr wrap="square" rtlCol="0">
            <a:spAutoFit/>
          </a:bodyPr>
          <a:lstStyle/>
          <a:p>
            <a:r>
              <a:rPr lang="en-US" dirty="0">
                <a:latin typeface="+mj-lt"/>
              </a:rPr>
              <a:t>Note:  As explained in the textbook, this “cross section”  has the units of length, so that it could be interpreted as a scattering width because of the </a:t>
            </a:r>
            <a:r>
              <a:rPr lang="en-US">
                <a:latin typeface="+mj-lt"/>
              </a:rPr>
              <a:t>cylindrical geometry.</a:t>
            </a:r>
            <a:endParaRPr lang="en-US" dirty="0">
              <a:latin typeface="+mj-lt"/>
            </a:endParaRPr>
          </a:p>
        </p:txBody>
      </p:sp>
    </p:spTree>
    <p:extLst>
      <p:ext uri="{BB962C8B-B14F-4D97-AF65-F5344CB8AC3E}">
        <p14:creationId xmlns:p14="http://schemas.microsoft.com/office/powerpoint/2010/main" val="3695895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0D0A0-2130-4203-BD65-9B671C5FC8E6}"/>
              </a:ext>
            </a:extLst>
          </p:cNvPr>
          <p:cNvSpPr>
            <a:spLocks noGrp="1"/>
          </p:cNvSpPr>
          <p:nvPr>
            <p:ph type="dt" sz="half" idx="10"/>
          </p:nvPr>
        </p:nvSpPr>
        <p:spPr/>
        <p:txBody>
          <a:bodyPr/>
          <a:lstStyle/>
          <a:p>
            <a:r>
              <a:rPr lang="en-US"/>
              <a:t>11/6/2020</a:t>
            </a:r>
            <a:endParaRPr lang="en-US" dirty="0"/>
          </a:p>
        </p:txBody>
      </p:sp>
      <p:sp>
        <p:nvSpPr>
          <p:cNvPr id="3" name="Footer Placeholder 2">
            <a:extLst>
              <a:ext uri="{FF2B5EF4-FFF2-40B4-BE49-F238E27FC236}">
                <a16:creationId xmlns:a16="http://schemas.microsoft.com/office/drawing/2014/main" id="{2E071760-3236-458E-B19E-957E5A3C3854}"/>
              </a:ext>
            </a:extLst>
          </p:cNvPr>
          <p:cNvSpPr>
            <a:spLocks noGrp="1"/>
          </p:cNvSpPr>
          <p:nvPr>
            <p:ph type="ftr" sz="quarter" idx="11"/>
          </p:nvPr>
        </p:nvSpPr>
        <p:spPr/>
        <p:txBody>
          <a:bodyPr/>
          <a:lstStyle/>
          <a:p>
            <a:r>
              <a:rPr lang="en-US"/>
              <a:t>PHY 711  Fall 2020 -- Lecture 32</a:t>
            </a:r>
            <a:endParaRPr lang="en-US" dirty="0"/>
          </a:p>
        </p:txBody>
      </p:sp>
      <p:sp>
        <p:nvSpPr>
          <p:cNvPr id="4" name="Slide Number Placeholder 3">
            <a:extLst>
              <a:ext uri="{FF2B5EF4-FFF2-40B4-BE49-F238E27FC236}">
                <a16:creationId xmlns:a16="http://schemas.microsoft.com/office/drawing/2014/main" id="{5B56771F-9963-4E13-89D7-08976A4101BE}"/>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643D2340-928C-4C95-82E9-A68C2C94F4FF}"/>
              </a:ext>
            </a:extLst>
          </p:cNvPr>
          <p:cNvSpPr txBox="1"/>
          <p:nvPr/>
        </p:nvSpPr>
        <p:spPr>
          <a:xfrm>
            <a:off x="457200" y="5562600"/>
            <a:ext cx="7848600" cy="461665"/>
          </a:xfrm>
          <a:prstGeom prst="rect">
            <a:avLst/>
          </a:prstGeom>
          <a:noFill/>
        </p:spPr>
        <p:txBody>
          <a:bodyPr wrap="square" rtlCol="0">
            <a:spAutoFit/>
          </a:bodyPr>
          <a:lstStyle/>
          <a:p>
            <a:r>
              <a:rPr lang="en-US" sz="2400" dirty="0">
                <a:latin typeface="+mj-lt"/>
              </a:rPr>
              <a:t>Now consider some non-linear effects</a:t>
            </a:r>
          </a:p>
        </p:txBody>
      </p:sp>
      <p:sp>
        <p:nvSpPr>
          <p:cNvPr id="6" name="TextBox 5">
            <a:extLst>
              <a:ext uri="{FF2B5EF4-FFF2-40B4-BE49-F238E27FC236}">
                <a16:creationId xmlns:a16="http://schemas.microsoft.com/office/drawing/2014/main" id="{B710D1A2-1A1F-42C7-B2B4-D4ACD4A3A9D9}"/>
              </a:ext>
            </a:extLst>
          </p:cNvPr>
          <p:cNvSpPr txBox="1"/>
          <p:nvPr/>
        </p:nvSpPr>
        <p:spPr>
          <a:xfrm>
            <a:off x="381000" y="136525"/>
            <a:ext cx="7391400" cy="461665"/>
          </a:xfrm>
          <a:prstGeom prst="rect">
            <a:avLst/>
          </a:prstGeom>
          <a:noFill/>
        </p:spPr>
        <p:txBody>
          <a:bodyPr wrap="square" rtlCol="0">
            <a:spAutoFit/>
          </a:bodyPr>
          <a:lstStyle/>
          <a:p>
            <a:r>
              <a:rPr lang="en-US" sz="2400" dirty="0">
                <a:latin typeface="+mj-lt"/>
              </a:rPr>
              <a:t>Visualization of longitudinal wave motion</a:t>
            </a:r>
          </a:p>
        </p:txBody>
      </p:sp>
      <p:pic>
        <p:nvPicPr>
          <p:cNvPr id="8" name="Picture 7">
            <a:extLst>
              <a:ext uri="{FF2B5EF4-FFF2-40B4-BE49-F238E27FC236}">
                <a16:creationId xmlns:a16="http://schemas.microsoft.com/office/drawing/2014/main" id="{EDA1DDF7-3D25-4304-BB9D-75BAD1EB1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2000250"/>
            <a:ext cx="8572500" cy="2857500"/>
          </a:xfrm>
          <a:prstGeom prst="rect">
            <a:avLst/>
          </a:prstGeom>
        </p:spPr>
      </p:pic>
      <p:sp>
        <p:nvSpPr>
          <p:cNvPr id="9" name="TextBox 8">
            <a:extLst>
              <a:ext uri="{FF2B5EF4-FFF2-40B4-BE49-F238E27FC236}">
                <a16:creationId xmlns:a16="http://schemas.microsoft.com/office/drawing/2014/main" id="{3DF6C429-D088-4C2B-B1CC-14847945731B}"/>
              </a:ext>
            </a:extLst>
          </p:cNvPr>
          <p:cNvSpPr txBox="1"/>
          <p:nvPr/>
        </p:nvSpPr>
        <p:spPr>
          <a:xfrm>
            <a:off x="285750" y="762000"/>
            <a:ext cx="8401050" cy="707886"/>
          </a:xfrm>
          <a:prstGeom prst="rect">
            <a:avLst/>
          </a:prstGeom>
          <a:noFill/>
        </p:spPr>
        <p:txBody>
          <a:bodyPr wrap="square" rtlCol="0">
            <a:spAutoFit/>
          </a:bodyPr>
          <a:lstStyle/>
          <a:p>
            <a:r>
              <a:rPr lang="en-US" sz="2000" dirty="0">
                <a:latin typeface="+mj-lt"/>
              </a:rPr>
              <a:t>From the website:</a:t>
            </a:r>
          </a:p>
          <a:p>
            <a:r>
              <a:rPr lang="en-US" sz="2000" dirty="0">
                <a:latin typeface="+mj-lt"/>
                <a:hlinkClick r:id="rId4"/>
              </a:rPr>
              <a:t>https://www.acs.psu.edu/drussell/Demos/waves/wavemotion.html</a:t>
            </a:r>
            <a:endParaRPr lang="en-US" sz="2000" dirty="0">
              <a:latin typeface="+mj-lt"/>
            </a:endParaRPr>
          </a:p>
        </p:txBody>
      </p:sp>
    </p:spTree>
    <p:extLst>
      <p:ext uri="{BB962C8B-B14F-4D97-AF65-F5344CB8AC3E}">
        <p14:creationId xmlns:p14="http://schemas.microsoft.com/office/powerpoint/2010/main" val="3593186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533400" y="76200"/>
            <a:ext cx="7467600" cy="830997"/>
          </a:xfrm>
          <a:prstGeom prst="rect">
            <a:avLst/>
          </a:prstGeom>
          <a:noFill/>
        </p:spPr>
        <p:txBody>
          <a:bodyPr wrap="square" rtlCol="0">
            <a:spAutoFit/>
          </a:bodyPr>
          <a:lstStyle/>
          <a:p>
            <a:r>
              <a:rPr lang="en-US" sz="2400" dirty="0">
                <a:latin typeface="+mj-lt"/>
              </a:rPr>
              <a:t>Effects of nonlinearities in fluid equations  </a:t>
            </a:r>
          </a:p>
          <a:p>
            <a:r>
              <a:rPr lang="en-US" sz="2400" dirty="0">
                <a:latin typeface="+mj-lt"/>
              </a:rPr>
              <a:t>  -- one dimensional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908884230"/>
              </p:ext>
            </p:extLst>
          </p:nvPr>
        </p:nvGraphicFramePr>
        <p:xfrm>
          <a:off x="914400" y="907197"/>
          <a:ext cx="6030913" cy="2492375"/>
        </p:xfrm>
        <a:graphic>
          <a:graphicData uri="http://schemas.openxmlformats.org/presentationml/2006/ole">
            <mc:AlternateContent xmlns:mc="http://schemas.openxmlformats.org/markup-compatibility/2006">
              <mc:Choice xmlns:v="urn:schemas-microsoft-com:vml" Requires="v">
                <p:oleObj spid="_x0000_s1070" name="数式" r:id="rId4" imgW="2451100" imgH="1054100" progId="Equation.3">
                  <p:embed/>
                </p:oleObj>
              </mc:Choice>
              <mc:Fallback>
                <p:oleObj name="数式" r:id="rId4" imgW="2451100" imgH="1054100"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07197"/>
                        <a:ext cx="60309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69637390"/>
              </p:ext>
            </p:extLst>
          </p:nvPr>
        </p:nvGraphicFramePr>
        <p:xfrm>
          <a:off x="914400" y="3399572"/>
          <a:ext cx="7696200" cy="3126889"/>
        </p:xfrm>
        <a:graphic>
          <a:graphicData uri="http://schemas.openxmlformats.org/presentationml/2006/ole">
            <mc:AlternateContent xmlns:mc="http://schemas.openxmlformats.org/markup-compatibility/2006">
              <mc:Choice xmlns:v="urn:schemas-microsoft-com:vml" Requires="v">
                <p:oleObj spid="_x0000_s1071" name="Equation" r:id="rId6" imgW="4533840" imgH="1917360" progId="Equation.DSMT4">
                  <p:embed/>
                </p:oleObj>
              </mc:Choice>
              <mc:Fallback>
                <p:oleObj name="Equation" r:id="rId6" imgW="4533840" imgH="1917360" progId="Equation.DSMT4">
                  <p:embed/>
                  <p:pic>
                    <p:nvPicPr>
                      <p:cNvPr id="7" name="Object 6"/>
                      <p:cNvPicPr>
                        <a:picLocks noChangeAspect="1" noChangeArrowheads="1"/>
                      </p:cNvPicPr>
                      <p:nvPr/>
                    </p:nvPicPr>
                    <p:blipFill>
                      <a:blip r:embed="rId7"/>
                      <a:srcRect/>
                      <a:stretch>
                        <a:fillRect/>
                      </a:stretch>
                    </p:blipFill>
                    <p:spPr bwMode="auto">
                      <a:xfrm>
                        <a:off x="914400" y="3399572"/>
                        <a:ext cx="7696200" cy="31268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54756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6732754"/>
              </p:ext>
            </p:extLst>
          </p:nvPr>
        </p:nvGraphicFramePr>
        <p:xfrm>
          <a:off x="703262" y="228600"/>
          <a:ext cx="7373938" cy="3541713"/>
        </p:xfrm>
        <a:graphic>
          <a:graphicData uri="http://schemas.openxmlformats.org/presentationml/2006/ole">
            <mc:AlternateContent xmlns:mc="http://schemas.openxmlformats.org/markup-compatibility/2006">
              <mc:Choice xmlns:v="urn:schemas-microsoft-com:vml" Requires="v">
                <p:oleObj spid="_x0000_s362541" name="数式" r:id="rId4" imgW="2997000" imgH="1498320" progId="Equation.3">
                  <p:embed/>
                </p:oleObj>
              </mc:Choice>
              <mc:Fallback>
                <p:oleObj name="数式" r:id="rId4" imgW="2997000" imgH="1498320" progId="Equation.3">
                  <p:embed/>
                  <p:pic>
                    <p:nvPicPr>
                      <p:cNvPr id="5" name="Object 4"/>
                      <p:cNvPicPr>
                        <a:picLocks noChangeAspect="1" noChangeArrowheads="1"/>
                      </p:cNvPicPr>
                      <p:nvPr/>
                    </p:nvPicPr>
                    <p:blipFill>
                      <a:blip r:embed="rId5"/>
                      <a:srcRect/>
                      <a:stretch>
                        <a:fillRect/>
                      </a:stretch>
                    </p:blipFill>
                    <p:spPr bwMode="auto">
                      <a:xfrm>
                        <a:off x="703262" y="228600"/>
                        <a:ext cx="737393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4409861"/>
              </p:ext>
            </p:extLst>
          </p:nvPr>
        </p:nvGraphicFramePr>
        <p:xfrm>
          <a:off x="685800" y="3916362"/>
          <a:ext cx="8153400" cy="2255838"/>
        </p:xfrm>
        <a:graphic>
          <a:graphicData uri="http://schemas.openxmlformats.org/presentationml/2006/ole">
            <mc:AlternateContent xmlns:mc="http://schemas.openxmlformats.org/markup-compatibility/2006">
              <mc:Choice xmlns:v="urn:schemas-microsoft-com:vml" Requires="v">
                <p:oleObj spid="_x0000_s362542" name="Equation" r:id="rId6" imgW="5333760" imgH="1536480" progId="Equation.DSMT4">
                  <p:embed/>
                </p:oleObj>
              </mc:Choice>
              <mc:Fallback>
                <p:oleObj name="Equation" r:id="rId6" imgW="5333760" imgH="1536480" progId="Equation.DSMT4">
                  <p:embed/>
                  <p:pic>
                    <p:nvPicPr>
                      <p:cNvPr id="6" name="Object 5"/>
                      <p:cNvPicPr>
                        <a:picLocks noChangeAspect="1" noChangeArrowheads="1"/>
                      </p:cNvPicPr>
                      <p:nvPr/>
                    </p:nvPicPr>
                    <p:blipFill>
                      <a:blip r:embed="rId7"/>
                      <a:srcRect/>
                      <a:stretch>
                        <a:fillRect/>
                      </a:stretch>
                    </p:blipFill>
                    <p:spPr bwMode="auto">
                      <a:xfrm>
                        <a:off x="685800" y="3916362"/>
                        <a:ext cx="8153400" cy="2255838"/>
                      </a:xfrm>
                      <a:prstGeom prst="rect">
                        <a:avLst/>
                      </a:prstGeom>
                      <a:noFill/>
                      <a:ln>
                        <a:noFill/>
                      </a:ln>
                    </p:spPr>
                  </p:pic>
                </p:oleObj>
              </mc:Fallback>
            </mc:AlternateContent>
          </a:graphicData>
        </a:graphic>
      </p:graphicFrame>
      <p:sp>
        <p:nvSpPr>
          <p:cNvPr id="7" name="Curved Right Arrow 6"/>
          <p:cNvSpPr/>
          <p:nvPr/>
        </p:nvSpPr>
        <p:spPr>
          <a:xfrm>
            <a:off x="76200" y="685800"/>
            <a:ext cx="609600" cy="2514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756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3104545"/>
              </p:ext>
            </p:extLst>
          </p:nvPr>
        </p:nvGraphicFramePr>
        <p:xfrm>
          <a:off x="1446213" y="609600"/>
          <a:ext cx="3811587" cy="2041525"/>
        </p:xfrm>
        <a:graphic>
          <a:graphicData uri="http://schemas.openxmlformats.org/presentationml/2006/ole">
            <mc:AlternateContent xmlns:mc="http://schemas.openxmlformats.org/markup-compatibility/2006">
              <mc:Choice xmlns:v="urn:schemas-microsoft-com:vml" Requires="v">
                <p:oleObj spid="_x0000_s363565" name="数式" r:id="rId4" imgW="1549080" imgH="863280" progId="Equation.3">
                  <p:embed/>
                </p:oleObj>
              </mc:Choice>
              <mc:Fallback>
                <p:oleObj name="数式" r:id="rId4" imgW="1549080" imgH="863280" progId="Equation.3">
                  <p:embed/>
                  <p:pic>
                    <p:nvPicPr>
                      <p:cNvPr id="5" name="Object 4"/>
                      <p:cNvPicPr>
                        <a:picLocks noChangeAspect="1" noChangeArrowheads="1"/>
                      </p:cNvPicPr>
                      <p:nvPr/>
                    </p:nvPicPr>
                    <p:blipFill>
                      <a:blip r:embed="rId5"/>
                      <a:srcRect/>
                      <a:stretch>
                        <a:fillRect/>
                      </a:stretch>
                    </p:blipFill>
                    <p:spPr bwMode="auto">
                      <a:xfrm>
                        <a:off x="1446213" y="609600"/>
                        <a:ext cx="38115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1006443"/>
              </p:ext>
            </p:extLst>
          </p:nvPr>
        </p:nvGraphicFramePr>
        <p:xfrm>
          <a:off x="1295400" y="2895600"/>
          <a:ext cx="7159626" cy="2938478"/>
        </p:xfrm>
        <a:graphic>
          <a:graphicData uri="http://schemas.openxmlformats.org/presentationml/2006/ole">
            <mc:AlternateContent xmlns:mc="http://schemas.openxmlformats.org/markup-compatibility/2006">
              <mc:Choice xmlns:v="urn:schemas-microsoft-com:vml" Requires="v">
                <p:oleObj spid="_x0000_s363566" name="Equation" r:id="rId6" imgW="3962160" imgH="1688760" progId="Equation.DSMT4">
                  <p:embed/>
                </p:oleObj>
              </mc:Choice>
              <mc:Fallback>
                <p:oleObj name="Equation" r:id="rId6" imgW="3962160" imgH="1688760" progId="Equation.DSMT4">
                  <p:embed/>
                  <p:pic>
                    <p:nvPicPr>
                      <p:cNvPr id="6" name="Object 5"/>
                      <p:cNvPicPr>
                        <a:picLocks noChangeAspect="1" noChangeArrowheads="1"/>
                      </p:cNvPicPr>
                      <p:nvPr/>
                    </p:nvPicPr>
                    <p:blipFill>
                      <a:blip r:embed="rId7"/>
                      <a:srcRect/>
                      <a:stretch>
                        <a:fillRect/>
                      </a:stretch>
                    </p:blipFill>
                    <p:spPr bwMode="auto">
                      <a:xfrm>
                        <a:off x="1295400" y="2895600"/>
                        <a:ext cx="7159626" cy="2938478"/>
                      </a:xfrm>
                      <a:prstGeom prst="rect">
                        <a:avLst/>
                      </a:prstGeom>
                      <a:noFill/>
                      <a:ln>
                        <a:noFill/>
                      </a:ln>
                    </p:spPr>
                  </p:pic>
                </p:oleObj>
              </mc:Fallback>
            </mc:AlternateContent>
          </a:graphicData>
        </a:graphic>
      </p:graphicFrame>
      <p:sp>
        <p:nvSpPr>
          <p:cNvPr id="7" name="Curved Right Arrow 6"/>
          <p:cNvSpPr/>
          <p:nvPr/>
        </p:nvSpPr>
        <p:spPr>
          <a:xfrm>
            <a:off x="76200" y="1143000"/>
            <a:ext cx="1143000" cy="32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52400" y="2057400"/>
            <a:ext cx="1143000" cy="3200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009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Right Arrow 4"/>
          <p:cNvSpPr/>
          <p:nvPr/>
        </p:nvSpPr>
        <p:spPr>
          <a:xfrm>
            <a:off x="249847" y="22098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324BE2C-ECA0-49CB-9A99-911280FE9930}"/>
              </a:ext>
            </a:extLst>
          </p:cNvPr>
          <p:cNvPicPr>
            <a:picLocks noChangeAspect="1"/>
          </p:cNvPicPr>
          <p:nvPr/>
        </p:nvPicPr>
        <p:blipFill>
          <a:blip r:embed="rId3"/>
          <a:stretch>
            <a:fillRect/>
          </a:stretch>
        </p:blipFill>
        <p:spPr>
          <a:xfrm>
            <a:off x="695324" y="975975"/>
            <a:ext cx="8404479" cy="4553287"/>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34343025"/>
              </p:ext>
            </p:extLst>
          </p:nvPr>
        </p:nvGraphicFramePr>
        <p:xfrm>
          <a:off x="381000" y="277812"/>
          <a:ext cx="7942263" cy="5894388"/>
        </p:xfrm>
        <a:graphic>
          <a:graphicData uri="http://schemas.openxmlformats.org/presentationml/2006/ole">
            <mc:AlternateContent xmlns:mc="http://schemas.openxmlformats.org/markup-compatibility/2006">
              <mc:Choice xmlns:v="urn:schemas-microsoft-com:vml" Requires="v">
                <p:oleObj spid="_x0000_s364567" name="数式" r:id="rId4" imgW="3340080" imgH="2489040" progId="Equation.3">
                  <p:embed/>
                </p:oleObj>
              </mc:Choice>
              <mc:Fallback>
                <p:oleObj name="数式" r:id="rId4" imgW="3340080" imgH="2489040" progId="Equation.3">
                  <p:embed/>
                  <p:pic>
                    <p:nvPicPr>
                      <p:cNvPr id="6" name="Object 5"/>
                      <p:cNvPicPr>
                        <a:picLocks noChangeAspect="1" noChangeArrowheads="1"/>
                      </p:cNvPicPr>
                      <p:nvPr/>
                    </p:nvPicPr>
                    <p:blipFill>
                      <a:blip r:embed="rId5"/>
                      <a:srcRect/>
                      <a:stretch>
                        <a:fillRect/>
                      </a:stretch>
                    </p:blipFill>
                    <p:spPr bwMode="auto">
                      <a:xfrm>
                        <a:off x="381000" y="277812"/>
                        <a:ext cx="7942263" cy="58943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325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3866519"/>
              </p:ext>
            </p:extLst>
          </p:nvPr>
        </p:nvGraphicFramePr>
        <p:xfrm>
          <a:off x="228600" y="685800"/>
          <a:ext cx="8726488" cy="5111750"/>
        </p:xfrm>
        <a:graphic>
          <a:graphicData uri="http://schemas.openxmlformats.org/presentationml/2006/ole">
            <mc:AlternateContent xmlns:mc="http://schemas.openxmlformats.org/markup-compatibility/2006">
              <mc:Choice xmlns:v="urn:schemas-microsoft-com:vml" Requires="v">
                <p:oleObj spid="_x0000_s365591" name="数式" r:id="rId4" imgW="3670200" imgH="2158920" progId="Equation.3">
                  <p:embed/>
                </p:oleObj>
              </mc:Choice>
              <mc:Fallback>
                <p:oleObj name="数式" r:id="rId4" imgW="3670200" imgH="2158920" progId="Equation.3">
                  <p:embed/>
                  <p:pic>
                    <p:nvPicPr>
                      <p:cNvPr id="5" name="Object 4"/>
                      <p:cNvPicPr>
                        <a:picLocks noChangeAspect="1" noChangeArrowheads="1"/>
                      </p:cNvPicPr>
                      <p:nvPr/>
                    </p:nvPicPr>
                    <p:blipFill>
                      <a:blip r:embed="rId5"/>
                      <a:srcRect/>
                      <a:stretch>
                        <a:fillRect/>
                      </a:stretch>
                    </p:blipFill>
                    <p:spPr bwMode="auto">
                      <a:xfrm>
                        <a:off x="228600" y="685800"/>
                        <a:ext cx="87264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0690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2894583"/>
              </p:ext>
            </p:extLst>
          </p:nvPr>
        </p:nvGraphicFramePr>
        <p:xfrm>
          <a:off x="609600" y="228600"/>
          <a:ext cx="4076700" cy="2495550"/>
        </p:xfrm>
        <a:graphic>
          <a:graphicData uri="http://schemas.openxmlformats.org/presentationml/2006/ole">
            <mc:AlternateContent xmlns:mc="http://schemas.openxmlformats.org/markup-compatibility/2006">
              <mc:Choice xmlns:v="urn:schemas-microsoft-com:vml" Requires="v">
                <p:oleObj spid="_x0000_s366637" name="数式" r:id="rId4" imgW="1714320" imgH="1054080" progId="Equation.3">
                  <p:embed/>
                </p:oleObj>
              </mc:Choice>
              <mc:Fallback>
                <p:oleObj name="数式" r:id="rId4" imgW="1714320" imgH="1054080" progId="Equation.3">
                  <p:embed/>
                  <p:pic>
                    <p:nvPicPr>
                      <p:cNvPr id="6" name="Object 5"/>
                      <p:cNvPicPr>
                        <a:picLocks noChangeAspect="1" noChangeArrowheads="1"/>
                      </p:cNvPicPr>
                      <p:nvPr/>
                    </p:nvPicPr>
                    <p:blipFill>
                      <a:blip r:embed="rId5"/>
                      <a:srcRect/>
                      <a:stretch>
                        <a:fillRect/>
                      </a:stretch>
                    </p:blipFill>
                    <p:spPr bwMode="auto">
                      <a:xfrm>
                        <a:off x="609600" y="228600"/>
                        <a:ext cx="4076700" cy="249555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6713892"/>
              </p:ext>
            </p:extLst>
          </p:nvPr>
        </p:nvGraphicFramePr>
        <p:xfrm>
          <a:off x="228600" y="3294063"/>
          <a:ext cx="8726488" cy="2584450"/>
        </p:xfrm>
        <a:graphic>
          <a:graphicData uri="http://schemas.openxmlformats.org/presentationml/2006/ole">
            <mc:AlternateContent xmlns:mc="http://schemas.openxmlformats.org/markup-compatibility/2006">
              <mc:Choice xmlns:v="urn:schemas-microsoft-com:vml" Requires="v">
                <p:oleObj spid="_x0000_s366638" name="数式" r:id="rId6" imgW="3670200" imgH="1091880" progId="Equation.3">
                  <p:embed/>
                </p:oleObj>
              </mc:Choice>
              <mc:Fallback>
                <p:oleObj name="数式" r:id="rId6" imgW="3670200" imgH="1091880" progId="Equation.3">
                  <p:embed/>
                  <p:pic>
                    <p:nvPicPr>
                      <p:cNvPr id="5" name="Object 4"/>
                      <p:cNvPicPr>
                        <a:picLocks noChangeAspect="1" noChangeArrowheads="1"/>
                      </p:cNvPicPr>
                      <p:nvPr/>
                    </p:nvPicPr>
                    <p:blipFill>
                      <a:blip r:embed="rId7"/>
                      <a:srcRect/>
                      <a:stretch>
                        <a:fillRect/>
                      </a:stretch>
                    </p:blipFill>
                    <p:spPr bwMode="auto">
                      <a:xfrm>
                        <a:off x="228600" y="3294063"/>
                        <a:ext cx="87264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549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13086243"/>
              </p:ext>
            </p:extLst>
          </p:nvPr>
        </p:nvGraphicFramePr>
        <p:xfrm>
          <a:off x="762000" y="1066800"/>
          <a:ext cx="7670800" cy="3097212"/>
        </p:xfrm>
        <a:graphic>
          <a:graphicData uri="http://schemas.openxmlformats.org/presentationml/2006/ole">
            <mc:AlternateContent xmlns:mc="http://schemas.openxmlformats.org/markup-compatibility/2006">
              <mc:Choice xmlns:v="urn:schemas-microsoft-com:vml" Requires="v">
                <p:oleObj spid="_x0000_s367661" name="数式" r:id="rId4" imgW="3225600" imgH="1307880" progId="Equation.3">
                  <p:embed/>
                </p:oleObj>
              </mc:Choice>
              <mc:Fallback>
                <p:oleObj name="数式" r:id="rId4" imgW="3225600" imgH="1307880" progId="Equation.3">
                  <p:embed/>
                  <p:pic>
                    <p:nvPicPr>
                      <p:cNvPr id="5" name="Object 4"/>
                      <p:cNvPicPr>
                        <a:picLocks noChangeAspect="1" noChangeArrowheads="1"/>
                      </p:cNvPicPr>
                      <p:nvPr/>
                    </p:nvPicPr>
                    <p:blipFill>
                      <a:blip r:embed="rId5"/>
                      <a:srcRect/>
                      <a:stretch>
                        <a:fillRect/>
                      </a:stretch>
                    </p:blipFill>
                    <p:spPr bwMode="auto">
                      <a:xfrm>
                        <a:off x="762000" y="1066800"/>
                        <a:ext cx="76708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a:t>
            </a:r>
          </a:p>
        </p:txBody>
      </p:sp>
      <p:graphicFrame>
        <p:nvGraphicFramePr>
          <p:cNvPr id="7" name="Object 6"/>
          <p:cNvGraphicFramePr>
            <a:graphicFrameLocks noChangeAspect="1"/>
          </p:cNvGraphicFramePr>
          <p:nvPr>
            <p:extLst>
              <p:ext uri="{D42A27DB-BD31-4B8C-83A1-F6EECF244321}">
                <p14:modId xmlns:p14="http://schemas.microsoft.com/office/powerpoint/2010/main" val="2448309366"/>
              </p:ext>
            </p:extLst>
          </p:nvPr>
        </p:nvGraphicFramePr>
        <p:xfrm>
          <a:off x="838200" y="4419600"/>
          <a:ext cx="5586413" cy="1865313"/>
        </p:xfrm>
        <a:graphic>
          <a:graphicData uri="http://schemas.openxmlformats.org/presentationml/2006/ole">
            <mc:AlternateContent xmlns:mc="http://schemas.openxmlformats.org/markup-compatibility/2006">
              <mc:Choice xmlns:v="urn:schemas-microsoft-com:vml" Requires="v">
                <p:oleObj spid="_x0000_s367662" name="数式" r:id="rId6" imgW="2349360" imgH="787320" progId="Equation.3">
                  <p:embed/>
                </p:oleObj>
              </mc:Choice>
              <mc:Fallback>
                <p:oleObj name="数式" r:id="rId6" imgW="2349360" imgH="787320" progId="Equation.3">
                  <p:embed/>
                  <p:pic>
                    <p:nvPicPr>
                      <p:cNvPr id="7" name="Object 6"/>
                      <p:cNvPicPr>
                        <a:picLocks noChangeAspect="1" noChangeArrowheads="1"/>
                      </p:cNvPicPr>
                      <p:nvPr/>
                    </p:nvPicPr>
                    <p:blipFill>
                      <a:blip r:embed="rId7"/>
                      <a:srcRect/>
                      <a:stretch>
                        <a:fillRect/>
                      </a:stretch>
                    </p:blipFill>
                    <p:spPr bwMode="auto">
                      <a:xfrm>
                        <a:off x="838200" y="4419600"/>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4362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6671342"/>
              </p:ext>
            </p:extLst>
          </p:nvPr>
        </p:nvGraphicFramePr>
        <p:xfrm>
          <a:off x="570706" y="810913"/>
          <a:ext cx="8002588" cy="1503363"/>
        </p:xfrm>
        <a:graphic>
          <a:graphicData uri="http://schemas.openxmlformats.org/presentationml/2006/ole">
            <mc:AlternateContent xmlns:mc="http://schemas.openxmlformats.org/markup-compatibility/2006">
              <mc:Choice xmlns:v="urn:schemas-microsoft-com:vml" Requires="v">
                <p:oleObj spid="_x0000_s368707" name="数式" r:id="rId4" imgW="3365280" imgH="634680" progId="Equation.3">
                  <p:embed/>
                </p:oleObj>
              </mc:Choice>
              <mc:Fallback>
                <p:oleObj name="数式" r:id="rId4" imgW="3365280" imgH="634680" progId="Equation.3">
                  <p:embed/>
                  <p:pic>
                    <p:nvPicPr>
                      <p:cNvPr id="5" name="Object 4"/>
                      <p:cNvPicPr>
                        <a:picLocks noChangeAspect="1" noChangeArrowheads="1"/>
                      </p:cNvPicPr>
                      <p:nvPr/>
                    </p:nvPicPr>
                    <p:blipFill>
                      <a:blip r:embed="rId5"/>
                      <a:srcRect/>
                      <a:stretch>
                        <a:fillRect/>
                      </a:stretch>
                    </p:blipFill>
                    <p:spPr bwMode="auto">
                      <a:xfrm>
                        <a:off x="570706" y="810913"/>
                        <a:ext cx="80025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064211448"/>
              </p:ext>
            </p:extLst>
          </p:nvPr>
        </p:nvGraphicFramePr>
        <p:xfrm>
          <a:off x="570706" y="2421851"/>
          <a:ext cx="5586413" cy="1865313"/>
        </p:xfrm>
        <a:graphic>
          <a:graphicData uri="http://schemas.openxmlformats.org/presentationml/2006/ole">
            <mc:AlternateContent xmlns:mc="http://schemas.openxmlformats.org/markup-compatibility/2006">
              <mc:Choice xmlns:v="urn:schemas-microsoft-com:vml" Requires="v">
                <p:oleObj spid="_x0000_s368708" name="数式" r:id="rId6" imgW="2349360" imgH="787320" progId="Equation.3">
                  <p:embed/>
                </p:oleObj>
              </mc:Choice>
              <mc:Fallback>
                <p:oleObj name="数式" r:id="rId6" imgW="2349360" imgH="787320" progId="Equation.3">
                  <p:embed/>
                  <p:pic>
                    <p:nvPicPr>
                      <p:cNvPr id="7" name="Object 6"/>
                      <p:cNvPicPr>
                        <a:picLocks noChangeAspect="1" noChangeArrowheads="1"/>
                      </p:cNvPicPr>
                      <p:nvPr/>
                    </p:nvPicPr>
                    <p:blipFill>
                      <a:blip r:embed="rId7"/>
                      <a:srcRect/>
                      <a:stretch>
                        <a:fillRect/>
                      </a:stretch>
                    </p:blipFill>
                    <p:spPr bwMode="auto">
                      <a:xfrm>
                        <a:off x="570706" y="2421851"/>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29844630"/>
              </p:ext>
            </p:extLst>
          </p:nvPr>
        </p:nvGraphicFramePr>
        <p:xfrm>
          <a:off x="543236" y="4127500"/>
          <a:ext cx="5613884" cy="2197100"/>
        </p:xfrm>
        <a:graphic>
          <a:graphicData uri="http://schemas.openxmlformats.org/presentationml/2006/ole">
            <mc:AlternateContent xmlns:mc="http://schemas.openxmlformats.org/markup-compatibility/2006">
              <mc:Choice xmlns:v="urn:schemas-microsoft-com:vml" Requires="v">
                <p:oleObj spid="_x0000_s368709" name="Equation" r:id="rId8" imgW="2514600" imgH="927000" progId="Equation.DSMT4">
                  <p:embed/>
                </p:oleObj>
              </mc:Choice>
              <mc:Fallback>
                <p:oleObj name="Equation" r:id="rId8" imgW="2514600" imgH="927000" progId="Equation.DSMT4">
                  <p:embed/>
                  <p:pic>
                    <p:nvPicPr>
                      <p:cNvPr id="8" name="Object 7"/>
                      <p:cNvPicPr>
                        <a:picLocks noChangeAspect="1" noChangeArrowheads="1"/>
                      </p:cNvPicPr>
                      <p:nvPr/>
                    </p:nvPicPr>
                    <p:blipFill>
                      <a:blip r:embed="rId9"/>
                      <a:srcRect/>
                      <a:stretch>
                        <a:fillRect/>
                      </a:stretch>
                    </p:blipFill>
                    <p:spPr bwMode="auto">
                      <a:xfrm>
                        <a:off x="543236" y="4127500"/>
                        <a:ext cx="5613884" cy="2197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9204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9634098"/>
              </p:ext>
            </p:extLst>
          </p:nvPr>
        </p:nvGraphicFramePr>
        <p:xfrm>
          <a:off x="381000" y="1133049"/>
          <a:ext cx="8686800" cy="1982542"/>
        </p:xfrm>
        <a:graphic>
          <a:graphicData uri="http://schemas.openxmlformats.org/presentationml/2006/ole">
            <mc:AlternateContent xmlns:mc="http://schemas.openxmlformats.org/markup-compatibility/2006">
              <mc:Choice xmlns:v="urn:schemas-microsoft-com:vml" Requires="v">
                <p:oleObj spid="_x0000_s369709" name="Equation" r:id="rId4" imgW="5816520" imgH="1333440" progId="Equation.DSMT4">
                  <p:embed/>
                </p:oleObj>
              </mc:Choice>
              <mc:Fallback>
                <p:oleObj name="Equation" r:id="rId4" imgW="5816520" imgH="1333440" progId="Equation.DSMT4">
                  <p:embed/>
                  <p:pic>
                    <p:nvPicPr>
                      <p:cNvPr id="5" name="Object 4"/>
                      <p:cNvPicPr>
                        <a:picLocks noChangeAspect="1" noChangeArrowheads="1"/>
                      </p:cNvPicPr>
                      <p:nvPr/>
                    </p:nvPicPr>
                    <p:blipFill>
                      <a:blip r:embed="rId5"/>
                      <a:srcRect/>
                      <a:stretch>
                        <a:fillRect/>
                      </a:stretch>
                    </p:blipFill>
                    <p:spPr bwMode="auto">
                      <a:xfrm>
                        <a:off x="381000" y="1133049"/>
                        <a:ext cx="8686800" cy="198254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6267346"/>
              </p:ext>
            </p:extLst>
          </p:nvPr>
        </p:nvGraphicFramePr>
        <p:xfrm>
          <a:off x="519112" y="3144166"/>
          <a:ext cx="6516688" cy="3336922"/>
        </p:xfrm>
        <a:graphic>
          <a:graphicData uri="http://schemas.openxmlformats.org/presentationml/2006/ole">
            <mc:AlternateContent xmlns:mc="http://schemas.openxmlformats.org/markup-compatibility/2006">
              <mc:Choice xmlns:v="urn:schemas-microsoft-com:vml" Requires="v">
                <p:oleObj spid="_x0000_s369710" name="Equation" r:id="rId6" imgW="3682800" imgH="1892160" progId="Equation.DSMT4">
                  <p:embed/>
                </p:oleObj>
              </mc:Choice>
              <mc:Fallback>
                <p:oleObj name="Equation" r:id="rId6" imgW="3682800" imgH="1892160" progId="Equation.DSMT4">
                  <p:embed/>
                  <p:pic>
                    <p:nvPicPr>
                      <p:cNvPr id="6" name="Object 5"/>
                      <p:cNvPicPr>
                        <a:picLocks noChangeAspect="1" noChangeArrowheads="1"/>
                      </p:cNvPicPr>
                      <p:nvPr/>
                    </p:nvPicPr>
                    <p:blipFill>
                      <a:blip r:embed="rId7"/>
                      <a:srcRect/>
                      <a:stretch>
                        <a:fillRect/>
                      </a:stretch>
                    </p:blipFill>
                    <p:spPr bwMode="auto">
                      <a:xfrm>
                        <a:off x="519112" y="3144166"/>
                        <a:ext cx="6516688" cy="3336922"/>
                      </a:xfrm>
                      <a:prstGeom prst="rect">
                        <a:avLst/>
                      </a:prstGeom>
                      <a:noFill/>
                      <a:ln>
                        <a:noFill/>
                      </a:ln>
                    </p:spPr>
                  </p:pic>
                </p:oleObj>
              </mc:Fallback>
            </mc:AlternateContent>
          </a:graphicData>
        </a:graphic>
      </p:graphicFrame>
      <p:sp>
        <p:nvSpPr>
          <p:cNvPr id="7" name="TextBox 6"/>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full non-linear case:</a:t>
            </a:r>
          </a:p>
        </p:txBody>
      </p:sp>
      <p:sp>
        <p:nvSpPr>
          <p:cNvPr id="8" name="Right Brace 7"/>
          <p:cNvSpPr/>
          <p:nvPr/>
        </p:nvSpPr>
        <p:spPr>
          <a:xfrm rot="5400000">
            <a:off x="8048932" y="1190932"/>
            <a:ext cx="381000" cy="104713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077200" y="1923108"/>
            <a:ext cx="533400" cy="461665"/>
          </a:xfrm>
          <a:prstGeom prst="rect">
            <a:avLst/>
          </a:prstGeom>
          <a:noFill/>
        </p:spPr>
        <p:txBody>
          <a:bodyPr wrap="square" rtlCol="0">
            <a:spAutoFit/>
          </a:bodyPr>
          <a:lstStyle/>
          <a:p>
            <a:r>
              <a:rPr lang="en-US" sz="2400" i="1" dirty="0">
                <a:latin typeface="+mj-lt"/>
              </a:rPr>
              <a:t>w</a:t>
            </a:r>
          </a:p>
        </p:txBody>
      </p:sp>
    </p:spTree>
    <p:extLst>
      <p:ext uri="{BB962C8B-B14F-4D97-AF65-F5344CB8AC3E}">
        <p14:creationId xmlns:p14="http://schemas.microsoft.com/office/powerpoint/2010/main" val="4257566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45459364"/>
              </p:ext>
            </p:extLst>
          </p:nvPr>
        </p:nvGraphicFramePr>
        <p:xfrm>
          <a:off x="928255" y="1038225"/>
          <a:ext cx="6629400" cy="4781550"/>
        </p:xfrm>
        <a:graphic>
          <a:graphicData uri="http://schemas.openxmlformats.org/presentationml/2006/ole">
            <mc:AlternateContent xmlns:mc="http://schemas.openxmlformats.org/markup-compatibility/2006">
              <mc:Choice xmlns:v="urn:schemas-microsoft-com:vml" Requires="v">
                <p:oleObj spid="_x0000_s370711" name="Equation" r:id="rId4" imgW="4686120" imgH="3390840" progId="Equation.DSMT4">
                  <p:embed/>
                </p:oleObj>
              </mc:Choice>
              <mc:Fallback>
                <p:oleObj name="Equation" r:id="rId4" imgW="4686120" imgH="3390840" progId="Equation.DSMT4">
                  <p:embed/>
                  <p:pic>
                    <p:nvPicPr>
                      <p:cNvPr id="5" name="Object 4"/>
                      <p:cNvPicPr>
                        <a:picLocks noChangeAspect="1" noChangeArrowheads="1"/>
                      </p:cNvPicPr>
                      <p:nvPr/>
                    </p:nvPicPr>
                    <p:blipFill>
                      <a:blip r:embed="rId5"/>
                      <a:srcRect/>
                      <a:stretch>
                        <a:fillRect/>
                      </a:stretch>
                    </p:blipFill>
                    <p:spPr bwMode="auto">
                      <a:xfrm>
                        <a:off x="928255" y="1038225"/>
                        <a:ext cx="6629400" cy="4781550"/>
                      </a:xfrm>
                      <a:prstGeom prst="rect">
                        <a:avLst/>
                      </a:prstGeom>
                      <a:noFill/>
                      <a:ln>
                        <a:noFill/>
                      </a:ln>
                    </p:spPr>
                  </p:pic>
                </p:oleObj>
              </mc:Fallback>
            </mc:AlternateContent>
          </a:graphicData>
        </a:graphic>
      </p:graphicFrame>
      <p:sp>
        <p:nvSpPr>
          <p:cNvPr id="6" name="TextBox 5"/>
          <p:cNvSpPr txBox="1"/>
          <p:nvPr/>
        </p:nvSpPr>
        <p:spPr>
          <a:xfrm>
            <a:off x="304800" y="304800"/>
            <a:ext cx="7239000" cy="461665"/>
          </a:xfrm>
          <a:prstGeom prst="rect">
            <a:avLst/>
          </a:prstGeom>
          <a:noFill/>
        </p:spPr>
        <p:txBody>
          <a:bodyPr wrap="square" rtlCol="0">
            <a:spAutoFit/>
          </a:bodyPr>
          <a:lstStyle/>
          <a:p>
            <a:r>
              <a:rPr lang="en-US" sz="2400" dirty="0">
                <a:latin typeface="+mj-lt"/>
              </a:rPr>
              <a:t>Visualization continued:</a:t>
            </a:r>
          </a:p>
        </p:txBody>
      </p:sp>
    </p:spTree>
    <p:extLst>
      <p:ext uri="{BB962C8B-B14F-4D97-AF65-F5344CB8AC3E}">
        <p14:creationId xmlns:p14="http://schemas.microsoft.com/office/powerpoint/2010/main" val="47895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152400" y="92697"/>
            <a:ext cx="1502334" cy="461665"/>
          </a:xfrm>
          <a:prstGeom prst="rect">
            <a:avLst/>
          </a:prstGeom>
          <a:noFill/>
        </p:spPr>
        <p:txBody>
          <a:bodyPr wrap="none" rtlCol="0">
            <a:spAutoFit/>
          </a:bodyPr>
          <a:lstStyle/>
          <a:p>
            <a:r>
              <a:rPr lang="en-US" sz="2400" dirty="0">
                <a:latin typeface="+mj-lt"/>
              </a:rPr>
              <a:t>Summary</a:t>
            </a:r>
          </a:p>
        </p:txBody>
      </p:sp>
      <p:graphicFrame>
        <p:nvGraphicFramePr>
          <p:cNvPr id="6" name="Object 5"/>
          <p:cNvGraphicFramePr>
            <a:graphicFrameLocks noChangeAspect="1"/>
          </p:cNvGraphicFramePr>
          <p:nvPr>
            <p:extLst>
              <p:ext uri="{D42A27DB-BD31-4B8C-83A1-F6EECF244321}">
                <p14:modId xmlns:p14="http://schemas.microsoft.com/office/powerpoint/2010/main" val="3029722092"/>
              </p:ext>
            </p:extLst>
          </p:nvPr>
        </p:nvGraphicFramePr>
        <p:xfrm>
          <a:off x="457200" y="669421"/>
          <a:ext cx="7354888" cy="1342064"/>
        </p:xfrm>
        <a:graphic>
          <a:graphicData uri="http://schemas.openxmlformats.org/presentationml/2006/ole">
            <mc:AlternateContent xmlns:mc="http://schemas.openxmlformats.org/markup-compatibility/2006">
              <mc:Choice xmlns:v="urn:schemas-microsoft-com:vml" Requires="v">
                <p:oleObj spid="_x0000_s371779" name="Equation" r:id="rId4" imgW="5194080" imgH="952200" progId="Equation.DSMT4">
                  <p:embed/>
                </p:oleObj>
              </mc:Choice>
              <mc:Fallback>
                <p:oleObj name="Equation" r:id="rId4" imgW="5194080" imgH="952200" progId="Equation.DSMT4">
                  <p:embed/>
                  <p:pic>
                    <p:nvPicPr>
                      <p:cNvPr id="6" name="Object 5"/>
                      <p:cNvPicPr>
                        <a:picLocks noChangeAspect="1" noChangeArrowheads="1"/>
                      </p:cNvPicPr>
                      <p:nvPr/>
                    </p:nvPicPr>
                    <p:blipFill>
                      <a:blip r:embed="rId5"/>
                      <a:srcRect/>
                      <a:stretch>
                        <a:fillRect/>
                      </a:stretch>
                    </p:blipFill>
                    <p:spPr bwMode="auto">
                      <a:xfrm>
                        <a:off x="457200" y="669421"/>
                        <a:ext cx="7354888" cy="13420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13472312"/>
              </p:ext>
            </p:extLst>
          </p:nvPr>
        </p:nvGraphicFramePr>
        <p:xfrm>
          <a:off x="450574" y="2116992"/>
          <a:ext cx="8001001" cy="1377950"/>
        </p:xfrm>
        <a:graphic>
          <a:graphicData uri="http://schemas.openxmlformats.org/presentationml/2006/ole">
            <mc:AlternateContent xmlns:mc="http://schemas.openxmlformats.org/markup-compatibility/2006">
              <mc:Choice xmlns:v="urn:schemas-microsoft-com:vml" Requires="v">
                <p:oleObj spid="_x0000_s371780" name="Equation" r:id="rId6" imgW="5981400" imgH="1028520" progId="Equation.DSMT4">
                  <p:embed/>
                </p:oleObj>
              </mc:Choice>
              <mc:Fallback>
                <p:oleObj name="Equation" r:id="rId6" imgW="5981400" imgH="1028520" progId="Equation.DSMT4">
                  <p:embed/>
                  <p:pic>
                    <p:nvPicPr>
                      <p:cNvPr id="7" name="Object 6"/>
                      <p:cNvPicPr/>
                      <p:nvPr/>
                    </p:nvPicPr>
                    <p:blipFill>
                      <a:blip r:embed="rId7"/>
                      <a:stretch>
                        <a:fillRect/>
                      </a:stretch>
                    </p:blipFill>
                    <p:spPr>
                      <a:xfrm>
                        <a:off x="450574" y="2116992"/>
                        <a:ext cx="8001001" cy="13779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35465022"/>
              </p:ext>
            </p:extLst>
          </p:nvPr>
        </p:nvGraphicFramePr>
        <p:xfrm>
          <a:off x="450574" y="3492996"/>
          <a:ext cx="8229600" cy="2792413"/>
        </p:xfrm>
        <a:graphic>
          <a:graphicData uri="http://schemas.openxmlformats.org/presentationml/2006/ole">
            <mc:AlternateContent xmlns:mc="http://schemas.openxmlformats.org/markup-compatibility/2006">
              <mc:Choice xmlns:v="urn:schemas-microsoft-com:vml" Requires="v">
                <p:oleObj spid="_x0000_s371781" name="Equation" r:id="rId8" imgW="5816520" imgH="1981080" progId="Equation.DSMT4">
                  <p:embed/>
                </p:oleObj>
              </mc:Choice>
              <mc:Fallback>
                <p:oleObj name="Equation" r:id="rId8" imgW="5816520" imgH="1981080" progId="Equation.DSMT4">
                  <p:embed/>
                  <p:pic>
                    <p:nvPicPr>
                      <p:cNvPr id="8" name="Object 7"/>
                      <p:cNvPicPr>
                        <a:picLocks noChangeAspect="1" noChangeArrowheads="1"/>
                      </p:cNvPicPr>
                      <p:nvPr/>
                    </p:nvPicPr>
                    <p:blipFill>
                      <a:blip r:embed="rId9"/>
                      <a:srcRect/>
                      <a:stretch>
                        <a:fillRect/>
                      </a:stretch>
                    </p:blipFill>
                    <p:spPr bwMode="auto">
                      <a:xfrm>
                        <a:off x="450574" y="3492996"/>
                        <a:ext cx="8229600" cy="27924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05997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pic>
        <p:nvPicPr>
          <p:cNvPr id="360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47" r="11858"/>
          <a:stretch/>
        </p:blipFill>
        <p:spPr bwMode="auto">
          <a:xfrm>
            <a:off x="1981200" y="80665"/>
            <a:ext cx="55595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Linear wave:</a:t>
            </a:r>
          </a:p>
        </p:txBody>
      </p:sp>
      <p:pic>
        <p:nvPicPr>
          <p:cNvPr id="3604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39" r="4116"/>
          <a:stretch/>
        </p:blipFill>
        <p:spPr bwMode="auto">
          <a:xfrm>
            <a:off x="2133600" y="2971800"/>
            <a:ext cx="660807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3348335"/>
            <a:ext cx="7620000" cy="461665"/>
          </a:xfrm>
          <a:prstGeom prst="rect">
            <a:avLst/>
          </a:prstGeom>
          <a:noFill/>
        </p:spPr>
        <p:txBody>
          <a:bodyPr wrap="square" rtlCol="0">
            <a:spAutoFit/>
          </a:bodyPr>
          <a:lstStyle/>
          <a:p>
            <a:r>
              <a:rPr lang="en-US" sz="2400" dirty="0">
                <a:latin typeface="+mj-lt"/>
              </a:rPr>
              <a:t>Non-linear wave:</a:t>
            </a:r>
          </a:p>
        </p:txBody>
      </p:sp>
    </p:spTree>
    <p:extLst>
      <p:ext uri="{BB962C8B-B14F-4D97-AF65-F5344CB8AC3E}">
        <p14:creationId xmlns:p14="http://schemas.microsoft.com/office/powerpoint/2010/main" val="384848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6108F4-4A45-45CC-B86D-55F62444925D}"/>
              </a:ext>
            </a:extLst>
          </p:cNvPr>
          <p:cNvSpPr>
            <a:spLocks noGrp="1"/>
          </p:cNvSpPr>
          <p:nvPr>
            <p:ph type="dt" sz="half" idx="10"/>
          </p:nvPr>
        </p:nvSpPr>
        <p:spPr/>
        <p:txBody>
          <a:bodyPr/>
          <a:lstStyle/>
          <a:p>
            <a:r>
              <a:rPr lang="en-US"/>
              <a:t>11/6/2020</a:t>
            </a:r>
            <a:endParaRPr lang="en-US" dirty="0"/>
          </a:p>
        </p:txBody>
      </p:sp>
      <p:sp>
        <p:nvSpPr>
          <p:cNvPr id="3" name="Footer Placeholder 2">
            <a:extLst>
              <a:ext uri="{FF2B5EF4-FFF2-40B4-BE49-F238E27FC236}">
                <a16:creationId xmlns:a16="http://schemas.microsoft.com/office/drawing/2014/main" id="{3264459F-B200-43A7-82C9-D0C4AB7959F9}"/>
              </a:ext>
            </a:extLst>
          </p:cNvPr>
          <p:cNvSpPr>
            <a:spLocks noGrp="1"/>
          </p:cNvSpPr>
          <p:nvPr>
            <p:ph type="ftr" sz="quarter" idx="11"/>
          </p:nvPr>
        </p:nvSpPr>
        <p:spPr/>
        <p:txBody>
          <a:bodyPr/>
          <a:lstStyle/>
          <a:p>
            <a:r>
              <a:rPr lang="en-US"/>
              <a:t>PHY 711  Fall 2020 -- Lecture 32</a:t>
            </a:r>
            <a:endParaRPr lang="en-US" dirty="0"/>
          </a:p>
        </p:txBody>
      </p:sp>
      <p:sp>
        <p:nvSpPr>
          <p:cNvPr id="4" name="Slide Number Placeholder 3">
            <a:extLst>
              <a:ext uri="{FF2B5EF4-FFF2-40B4-BE49-F238E27FC236}">
                <a16:creationId xmlns:a16="http://schemas.microsoft.com/office/drawing/2014/main" id="{206B6537-AC2E-4330-8079-A0432D0114E1}"/>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54CF8267-4F9B-43E4-B233-0450A4D8311F}"/>
              </a:ext>
            </a:extLst>
          </p:cNvPr>
          <p:cNvSpPr txBox="1"/>
          <p:nvPr/>
        </p:nvSpPr>
        <p:spPr>
          <a:xfrm>
            <a:off x="457200" y="304800"/>
            <a:ext cx="8229600" cy="2954655"/>
          </a:xfrm>
          <a:prstGeom prst="rect">
            <a:avLst/>
          </a:prstGeom>
          <a:noFill/>
        </p:spPr>
        <p:txBody>
          <a:bodyPr wrap="square" rtlCol="0">
            <a:spAutoFit/>
          </a:bodyPr>
          <a:lstStyle/>
          <a:p>
            <a:r>
              <a:rPr lang="en-US" sz="2400" dirty="0">
                <a:latin typeface="+mj-lt"/>
              </a:rPr>
              <a:t>Your questions –</a:t>
            </a:r>
          </a:p>
          <a:p>
            <a:r>
              <a:rPr lang="en-US" sz="2400" dirty="0">
                <a:latin typeface="+mj-lt"/>
              </a:rPr>
              <a:t>From Nick –</a:t>
            </a:r>
          </a:p>
          <a:p>
            <a:r>
              <a:rPr lang="en-US" dirty="0">
                <a:latin typeface="+mj-lt"/>
              </a:rPr>
              <a:t>1. </a:t>
            </a:r>
            <a:r>
              <a:rPr lang="en-US" dirty="0"/>
              <a:t>Can you cover what the extra boundary conditions are representing?</a:t>
            </a:r>
          </a:p>
          <a:p>
            <a:r>
              <a:rPr lang="en-US" dirty="0"/>
              <a:t>2. Also what is the deal with the bar notation on the </a:t>
            </a:r>
            <a:r>
              <a:rPr lang="en-US" dirty="0" err="1"/>
              <a:t>r,z</a:t>
            </a:r>
            <a:r>
              <a:rPr lang="en-US" dirty="0"/>
              <a:t>? Why not say </a:t>
            </a:r>
            <a:r>
              <a:rPr lang="en-US" dirty="0" err="1"/>
              <a:t>r+r</a:t>
            </a:r>
            <a:r>
              <a:rPr lang="en-US" dirty="0"/>
              <a:t>’?</a:t>
            </a:r>
            <a:br>
              <a:rPr lang="en-US" dirty="0"/>
            </a:br>
            <a:r>
              <a:rPr lang="en-US" dirty="0"/>
              <a:t>3. Lastly, can you go over the approximation for |r-r'|? I don't quite follow that.</a:t>
            </a:r>
          </a:p>
          <a:p>
            <a:endParaRPr lang="en-US" dirty="0"/>
          </a:p>
          <a:p>
            <a:r>
              <a:rPr lang="en-US" sz="2400" dirty="0"/>
              <a:t>From Gao –</a:t>
            </a:r>
          </a:p>
          <a:p>
            <a:r>
              <a:rPr lang="en-US" dirty="0"/>
              <a:t>1. Does u=</a:t>
            </a:r>
            <a:r>
              <a:rPr lang="en-US" dirty="0" err="1"/>
              <a:t>c+v</a:t>
            </a:r>
            <a:r>
              <a:rPr lang="en-US" dirty="0"/>
              <a:t> stands for actual wave velocity in nonlinear media?</a:t>
            </a:r>
          </a:p>
          <a:p>
            <a:endParaRPr lang="en-US" dirty="0">
              <a:latin typeface="+mj-lt"/>
            </a:endParaRPr>
          </a:p>
        </p:txBody>
      </p:sp>
    </p:spTree>
    <p:extLst>
      <p:ext uri="{BB962C8B-B14F-4D97-AF65-F5344CB8AC3E}">
        <p14:creationId xmlns:p14="http://schemas.microsoft.com/office/powerpoint/2010/main" val="273899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84152367"/>
              </p:ext>
            </p:extLst>
          </p:nvPr>
        </p:nvGraphicFramePr>
        <p:xfrm>
          <a:off x="57150" y="1016000"/>
          <a:ext cx="8904288" cy="4775200"/>
        </p:xfrm>
        <a:graphic>
          <a:graphicData uri="http://schemas.openxmlformats.org/presentationml/2006/ole">
            <mc:AlternateContent xmlns:mc="http://schemas.openxmlformats.org/markup-compatibility/2006">
              <mc:Choice xmlns:v="urn:schemas-microsoft-com:vml" Requires="v">
                <p:oleObj spid="_x0000_s332904" name="Equation" r:id="rId4" imgW="2984400" imgH="1663560" progId="Equation.DSMT4">
                  <p:embed/>
                </p:oleObj>
              </mc:Choice>
              <mc:Fallback>
                <p:oleObj name="Equation" r:id="rId4" imgW="2984400" imgH="1663560" progId="Equation.DSMT4">
                  <p:embed/>
                  <p:pic>
                    <p:nvPicPr>
                      <p:cNvPr id="0" name=""/>
                      <p:cNvPicPr>
                        <a:picLocks noChangeAspect="1" noChangeArrowheads="1"/>
                      </p:cNvPicPr>
                      <p:nvPr/>
                    </p:nvPicPr>
                    <p:blipFill>
                      <a:blip r:embed="rId5"/>
                      <a:srcRect/>
                      <a:stretch>
                        <a:fillRect/>
                      </a:stretch>
                    </p:blipFill>
                    <p:spPr bwMode="auto">
                      <a:xfrm>
                        <a:off x="57150" y="1016000"/>
                        <a:ext cx="8904288" cy="4775200"/>
                      </a:xfrm>
                      <a:prstGeom prst="rect">
                        <a:avLst/>
                      </a:prstGeom>
                      <a:noFill/>
                      <a:ln>
                        <a:noFill/>
                      </a:ln>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a:latin typeface="+mj-lt"/>
              </a:rPr>
              <a:t>Recap:    Wave equation with source:</a:t>
            </a:r>
          </a:p>
        </p:txBody>
      </p:sp>
    </p:spTree>
    <p:extLst>
      <p:ext uri="{BB962C8B-B14F-4D97-AF65-F5344CB8AC3E}">
        <p14:creationId xmlns:p14="http://schemas.microsoft.com/office/powerpoint/2010/main" val="799691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52203781"/>
              </p:ext>
            </p:extLst>
          </p:nvPr>
        </p:nvGraphicFramePr>
        <p:xfrm>
          <a:off x="951706" y="1143000"/>
          <a:ext cx="6478588" cy="2770187"/>
        </p:xfrm>
        <a:graphic>
          <a:graphicData uri="http://schemas.openxmlformats.org/presentationml/2006/ole">
            <mc:AlternateContent xmlns:mc="http://schemas.openxmlformats.org/markup-compatibility/2006">
              <mc:Choice xmlns:v="urn:schemas-microsoft-com:vml" Requires="v">
                <p:oleObj spid="_x0000_s333927" name="数式" r:id="rId4" imgW="2171520" imgH="965160" progId="Equation.3">
                  <p:embed/>
                </p:oleObj>
              </mc:Choice>
              <mc:Fallback>
                <p:oleObj name="数式" r:id="rId4" imgW="2171520" imgH="965160" progId="Equation.3">
                  <p:embed/>
                  <p:pic>
                    <p:nvPicPr>
                      <p:cNvPr id="0" name=""/>
                      <p:cNvPicPr>
                        <a:picLocks noChangeAspect="1" noChangeArrowheads="1"/>
                      </p:cNvPicPr>
                      <p:nvPr/>
                    </p:nvPicPr>
                    <p:blipFill>
                      <a:blip r:embed="rId5"/>
                      <a:srcRect/>
                      <a:stretch>
                        <a:fillRect/>
                      </a:stretch>
                    </p:blipFill>
                    <p:spPr bwMode="auto">
                      <a:xfrm>
                        <a:off x="951706" y="1143000"/>
                        <a:ext cx="64785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a:latin typeface="+mj-lt"/>
              </a:rPr>
              <a:t>Wave equation with source -- continued:</a:t>
            </a:r>
          </a:p>
        </p:txBody>
      </p:sp>
    </p:spTree>
    <p:extLst>
      <p:ext uri="{BB962C8B-B14F-4D97-AF65-F5344CB8AC3E}">
        <p14:creationId xmlns:p14="http://schemas.microsoft.com/office/powerpoint/2010/main" val="81024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500062" y="302567"/>
            <a:ext cx="8491538" cy="830997"/>
          </a:xfrm>
          <a:prstGeom prst="rect">
            <a:avLst/>
          </a:prstGeom>
          <a:noFill/>
        </p:spPr>
        <p:txBody>
          <a:bodyPr wrap="square" rtlCol="0">
            <a:spAutoFit/>
          </a:bodyPr>
          <a:lstStyle/>
          <a:p>
            <a:r>
              <a:rPr lang="en-US" sz="2400" dirty="0">
                <a:latin typeface="+mj-lt"/>
              </a:rPr>
              <a:t>Reviewing some of the highlights from last time --</a:t>
            </a:r>
          </a:p>
          <a:p>
            <a:r>
              <a:rPr lang="en-US" sz="2400" dirty="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634932061"/>
              </p:ext>
            </p:extLst>
          </p:nvPr>
        </p:nvGraphicFramePr>
        <p:xfrm>
          <a:off x="534987" y="1277937"/>
          <a:ext cx="8228013" cy="4437063"/>
        </p:xfrm>
        <a:graphic>
          <a:graphicData uri="http://schemas.openxmlformats.org/presentationml/2006/ole">
            <mc:AlternateContent xmlns:mc="http://schemas.openxmlformats.org/markup-compatibility/2006">
              <mc:Choice xmlns:v="urn:schemas-microsoft-com:vml" Requires="v">
                <p:oleObj spid="_x0000_s335976" name="数式" r:id="rId4" imgW="3022560" imgH="1650960" progId="Equation.3">
                  <p:embed/>
                </p:oleObj>
              </mc:Choice>
              <mc:Fallback>
                <p:oleObj name="数式" r:id="rId4" imgW="3022560" imgH="1650960" progId="Equation.3">
                  <p:embed/>
                  <p:pic>
                    <p:nvPicPr>
                      <p:cNvPr id="0" name=""/>
                      <p:cNvPicPr>
                        <a:picLocks noChangeAspect="1" noChangeArrowheads="1"/>
                      </p:cNvPicPr>
                      <p:nvPr/>
                    </p:nvPicPr>
                    <p:blipFill>
                      <a:blip r:embed="rId5"/>
                      <a:srcRect/>
                      <a:stretch>
                        <a:fillRect/>
                      </a:stretch>
                    </p:blipFill>
                    <p:spPr bwMode="auto">
                      <a:xfrm>
                        <a:off x="534987" y="1277937"/>
                        <a:ext cx="8228013"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050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25D93340-EB31-4928-9556-CBE55634AC52}"/>
              </a:ext>
            </a:extLst>
          </p:cNvPr>
          <p:cNvGraphicFramePr>
            <a:graphicFrameLocks noChangeAspect="1"/>
          </p:cNvGraphicFramePr>
          <p:nvPr>
            <p:extLst>
              <p:ext uri="{D42A27DB-BD31-4B8C-83A1-F6EECF244321}">
                <p14:modId xmlns:p14="http://schemas.microsoft.com/office/powerpoint/2010/main" val="1249108476"/>
              </p:ext>
            </p:extLst>
          </p:nvPr>
        </p:nvGraphicFramePr>
        <p:xfrm>
          <a:off x="2269711" y="79077"/>
          <a:ext cx="3359150" cy="1038225"/>
        </p:xfrm>
        <a:graphic>
          <a:graphicData uri="http://schemas.openxmlformats.org/presentationml/2006/ole">
            <mc:AlternateContent xmlns:mc="http://schemas.openxmlformats.org/markup-compatibility/2006">
              <mc:Choice xmlns:v="urn:schemas-microsoft-com:vml" Requires="v">
                <p:oleObj spid="_x0000_s344245" name="Equation" r:id="rId4" imgW="1562040" imgH="482400" progId="Equation.DSMT4">
                  <p:embed/>
                </p:oleObj>
              </mc:Choice>
              <mc:Fallback>
                <p:oleObj name="Equation" r:id="rId4" imgW="1562040" imgH="482400" progId="Equation.DSMT4">
                  <p:embed/>
                  <p:pic>
                    <p:nvPicPr>
                      <p:cNvPr id="0" name=""/>
                      <p:cNvPicPr/>
                      <p:nvPr/>
                    </p:nvPicPr>
                    <p:blipFill>
                      <a:blip r:embed="rId5"/>
                      <a:stretch>
                        <a:fillRect/>
                      </a:stretch>
                    </p:blipFill>
                    <p:spPr>
                      <a:xfrm>
                        <a:off x="2269711" y="79077"/>
                        <a:ext cx="3359150" cy="1038225"/>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r>
              <a:rPr lang="en-US"/>
              <a:t>11/6/2020</a:t>
            </a:r>
            <a:endParaRPr lang="en-US" dirty="0"/>
          </a:p>
        </p:txBody>
      </p:sp>
      <p:sp>
        <p:nvSpPr>
          <p:cNvPr id="3" name="Footer Placeholder 2"/>
          <p:cNvSpPr>
            <a:spLocks noGrp="1"/>
          </p:cNvSpPr>
          <p:nvPr>
            <p:ph type="ftr" sz="quarter" idx="11"/>
          </p:nvPr>
        </p:nvSpPr>
        <p:spPr/>
        <p:txBody>
          <a:bodyPr/>
          <a:lstStyle/>
          <a:p>
            <a:r>
              <a:rPr lang="en-US"/>
              <a:t>PHY 711  Fall 2020 --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8417685"/>
              </p:ext>
            </p:extLst>
          </p:nvPr>
        </p:nvGraphicFramePr>
        <p:xfrm>
          <a:off x="246100" y="2481355"/>
          <a:ext cx="8997951" cy="2239963"/>
        </p:xfrm>
        <a:graphic>
          <a:graphicData uri="http://schemas.openxmlformats.org/presentationml/2006/ole">
            <mc:AlternateContent xmlns:mc="http://schemas.openxmlformats.org/markup-compatibility/2006">
              <mc:Choice xmlns:v="urn:schemas-microsoft-com:vml" Requires="v">
                <p:oleObj spid="_x0000_s344246" name="Equation" r:id="rId6" imgW="5854680" imgH="1460160" progId="Equation.DSMT4">
                  <p:embed/>
                </p:oleObj>
              </mc:Choice>
              <mc:Fallback>
                <p:oleObj name="Equation" r:id="rId6" imgW="5854680" imgH="1460160" progId="Equation.DSMT4">
                  <p:embed/>
                  <p:pic>
                    <p:nvPicPr>
                      <p:cNvPr id="0" name=""/>
                      <p:cNvPicPr>
                        <a:picLocks noChangeAspect="1" noChangeArrowheads="1"/>
                      </p:cNvPicPr>
                      <p:nvPr/>
                    </p:nvPicPr>
                    <p:blipFill>
                      <a:blip r:embed="rId7"/>
                      <a:srcRect/>
                      <a:stretch>
                        <a:fillRect/>
                      </a:stretch>
                    </p:blipFill>
                    <p:spPr bwMode="auto">
                      <a:xfrm>
                        <a:off x="246100" y="2481355"/>
                        <a:ext cx="8997951" cy="2239963"/>
                      </a:xfrm>
                      <a:prstGeom prst="rect">
                        <a:avLst/>
                      </a:prstGeom>
                      <a:noFill/>
                      <a:ln>
                        <a:noFill/>
                      </a:ln>
                    </p:spPr>
                  </p:pic>
                </p:oleObj>
              </mc:Fallback>
            </mc:AlternateContent>
          </a:graphicData>
        </a:graphic>
      </p:graphicFrame>
      <p:sp>
        <p:nvSpPr>
          <p:cNvPr id="7" name="TextBox 6"/>
          <p:cNvSpPr txBox="1"/>
          <p:nvPr/>
        </p:nvSpPr>
        <p:spPr>
          <a:xfrm>
            <a:off x="1629568" y="5100935"/>
            <a:ext cx="5638800" cy="461665"/>
          </a:xfrm>
          <a:prstGeom prst="rect">
            <a:avLst/>
          </a:prstGeom>
          <a:noFill/>
        </p:spPr>
        <p:txBody>
          <a:bodyPr wrap="square" rtlCol="0">
            <a:spAutoFit/>
          </a:bodyPr>
          <a:lstStyle/>
          <a:p>
            <a:r>
              <a:rPr lang="en-US" sz="2400" dirty="0">
                <a:latin typeface="+mj-lt"/>
                <a:sym typeface="Wingdings" panose="05000000000000000000" pitchFamily="2" charset="2"/>
              </a:rPr>
              <a:t> extra contributions from boundary</a:t>
            </a:r>
            <a:endParaRPr lang="en-US" sz="2400" dirty="0">
              <a:latin typeface="+mj-lt"/>
            </a:endParaRPr>
          </a:p>
        </p:txBody>
      </p:sp>
      <p:sp>
        <p:nvSpPr>
          <p:cNvPr id="9" name="TextBox 8">
            <a:extLst>
              <a:ext uri="{FF2B5EF4-FFF2-40B4-BE49-F238E27FC236}">
                <a16:creationId xmlns:a16="http://schemas.microsoft.com/office/drawing/2014/main" id="{5D1868AE-4F39-4BF5-92C6-C84D62FAB3F0}"/>
              </a:ext>
            </a:extLst>
          </p:cNvPr>
          <p:cNvSpPr txBox="1"/>
          <p:nvPr/>
        </p:nvSpPr>
        <p:spPr>
          <a:xfrm>
            <a:off x="219596" y="136525"/>
            <a:ext cx="2599804" cy="461665"/>
          </a:xfrm>
          <a:prstGeom prst="rect">
            <a:avLst/>
          </a:prstGeom>
          <a:noFill/>
        </p:spPr>
        <p:txBody>
          <a:bodyPr wrap="square" rtlCol="0">
            <a:spAutoFit/>
          </a:bodyPr>
          <a:lstStyle/>
          <a:p>
            <a:r>
              <a:rPr lang="en-US" sz="2400" dirty="0">
                <a:latin typeface="+mj-lt"/>
              </a:rPr>
              <a:t>In our case --</a:t>
            </a:r>
          </a:p>
        </p:txBody>
      </p:sp>
      <p:sp>
        <p:nvSpPr>
          <p:cNvPr id="10" name="Right Brace 9">
            <a:extLst>
              <a:ext uri="{FF2B5EF4-FFF2-40B4-BE49-F238E27FC236}">
                <a16:creationId xmlns:a16="http://schemas.microsoft.com/office/drawing/2014/main" id="{B2B4A9EB-6F6C-4955-AC83-56EF3AEC24C8}"/>
              </a:ext>
            </a:extLst>
          </p:cNvPr>
          <p:cNvSpPr/>
          <p:nvPr/>
        </p:nvSpPr>
        <p:spPr>
          <a:xfrm rot="5400000">
            <a:off x="4605882" y="1094879"/>
            <a:ext cx="461665" cy="7395372"/>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row: Curved Down 10">
            <a:extLst>
              <a:ext uri="{FF2B5EF4-FFF2-40B4-BE49-F238E27FC236}">
                <a16:creationId xmlns:a16="http://schemas.microsoft.com/office/drawing/2014/main" id="{137EB975-E684-4BE4-9443-0D3E66E8DD1D}"/>
              </a:ext>
            </a:extLst>
          </p:cNvPr>
          <p:cNvSpPr/>
          <p:nvPr/>
        </p:nvSpPr>
        <p:spPr>
          <a:xfrm rot="656919" flipH="1">
            <a:off x="4621210" y="2906880"/>
            <a:ext cx="1918252" cy="516995"/>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FED24F8D-4070-449A-8211-17AA5F473A7E}"/>
              </a:ext>
            </a:extLst>
          </p:cNvPr>
          <p:cNvSpPr txBox="1"/>
          <p:nvPr/>
        </p:nvSpPr>
        <p:spPr>
          <a:xfrm>
            <a:off x="6400800" y="2586992"/>
            <a:ext cx="2743200" cy="830997"/>
          </a:xfrm>
          <a:prstGeom prst="rect">
            <a:avLst/>
          </a:prstGeom>
          <a:noFill/>
        </p:spPr>
        <p:txBody>
          <a:bodyPr wrap="square" rtlCol="0">
            <a:spAutoFit/>
          </a:bodyPr>
          <a:lstStyle/>
          <a:p>
            <a:r>
              <a:rPr lang="en-US" sz="2400" dirty="0">
                <a:latin typeface="+mj-lt"/>
              </a:rPr>
              <a:t>Fourier transform of forcing term.</a:t>
            </a:r>
          </a:p>
        </p:txBody>
      </p:sp>
      <p:sp>
        <p:nvSpPr>
          <p:cNvPr id="6" name="TextBox 5">
            <a:extLst>
              <a:ext uri="{FF2B5EF4-FFF2-40B4-BE49-F238E27FC236}">
                <a16:creationId xmlns:a16="http://schemas.microsoft.com/office/drawing/2014/main" id="{87173A44-8EBF-45FD-BDF4-6DDA9278824E}"/>
              </a:ext>
            </a:extLst>
          </p:cNvPr>
          <p:cNvSpPr txBox="1"/>
          <p:nvPr/>
        </p:nvSpPr>
        <p:spPr>
          <a:xfrm>
            <a:off x="152400" y="1524000"/>
            <a:ext cx="8534400" cy="461665"/>
          </a:xfrm>
          <a:prstGeom prst="rect">
            <a:avLst/>
          </a:prstGeom>
          <a:noFill/>
        </p:spPr>
        <p:txBody>
          <a:bodyPr wrap="square" rtlCol="0">
            <a:spAutoFit/>
          </a:bodyPr>
          <a:lstStyle/>
          <a:p>
            <a:r>
              <a:rPr lang="en-US" sz="2400" dirty="0">
                <a:latin typeface="+mj-lt"/>
              </a:rPr>
              <a:t>From Green’s theorem presented last time --</a:t>
            </a:r>
          </a:p>
        </p:txBody>
      </p:sp>
    </p:spTree>
    <p:extLst>
      <p:ext uri="{BB962C8B-B14F-4D97-AF65-F5344CB8AC3E}">
        <p14:creationId xmlns:p14="http://schemas.microsoft.com/office/powerpoint/2010/main" val="4203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96E50-CB07-4D87-8A41-28333C7D00B6}"/>
              </a:ext>
            </a:extLst>
          </p:cNvPr>
          <p:cNvSpPr>
            <a:spLocks noGrp="1"/>
          </p:cNvSpPr>
          <p:nvPr>
            <p:ph type="dt" sz="half" idx="10"/>
          </p:nvPr>
        </p:nvSpPr>
        <p:spPr/>
        <p:txBody>
          <a:bodyPr/>
          <a:lstStyle/>
          <a:p>
            <a:r>
              <a:rPr lang="en-US"/>
              <a:t>11/6/2020</a:t>
            </a:r>
            <a:endParaRPr lang="en-US" dirty="0"/>
          </a:p>
        </p:txBody>
      </p:sp>
      <p:sp>
        <p:nvSpPr>
          <p:cNvPr id="3" name="Footer Placeholder 2">
            <a:extLst>
              <a:ext uri="{FF2B5EF4-FFF2-40B4-BE49-F238E27FC236}">
                <a16:creationId xmlns:a16="http://schemas.microsoft.com/office/drawing/2014/main" id="{AB363A88-2B98-4778-93FA-9D5FE021BDDC}"/>
              </a:ext>
            </a:extLst>
          </p:cNvPr>
          <p:cNvSpPr>
            <a:spLocks noGrp="1"/>
          </p:cNvSpPr>
          <p:nvPr>
            <p:ph type="ftr" sz="quarter" idx="11"/>
          </p:nvPr>
        </p:nvSpPr>
        <p:spPr/>
        <p:txBody>
          <a:bodyPr/>
          <a:lstStyle/>
          <a:p>
            <a:r>
              <a:rPr lang="en-US"/>
              <a:t>PHY 711  Fall 2020 -- Lecture 32</a:t>
            </a:r>
            <a:endParaRPr lang="en-US" dirty="0"/>
          </a:p>
        </p:txBody>
      </p:sp>
      <p:sp>
        <p:nvSpPr>
          <p:cNvPr id="4" name="Slide Number Placeholder 3">
            <a:extLst>
              <a:ext uri="{FF2B5EF4-FFF2-40B4-BE49-F238E27FC236}">
                <a16:creationId xmlns:a16="http://schemas.microsoft.com/office/drawing/2014/main" id="{043BB84A-7C5E-4B09-A8EB-928328E912D8}"/>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F0737A6A-7A3A-47B1-BDBC-40F2A7D18E8C}"/>
              </a:ext>
            </a:extLst>
          </p:cNvPr>
          <p:cNvSpPr txBox="1"/>
          <p:nvPr/>
        </p:nvSpPr>
        <p:spPr>
          <a:xfrm>
            <a:off x="228600" y="80308"/>
            <a:ext cx="8305800" cy="1938992"/>
          </a:xfrm>
          <a:prstGeom prst="rect">
            <a:avLst/>
          </a:prstGeom>
          <a:noFill/>
        </p:spPr>
        <p:txBody>
          <a:bodyPr wrap="square" rtlCol="0">
            <a:spAutoFit/>
          </a:bodyPr>
          <a:lstStyle/>
          <a:p>
            <a:r>
              <a:rPr lang="en-US" sz="2400" dirty="0">
                <a:latin typeface="+mj-lt"/>
              </a:rPr>
              <a:t>Your question  -- </a:t>
            </a:r>
            <a:r>
              <a:rPr lang="en-US" sz="2400" dirty="0"/>
              <a:t>Can you cover what the extra boundary conditions are representing?</a:t>
            </a:r>
          </a:p>
          <a:p>
            <a:r>
              <a:rPr lang="en-US" sz="2400" dirty="0">
                <a:latin typeface="+mj-lt"/>
              </a:rPr>
              <a:t> </a:t>
            </a:r>
          </a:p>
          <a:p>
            <a:r>
              <a:rPr lang="en-US" sz="2400" dirty="0">
                <a:latin typeface="+mj-lt"/>
              </a:rPr>
              <a:t>Comment – The Green’s theorem that we discussed last time is based on the properties of the divergence theorem </a:t>
            </a:r>
          </a:p>
        </p:txBody>
      </p:sp>
      <p:graphicFrame>
        <p:nvGraphicFramePr>
          <p:cNvPr id="6" name="Object 5">
            <a:extLst>
              <a:ext uri="{FF2B5EF4-FFF2-40B4-BE49-F238E27FC236}">
                <a16:creationId xmlns:a16="http://schemas.microsoft.com/office/drawing/2014/main" id="{4446EDCD-75E5-42A9-83AC-52B66ED2EFC3}"/>
              </a:ext>
            </a:extLst>
          </p:cNvPr>
          <p:cNvGraphicFramePr>
            <a:graphicFrameLocks noChangeAspect="1"/>
          </p:cNvGraphicFramePr>
          <p:nvPr>
            <p:extLst>
              <p:ext uri="{D42A27DB-BD31-4B8C-83A1-F6EECF244321}">
                <p14:modId xmlns:p14="http://schemas.microsoft.com/office/powerpoint/2010/main" val="2683041312"/>
              </p:ext>
            </p:extLst>
          </p:nvPr>
        </p:nvGraphicFramePr>
        <p:xfrm>
          <a:off x="0" y="2146300"/>
          <a:ext cx="5407572" cy="1066800"/>
        </p:xfrm>
        <a:graphic>
          <a:graphicData uri="http://schemas.openxmlformats.org/presentationml/2006/ole">
            <mc:AlternateContent xmlns:mc="http://schemas.openxmlformats.org/markup-compatibility/2006">
              <mc:Choice xmlns:v="urn:schemas-microsoft-com:vml" Requires="v">
                <p:oleObj spid="_x0000_s372793" name="Equation" r:id="rId3" imgW="1866600" imgH="368280" progId="Equation.DSMT4">
                  <p:embed/>
                </p:oleObj>
              </mc:Choice>
              <mc:Fallback>
                <p:oleObj name="Equation" r:id="rId3" imgW="1866600" imgH="368280" progId="Equation.DSMT4">
                  <p:embed/>
                  <p:pic>
                    <p:nvPicPr>
                      <p:cNvPr id="0" name=""/>
                      <p:cNvPicPr/>
                      <p:nvPr/>
                    </p:nvPicPr>
                    <p:blipFill>
                      <a:blip r:embed="rId4"/>
                      <a:stretch>
                        <a:fillRect/>
                      </a:stretch>
                    </p:blipFill>
                    <p:spPr>
                      <a:xfrm>
                        <a:off x="0" y="2146300"/>
                        <a:ext cx="5407572" cy="1066800"/>
                      </a:xfrm>
                      <a:prstGeom prst="rect">
                        <a:avLst/>
                      </a:prstGeom>
                    </p:spPr>
                  </p:pic>
                </p:oleObj>
              </mc:Fallback>
            </mc:AlternateContent>
          </a:graphicData>
        </a:graphic>
      </p:graphicFrame>
      <p:sp>
        <p:nvSpPr>
          <p:cNvPr id="7" name="Cloud 6">
            <a:extLst>
              <a:ext uri="{FF2B5EF4-FFF2-40B4-BE49-F238E27FC236}">
                <a16:creationId xmlns:a16="http://schemas.microsoft.com/office/drawing/2014/main" id="{3C11DFC1-1D55-4D0A-B016-695BDA8D46DA}"/>
              </a:ext>
            </a:extLst>
          </p:cNvPr>
          <p:cNvSpPr/>
          <p:nvPr/>
        </p:nvSpPr>
        <p:spPr>
          <a:xfrm>
            <a:off x="742122" y="3800108"/>
            <a:ext cx="2209800" cy="2076312"/>
          </a:xfrm>
          <a:prstGeom prst="cloud">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Curved 8">
            <a:extLst>
              <a:ext uri="{FF2B5EF4-FFF2-40B4-BE49-F238E27FC236}">
                <a16:creationId xmlns:a16="http://schemas.microsoft.com/office/drawing/2014/main" id="{7C8163EF-6ACC-44F9-970A-85E7D85DB186}"/>
              </a:ext>
            </a:extLst>
          </p:cNvPr>
          <p:cNvCxnSpPr/>
          <p:nvPr/>
        </p:nvCxnSpPr>
        <p:spPr>
          <a:xfrm flipV="1">
            <a:off x="381000" y="3971420"/>
            <a:ext cx="3733800" cy="1371600"/>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8EC2E1C6-867D-4B63-BD2D-91D1A983208C}"/>
              </a:ext>
            </a:extLst>
          </p:cNvPr>
          <p:cNvCxnSpPr/>
          <p:nvPr/>
        </p:nvCxnSpPr>
        <p:spPr>
          <a:xfrm flipV="1">
            <a:off x="533400" y="4123820"/>
            <a:ext cx="3733800" cy="1371600"/>
          </a:xfrm>
          <a:prstGeom prst="curvedConnector3">
            <a:avLst>
              <a:gd name="adj1" fmla="val 5780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A6267BA1-C778-4490-8586-7351F2A0BE3D}"/>
              </a:ext>
            </a:extLst>
          </p:cNvPr>
          <p:cNvCxnSpPr/>
          <p:nvPr/>
        </p:nvCxnSpPr>
        <p:spPr>
          <a:xfrm flipV="1">
            <a:off x="-76200" y="3895220"/>
            <a:ext cx="3733800" cy="1371600"/>
          </a:xfrm>
          <a:prstGeom prst="curvedConnector3">
            <a:avLst>
              <a:gd name="adj1" fmla="val 3935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80D572A-ABDE-48B1-BE9B-73CC1E063588}"/>
              </a:ext>
            </a:extLst>
          </p:cNvPr>
          <p:cNvSpPr txBox="1"/>
          <p:nvPr/>
        </p:nvSpPr>
        <p:spPr>
          <a:xfrm>
            <a:off x="4102233" y="3581400"/>
            <a:ext cx="762000" cy="461665"/>
          </a:xfrm>
          <a:prstGeom prst="rect">
            <a:avLst/>
          </a:prstGeom>
          <a:noFill/>
        </p:spPr>
        <p:txBody>
          <a:bodyPr wrap="square" rtlCol="0">
            <a:spAutoFit/>
          </a:bodyPr>
          <a:lstStyle/>
          <a:p>
            <a:r>
              <a:rPr lang="en-US" sz="2400" b="1" dirty="0">
                <a:solidFill>
                  <a:srgbClr val="FF0000"/>
                </a:solidFill>
                <a:latin typeface="+mj-lt"/>
              </a:rPr>
              <a:t>A</a:t>
            </a:r>
          </a:p>
        </p:txBody>
      </p:sp>
      <p:graphicFrame>
        <p:nvGraphicFramePr>
          <p:cNvPr id="15" name="Object 14">
            <a:extLst>
              <a:ext uri="{FF2B5EF4-FFF2-40B4-BE49-F238E27FC236}">
                <a16:creationId xmlns:a16="http://schemas.microsoft.com/office/drawing/2014/main" id="{F1CF7A09-97AE-42CE-8FC9-D45304A5BEE4}"/>
              </a:ext>
            </a:extLst>
          </p:cNvPr>
          <p:cNvGraphicFramePr>
            <a:graphicFrameLocks noChangeAspect="1"/>
          </p:cNvGraphicFramePr>
          <p:nvPr>
            <p:extLst>
              <p:ext uri="{D42A27DB-BD31-4B8C-83A1-F6EECF244321}">
                <p14:modId xmlns:p14="http://schemas.microsoft.com/office/powerpoint/2010/main" val="2126387861"/>
              </p:ext>
            </p:extLst>
          </p:nvPr>
        </p:nvGraphicFramePr>
        <p:xfrm>
          <a:off x="954157" y="4293047"/>
          <a:ext cx="1379538" cy="501650"/>
        </p:xfrm>
        <a:graphic>
          <a:graphicData uri="http://schemas.openxmlformats.org/presentationml/2006/ole">
            <mc:AlternateContent xmlns:mc="http://schemas.openxmlformats.org/markup-compatibility/2006">
              <mc:Choice xmlns:v="urn:schemas-microsoft-com:vml" Requires="v">
                <p:oleObj spid="_x0000_s372794" name="Equation" r:id="rId5" imgW="558720" imgH="203040" progId="Equation.DSMT4">
                  <p:embed/>
                </p:oleObj>
              </mc:Choice>
              <mc:Fallback>
                <p:oleObj name="Equation" r:id="rId5" imgW="558720" imgH="203040" progId="Equation.DSMT4">
                  <p:embed/>
                  <p:pic>
                    <p:nvPicPr>
                      <p:cNvPr id="0" name=""/>
                      <p:cNvPicPr/>
                      <p:nvPr/>
                    </p:nvPicPr>
                    <p:blipFill>
                      <a:blip r:embed="rId6"/>
                      <a:stretch>
                        <a:fillRect/>
                      </a:stretch>
                    </p:blipFill>
                    <p:spPr>
                      <a:xfrm>
                        <a:off x="954157" y="4293047"/>
                        <a:ext cx="1379538" cy="501650"/>
                      </a:xfrm>
                      <a:prstGeom prst="rect">
                        <a:avLst/>
                      </a:prstGeom>
                    </p:spPr>
                  </p:pic>
                </p:oleObj>
              </mc:Fallback>
            </mc:AlternateContent>
          </a:graphicData>
        </a:graphic>
      </p:graphicFrame>
      <p:cxnSp>
        <p:nvCxnSpPr>
          <p:cNvPr id="17" name="Straight Arrow Connector 16">
            <a:extLst>
              <a:ext uri="{FF2B5EF4-FFF2-40B4-BE49-F238E27FC236}">
                <a16:creationId xmlns:a16="http://schemas.microsoft.com/office/drawing/2014/main" id="{C20C51AB-2371-40DF-99F1-9009052A6FB1}"/>
              </a:ext>
            </a:extLst>
          </p:cNvPr>
          <p:cNvCxnSpPr>
            <a:cxnSpLocks/>
          </p:cNvCxnSpPr>
          <p:nvPr/>
        </p:nvCxnSpPr>
        <p:spPr>
          <a:xfrm>
            <a:off x="2869441" y="4503074"/>
            <a:ext cx="328647" cy="1133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bject 18">
            <a:extLst>
              <a:ext uri="{FF2B5EF4-FFF2-40B4-BE49-F238E27FC236}">
                <a16:creationId xmlns:a16="http://schemas.microsoft.com/office/drawing/2014/main" id="{D87E4E06-2C38-4F65-8D1D-22A7E8A4320C}"/>
              </a:ext>
            </a:extLst>
          </p:cNvPr>
          <p:cNvGraphicFramePr>
            <a:graphicFrameLocks noChangeAspect="1"/>
          </p:cNvGraphicFramePr>
          <p:nvPr>
            <p:extLst>
              <p:ext uri="{D42A27DB-BD31-4B8C-83A1-F6EECF244321}">
                <p14:modId xmlns:p14="http://schemas.microsoft.com/office/powerpoint/2010/main" val="2811294988"/>
              </p:ext>
            </p:extLst>
          </p:nvPr>
        </p:nvGraphicFramePr>
        <p:xfrm>
          <a:off x="3130550" y="4387698"/>
          <a:ext cx="222250" cy="345722"/>
        </p:xfrm>
        <a:graphic>
          <a:graphicData uri="http://schemas.openxmlformats.org/presentationml/2006/ole">
            <mc:AlternateContent xmlns:mc="http://schemas.openxmlformats.org/markup-compatibility/2006">
              <mc:Choice xmlns:v="urn:schemas-microsoft-com:vml" Requires="v">
                <p:oleObj spid="_x0000_s372795" name="Equation" r:id="rId7" imgW="114120" imgH="177480" progId="Equation.DSMT4">
                  <p:embed/>
                </p:oleObj>
              </mc:Choice>
              <mc:Fallback>
                <p:oleObj name="Equation" r:id="rId7" imgW="114120" imgH="177480" progId="Equation.DSMT4">
                  <p:embed/>
                  <p:pic>
                    <p:nvPicPr>
                      <p:cNvPr id="0" name=""/>
                      <p:cNvPicPr/>
                      <p:nvPr/>
                    </p:nvPicPr>
                    <p:blipFill>
                      <a:blip r:embed="rId8"/>
                      <a:stretch>
                        <a:fillRect/>
                      </a:stretch>
                    </p:blipFill>
                    <p:spPr>
                      <a:xfrm>
                        <a:off x="3130550" y="4387698"/>
                        <a:ext cx="222250" cy="345722"/>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EF52FE42-5601-4239-8EC3-48D5B35D8021}"/>
              </a:ext>
            </a:extLst>
          </p:cNvPr>
          <p:cNvGraphicFramePr>
            <a:graphicFrameLocks noChangeAspect="1"/>
          </p:cNvGraphicFramePr>
          <p:nvPr>
            <p:extLst>
              <p:ext uri="{D42A27DB-BD31-4B8C-83A1-F6EECF244321}">
                <p14:modId xmlns:p14="http://schemas.microsoft.com/office/powerpoint/2010/main" val="647812047"/>
              </p:ext>
            </p:extLst>
          </p:nvPr>
        </p:nvGraphicFramePr>
        <p:xfrm>
          <a:off x="3596639" y="4338984"/>
          <a:ext cx="1758566" cy="625268"/>
        </p:xfrm>
        <a:graphic>
          <a:graphicData uri="http://schemas.openxmlformats.org/presentationml/2006/ole">
            <mc:AlternateContent xmlns:mc="http://schemas.openxmlformats.org/markup-compatibility/2006">
              <mc:Choice xmlns:v="urn:schemas-microsoft-com:vml" Requires="v">
                <p:oleObj spid="_x0000_s372796" name="Equation" r:id="rId9" imgW="571320" imgH="203040" progId="Equation.DSMT4">
                  <p:embed/>
                </p:oleObj>
              </mc:Choice>
              <mc:Fallback>
                <p:oleObj name="Equation" r:id="rId9" imgW="571320" imgH="203040" progId="Equation.DSMT4">
                  <p:embed/>
                  <p:pic>
                    <p:nvPicPr>
                      <p:cNvPr id="0" name=""/>
                      <p:cNvPicPr/>
                      <p:nvPr/>
                    </p:nvPicPr>
                    <p:blipFill>
                      <a:blip r:embed="rId10"/>
                      <a:stretch>
                        <a:fillRect/>
                      </a:stretch>
                    </p:blipFill>
                    <p:spPr>
                      <a:xfrm>
                        <a:off x="3596639" y="4338984"/>
                        <a:ext cx="1758566" cy="625268"/>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DD076204-C780-46D1-B4E7-CA02191A9E43}"/>
              </a:ext>
            </a:extLst>
          </p:cNvPr>
          <p:cNvSpPr txBox="1"/>
          <p:nvPr/>
        </p:nvSpPr>
        <p:spPr>
          <a:xfrm>
            <a:off x="5768694" y="2819400"/>
            <a:ext cx="3375306" cy="2923877"/>
          </a:xfrm>
          <a:prstGeom prst="rect">
            <a:avLst/>
          </a:prstGeom>
          <a:noFill/>
        </p:spPr>
        <p:txBody>
          <a:bodyPr wrap="square" rtlCol="0">
            <a:spAutoFit/>
          </a:bodyPr>
          <a:lstStyle/>
          <a:p>
            <a:r>
              <a:rPr lang="en-US" sz="2000" dirty="0">
                <a:latin typeface="+mj-lt"/>
              </a:rPr>
              <a:t>Note:  The surface term is important when the analysis is performed in a confining volume.  When the analysis involves an infinite volume and </a:t>
            </a:r>
            <a:r>
              <a:rPr lang="en-US" sz="2000" b="1" dirty="0">
                <a:latin typeface="+mj-lt"/>
              </a:rPr>
              <a:t>A</a:t>
            </a:r>
            <a:r>
              <a:rPr lang="en-US" sz="2000" dirty="0">
                <a:latin typeface="+mj-lt"/>
              </a:rPr>
              <a:t> vanishes at infinity, the surface term does not contribute.</a:t>
            </a:r>
          </a:p>
          <a:p>
            <a:endParaRPr lang="en-US" sz="2400" dirty="0">
              <a:latin typeface="+mj-lt"/>
            </a:endParaRPr>
          </a:p>
        </p:txBody>
      </p:sp>
    </p:spTree>
    <p:extLst>
      <p:ext uri="{BB962C8B-B14F-4D97-AF65-F5344CB8AC3E}">
        <p14:creationId xmlns:p14="http://schemas.microsoft.com/office/powerpoint/2010/main" val="83060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20055</TotalTime>
  <Words>1258</Words>
  <Application>Microsoft Office PowerPoint</Application>
  <PresentationFormat>On-screen Show (4:3)</PresentationFormat>
  <Paragraphs>254</Paragraphs>
  <Slides>38</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4"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939</cp:revision>
  <cp:lastPrinted>2020-11-05T02:21:10Z</cp:lastPrinted>
  <dcterms:created xsi:type="dcterms:W3CDTF">2012-01-10T18:32:24Z</dcterms:created>
  <dcterms:modified xsi:type="dcterms:W3CDTF">2020-11-06T16:04:01Z</dcterms:modified>
</cp:coreProperties>
</file>