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96" r:id="rId2"/>
    <p:sldId id="354" r:id="rId3"/>
    <p:sldId id="430" r:id="rId4"/>
    <p:sldId id="431" r:id="rId5"/>
    <p:sldId id="433" r:id="rId6"/>
    <p:sldId id="441" r:id="rId7"/>
    <p:sldId id="442" r:id="rId8"/>
    <p:sldId id="443" r:id="rId9"/>
    <p:sldId id="444" r:id="rId10"/>
    <p:sldId id="445" r:id="rId11"/>
    <p:sldId id="446" r:id="rId12"/>
    <p:sldId id="447" r:id="rId13"/>
    <p:sldId id="410" r:id="rId14"/>
    <p:sldId id="448" r:id="rId15"/>
    <p:sldId id="449" r:id="rId16"/>
    <p:sldId id="450" r:id="rId17"/>
    <p:sldId id="451" r:id="rId18"/>
    <p:sldId id="452" r:id="rId19"/>
    <p:sldId id="465" r:id="rId20"/>
    <p:sldId id="453" r:id="rId21"/>
    <p:sldId id="454" r:id="rId22"/>
    <p:sldId id="455" r:id="rId23"/>
    <p:sldId id="456" r:id="rId24"/>
    <p:sldId id="457" r:id="rId25"/>
    <p:sldId id="458" r:id="rId26"/>
    <p:sldId id="459" r:id="rId27"/>
    <p:sldId id="460" r:id="rId28"/>
    <p:sldId id="461" r:id="rId29"/>
    <p:sldId id="462" r:id="rId30"/>
    <p:sldId id="463" r:id="rId31"/>
    <p:sldId id="464"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82" d="100"/>
          <a:sy n="82" d="100"/>
        </p:scale>
        <p:origin x="534" y="84"/>
      </p:cViewPr>
      <p:guideLst>
        <p:guide orient="horz" pos="2160"/>
        <p:guide pos="2880"/>
      </p:guideLst>
    </p:cSldViewPr>
  </p:slideViewPr>
  <p:notesTextViewPr>
    <p:cViewPr>
      <p:scale>
        <a:sx n="1" d="1"/>
        <a:sy n="1" d="1"/>
      </p:scale>
      <p:origin x="0" y="0"/>
    </p:cViewPr>
  </p:notesTextViewPr>
  <p:sorterViewPr>
    <p:cViewPr>
      <p:scale>
        <a:sx n="78" d="100"/>
        <a:sy n="78"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6.wmf"/><Relationship Id="rId1" Type="http://schemas.openxmlformats.org/officeDocument/2006/relationships/image" Target="../media/image47.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11/4/2020</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5" rIns="96648" bIns="48325"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5" rIns="96648" bIns="48325" rtlCol="0"/>
          <a:lstStyle>
            <a:lvl1pPr algn="r">
              <a:defRPr sz="1300"/>
            </a:lvl1pPr>
          </a:lstStyle>
          <a:p>
            <a:fld id="{AC5D2E9F-93AF-4192-9362-BE5EFDABCE46}" type="datetimeFigureOut">
              <a:rPr lang="en-US" smtClean="0"/>
              <a:t>11/4/2020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5" rIns="96648" bIns="483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8" tIns="48325" rIns="96648"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8" tIns="48325" rIns="96648" bIns="48325"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traveling wave solutions to the sound wave equations.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268810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to more convenient coordinates.       Preparing to evaluate the expression far from the moving piston.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957492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solution continued.    In this approximation, the integral can be evaluated in terms of Bessel functions.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997102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Estimating the power of the sound wave in this asymptotic regime.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514892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the power as a function of the polar angle theta.</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003538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of a plane wave of sound, scattering off of a cylindrical object.     Can you think of a physical situation for this model?</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990475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Analysis of the scattering wave using cylindrical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899666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expect a cylindrical wave that can be represented in terms of Bessel and Neumann functions, or more conveniently in terms of Hankel functions H.          Satisfying the boundary values on the surface of the scattering cylinder,   we find the coefficients of the expression.</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8264305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asymptotic form of the Hankel functions we can analyze the results further.</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69929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Defining the appropriate scattering cross section, we can analyze the results further.     For ka&lt;&lt;1  (long wavelengths, low frequencies) we find that most of the sound is scattered backwards from the </a:t>
            </a:r>
            <a:r>
              <a:rPr lang="en-US"/>
              <a:t>propagation direction.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914810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025500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basic equations,  specializing in one spatial dimension.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444435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Decoupling the variables.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5345423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9610050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Further derivations.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639243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adiabatic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40378050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Analysis of fluid velocity from a knowledge of the wave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425361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Analysis for a traveling wave.</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1510511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the linear result</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2662474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Analysis of how to visualize the traveling wave solution.</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3702933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541538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think of wave equation with a source.         The Green’s function is a very powerful tool for solving these problems.   We will use similar techniques in solving the wave equation for electromagnetic waves.</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4095856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a:t>
            </a:r>
          </a:p>
        </p:txBody>
      </p:sp>
      <p:sp>
        <p:nvSpPr>
          <p:cNvPr id="4" name="Slide Number Placeholder 3"/>
          <p:cNvSpPr>
            <a:spLocks noGrp="1"/>
          </p:cNvSpPr>
          <p:nvPr>
            <p:ph type="sldNum" sz="quarter" idx="10"/>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24696084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Example visualization.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729953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 that we will derive.</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19002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Spatial equation for Fourier amplitudes.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10548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2660863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a simplified model of a sound amplifier where the red cylinder moves up and down in the z direction at a particular frequency omega.</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036657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we need to use a modified Green’s function to satisfy the boundary condition at z=0.</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936765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569679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11/6/2020</a:t>
            </a:r>
            <a:endParaRPr lang="en-US" dirty="0"/>
          </a:p>
        </p:txBody>
      </p:sp>
      <p:sp>
        <p:nvSpPr>
          <p:cNvPr id="5" name="Footer Placeholder 4"/>
          <p:cNvSpPr>
            <a:spLocks noGrp="1"/>
          </p:cNvSpPr>
          <p:nvPr>
            <p:ph type="ftr" sz="quarter" idx="11"/>
          </p:nvPr>
        </p:nvSpPr>
        <p:spPr/>
        <p:txBody>
          <a:bodyPr/>
          <a:lstStyle/>
          <a:p>
            <a:r>
              <a:rPr lang="en-US"/>
              <a:t>PHY 711  Fall 2020 --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11/6/2020</a:t>
            </a:r>
            <a:endParaRPr lang="en-US" dirty="0"/>
          </a:p>
        </p:txBody>
      </p:sp>
      <p:sp>
        <p:nvSpPr>
          <p:cNvPr id="5" name="Footer Placeholder 4"/>
          <p:cNvSpPr>
            <a:spLocks noGrp="1"/>
          </p:cNvSpPr>
          <p:nvPr>
            <p:ph type="ftr" sz="quarter" idx="11"/>
          </p:nvPr>
        </p:nvSpPr>
        <p:spPr/>
        <p:txBody>
          <a:bodyPr/>
          <a:lstStyle/>
          <a:p>
            <a:r>
              <a:rPr lang="en-US"/>
              <a:t>PHY 711  Fall 2020 --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11/6/2020</a:t>
            </a:r>
            <a:endParaRPr lang="en-US" dirty="0"/>
          </a:p>
        </p:txBody>
      </p:sp>
      <p:sp>
        <p:nvSpPr>
          <p:cNvPr id="5" name="Footer Placeholder 4"/>
          <p:cNvSpPr>
            <a:spLocks noGrp="1"/>
          </p:cNvSpPr>
          <p:nvPr>
            <p:ph type="ftr" sz="quarter" idx="11"/>
          </p:nvPr>
        </p:nvSpPr>
        <p:spPr/>
        <p:txBody>
          <a:bodyPr/>
          <a:lstStyle/>
          <a:p>
            <a:r>
              <a:rPr lang="en-US"/>
              <a:t>PHY 711  Fall 2020 --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11/6/2020</a:t>
            </a:r>
            <a:endParaRPr lang="en-US" dirty="0"/>
          </a:p>
        </p:txBody>
      </p:sp>
      <p:sp>
        <p:nvSpPr>
          <p:cNvPr id="5" name="Footer Placeholder 4"/>
          <p:cNvSpPr>
            <a:spLocks noGrp="1"/>
          </p:cNvSpPr>
          <p:nvPr>
            <p:ph type="ftr" sz="quarter" idx="11"/>
          </p:nvPr>
        </p:nvSpPr>
        <p:spPr/>
        <p:txBody>
          <a:bodyPr/>
          <a:lstStyle/>
          <a:p>
            <a:r>
              <a:rPr lang="en-US"/>
              <a:t>PHY 711  Fall 2020 --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11/6/2020</a:t>
            </a:r>
            <a:endParaRPr lang="en-US" dirty="0"/>
          </a:p>
        </p:txBody>
      </p:sp>
      <p:sp>
        <p:nvSpPr>
          <p:cNvPr id="5" name="Footer Placeholder 4"/>
          <p:cNvSpPr>
            <a:spLocks noGrp="1"/>
          </p:cNvSpPr>
          <p:nvPr>
            <p:ph type="ftr" sz="quarter" idx="11"/>
          </p:nvPr>
        </p:nvSpPr>
        <p:spPr/>
        <p:txBody>
          <a:bodyPr/>
          <a:lstStyle/>
          <a:p>
            <a:r>
              <a:rPr lang="en-US"/>
              <a:t>PHY 711  Fall 2020 -- Lecture 32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11/6/2020</a:t>
            </a:r>
            <a:endParaRPr lang="en-US" dirty="0"/>
          </a:p>
        </p:txBody>
      </p:sp>
      <p:sp>
        <p:nvSpPr>
          <p:cNvPr id="6" name="Footer Placeholder 5"/>
          <p:cNvSpPr>
            <a:spLocks noGrp="1"/>
          </p:cNvSpPr>
          <p:nvPr>
            <p:ph type="ftr" sz="quarter" idx="11"/>
          </p:nvPr>
        </p:nvSpPr>
        <p:spPr/>
        <p:txBody>
          <a:bodyPr/>
          <a:lstStyle/>
          <a:p>
            <a:r>
              <a:rPr lang="en-US"/>
              <a:t>PHY 711  Fall 2020 --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11/6/2020</a:t>
            </a:r>
            <a:endParaRPr lang="en-US" dirty="0"/>
          </a:p>
        </p:txBody>
      </p:sp>
      <p:sp>
        <p:nvSpPr>
          <p:cNvPr id="8" name="Footer Placeholder 7"/>
          <p:cNvSpPr>
            <a:spLocks noGrp="1"/>
          </p:cNvSpPr>
          <p:nvPr>
            <p:ph type="ftr" sz="quarter" idx="11"/>
          </p:nvPr>
        </p:nvSpPr>
        <p:spPr/>
        <p:txBody>
          <a:bodyPr/>
          <a:lstStyle/>
          <a:p>
            <a:r>
              <a:rPr lang="en-US"/>
              <a:t>PHY 711  Fall 2020 -- Lecture 32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11/6/2020</a:t>
            </a:r>
            <a:endParaRPr lang="en-US" dirty="0"/>
          </a:p>
        </p:txBody>
      </p:sp>
      <p:sp>
        <p:nvSpPr>
          <p:cNvPr id="4" name="Footer Placeholder 3"/>
          <p:cNvSpPr>
            <a:spLocks noGrp="1"/>
          </p:cNvSpPr>
          <p:nvPr>
            <p:ph type="ftr" sz="quarter" idx="11"/>
          </p:nvPr>
        </p:nvSpPr>
        <p:spPr/>
        <p:txBody>
          <a:bodyPr/>
          <a:lstStyle/>
          <a:p>
            <a:r>
              <a:rPr lang="en-US"/>
              <a:t>PHY 711  Fall 2020 -- Lecture 32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11/6/2020</a:t>
            </a:r>
            <a:endParaRPr lang="en-US" dirty="0"/>
          </a:p>
        </p:txBody>
      </p:sp>
      <p:sp>
        <p:nvSpPr>
          <p:cNvPr id="6" name="Footer Placeholder 5"/>
          <p:cNvSpPr>
            <a:spLocks noGrp="1"/>
          </p:cNvSpPr>
          <p:nvPr>
            <p:ph type="ftr" sz="quarter" idx="11"/>
          </p:nvPr>
        </p:nvSpPr>
        <p:spPr/>
        <p:txBody>
          <a:bodyPr/>
          <a:lstStyle/>
          <a:p>
            <a:r>
              <a:rPr lang="en-US"/>
              <a:t>PHY 711  Fall 2020 --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11/6/2020</a:t>
            </a:r>
            <a:endParaRPr lang="en-US" dirty="0"/>
          </a:p>
        </p:txBody>
      </p:sp>
      <p:sp>
        <p:nvSpPr>
          <p:cNvPr id="6" name="Footer Placeholder 5"/>
          <p:cNvSpPr>
            <a:spLocks noGrp="1"/>
          </p:cNvSpPr>
          <p:nvPr>
            <p:ph type="ftr" sz="quarter" idx="11"/>
          </p:nvPr>
        </p:nvSpPr>
        <p:spPr/>
        <p:txBody>
          <a:bodyPr/>
          <a:lstStyle/>
          <a:p>
            <a:r>
              <a:rPr lang="en-US"/>
              <a:t>PHY 711  Fall 2020 -- Lecture 32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11/6/2020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32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0.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 Id="rId9"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1.wmf"/><Relationship Id="rId5" Type="http://schemas.openxmlformats.org/officeDocument/2006/relationships/oleObject" Target="../embeddings/oleObject20.bin"/><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2.bin"/><Relationship Id="rId5" Type="http://schemas.openxmlformats.org/officeDocument/2006/relationships/image" Target="../media/image24.wmf"/><Relationship Id="rId4" Type="http://schemas.openxmlformats.org/officeDocument/2006/relationships/oleObject" Target="../embeddings/oleObject21.bin"/></Relationships>
</file>

<file path=ppt/slides/_rels/slide16.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notesSlide" Target="../notesSlides/notesSlide16.xml"/><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6.wmf"/><Relationship Id="rId5" Type="http://schemas.openxmlformats.org/officeDocument/2006/relationships/oleObject" Target="../embeddings/oleObject23.bin"/><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notesSlide" Target="../notesSlides/notesSlide17.xml"/><Relationship Id="rId7"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8.wmf"/><Relationship Id="rId5" Type="http://schemas.openxmlformats.org/officeDocument/2006/relationships/oleObject" Target="../embeddings/oleObject25.bin"/><Relationship Id="rId10" Type="http://schemas.openxmlformats.org/officeDocument/2006/relationships/image" Target="../media/image30.wmf"/><Relationship Id="rId4" Type="http://schemas.openxmlformats.org/officeDocument/2006/relationships/image" Target="../media/image23.png"/><Relationship Id="rId9" Type="http://schemas.openxmlformats.org/officeDocument/2006/relationships/oleObject" Target="../embeddings/oleObject27.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18.xml"/><Relationship Id="rId7" Type="http://schemas.openxmlformats.org/officeDocument/2006/relationships/image" Target="../media/image23.png"/><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31.wmf"/><Relationship Id="rId11" Type="http://schemas.openxmlformats.org/officeDocument/2006/relationships/image" Target="../media/image33.wmf"/><Relationship Id="rId5" Type="http://schemas.openxmlformats.org/officeDocument/2006/relationships/oleObject" Target="../embeddings/oleObject28.bin"/><Relationship Id="rId10" Type="http://schemas.openxmlformats.org/officeDocument/2006/relationships/oleObject" Target="../embeddings/oleObject30.bin"/><Relationship Id="rId4" Type="http://schemas.openxmlformats.org/officeDocument/2006/relationships/image" Target="../media/image34.png"/><Relationship Id="rId9" Type="http://schemas.openxmlformats.org/officeDocument/2006/relationships/image" Target="../media/image32.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2.bin"/><Relationship Id="rId5" Type="http://schemas.openxmlformats.org/officeDocument/2006/relationships/image" Target="../media/image35.wmf"/><Relationship Id="rId4" Type="http://schemas.openxmlformats.org/officeDocument/2006/relationships/oleObject" Target="../embeddings/oleObject3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4.bin"/><Relationship Id="rId5" Type="http://schemas.openxmlformats.org/officeDocument/2006/relationships/image" Target="../media/image37.wmf"/><Relationship Id="rId4" Type="http://schemas.openxmlformats.org/officeDocument/2006/relationships/oleObject" Target="../embeddings/oleObject3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6.bin"/><Relationship Id="rId5" Type="http://schemas.openxmlformats.org/officeDocument/2006/relationships/image" Target="../media/image39.wmf"/><Relationship Id="rId4" Type="http://schemas.openxmlformats.org/officeDocument/2006/relationships/oleObject" Target="../embeddings/oleObject35.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41.wmf"/><Relationship Id="rId4"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42.wmf"/><Relationship Id="rId4" Type="http://schemas.openxmlformats.org/officeDocument/2006/relationships/oleObject" Target="../embeddings/oleObject38.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40.bin"/><Relationship Id="rId5" Type="http://schemas.openxmlformats.org/officeDocument/2006/relationships/image" Target="../media/image43.wmf"/><Relationship Id="rId4" Type="http://schemas.openxmlformats.org/officeDocument/2006/relationships/oleObject" Target="../embeddings/oleObject39.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2.bin"/><Relationship Id="rId5" Type="http://schemas.openxmlformats.org/officeDocument/2006/relationships/image" Target="../media/image45.wmf"/><Relationship Id="rId4" Type="http://schemas.openxmlformats.org/officeDocument/2006/relationships/oleObject" Target="../embeddings/oleObject41.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27.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4.bin"/><Relationship Id="rId5" Type="http://schemas.openxmlformats.org/officeDocument/2006/relationships/image" Target="../media/image47.wmf"/><Relationship Id="rId4" Type="http://schemas.openxmlformats.org/officeDocument/2006/relationships/oleObject" Target="../embeddings/oleObject43.bin"/><Relationship Id="rId9" Type="http://schemas.openxmlformats.org/officeDocument/2006/relationships/image" Target="../media/image48.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50.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7.bin"/><Relationship Id="rId5" Type="http://schemas.openxmlformats.org/officeDocument/2006/relationships/image" Target="../media/image49.wmf"/><Relationship Id="rId4" Type="http://schemas.openxmlformats.org/officeDocument/2006/relationships/oleObject" Target="../embeddings/oleObject46.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51.wmf"/><Relationship Id="rId4" Type="http://schemas.openxmlformats.org/officeDocument/2006/relationships/oleObject" Target="../embeddings/oleObject48.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notesSlide" Target="../notesSlides/notesSlide30.xml"/><Relationship Id="rId7" Type="http://schemas.openxmlformats.org/officeDocument/2006/relationships/image" Target="../media/image53.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50.bin"/><Relationship Id="rId5" Type="http://schemas.openxmlformats.org/officeDocument/2006/relationships/image" Target="../media/image52.wmf"/><Relationship Id="rId4" Type="http://schemas.openxmlformats.org/officeDocument/2006/relationships/oleObject" Target="../embeddings/oleObject49.bin"/><Relationship Id="rId9" Type="http://schemas.openxmlformats.org/officeDocument/2006/relationships/image" Target="../media/image54.wmf"/></Relationships>
</file>

<file path=ppt/slides/_rels/slide31.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56.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9.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3.wmf"/><Relationship Id="rId4"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29308" y="612844"/>
            <a:ext cx="8839200" cy="5693866"/>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2400" b="1" dirty="0"/>
          </a:p>
          <a:p>
            <a:pPr algn="ctr"/>
            <a:r>
              <a:rPr lang="en-US" sz="3200" b="1" dirty="0"/>
              <a:t>Discussion for Lecture 32: Chap. 9 of F&amp;W</a:t>
            </a:r>
            <a:endParaRPr lang="en-US" sz="3200" b="1" dirty="0">
              <a:solidFill>
                <a:schemeClr val="folHlink"/>
              </a:solidFill>
            </a:endParaRPr>
          </a:p>
          <a:p>
            <a:pPr marL="457200" lvl="2" algn="ctr">
              <a:spcBef>
                <a:spcPct val="50000"/>
              </a:spcBef>
            </a:pPr>
            <a:r>
              <a:rPr lang="en-US" sz="2400" b="1" dirty="0">
                <a:solidFill>
                  <a:schemeClr val="folHlink"/>
                </a:solidFill>
              </a:rPr>
              <a:t>Sound generation and scattering; </a:t>
            </a:r>
          </a:p>
          <a:p>
            <a:pPr marL="457200" lvl="2" algn="ctr">
              <a:spcBef>
                <a:spcPct val="50000"/>
              </a:spcBef>
            </a:pPr>
            <a:r>
              <a:rPr lang="en-US" sz="2400" b="1" dirty="0">
                <a:solidFill>
                  <a:schemeClr val="folHlink"/>
                </a:solidFill>
              </a:rPr>
              <a:t>non-linear effects</a:t>
            </a:r>
          </a:p>
          <a:p>
            <a:pPr marL="1428750" lvl="3" indent="-514350">
              <a:spcBef>
                <a:spcPct val="50000"/>
              </a:spcBef>
              <a:buFont typeface="+mj-lt"/>
              <a:buAutoNum type="arabicPeriod"/>
            </a:pPr>
            <a:r>
              <a:rPr lang="en-US" sz="2400" b="1" dirty="0">
                <a:solidFill>
                  <a:schemeClr val="folHlink"/>
                </a:solidFill>
                <a:sym typeface="Wingdings" pitchFamily="2" charset="2"/>
              </a:rPr>
              <a:t>Sound generation</a:t>
            </a:r>
          </a:p>
          <a:p>
            <a:pPr marL="1428750" lvl="3" indent="-514350">
              <a:spcBef>
                <a:spcPct val="50000"/>
              </a:spcBef>
              <a:buFont typeface="+mj-lt"/>
              <a:buAutoNum type="arabicPeriod"/>
            </a:pPr>
            <a:r>
              <a:rPr lang="en-US" sz="2400" b="1" dirty="0">
                <a:solidFill>
                  <a:schemeClr val="folHlink"/>
                </a:solidFill>
                <a:sym typeface="Wingdings" pitchFamily="2" charset="2"/>
              </a:rPr>
              <a:t>Sound scattering</a:t>
            </a:r>
          </a:p>
          <a:p>
            <a:pPr marL="1428750" lvl="3" indent="-514350">
              <a:spcBef>
                <a:spcPct val="50000"/>
              </a:spcBef>
              <a:buFont typeface="+mj-lt"/>
              <a:buAutoNum type="arabicPeriod"/>
            </a:pPr>
            <a:r>
              <a:rPr lang="en-US" sz="2400" b="1" dirty="0">
                <a:solidFill>
                  <a:schemeClr val="folHlink"/>
                </a:solidFill>
                <a:sym typeface="Wingdings" pitchFamily="2" charset="2"/>
              </a:rPr>
              <a:t>Introduction to non-linear effects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41301605"/>
              </p:ext>
            </p:extLst>
          </p:nvPr>
        </p:nvGraphicFramePr>
        <p:xfrm>
          <a:off x="609600" y="457200"/>
          <a:ext cx="5897563" cy="2174875"/>
        </p:xfrm>
        <a:graphic>
          <a:graphicData uri="http://schemas.openxmlformats.org/presentationml/2006/ole">
            <mc:AlternateContent xmlns:mc="http://schemas.openxmlformats.org/markup-compatibility/2006">
              <mc:Choice xmlns:v="urn:schemas-microsoft-com:vml" Requires="v">
                <p:oleObj spid="_x0000_s348414" name="数式" r:id="rId4" imgW="2679480" imgH="990360" progId="Equation.3">
                  <p:embed/>
                </p:oleObj>
              </mc:Choice>
              <mc:Fallback>
                <p:oleObj name="数式" r:id="rId4" imgW="2679480" imgH="990360" progId="Equation.3">
                  <p:embed/>
                  <p:pic>
                    <p:nvPicPr>
                      <p:cNvPr id="0" name=""/>
                      <p:cNvPicPr>
                        <a:picLocks noChangeAspect="1" noChangeArrowheads="1"/>
                      </p:cNvPicPr>
                      <p:nvPr/>
                    </p:nvPicPr>
                    <p:blipFill>
                      <a:blip r:embed="rId5"/>
                      <a:srcRect/>
                      <a:stretch>
                        <a:fillRect/>
                      </a:stretch>
                    </p:blipFill>
                    <p:spPr bwMode="auto">
                      <a:xfrm>
                        <a:off x="609600" y="457200"/>
                        <a:ext cx="5897563" cy="217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8015696"/>
              </p:ext>
            </p:extLst>
          </p:nvPr>
        </p:nvGraphicFramePr>
        <p:xfrm>
          <a:off x="604838" y="3886200"/>
          <a:ext cx="6000750" cy="2235200"/>
        </p:xfrm>
        <a:graphic>
          <a:graphicData uri="http://schemas.openxmlformats.org/presentationml/2006/ole">
            <mc:AlternateContent xmlns:mc="http://schemas.openxmlformats.org/markup-compatibility/2006">
              <mc:Choice xmlns:v="urn:schemas-microsoft-com:vml" Requires="v">
                <p:oleObj spid="_x0000_s348415" name="Equation" r:id="rId6" imgW="2717640" imgH="990360" progId="Equation.DSMT4">
                  <p:embed/>
                </p:oleObj>
              </mc:Choice>
              <mc:Fallback>
                <p:oleObj name="Equation" r:id="rId6" imgW="2717640" imgH="990360" progId="Equation.DSMT4">
                  <p:embed/>
                  <p:pic>
                    <p:nvPicPr>
                      <p:cNvPr id="0" name=""/>
                      <p:cNvPicPr>
                        <a:picLocks noChangeAspect="1" noChangeArrowheads="1"/>
                      </p:cNvPicPr>
                      <p:nvPr/>
                    </p:nvPicPr>
                    <p:blipFill>
                      <a:blip r:embed="rId7"/>
                      <a:srcRect/>
                      <a:stretch>
                        <a:fillRect/>
                      </a:stretch>
                    </p:blipFill>
                    <p:spPr bwMode="auto">
                      <a:xfrm>
                        <a:off x="604838" y="3886200"/>
                        <a:ext cx="600075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0596011"/>
              </p:ext>
            </p:extLst>
          </p:nvPr>
        </p:nvGraphicFramePr>
        <p:xfrm>
          <a:off x="706438" y="2819400"/>
          <a:ext cx="4611687" cy="949325"/>
        </p:xfrm>
        <a:graphic>
          <a:graphicData uri="http://schemas.openxmlformats.org/presentationml/2006/ole">
            <mc:AlternateContent xmlns:mc="http://schemas.openxmlformats.org/markup-compatibility/2006">
              <mc:Choice xmlns:v="urn:schemas-microsoft-com:vml" Requires="v">
                <p:oleObj spid="_x0000_s348416" name="Equation" r:id="rId8" imgW="2095200" imgH="431640" progId="Equation.DSMT4">
                  <p:embed/>
                </p:oleObj>
              </mc:Choice>
              <mc:Fallback>
                <p:oleObj name="Equation" r:id="rId8" imgW="2095200" imgH="431640" progId="Equation.DSMT4">
                  <p:embed/>
                  <p:pic>
                    <p:nvPicPr>
                      <p:cNvPr id="0" name=""/>
                      <p:cNvPicPr>
                        <a:picLocks noChangeAspect="1" noChangeArrowheads="1"/>
                      </p:cNvPicPr>
                      <p:nvPr/>
                    </p:nvPicPr>
                    <p:blipFill>
                      <a:blip r:embed="rId9"/>
                      <a:srcRect/>
                      <a:stretch>
                        <a:fillRect/>
                      </a:stretch>
                    </p:blipFill>
                    <p:spPr bwMode="auto">
                      <a:xfrm>
                        <a:off x="706438" y="2819400"/>
                        <a:ext cx="4611687"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85397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E01EB94-804E-46B0-BB18-0B0563940AA1}"/>
              </a:ext>
            </a:extLst>
          </p:cNvPr>
          <p:cNvSpPr/>
          <p:nvPr/>
        </p:nvSpPr>
        <p:spPr>
          <a:xfrm>
            <a:off x="1295400" y="5188803"/>
            <a:ext cx="4572000" cy="83099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91973344"/>
              </p:ext>
            </p:extLst>
          </p:nvPr>
        </p:nvGraphicFramePr>
        <p:xfrm>
          <a:off x="762000" y="685800"/>
          <a:ext cx="5870575" cy="3181351"/>
        </p:xfrm>
        <a:graphic>
          <a:graphicData uri="http://schemas.openxmlformats.org/presentationml/2006/ole">
            <mc:AlternateContent xmlns:mc="http://schemas.openxmlformats.org/markup-compatibility/2006">
              <mc:Choice xmlns:v="urn:schemas-microsoft-com:vml" Requires="v">
                <p:oleObj spid="_x0000_s349356" name="数式" r:id="rId4" imgW="2666880" imgH="1447560" progId="Equation.3">
                  <p:embed/>
                </p:oleObj>
              </mc:Choice>
              <mc:Fallback>
                <p:oleObj name="数式" r:id="rId4" imgW="2666880" imgH="1447560" progId="Equation.3">
                  <p:embed/>
                  <p:pic>
                    <p:nvPicPr>
                      <p:cNvPr id="0" name=""/>
                      <p:cNvPicPr>
                        <a:picLocks noChangeAspect="1" noChangeArrowheads="1"/>
                      </p:cNvPicPr>
                      <p:nvPr/>
                    </p:nvPicPr>
                    <p:blipFill>
                      <a:blip r:embed="rId5"/>
                      <a:srcRect/>
                      <a:stretch>
                        <a:fillRect/>
                      </a:stretch>
                    </p:blipFill>
                    <p:spPr bwMode="auto">
                      <a:xfrm>
                        <a:off x="762000" y="685800"/>
                        <a:ext cx="5870575" cy="318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33976557"/>
              </p:ext>
            </p:extLst>
          </p:nvPr>
        </p:nvGraphicFramePr>
        <p:xfrm>
          <a:off x="914400" y="4038600"/>
          <a:ext cx="4949825" cy="1981200"/>
        </p:xfrm>
        <a:graphic>
          <a:graphicData uri="http://schemas.openxmlformats.org/presentationml/2006/ole">
            <mc:AlternateContent xmlns:mc="http://schemas.openxmlformats.org/markup-compatibility/2006">
              <mc:Choice xmlns:v="urn:schemas-microsoft-com:vml" Requires="v">
                <p:oleObj spid="_x0000_s349357" name="数式" r:id="rId6" imgW="2247840" imgH="901440" progId="Equation.3">
                  <p:embed/>
                </p:oleObj>
              </mc:Choice>
              <mc:Fallback>
                <p:oleObj name="数式" r:id="rId6" imgW="2247840" imgH="901440" progId="Equation.3">
                  <p:embed/>
                  <p:pic>
                    <p:nvPicPr>
                      <p:cNvPr id="0" name=""/>
                      <p:cNvPicPr>
                        <a:picLocks noChangeAspect="1" noChangeArrowheads="1"/>
                      </p:cNvPicPr>
                      <p:nvPr/>
                    </p:nvPicPr>
                    <p:blipFill>
                      <a:blip r:embed="rId7"/>
                      <a:srcRect/>
                      <a:stretch>
                        <a:fillRect/>
                      </a:stretch>
                    </p:blipFill>
                    <p:spPr bwMode="auto">
                      <a:xfrm>
                        <a:off x="914400" y="4038600"/>
                        <a:ext cx="494982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07487663-ECF1-483A-A0B0-EA69D06C527B}"/>
              </a:ext>
            </a:extLst>
          </p:cNvPr>
          <p:cNvSpPr txBox="1"/>
          <p:nvPr/>
        </p:nvSpPr>
        <p:spPr>
          <a:xfrm>
            <a:off x="6009861" y="2256597"/>
            <a:ext cx="3048000" cy="830997"/>
          </a:xfrm>
          <a:prstGeom prst="rect">
            <a:avLst/>
          </a:prstGeom>
          <a:noFill/>
        </p:spPr>
        <p:txBody>
          <a:bodyPr wrap="square" rtlCol="0">
            <a:spAutoFit/>
          </a:bodyPr>
          <a:lstStyle/>
          <a:p>
            <a:r>
              <a:rPr lang="en-US" sz="2400" dirty="0">
                <a:latin typeface="+mj-lt"/>
              </a:rPr>
              <a:t>From integral from of Bessel functions.</a:t>
            </a:r>
          </a:p>
        </p:txBody>
      </p:sp>
      <p:sp>
        <p:nvSpPr>
          <p:cNvPr id="8" name="TextBox 7">
            <a:extLst>
              <a:ext uri="{FF2B5EF4-FFF2-40B4-BE49-F238E27FC236}">
                <a16:creationId xmlns:a16="http://schemas.microsoft.com/office/drawing/2014/main" id="{00F2A275-53AB-4B1A-BDEC-0C2FD7EF1ABE}"/>
              </a:ext>
            </a:extLst>
          </p:cNvPr>
          <p:cNvSpPr txBox="1"/>
          <p:nvPr/>
        </p:nvSpPr>
        <p:spPr>
          <a:xfrm>
            <a:off x="4648200" y="3969603"/>
            <a:ext cx="4267200" cy="830997"/>
          </a:xfrm>
          <a:prstGeom prst="rect">
            <a:avLst/>
          </a:prstGeom>
          <a:noFill/>
        </p:spPr>
        <p:txBody>
          <a:bodyPr wrap="square" rtlCol="0">
            <a:spAutoFit/>
          </a:bodyPr>
          <a:lstStyle/>
          <a:p>
            <a:r>
              <a:rPr lang="en-US" sz="2400" dirty="0">
                <a:latin typeface="+mj-lt"/>
              </a:rPr>
              <a:t>Another Bessel function identity.</a:t>
            </a:r>
          </a:p>
        </p:txBody>
      </p:sp>
      <p:sp>
        <p:nvSpPr>
          <p:cNvPr id="10" name="TextBox 9">
            <a:extLst>
              <a:ext uri="{FF2B5EF4-FFF2-40B4-BE49-F238E27FC236}">
                <a16:creationId xmlns:a16="http://schemas.microsoft.com/office/drawing/2014/main" id="{43CE6AB4-022A-4410-820E-A237FF1B194D}"/>
              </a:ext>
            </a:extLst>
          </p:cNvPr>
          <p:cNvSpPr txBox="1"/>
          <p:nvPr/>
        </p:nvSpPr>
        <p:spPr>
          <a:xfrm>
            <a:off x="6553200" y="5188803"/>
            <a:ext cx="2362200" cy="954107"/>
          </a:xfrm>
          <a:prstGeom prst="rect">
            <a:avLst/>
          </a:prstGeom>
          <a:noFill/>
        </p:spPr>
        <p:txBody>
          <a:bodyPr wrap="square" rtlCol="0">
            <a:spAutoFit/>
          </a:bodyPr>
          <a:lstStyle/>
          <a:p>
            <a:r>
              <a:rPr lang="en-US" sz="2400" dirty="0">
                <a:latin typeface="+mj-lt"/>
              </a:rPr>
              <a:t>Analytic result for r</a:t>
            </a:r>
            <a:r>
              <a:rPr lang="en-US" sz="2400" dirty="0">
                <a:latin typeface="+mj-lt"/>
                <a:sym typeface="Wingdings" panose="05000000000000000000" pitchFamily="2" charset="2"/>
              </a:rPr>
              <a:t></a:t>
            </a:r>
            <a:r>
              <a:rPr lang="en-US" sz="3200" dirty="0">
                <a:latin typeface="Symbol" panose="05050102010706020507" pitchFamily="18" charset="2"/>
              </a:rPr>
              <a:t>¥</a:t>
            </a:r>
          </a:p>
        </p:txBody>
      </p:sp>
    </p:spTree>
    <p:extLst>
      <p:ext uri="{BB962C8B-B14F-4D97-AF65-F5344CB8AC3E}">
        <p14:creationId xmlns:p14="http://schemas.microsoft.com/office/powerpoint/2010/main" val="410140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90844599"/>
              </p:ext>
            </p:extLst>
          </p:nvPr>
        </p:nvGraphicFramePr>
        <p:xfrm>
          <a:off x="896937" y="600075"/>
          <a:ext cx="7104063" cy="3209925"/>
        </p:xfrm>
        <a:graphic>
          <a:graphicData uri="http://schemas.openxmlformats.org/presentationml/2006/ole">
            <mc:AlternateContent xmlns:mc="http://schemas.openxmlformats.org/markup-compatibility/2006">
              <mc:Choice xmlns:v="urn:schemas-microsoft-com:vml" Requires="v">
                <p:oleObj spid="_x0000_s350293" name="数式" r:id="rId4" imgW="3225600" imgH="1460160" progId="Equation.3">
                  <p:embed/>
                </p:oleObj>
              </mc:Choice>
              <mc:Fallback>
                <p:oleObj name="数式" r:id="rId4" imgW="3225600" imgH="1460160" progId="Equation.3">
                  <p:embed/>
                  <p:pic>
                    <p:nvPicPr>
                      <p:cNvPr id="0" name=""/>
                      <p:cNvPicPr>
                        <a:picLocks noChangeAspect="1" noChangeArrowheads="1"/>
                      </p:cNvPicPr>
                      <p:nvPr/>
                    </p:nvPicPr>
                    <p:blipFill>
                      <a:blip r:embed="rId5"/>
                      <a:srcRect/>
                      <a:stretch>
                        <a:fillRect/>
                      </a:stretch>
                    </p:blipFill>
                    <p:spPr bwMode="auto">
                      <a:xfrm>
                        <a:off x="896937" y="600075"/>
                        <a:ext cx="7104063"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06925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35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5410" y="1331267"/>
            <a:ext cx="4681390" cy="3110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pSp>
        <p:nvGrpSpPr>
          <p:cNvPr id="13" name="Group 12"/>
          <p:cNvGrpSpPr/>
          <p:nvPr/>
        </p:nvGrpSpPr>
        <p:grpSpPr>
          <a:xfrm>
            <a:off x="304800" y="3733800"/>
            <a:ext cx="8382000" cy="2362200"/>
            <a:chOff x="304800" y="3733800"/>
            <a:chExt cx="8382000" cy="2362200"/>
          </a:xfrm>
        </p:grpSpPr>
        <p:sp>
          <p:nvSpPr>
            <p:cNvPr id="5" name="Cube 4"/>
            <p:cNvSpPr/>
            <p:nvPr/>
          </p:nvSpPr>
          <p:spPr>
            <a:xfrm>
              <a:off x="304800" y="4876800"/>
              <a:ext cx="8382000" cy="1219200"/>
            </a:xfrm>
            <a:prstGeom prst="cube">
              <a:avLst>
                <a:gd name="adj" fmla="val 7906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3810000" y="5257800"/>
              <a:ext cx="1219200" cy="457200"/>
            </a:xfrm>
            <a:prstGeom prst="can">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4419600" y="3733800"/>
              <a:ext cx="0" cy="1676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369526" y="54102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419600" y="4876800"/>
              <a:ext cx="10668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48200" y="3886200"/>
              <a:ext cx="304800" cy="461665"/>
            </a:xfrm>
            <a:prstGeom prst="rect">
              <a:avLst/>
            </a:prstGeom>
            <a:noFill/>
          </p:spPr>
          <p:txBody>
            <a:bodyPr wrap="square" rtlCol="0">
              <a:spAutoFit/>
            </a:bodyPr>
            <a:lstStyle/>
            <a:p>
              <a:r>
                <a:rPr lang="en-US" sz="2400" b="1" dirty="0">
                  <a:latin typeface="+mj-lt"/>
                </a:rPr>
                <a:t>z</a:t>
              </a:r>
            </a:p>
          </p:txBody>
        </p:sp>
        <p:sp>
          <p:nvSpPr>
            <p:cNvPr id="11" name="TextBox 10"/>
            <p:cNvSpPr txBox="1"/>
            <p:nvPr/>
          </p:nvSpPr>
          <p:spPr>
            <a:xfrm>
              <a:off x="5134792" y="4870102"/>
              <a:ext cx="304800" cy="461665"/>
            </a:xfrm>
            <a:prstGeom prst="rect">
              <a:avLst/>
            </a:prstGeom>
            <a:noFill/>
          </p:spPr>
          <p:txBody>
            <a:bodyPr wrap="square" rtlCol="0">
              <a:spAutoFit/>
            </a:bodyPr>
            <a:lstStyle/>
            <a:p>
              <a:r>
                <a:rPr lang="en-US" sz="2400" b="1" dirty="0">
                  <a:latin typeface="+mj-lt"/>
                </a:rPr>
                <a:t>y</a:t>
              </a:r>
            </a:p>
          </p:txBody>
        </p:sp>
        <p:sp>
          <p:nvSpPr>
            <p:cNvPr id="12" name="TextBox 11"/>
            <p:cNvSpPr txBox="1"/>
            <p:nvPr/>
          </p:nvSpPr>
          <p:spPr>
            <a:xfrm>
              <a:off x="5791200" y="5100935"/>
              <a:ext cx="304800" cy="461665"/>
            </a:xfrm>
            <a:prstGeom prst="rect">
              <a:avLst/>
            </a:prstGeom>
            <a:noFill/>
          </p:spPr>
          <p:txBody>
            <a:bodyPr wrap="square" rtlCol="0">
              <a:spAutoFit/>
            </a:bodyPr>
            <a:lstStyle/>
            <a:p>
              <a:r>
                <a:rPr lang="en-US" sz="2400" b="1" dirty="0">
                  <a:latin typeface="+mj-lt"/>
                </a:rPr>
                <a:t>x</a:t>
              </a:r>
            </a:p>
          </p:txBody>
        </p:sp>
      </p:grpSp>
      <p:cxnSp>
        <p:nvCxnSpPr>
          <p:cNvPr id="15" name="Straight Arrow Connector 14"/>
          <p:cNvCxnSpPr>
            <a:stCxn id="6" idx="0"/>
          </p:cNvCxnSpPr>
          <p:nvPr/>
        </p:nvCxnSpPr>
        <p:spPr>
          <a:xfrm flipV="1">
            <a:off x="4419600" y="2514600"/>
            <a:ext cx="1676400" cy="2971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Arc 15"/>
          <p:cNvSpPr/>
          <p:nvPr/>
        </p:nvSpPr>
        <p:spPr>
          <a:xfrm>
            <a:off x="4114800" y="4953000"/>
            <a:ext cx="533400" cy="304800"/>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419600" y="4572000"/>
            <a:ext cx="457200" cy="400110"/>
          </a:xfrm>
          <a:prstGeom prst="rect">
            <a:avLst/>
          </a:prstGeom>
          <a:noFill/>
        </p:spPr>
        <p:txBody>
          <a:bodyPr wrap="square" rtlCol="0">
            <a:spAutoFit/>
          </a:bodyPr>
          <a:lstStyle/>
          <a:p>
            <a:r>
              <a:rPr lang="en-US" sz="2000" b="1" dirty="0">
                <a:latin typeface="Symbol" pitchFamily="18" charset="2"/>
              </a:rPr>
              <a:t>q</a:t>
            </a:r>
          </a:p>
        </p:txBody>
      </p:sp>
      <p:graphicFrame>
        <p:nvGraphicFramePr>
          <p:cNvPr id="18" name="Object 17"/>
          <p:cNvGraphicFramePr>
            <a:graphicFrameLocks noChangeAspect="1"/>
          </p:cNvGraphicFramePr>
          <p:nvPr>
            <p:extLst>
              <p:ext uri="{D42A27DB-BD31-4B8C-83A1-F6EECF244321}">
                <p14:modId xmlns:p14="http://schemas.microsoft.com/office/powerpoint/2010/main" val="2006535379"/>
              </p:ext>
            </p:extLst>
          </p:nvPr>
        </p:nvGraphicFramePr>
        <p:xfrm>
          <a:off x="996156" y="92075"/>
          <a:ext cx="6237288" cy="1508125"/>
        </p:xfrm>
        <a:graphic>
          <a:graphicData uri="http://schemas.openxmlformats.org/presentationml/2006/ole">
            <mc:AlternateContent xmlns:mc="http://schemas.openxmlformats.org/markup-compatibility/2006">
              <mc:Choice xmlns:v="urn:schemas-microsoft-com:vml" Requires="v">
                <p:oleObj spid="_x0000_s315480" name="数式" r:id="rId5" imgW="2831760" imgH="685800" progId="Equation.3">
                  <p:embed/>
                </p:oleObj>
              </mc:Choice>
              <mc:Fallback>
                <p:oleObj name="数式" r:id="rId5" imgW="2831760" imgH="685800" progId="Equation.3">
                  <p:embed/>
                  <p:pic>
                    <p:nvPicPr>
                      <p:cNvPr id="0" name=""/>
                      <p:cNvPicPr>
                        <a:picLocks noChangeAspect="1" noChangeArrowheads="1"/>
                      </p:cNvPicPr>
                      <p:nvPr/>
                    </p:nvPicPr>
                    <p:blipFill>
                      <a:blip r:embed="rId6"/>
                      <a:srcRect/>
                      <a:stretch>
                        <a:fillRect/>
                      </a:stretch>
                    </p:blipFill>
                    <p:spPr bwMode="auto">
                      <a:xfrm>
                        <a:off x="996156" y="92075"/>
                        <a:ext cx="6237288"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14674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pic>
        <p:nvPicPr>
          <p:cNvPr id="5" name="Picture 4"/>
          <p:cNvPicPr>
            <a:picLocks noChangeAspect="1"/>
          </p:cNvPicPr>
          <p:nvPr/>
        </p:nvPicPr>
        <p:blipFill>
          <a:blip r:embed="rId3"/>
          <a:stretch>
            <a:fillRect/>
          </a:stretch>
        </p:blipFill>
        <p:spPr>
          <a:xfrm>
            <a:off x="1219200" y="228600"/>
            <a:ext cx="7315200" cy="5724525"/>
          </a:xfrm>
          <a:prstGeom prst="rect">
            <a:avLst/>
          </a:prstGeom>
        </p:spPr>
      </p:pic>
      <p:sp>
        <p:nvSpPr>
          <p:cNvPr id="6" name="TextBox 5"/>
          <p:cNvSpPr txBox="1"/>
          <p:nvPr/>
        </p:nvSpPr>
        <p:spPr>
          <a:xfrm>
            <a:off x="427463" y="5894685"/>
            <a:ext cx="6096000" cy="461665"/>
          </a:xfrm>
          <a:prstGeom prst="rect">
            <a:avLst/>
          </a:prstGeom>
          <a:noFill/>
        </p:spPr>
        <p:txBody>
          <a:bodyPr wrap="square" rtlCol="0">
            <a:spAutoFit/>
          </a:bodyPr>
          <a:lstStyle/>
          <a:p>
            <a:r>
              <a:rPr lang="en-US" sz="2400" dirty="0">
                <a:latin typeface="+mj-lt"/>
              </a:rPr>
              <a:t>Figure from Fetter and </a:t>
            </a:r>
            <a:r>
              <a:rPr lang="en-US" sz="2400" dirty="0" err="1">
                <a:latin typeface="+mj-lt"/>
              </a:rPr>
              <a:t>Walecka</a:t>
            </a:r>
            <a:r>
              <a:rPr lang="en-US" sz="2400" dirty="0">
                <a:latin typeface="+mj-lt"/>
              </a:rPr>
              <a:t> pg. 337</a:t>
            </a:r>
          </a:p>
        </p:txBody>
      </p:sp>
      <p:sp>
        <p:nvSpPr>
          <p:cNvPr id="7" name="TextBox 6"/>
          <p:cNvSpPr txBox="1"/>
          <p:nvPr/>
        </p:nvSpPr>
        <p:spPr>
          <a:xfrm>
            <a:off x="381000" y="228600"/>
            <a:ext cx="5638800" cy="830997"/>
          </a:xfrm>
          <a:prstGeom prst="rect">
            <a:avLst/>
          </a:prstGeom>
          <a:noFill/>
        </p:spPr>
        <p:txBody>
          <a:bodyPr wrap="square" rtlCol="0">
            <a:spAutoFit/>
          </a:bodyPr>
          <a:lstStyle/>
          <a:p>
            <a:r>
              <a:rPr lang="en-US" sz="2400" dirty="0">
                <a:latin typeface="+mj-lt"/>
              </a:rPr>
              <a:t>Scattering of sound waves – </a:t>
            </a:r>
          </a:p>
          <a:p>
            <a:r>
              <a:rPr lang="en-US" sz="2400" dirty="0">
                <a:latin typeface="+mj-lt"/>
              </a:rPr>
              <a:t>        for example, from a rigid cylinder</a:t>
            </a:r>
          </a:p>
        </p:txBody>
      </p:sp>
    </p:spTree>
    <p:extLst>
      <p:ext uri="{BB962C8B-B14F-4D97-AF65-F5344CB8AC3E}">
        <p14:creationId xmlns:p14="http://schemas.microsoft.com/office/powerpoint/2010/main" val="3781759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81000" y="228600"/>
            <a:ext cx="5638800" cy="830997"/>
          </a:xfrm>
          <a:prstGeom prst="rect">
            <a:avLst/>
          </a:prstGeom>
          <a:noFill/>
        </p:spPr>
        <p:txBody>
          <a:bodyPr wrap="square" rtlCol="0">
            <a:spAutoFit/>
          </a:bodyPr>
          <a:lstStyle/>
          <a:p>
            <a:r>
              <a:rPr lang="en-US" sz="2400" dirty="0">
                <a:latin typeface="+mj-lt"/>
              </a:rPr>
              <a:t>Scattering of sound waves – </a:t>
            </a:r>
          </a:p>
          <a:p>
            <a:r>
              <a:rPr lang="en-US" sz="2400" dirty="0">
                <a:latin typeface="+mj-lt"/>
              </a:rPr>
              <a:t>        for example, from a rigid cylinder</a:t>
            </a:r>
          </a:p>
        </p:txBody>
      </p:sp>
      <p:graphicFrame>
        <p:nvGraphicFramePr>
          <p:cNvPr id="6" name="Object 5"/>
          <p:cNvGraphicFramePr>
            <a:graphicFrameLocks noChangeAspect="1"/>
          </p:cNvGraphicFramePr>
          <p:nvPr>
            <p:extLst>
              <p:ext uri="{D42A27DB-BD31-4B8C-83A1-F6EECF244321}">
                <p14:modId xmlns:p14="http://schemas.microsoft.com/office/powerpoint/2010/main" val="77795985"/>
              </p:ext>
            </p:extLst>
          </p:nvPr>
        </p:nvGraphicFramePr>
        <p:xfrm>
          <a:off x="1143000" y="1219200"/>
          <a:ext cx="7122735" cy="896937"/>
        </p:xfrm>
        <a:graphic>
          <a:graphicData uri="http://schemas.openxmlformats.org/presentationml/2006/ole">
            <mc:AlternateContent xmlns:mc="http://schemas.openxmlformats.org/markup-compatibility/2006">
              <mc:Choice xmlns:v="urn:schemas-microsoft-com:vml" Requires="v">
                <p:oleObj spid="_x0000_s351381" name="Equation" r:id="rId4" imgW="5143320" imgH="647640" progId="Equation.DSMT4">
                  <p:embed/>
                </p:oleObj>
              </mc:Choice>
              <mc:Fallback>
                <p:oleObj name="Equation" r:id="rId4" imgW="5143320" imgH="647640" progId="Equation.DSMT4">
                  <p:embed/>
                  <p:pic>
                    <p:nvPicPr>
                      <p:cNvPr id="0" name=""/>
                      <p:cNvPicPr/>
                      <p:nvPr/>
                    </p:nvPicPr>
                    <p:blipFill>
                      <a:blip r:embed="rId5"/>
                      <a:stretch>
                        <a:fillRect/>
                      </a:stretch>
                    </p:blipFill>
                    <p:spPr>
                      <a:xfrm>
                        <a:off x="1143000" y="1219200"/>
                        <a:ext cx="7122735" cy="8969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19469510"/>
              </p:ext>
            </p:extLst>
          </p:nvPr>
        </p:nvGraphicFramePr>
        <p:xfrm>
          <a:off x="1075871" y="2292305"/>
          <a:ext cx="6992257" cy="3124200"/>
        </p:xfrm>
        <a:graphic>
          <a:graphicData uri="http://schemas.openxmlformats.org/presentationml/2006/ole">
            <mc:AlternateContent xmlns:mc="http://schemas.openxmlformats.org/markup-compatibility/2006">
              <mc:Choice xmlns:v="urn:schemas-microsoft-com:vml" Requires="v">
                <p:oleObj spid="_x0000_s351382" name="Equation" r:id="rId6" imgW="5371920" imgH="2400120" progId="Equation.DSMT4">
                  <p:embed/>
                </p:oleObj>
              </mc:Choice>
              <mc:Fallback>
                <p:oleObj name="Equation" r:id="rId6" imgW="5371920" imgH="2400120" progId="Equation.DSMT4">
                  <p:embed/>
                  <p:pic>
                    <p:nvPicPr>
                      <p:cNvPr id="0" name=""/>
                      <p:cNvPicPr/>
                      <p:nvPr/>
                    </p:nvPicPr>
                    <p:blipFill>
                      <a:blip r:embed="rId7"/>
                      <a:stretch>
                        <a:fillRect/>
                      </a:stretch>
                    </p:blipFill>
                    <p:spPr>
                      <a:xfrm>
                        <a:off x="1075871" y="2292305"/>
                        <a:ext cx="6992257" cy="3124200"/>
                      </a:xfrm>
                      <a:prstGeom prst="rect">
                        <a:avLst/>
                      </a:prstGeom>
                    </p:spPr>
                  </p:pic>
                </p:oleObj>
              </mc:Fallback>
            </mc:AlternateContent>
          </a:graphicData>
        </a:graphic>
      </p:graphicFrame>
    </p:spTree>
    <p:extLst>
      <p:ext uri="{BB962C8B-B14F-4D97-AF65-F5344CB8AC3E}">
        <p14:creationId xmlns:p14="http://schemas.microsoft.com/office/powerpoint/2010/main" val="2997653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pic>
        <p:nvPicPr>
          <p:cNvPr id="5" name="Picture 4"/>
          <p:cNvPicPr>
            <a:picLocks noChangeAspect="1"/>
          </p:cNvPicPr>
          <p:nvPr/>
        </p:nvPicPr>
        <p:blipFill>
          <a:blip r:embed="rId4"/>
          <a:stretch>
            <a:fillRect/>
          </a:stretch>
        </p:blipFill>
        <p:spPr>
          <a:xfrm>
            <a:off x="304800" y="152400"/>
            <a:ext cx="3962400" cy="3100784"/>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444288482"/>
              </p:ext>
            </p:extLst>
          </p:nvPr>
        </p:nvGraphicFramePr>
        <p:xfrm>
          <a:off x="3657600" y="685800"/>
          <a:ext cx="5257800" cy="862012"/>
        </p:xfrm>
        <a:graphic>
          <a:graphicData uri="http://schemas.openxmlformats.org/presentationml/2006/ole">
            <mc:AlternateContent xmlns:mc="http://schemas.openxmlformats.org/markup-compatibility/2006">
              <mc:Choice xmlns:v="urn:schemas-microsoft-com:vml" Requires="v">
                <p:oleObj spid="_x0000_s352402" name="Equation" r:id="rId5" imgW="3797280" imgH="622080" progId="Equation.DSMT4">
                  <p:embed/>
                </p:oleObj>
              </mc:Choice>
              <mc:Fallback>
                <p:oleObj name="Equation" r:id="rId5" imgW="3797280" imgH="622080" progId="Equation.DSMT4">
                  <p:embed/>
                  <p:pic>
                    <p:nvPicPr>
                      <p:cNvPr id="0" name=""/>
                      <p:cNvPicPr/>
                      <p:nvPr/>
                    </p:nvPicPr>
                    <p:blipFill>
                      <a:blip r:embed="rId6"/>
                      <a:stretch>
                        <a:fillRect/>
                      </a:stretch>
                    </p:blipFill>
                    <p:spPr>
                      <a:xfrm>
                        <a:off x="3657600" y="685800"/>
                        <a:ext cx="5257800" cy="8620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7000830"/>
              </p:ext>
            </p:extLst>
          </p:nvPr>
        </p:nvGraphicFramePr>
        <p:xfrm>
          <a:off x="477838" y="3298825"/>
          <a:ext cx="7720012" cy="3219450"/>
        </p:xfrm>
        <a:graphic>
          <a:graphicData uri="http://schemas.openxmlformats.org/presentationml/2006/ole">
            <mc:AlternateContent xmlns:mc="http://schemas.openxmlformats.org/markup-compatibility/2006">
              <mc:Choice xmlns:v="urn:schemas-microsoft-com:vml" Requires="v">
                <p:oleObj spid="_x0000_s352403" name="Equation" r:id="rId7" imgW="5574960" imgH="2323800" progId="Equation.DSMT4">
                  <p:embed/>
                </p:oleObj>
              </mc:Choice>
              <mc:Fallback>
                <p:oleObj name="Equation" r:id="rId7" imgW="5574960" imgH="2323800" progId="Equation.DSMT4">
                  <p:embed/>
                  <p:pic>
                    <p:nvPicPr>
                      <p:cNvPr id="0" name=""/>
                      <p:cNvPicPr/>
                      <p:nvPr/>
                    </p:nvPicPr>
                    <p:blipFill>
                      <a:blip r:embed="rId8"/>
                      <a:stretch>
                        <a:fillRect/>
                      </a:stretch>
                    </p:blipFill>
                    <p:spPr>
                      <a:xfrm>
                        <a:off x="477838" y="3298825"/>
                        <a:ext cx="7720012" cy="3219450"/>
                      </a:xfrm>
                      <a:prstGeom prst="rect">
                        <a:avLst/>
                      </a:prstGeom>
                    </p:spPr>
                  </p:pic>
                </p:oleObj>
              </mc:Fallback>
            </mc:AlternateContent>
          </a:graphicData>
        </a:graphic>
      </p:graphicFrame>
    </p:spTree>
    <p:extLst>
      <p:ext uri="{BB962C8B-B14F-4D97-AF65-F5344CB8AC3E}">
        <p14:creationId xmlns:p14="http://schemas.microsoft.com/office/powerpoint/2010/main" val="2830832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pic>
        <p:nvPicPr>
          <p:cNvPr id="5" name="Picture 4"/>
          <p:cNvPicPr>
            <a:picLocks noChangeAspect="1"/>
          </p:cNvPicPr>
          <p:nvPr/>
        </p:nvPicPr>
        <p:blipFill>
          <a:blip r:embed="rId4"/>
          <a:stretch>
            <a:fillRect/>
          </a:stretch>
        </p:blipFill>
        <p:spPr>
          <a:xfrm>
            <a:off x="304800" y="152400"/>
            <a:ext cx="3962400" cy="3100784"/>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155758906"/>
              </p:ext>
            </p:extLst>
          </p:nvPr>
        </p:nvGraphicFramePr>
        <p:xfrm>
          <a:off x="4038600" y="609600"/>
          <a:ext cx="4800600" cy="896937"/>
        </p:xfrm>
        <a:graphic>
          <a:graphicData uri="http://schemas.openxmlformats.org/presentationml/2006/ole">
            <mc:AlternateContent xmlns:mc="http://schemas.openxmlformats.org/markup-compatibility/2006">
              <mc:Choice xmlns:v="urn:schemas-microsoft-com:vml" Requires="v">
                <p:oleObj spid="_x0000_s353495" name="Equation" r:id="rId5" imgW="3466800" imgH="647640" progId="Equation.DSMT4">
                  <p:embed/>
                </p:oleObj>
              </mc:Choice>
              <mc:Fallback>
                <p:oleObj name="Equation" r:id="rId5" imgW="3466800" imgH="647640" progId="Equation.DSMT4">
                  <p:embed/>
                  <p:pic>
                    <p:nvPicPr>
                      <p:cNvPr id="0" name=""/>
                      <p:cNvPicPr/>
                      <p:nvPr/>
                    </p:nvPicPr>
                    <p:blipFill>
                      <a:blip r:embed="rId6"/>
                      <a:stretch>
                        <a:fillRect/>
                      </a:stretch>
                    </p:blipFill>
                    <p:spPr>
                      <a:xfrm>
                        <a:off x="4038600" y="609600"/>
                        <a:ext cx="4800600" cy="8969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7513989"/>
              </p:ext>
            </p:extLst>
          </p:nvPr>
        </p:nvGraphicFramePr>
        <p:xfrm>
          <a:off x="4419600" y="1752600"/>
          <a:ext cx="3509158" cy="1371600"/>
        </p:xfrm>
        <a:graphic>
          <a:graphicData uri="http://schemas.openxmlformats.org/presentationml/2006/ole">
            <mc:AlternateContent xmlns:mc="http://schemas.openxmlformats.org/markup-compatibility/2006">
              <mc:Choice xmlns:v="urn:schemas-microsoft-com:vml" Requires="v">
                <p:oleObj spid="_x0000_s353496" name="Equation" r:id="rId7" imgW="2501640" imgH="977760" progId="Equation.DSMT4">
                  <p:embed/>
                </p:oleObj>
              </mc:Choice>
              <mc:Fallback>
                <p:oleObj name="Equation" r:id="rId7" imgW="2501640" imgH="977760" progId="Equation.DSMT4">
                  <p:embed/>
                  <p:pic>
                    <p:nvPicPr>
                      <p:cNvPr id="0" name=""/>
                      <p:cNvPicPr/>
                      <p:nvPr/>
                    </p:nvPicPr>
                    <p:blipFill>
                      <a:blip r:embed="rId8"/>
                      <a:stretch>
                        <a:fillRect/>
                      </a:stretch>
                    </p:blipFill>
                    <p:spPr>
                      <a:xfrm>
                        <a:off x="4419600" y="1752600"/>
                        <a:ext cx="3509158" cy="1371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94664620"/>
              </p:ext>
            </p:extLst>
          </p:nvPr>
        </p:nvGraphicFramePr>
        <p:xfrm>
          <a:off x="530225" y="3429000"/>
          <a:ext cx="7192963" cy="1952625"/>
        </p:xfrm>
        <a:graphic>
          <a:graphicData uri="http://schemas.openxmlformats.org/presentationml/2006/ole">
            <mc:AlternateContent xmlns:mc="http://schemas.openxmlformats.org/markup-compatibility/2006">
              <mc:Choice xmlns:v="urn:schemas-microsoft-com:vml" Requires="v">
                <p:oleObj spid="_x0000_s353497" name="Equation" r:id="rId9" imgW="5194080" imgH="1409400" progId="Equation.DSMT4">
                  <p:embed/>
                </p:oleObj>
              </mc:Choice>
              <mc:Fallback>
                <p:oleObj name="Equation" r:id="rId9" imgW="5194080" imgH="1409400" progId="Equation.DSMT4">
                  <p:embed/>
                  <p:pic>
                    <p:nvPicPr>
                      <p:cNvPr id="0" name=""/>
                      <p:cNvPicPr/>
                      <p:nvPr/>
                    </p:nvPicPr>
                    <p:blipFill>
                      <a:blip r:embed="rId10"/>
                      <a:stretch>
                        <a:fillRect/>
                      </a:stretch>
                    </p:blipFill>
                    <p:spPr>
                      <a:xfrm>
                        <a:off x="530225" y="3429000"/>
                        <a:ext cx="7192963" cy="1952625"/>
                      </a:xfrm>
                      <a:prstGeom prst="rect">
                        <a:avLst/>
                      </a:prstGeom>
                    </p:spPr>
                  </p:pic>
                </p:oleObj>
              </mc:Fallback>
            </mc:AlternateContent>
          </a:graphicData>
        </a:graphic>
      </p:graphicFrame>
    </p:spTree>
    <p:extLst>
      <p:ext uri="{BB962C8B-B14F-4D97-AF65-F5344CB8AC3E}">
        <p14:creationId xmlns:p14="http://schemas.microsoft.com/office/powerpoint/2010/main" val="949318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4"/>
          <a:stretch>
            <a:fillRect/>
          </a:stretch>
        </p:blipFill>
        <p:spPr>
          <a:xfrm>
            <a:off x="228600" y="3035688"/>
            <a:ext cx="3810000" cy="3810000"/>
          </a:xfrm>
          <a:prstGeom prst="rect">
            <a:avLst/>
          </a:prstGeom>
        </p:spPr>
      </p:pic>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44465924"/>
              </p:ext>
            </p:extLst>
          </p:nvPr>
        </p:nvGraphicFramePr>
        <p:xfrm>
          <a:off x="5334000" y="533400"/>
          <a:ext cx="1742661" cy="853548"/>
        </p:xfrm>
        <a:graphic>
          <a:graphicData uri="http://schemas.openxmlformats.org/presentationml/2006/ole">
            <mc:AlternateContent xmlns:mc="http://schemas.openxmlformats.org/markup-compatibility/2006">
              <mc:Choice xmlns:v="urn:schemas-microsoft-com:vml" Requires="v">
                <p:oleObj spid="_x0000_s354504" name="Equation" r:id="rId5" imgW="1244520" imgH="609480" progId="Equation.DSMT4">
                  <p:embed/>
                </p:oleObj>
              </mc:Choice>
              <mc:Fallback>
                <p:oleObj name="Equation" r:id="rId5" imgW="1244520" imgH="609480" progId="Equation.DSMT4">
                  <p:embed/>
                  <p:pic>
                    <p:nvPicPr>
                      <p:cNvPr id="0" name=""/>
                      <p:cNvPicPr/>
                      <p:nvPr/>
                    </p:nvPicPr>
                    <p:blipFill>
                      <a:blip r:embed="rId6"/>
                      <a:stretch>
                        <a:fillRect/>
                      </a:stretch>
                    </p:blipFill>
                    <p:spPr>
                      <a:xfrm>
                        <a:off x="5334000" y="533400"/>
                        <a:ext cx="1742661" cy="853548"/>
                      </a:xfrm>
                      <a:prstGeom prst="rect">
                        <a:avLst/>
                      </a:prstGeom>
                    </p:spPr>
                  </p:pic>
                </p:oleObj>
              </mc:Fallback>
            </mc:AlternateContent>
          </a:graphicData>
        </a:graphic>
      </p:graphicFrame>
      <p:pic>
        <p:nvPicPr>
          <p:cNvPr id="6" name="Picture 5"/>
          <p:cNvPicPr>
            <a:picLocks noChangeAspect="1"/>
          </p:cNvPicPr>
          <p:nvPr/>
        </p:nvPicPr>
        <p:blipFill>
          <a:blip r:embed="rId7"/>
          <a:stretch>
            <a:fillRect/>
          </a:stretch>
        </p:blipFill>
        <p:spPr>
          <a:xfrm>
            <a:off x="304800" y="152400"/>
            <a:ext cx="3962400" cy="3100784"/>
          </a:xfrm>
          <a:prstGeom prst="rect">
            <a:avLst/>
          </a:prstGeom>
        </p:spPr>
      </p:pic>
      <p:sp>
        <p:nvSpPr>
          <p:cNvPr id="7" name="TextBox 6"/>
          <p:cNvSpPr txBox="1"/>
          <p:nvPr/>
        </p:nvSpPr>
        <p:spPr>
          <a:xfrm>
            <a:off x="4324068" y="3919676"/>
            <a:ext cx="4191000" cy="457200"/>
          </a:xfrm>
          <a:prstGeom prst="rect">
            <a:avLst/>
          </a:prstGeom>
          <a:noFill/>
        </p:spPr>
        <p:txBody>
          <a:bodyPr wrap="square" rtlCol="0">
            <a:spAutoFit/>
          </a:bodyPr>
          <a:lstStyle/>
          <a:p>
            <a:r>
              <a:rPr lang="en-US" sz="2400" dirty="0">
                <a:latin typeface="+mj-lt"/>
              </a:rPr>
              <a:t>For </a:t>
            </a:r>
            <a:r>
              <a:rPr lang="en-US" sz="2400" i="1" dirty="0" err="1">
                <a:latin typeface="+mj-lt"/>
              </a:rPr>
              <a:t>ka</a:t>
            </a:r>
            <a:r>
              <a:rPr lang="en-US" sz="2400" i="1" dirty="0">
                <a:latin typeface="+mj-lt"/>
              </a:rPr>
              <a:t> &lt;&lt; 1</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408842493"/>
              </p:ext>
            </p:extLst>
          </p:nvPr>
        </p:nvGraphicFramePr>
        <p:xfrm>
          <a:off x="4303643" y="4514444"/>
          <a:ext cx="4695825" cy="852488"/>
        </p:xfrm>
        <a:graphic>
          <a:graphicData uri="http://schemas.openxmlformats.org/presentationml/2006/ole">
            <mc:AlternateContent xmlns:mc="http://schemas.openxmlformats.org/markup-compatibility/2006">
              <mc:Choice xmlns:v="urn:schemas-microsoft-com:vml" Requires="v">
                <p:oleObj spid="_x0000_s354505" name="Equation" r:id="rId8" imgW="3352680" imgH="609480" progId="Equation.DSMT4">
                  <p:embed/>
                </p:oleObj>
              </mc:Choice>
              <mc:Fallback>
                <p:oleObj name="Equation" r:id="rId8" imgW="3352680" imgH="609480" progId="Equation.DSMT4">
                  <p:embed/>
                  <p:pic>
                    <p:nvPicPr>
                      <p:cNvPr id="0" name=""/>
                      <p:cNvPicPr/>
                      <p:nvPr/>
                    </p:nvPicPr>
                    <p:blipFill>
                      <a:blip r:embed="rId9"/>
                      <a:stretch>
                        <a:fillRect/>
                      </a:stretch>
                    </p:blipFill>
                    <p:spPr>
                      <a:xfrm>
                        <a:off x="4303643" y="4514444"/>
                        <a:ext cx="4695825" cy="85248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57439981"/>
              </p:ext>
            </p:extLst>
          </p:nvPr>
        </p:nvGraphicFramePr>
        <p:xfrm>
          <a:off x="4035458" y="2631884"/>
          <a:ext cx="4556125" cy="949325"/>
        </p:xfrm>
        <a:graphic>
          <a:graphicData uri="http://schemas.openxmlformats.org/presentationml/2006/ole">
            <mc:AlternateContent xmlns:mc="http://schemas.openxmlformats.org/markup-compatibility/2006">
              <mc:Choice xmlns:v="urn:schemas-microsoft-com:vml" Requires="v">
                <p:oleObj spid="_x0000_s354506" name="Equation" r:id="rId10" imgW="3288960" imgH="685800" progId="Equation.DSMT4">
                  <p:embed/>
                </p:oleObj>
              </mc:Choice>
              <mc:Fallback>
                <p:oleObj name="Equation" r:id="rId10" imgW="3288960" imgH="685800" progId="Equation.DSMT4">
                  <p:embed/>
                  <p:pic>
                    <p:nvPicPr>
                      <p:cNvPr id="0" name=""/>
                      <p:cNvPicPr/>
                      <p:nvPr/>
                    </p:nvPicPr>
                    <p:blipFill>
                      <a:blip r:embed="rId11"/>
                      <a:stretch>
                        <a:fillRect/>
                      </a:stretch>
                    </p:blipFill>
                    <p:spPr>
                      <a:xfrm>
                        <a:off x="4035458" y="2631884"/>
                        <a:ext cx="4556125" cy="949325"/>
                      </a:xfrm>
                      <a:prstGeom prst="rect">
                        <a:avLst/>
                      </a:prstGeom>
                    </p:spPr>
                  </p:pic>
                </p:oleObj>
              </mc:Fallback>
            </mc:AlternateContent>
          </a:graphicData>
        </a:graphic>
      </p:graphicFrame>
    </p:spTree>
    <p:extLst>
      <p:ext uri="{BB962C8B-B14F-4D97-AF65-F5344CB8AC3E}">
        <p14:creationId xmlns:p14="http://schemas.microsoft.com/office/powerpoint/2010/main" val="3695895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50D0A0-2130-4203-BD65-9B671C5FC8E6}"/>
              </a:ext>
            </a:extLst>
          </p:cNvPr>
          <p:cNvSpPr>
            <a:spLocks noGrp="1"/>
          </p:cNvSpPr>
          <p:nvPr>
            <p:ph type="dt" sz="half" idx="10"/>
          </p:nvPr>
        </p:nvSpPr>
        <p:spPr/>
        <p:txBody>
          <a:bodyPr/>
          <a:lstStyle/>
          <a:p>
            <a:r>
              <a:rPr lang="en-US"/>
              <a:t>11/6/2020</a:t>
            </a:r>
            <a:endParaRPr lang="en-US" dirty="0"/>
          </a:p>
        </p:txBody>
      </p:sp>
      <p:sp>
        <p:nvSpPr>
          <p:cNvPr id="3" name="Footer Placeholder 2">
            <a:extLst>
              <a:ext uri="{FF2B5EF4-FFF2-40B4-BE49-F238E27FC236}">
                <a16:creationId xmlns:a16="http://schemas.microsoft.com/office/drawing/2014/main" id="{2E071760-3236-458E-B19E-957E5A3C3854}"/>
              </a:ext>
            </a:extLst>
          </p:cNvPr>
          <p:cNvSpPr>
            <a:spLocks noGrp="1"/>
          </p:cNvSpPr>
          <p:nvPr>
            <p:ph type="ftr" sz="quarter" idx="11"/>
          </p:nvPr>
        </p:nvSpPr>
        <p:spPr/>
        <p:txBody>
          <a:bodyPr/>
          <a:lstStyle/>
          <a:p>
            <a:r>
              <a:rPr lang="en-US"/>
              <a:t>PHY 711  Fall 2020 -- Lecture 32</a:t>
            </a:r>
            <a:endParaRPr lang="en-US" dirty="0"/>
          </a:p>
        </p:txBody>
      </p:sp>
      <p:sp>
        <p:nvSpPr>
          <p:cNvPr id="4" name="Slide Number Placeholder 3">
            <a:extLst>
              <a:ext uri="{FF2B5EF4-FFF2-40B4-BE49-F238E27FC236}">
                <a16:creationId xmlns:a16="http://schemas.microsoft.com/office/drawing/2014/main" id="{5B56771F-9963-4E13-89D7-08976A4101BE}"/>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643D2340-928C-4C95-82E9-A68C2C94F4FF}"/>
              </a:ext>
            </a:extLst>
          </p:cNvPr>
          <p:cNvSpPr txBox="1"/>
          <p:nvPr/>
        </p:nvSpPr>
        <p:spPr>
          <a:xfrm>
            <a:off x="381000" y="381000"/>
            <a:ext cx="7848600" cy="461665"/>
          </a:xfrm>
          <a:prstGeom prst="rect">
            <a:avLst/>
          </a:prstGeom>
          <a:noFill/>
        </p:spPr>
        <p:txBody>
          <a:bodyPr wrap="square" rtlCol="0">
            <a:spAutoFit/>
          </a:bodyPr>
          <a:lstStyle/>
          <a:p>
            <a:r>
              <a:rPr lang="en-US" sz="2400" dirty="0">
                <a:latin typeface="+mj-lt"/>
              </a:rPr>
              <a:t>Now consider some non-linear effects</a:t>
            </a:r>
          </a:p>
        </p:txBody>
      </p:sp>
    </p:spTree>
    <p:extLst>
      <p:ext uri="{BB962C8B-B14F-4D97-AF65-F5344CB8AC3E}">
        <p14:creationId xmlns:p14="http://schemas.microsoft.com/office/powerpoint/2010/main" val="3593186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249847" y="2209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6324BE2C-ECA0-49CB-9A99-911280FE9930}"/>
              </a:ext>
            </a:extLst>
          </p:cNvPr>
          <p:cNvPicPr>
            <a:picLocks noChangeAspect="1"/>
          </p:cNvPicPr>
          <p:nvPr/>
        </p:nvPicPr>
        <p:blipFill>
          <a:blip r:embed="rId3"/>
          <a:stretch>
            <a:fillRect/>
          </a:stretch>
        </p:blipFill>
        <p:spPr>
          <a:xfrm>
            <a:off x="695324" y="975975"/>
            <a:ext cx="8404479" cy="4553287"/>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533400" y="76200"/>
            <a:ext cx="7467600" cy="830997"/>
          </a:xfrm>
          <a:prstGeom prst="rect">
            <a:avLst/>
          </a:prstGeom>
          <a:noFill/>
        </p:spPr>
        <p:txBody>
          <a:bodyPr wrap="square" rtlCol="0">
            <a:spAutoFit/>
          </a:bodyPr>
          <a:lstStyle/>
          <a:p>
            <a:r>
              <a:rPr lang="en-US" sz="2400" dirty="0">
                <a:latin typeface="+mj-lt"/>
              </a:rPr>
              <a:t>Effects of nonlinearities in fluid equations  </a:t>
            </a:r>
          </a:p>
          <a:p>
            <a:r>
              <a:rPr lang="en-US" sz="2400" dirty="0">
                <a:latin typeface="+mj-lt"/>
              </a:rPr>
              <a:t>  -- one dimensional case</a:t>
            </a:r>
          </a:p>
        </p:txBody>
      </p:sp>
      <p:graphicFrame>
        <p:nvGraphicFramePr>
          <p:cNvPr id="6" name="Object 5"/>
          <p:cNvGraphicFramePr>
            <a:graphicFrameLocks noChangeAspect="1"/>
          </p:cNvGraphicFramePr>
          <p:nvPr>
            <p:extLst>
              <p:ext uri="{D42A27DB-BD31-4B8C-83A1-F6EECF244321}">
                <p14:modId xmlns:p14="http://schemas.microsoft.com/office/powerpoint/2010/main" val="908884230"/>
              </p:ext>
            </p:extLst>
          </p:nvPr>
        </p:nvGraphicFramePr>
        <p:xfrm>
          <a:off x="914400" y="907197"/>
          <a:ext cx="6030913" cy="2492375"/>
        </p:xfrm>
        <a:graphic>
          <a:graphicData uri="http://schemas.openxmlformats.org/presentationml/2006/ole">
            <mc:AlternateContent xmlns:mc="http://schemas.openxmlformats.org/markup-compatibility/2006">
              <mc:Choice xmlns:v="urn:schemas-microsoft-com:vml" Requires="v">
                <p:oleObj spid="_x0000_s1038" name="数式" r:id="rId4" imgW="2451100" imgH="1054100" progId="Equation.3">
                  <p:embed/>
                </p:oleObj>
              </mc:Choice>
              <mc:Fallback>
                <p:oleObj name="数式" r:id="rId4" imgW="2451100" imgH="1054100" progId="Equation.3">
                  <p:embed/>
                  <p:pic>
                    <p:nvPicPr>
                      <p:cNvPr id="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907197"/>
                        <a:ext cx="6030913"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169637390"/>
              </p:ext>
            </p:extLst>
          </p:nvPr>
        </p:nvGraphicFramePr>
        <p:xfrm>
          <a:off x="914400" y="3399572"/>
          <a:ext cx="7696200" cy="3126889"/>
        </p:xfrm>
        <a:graphic>
          <a:graphicData uri="http://schemas.openxmlformats.org/presentationml/2006/ole">
            <mc:AlternateContent xmlns:mc="http://schemas.openxmlformats.org/markup-compatibility/2006">
              <mc:Choice xmlns:v="urn:schemas-microsoft-com:vml" Requires="v">
                <p:oleObj spid="_x0000_s1039" name="Equation" r:id="rId6" imgW="4533840" imgH="1917360" progId="Equation.DSMT4">
                  <p:embed/>
                </p:oleObj>
              </mc:Choice>
              <mc:Fallback>
                <p:oleObj name="Equation" r:id="rId6" imgW="4533840" imgH="1917360" progId="Equation.DSMT4">
                  <p:embed/>
                  <p:pic>
                    <p:nvPicPr>
                      <p:cNvPr id="7" name="Object 6"/>
                      <p:cNvPicPr>
                        <a:picLocks noChangeAspect="1" noChangeArrowheads="1"/>
                      </p:cNvPicPr>
                      <p:nvPr/>
                    </p:nvPicPr>
                    <p:blipFill>
                      <a:blip r:embed="rId7"/>
                      <a:srcRect/>
                      <a:stretch>
                        <a:fillRect/>
                      </a:stretch>
                    </p:blipFill>
                    <p:spPr bwMode="auto">
                      <a:xfrm>
                        <a:off x="914400" y="3399572"/>
                        <a:ext cx="7696200" cy="312688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54756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166732754"/>
              </p:ext>
            </p:extLst>
          </p:nvPr>
        </p:nvGraphicFramePr>
        <p:xfrm>
          <a:off x="703262" y="228600"/>
          <a:ext cx="7373938" cy="3541713"/>
        </p:xfrm>
        <a:graphic>
          <a:graphicData uri="http://schemas.openxmlformats.org/presentationml/2006/ole">
            <mc:AlternateContent xmlns:mc="http://schemas.openxmlformats.org/markup-compatibility/2006">
              <mc:Choice xmlns:v="urn:schemas-microsoft-com:vml" Requires="v">
                <p:oleObj spid="_x0000_s362509" name="数式" r:id="rId4" imgW="2997000" imgH="1498320" progId="Equation.3">
                  <p:embed/>
                </p:oleObj>
              </mc:Choice>
              <mc:Fallback>
                <p:oleObj name="数式" r:id="rId4" imgW="2997000" imgH="1498320" progId="Equation.3">
                  <p:embed/>
                  <p:pic>
                    <p:nvPicPr>
                      <p:cNvPr id="5" name="Object 4"/>
                      <p:cNvPicPr>
                        <a:picLocks noChangeAspect="1" noChangeArrowheads="1"/>
                      </p:cNvPicPr>
                      <p:nvPr/>
                    </p:nvPicPr>
                    <p:blipFill>
                      <a:blip r:embed="rId5"/>
                      <a:srcRect/>
                      <a:stretch>
                        <a:fillRect/>
                      </a:stretch>
                    </p:blipFill>
                    <p:spPr bwMode="auto">
                      <a:xfrm>
                        <a:off x="703262" y="228600"/>
                        <a:ext cx="7373938" cy="354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84409861"/>
              </p:ext>
            </p:extLst>
          </p:nvPr>
        </p:nvGraphicFramePr>
        <p:xfrm>
          <a:off x="685800" y="3916362"/>
          <a:ext cx="8153400" cy="2255838"/>
        </p:xfrm>
        <a:graphic>
          <a:graphicData uri="http://schemas.openxmlformats.org/presentationml/2006/ole">
            <mc:AlternateContent xmlns:mc="http://schemas.openxmlformats.org/markup-compatibility/2006">
              <mc:Choice xmlns:v="urn:schemas-microsoft-com:vml" Requires="v">
                <p:oleObj spid="_x0000_s362510" name="Equation" r:id="rId6" imgW="5333760" imgH="1536480" progId="Equation.DSMT4">
                  <p:embed/>
                </p:oleObj>
              </mc:Choice>
              <mc:Fallback>
                <p:oleObj name="Equation" r:id="rId6" imgW="5333760" imgH="1536480" progId="Equation.DSMT4">
                  <p:embed/>
                  <p:pic>
                    <p:nvPicPr>
                      <p:cNvPr id="6" name="Object 5"/>
                      <p:cNvPicPr>
                        <a:picLocks noChangeAspect="1" noChangeArrowheads="1"/>
                      </p:cNvPicPr>
                      <p:nvPr/>
                    </p:nvPicPr>
                    <p:blipFill>
                      <a:blip r:embed="rId7"/>
                      <a:srcRect/>
                      <a:stretch>
                        <a:fillRect/>
                      </a:stretch>
                    </p:blipFill>
                    <p:spPr bwMode="auto">
                      <a:xfrm>
                        <a:off x="685800" y="3916362"/>
                        <a:ext cx="8153400" cy="2255838"/>
                      </a:xfrm>
                      <a:prstGeom prst="rect">
                        <a:avLst/>
                      </a:prstGeom>
                      <a:noFill/>
                      <a:ln>
                        <a:noFill/>
                      </a:ln>
                    </p:spPr>
                  </p:pic>
                </p:oleObj>
              </mc:Fallback>
            </mc:AlternateContent>
          </a:graphicData>
        </a:graphic>
      </p:graphicFrame>
      <p:sp>
        <p:nvSpPr>
          <p:cNvPr id="7" name="Curved Right Arrow 6"/>
          <p:cNvSpPr/>
          <p:nvPr/>
        </p:nvSpPr>
        <p:spPr>
          <a:xfrm>
            <a:off x="76200" y="685800"/>
            <a:ext cx="609600" cy="25146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27756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53104545"/>
              </p:ext>
            </p:extLst>
          </p:nvPr>
        </p:nvGraphicFramePr>
        <p:xfrm>
          <a:off x="1446213" y="609600"/>
          <a:ext cx="3811587" cy="2041525"/>
        </p:xfrm>
        <a:graphic>
          <a:graphicData uri="http://schemas.openxmlformats.org/presentationml/2006/ole">
            <mc:AlternateContent xmlns:mc="http://schemas.openxmlformats.org/markup-compatibility/2006">
              <mc:Choice xmlns:v="urn:schemas-microsoft-com:vml" Requires="v">
                <p:oleObj spid="_x0000_s363533" name="数式" r:id="rId4" imgW="1549080" imgH="863280" progId="Equation.3">
                  <p:embed/>
                </p:oleObj>
              </mc:Choice>
              <mc:Fallback>
                <p:oleObj name="数式" r:id="rId4" imgW="1549080" imgH="863280" progId="Equation.3">
                  <p:embed/>
                  <p:pic>
                    <p:nvPicPr>
                      <p:cNvPr id="5" name="Object 4"/>
                      <p:cNvPicPr>
                        <a:picLocks noChangeAspect="1" noChangeArrowheads="1"/>
                      </p:cNvPicPr>
                      <p:nvPr/>
                    </p:nvPicPr>
                    <p:blipFill>
                      <a:blip r:embed="rId5"/>
                      <a:srcRect/>
                      <a:stretch>
                        <a:fillRect/>
                      </a:stretch>
                    </p:blipFill>
                    <p:spPr bwMode="auto">
                      <a:xfrm>
                        <a:off x="1446213" y="609600"/>
                        <a:ext cx="3811587"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241006443"/>
              </p:ext>
            </p:extLst>
          </p:nvPr>
        </p:nvGraphicFramePr>
        <p:xfrm>
          <a:off x="1295400" y="2895600"/>
          <a:ext cx="7159626" cy="2938478"/>
        </p:xfrm>
        <a:graphic>
          <a:graphicData uri="http://schemas.openxmlformats.org/presentationml/2006/ole">
            <mc:AlternateContent xmlns:mc="http://schemas.openxmlformats.org/markup-compatibility/2006">
              <mc:Choice xmlns:v="urn:schemas-microsoft-com:vml" Requires="v">
                <p:oleObj spid="_x0000_s363534" name="Equation" r:id="rId6" imgW="3962160" imgH="1688760" progId="Equation.DSMT4">
                  <p:embed/>
                </p:oleObj>
              </mc:Choice>
              <mc:Fallback>
                <p:oleObj name="Equation" r:id="rId6" imgW="3962160" imgH="1688760" progId="Equation.DSMT4">
                  <p:embed/>
                  <p:pic>
                    <p:nvPicPr>
                      <p:cNvPr id="6" name="Object 5"/>
                      <p:cNvPicPr>
                        <a:picLocks noChangeAspect="1" noChangeArrowheads="1"/>
                      </p:cNvPicPr>
                      <p:nvPr/>
                    </p:nvPicPr>
                    <p:blipFill>
                      <a:blip r:embed="rId7"/>
                      <a:srcRect/>
                      <a:stretch>
                        <a:fillRect/>
                      </a:stretch>
                    </p:blipFill>
                    <p:spPr bwMode="auto">
                      <a:xfrm>
                        <a:off x="1295400" y="2895600"/>
                        <a:ext cx="7159626" cy="2938478"/>
                      </a:xfrm>
                      <a:prstGeom prst="rect">
                        <a:avLst/>
                      </a:prstGeom>
                      <a:noFill/>
                      <a:ln>
                        <a:noFill/>
                      </a:ln>
                    </p:spPr>
                  </p:pic>
                </p:oleObj>
              </mc:Fallback>
            </mc:AlternateContent>
          </a:graphicData>
        </a:graphic>
      </p:graphicFrame>
      <p:sp>
        <p:nvSpPr>
          <p:cNvPr id="7" name="Curved Right Arrow 6"/>
          <p:cNvSpPr/>
          <p:nvPr/>
        </p:nvSpPr>
        <p:spPr>
          <a:xfrm>
            <a:off x="76200" y="1143000"/>
            <a:ext cx="1143000" cy="32004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Curved Right Arrow 7"/>
          <p:cNvSpPr/>
          <p:nvPr/>
        </p:nvSpPr>
        <p:spPr>
          <a:xfrm>
            <a:off x="152400" y="2057400"/>
            <a:ext cx="1143000" cy="3200400"/>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70094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434343025"/>
              </p:ext>
            </p:extLst>
          </p:nvPr>
        </p:nvGraphicFramePr>
        <p:xfrm>
          <a:off x="381000" y="277812"/>
          <a:ext cx="7942263" cy="5894388"/>
        </p:xfrm>
        <a:graphic>
          <a:graphicData uri="http://schemas.openxmlformats.org/presentationml/2006/ole">
            <mc:AlternateContent xmlns:mc="http://schemas.openxmlformats.org/markup-compatibility/2006">
              <mc:Choice xmlns:v="urn:schemas-microsoft-com:vml" Requires="v">
                <p:oleObj spid="_x0000_s364551" name="数式" r:id="rId4" imgW="3340080" imgH="2489040" progId="Equation.3">
                  <p:embed/>
                </p:oleObj>
              </mc:Choice>
              <mc:Fallback>
                <p:oleObj name="数式" r:id="rId4" imgW="3340080" imgH="2489040" progId="Equation.3">
                  <p:embed/>
                  <p:pic>
                    <p:nvPicPr>
                      <p:cNvPr id="6" name="Object 5"/>
                      <p:cNvPicPr>
                        <a:picLocks noChangeAspect="1" noChangeArrowheads="1"/>
                      </p:cNvPicPr>
                      <p:nvPr/>
                    </p:nvPicPr>
                    <p:blipFill>
                      <a:blip r:embed="rId5"/>
                      <a:srcRect/>
                      <a:stretch>
                        <a:fillRect/>
                      </a:stretch>
                    </p:blipFill>
                    <p:spPr bwMode="auto">
                      <a:xfrm>
                        <a:off x="381000" y="277812"/>
                        <a:ext cx="7942263" cy="58943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8325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053866519"/>
              </p:ext>
            </p:extLst>
          </p:nvPr>
        </p:nvGraphicFramePr>
        <p:xfrm>
          <a:off x="228600" y="685800"/>
          <a:ext cx="8726488" cy="5111750"/>
        </p:xfrm>
        <a:graphic>
          <a:graphicData uri="http://schemas.openxmlformats.org/presentationml/2006/ole">
            <mc:AlternateContent xmlns:mc="http://schemas.openxmlformats.org/markup-compatibility/2006">
              <mc:Choice xmlns:v="urn:schemas-microsoft-com:vml" Requires="v">
                <p:oleObj spid="_x0000_s365575" name="数式" r:id="rId4" imgW="3670200" imgH="2158920" progId="Equation.3">
                  <p:embed/>
                </p:oleObj>
              </mc:Choice>
              <mc:Fallback>
                <p:oleObj name="数式" r:id="rId4" imgW="3670200" imgH="2158920" progId="Equation.3">
                  <p:embed/>
                  <p:pic>
                    <p:nvPicPr>
                      <p:cNvPr id="5" name="Object 4"/>
                      <p:cNvPicPr>
                        <a:picLocks noChangeAspect="1" noChangeArrowheads="1"/>
                      </p:cNvPicPr>
                      <p:nvPr/>
                    </p:nvPicPr>
                    <p:blipFill>
                      <a:blip r:embed="rId5"/>
                      <a:srcRect/>
                      <a:stretch>
                        <a:fillRect/>
                      </a:stretch>
                    </p:blipFill>
                    <p:spPr bwMode="auto">
                      <a:xfrm>
                        <a:off x="228600" y="685800"/>
                        <a:ext cx="8726488"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10690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72894583"/>
              </p:ext>
            </p:extLst>
          </p:nvPr>
        </p:nvGraphicFramePr>
        <p:xfrm>
          <a:off x="609600" y="228600"/>
          <a:ext cx="4076700" cy="2495550"/>
        </p:xfrm>
        <a:graphic>
          <a:graphicData uri="http://schemas.openxmlformats.org/presentationml/2006/ole">
            <mc:AlternateContent xmlns:mc="http://schemas.openxmlformats.org/markup-compatibility/2006">
              <mc:Choice xmlns:v="urn:schemas-microsoft-com:vml" Requires="v">
                <p:oleObj spid="_x0000_s366605" name="数式" r:id="rId4" imgW="1714320" imgH="1054080" progId="Equation.3">
                  <p:embed/>
                </p:oleObj>
              </mc:Choice>
              <mc:Fallback>
                <p:oleObj name="数式" r:id="rId4" imgW="1714320" imgH="1054080" progId="Equation.3">
                  <p:embed/>
                  <p:pic>
                    <p:nvPicPr>
                      <p:cNvPr id="6" name="Object 5"/>
                      <p:cNvPicPr>
                        <a:picLocks noChangeAspect="1" noChangeArrowheads="1"/>
                      </p:cNvPicPr>
                      <p:nvPr/>
                    </p:nvPicPr>
                    <p:blipFill>
                      <a:blip r:embed="rId5"/>
                      <a:srcRect/>
                      <a:stretch>
                        <a:fillRect/>
                      </a:stretch>
                    </p:blipFill>
                    <p:spPr bwMode="auto">
                      <a:xfrm>
                        <a:off x="609600" y="228600"/>
                        <a:ext cx="4076700" cy="2495550"/>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656713892"/>
              </p:ext>
            </p:extLst>
          </p:nvPr>
        </p:nvGraphicFramePr>
        <p:xfrm>
          <a:off x="228600" y="3294063"/>
          <a:ext cx="8726488" cy="2584450"/>
        </p:xfrm>
        <a:graphic>
          <a:graphicData uri="http://schemas.openxmlformats.org/presentationml/2006/ole">
            <mc:AlternateContent xmlns:mc="http://schemas.openxmlformats.org/markup-compatibility/2006">
              <mc:Choice xmlns:v="urn:schemas-microsoft-com:vml" Requires="v">
                <p:oleObj spid="_x0000_s366606" name="数式" r:id="rId6" imgW="3670200" imgH="1091880" progId="Equation.3">
                  <p:embed/>
                </p:oleObj>
              </mc:Choice>
              <mc:Fallback>
                <p:oleObj name="数式" r:id="rId6" imgW="3670200" imgH="1091880" progId="Equation.3">
                  <p:embed/>
                  <p:pic>
                    <p:nvPicPr>
                      <p:cNvPr id="5" name="Object 4"/>
                      <p:cNvPicPr>
                        <a:picLocks noChangeAspect="1" noChangeArrowheads="1"/>
                      </p:cNvPicPr>
                      <p:nvPr/>
                    </p:nvPicPr>
                    <p:blipFill>
                      <a:blip r:embed="rId7"/>
                      <a:srcRect/>
                      <a:stretch>
                        <a:fillRect/>
                      </a:stretch>
                    </p:blipFill>
                    <p:spPr bwMode="auto">
                      <a:xfrm>
                        <a:off x="228600" y="3294063"/>
                        <a:ext cx="872648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2549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13086243"/>
              </p:ext>
            </p:extLst>
          </p:nvPr>
        </p:nvGraphicFramePr>
        <p:xfrm>
          <a:off x="762000" y="1066800"/>
          <a:ext cx="7670800" cy="3097212"/>
        </p:xfrm>
        <a:graphic>
          <a:graphicData uri="http://schemas.openxmlformats.org/presentationml/2006/ole">
            <mc:AlternateContent xmlns:mc="http://schemas.openxmlformats.org/markup-compatibility/2006">
              <mc:Choice xmlns:v="urn:schemas-microsoft-com:vml" Requires="v">
                <p:oleObj spid="_x0000_s367629" name="数式" r:id="rId4" imgW="3225600" imgH="1307880" progId="Equation.3">
                  <p:embed/>
                </p:oleObj>
              </mc:Choice>
              <mc:Fallback>
                <p:oleObj name="数式" r:id="rId4" imgW="3225600" imgH="1307880" progId="Equation.3">
                  <p:embed/>
                  <p:pic>
                    <p:nvPicPr>
                      <p:cNvPr id="5" name="Object 4"/>
                      <p:cNvPicPr>
                        <a:picLocks noChangeAspect="1" noChangeArrowheads="1"/>
                      </p:cNvPicPr>
                      <p:nvPr/>
                    </p:nvPicPr>
                    <p:blipFill>
                      <a:blip r:embed="rId5"/>
                      <a:srcRect/>
                      <a:stretch>
                        <a:fillRect/>
                      </a:stretch>
                    </p:blipFill>
                    <p:spPr bwMode="auto">
                      <a:xfrm>
                        <a:off x="762000" y="1066800"/>
                        <a:ext cx="7670800" cy="309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304800"/>
            <a:ext cx="7467600" cy="461665"/>
          </a:xfrm>
          <a:prstGeom prst="rect">
            <a:avLst/>
          </a:prstGeom>
          <a:noFill/>
        </p:spPr>
        <p:txBody>
          <a:bodyPr wrap="square" rtlCol="0">
            <a:spAutoFit/>
          </a:bodyPr>
          <a:lstStyle/>
          <a:p>
            <a:r>
              <a:rPr lang="en-US" sz="2400" dirty="0">
                <a:latin typeface="+mj-lt"/>
              </a:rPr>
              <a:t>Traveling wave solution:</a:t>
            </a:r>
          </a:p>
        </p:txBody>
      </p:sp>
      <p:graphicFrame>
        <p:nvGraphicFramePr>
          <p:cNvPr id="7" name="Object 6"/>
          <p:cNvGraphicFramePr>
            <a:graphicFrameLocks noChangeAspect="1"/>
          </p:cNvGraphicFramePr>
          <p:nvPr>
            <p:extLst>
              <p:ext uri="{D42A27DB-BD31-4B8C-83A1-F6EECF244321}">
                <p14:modId xmlns:p14="http://schemas.microsoft.com/office/powerpoint/2010/main" val="2448309366"/>
              </p:ext>
            </p:extLst>
          </p:nvPr>
        </p:nvGraphicFramePr>
        <p:xfrm>
          <a:off x="838200" y="4419600"/>
          <a:ext cx="5586413" cy="1865313"/>
        </p:xfrm>
        <a:graphic>
          <a:graphicData uri="http://schemas.openxmlformats.org/presentationml/2006/ole">
            <mc:AlternateContent xmlns:mc="http://schemas.openxmlformats.org/markup-compatibility/2006">
              <mc:Choice xmlns:v="urn:schemas-microsoft-com:vml" Requires="v">
                <p:oleObj spid="_x0000_s367630" name="数式" r:id="rId6" imgW="2349360" imgH="787320" progId="Equation.3">
                  <p:embed/>
                </p:oleObj>
              </mc:Choice>
              <mc:Fallback>
                <p:oleObj name="数式" r:id="rId6" imgW="2349360" imgH="787320" progId="Equation.3">
                  <p:embed/>
                  <p:pic>
                    <p:nvPicPr>
                      <p:cNvPr id="7" name="Object 6"/>
                      <p:cNvPicPr>
                        <a:picLocks noChangeAspect="1" noChangeArrowheads="1"/>
                      </p:cNvPicPr>
                      <p:nvPr/>
                    </p:nvPicPr>
                    <p:blipFill>
                      <a:blip r:embed="rId7"/>
                      <a:srcRect/>
                      <a:stretch>
                        <a:fillRect/>
                      </a:stretch>
                    </p:blipFill>
                    <p:spPr bwMode="auto">
                      <a:xfrm>
                        <a:off x="838200" y="4419600"/>
                        <a:ext cx="558641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74362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86671342"/>
              </p:ext>
            </p:extLst>
          </p:nvPr>
        </p:nvGraphicFramePr>
        <p:xfrm>
          <a:off x="570706" y="810913"/>
          <a:ext cx="8002588" cy="1503363"/>
        </p:xfrm>
        <a:graphic>
          <a:graphicData uri="http://schemas.openxmlformats.org/presentationml/2006/ole">
            <mc:AlternateContent xmlns:mc="http://schemas.openxmlformats.org/markup-compatibility/2006">
              <mc:Choice xmlns:v="urn:schemas-microsoft-com:vml" Requires="v">
                <p:oleObj spid="_x0000_s368659" name="数式" r:id="rId4" imgW="3365280" imgH="634680" progId="Equation.3">
                  <p:embed/>
                </p:oleObj>
              </mc:Choice>
              <mc:Fallback>
                <p:oleObj name="数式" r:id="rId4" imgW="3365280" imgH="634680" progId="Equation.3">
                  <p:embed/>
                  <p:pic>
                    <p:nvPicPr>
                      <p:cNvPr id="5" name="Object 4"/>
                      <p:cNvPicPr>
                        <a:picLocks noChangeAspect="1" noChangeArrowheads="1"/>
                      </p:cNvPicPr>
                      <p:nvPr/>
                    </p:nvPicPr>
                    <p:blipFill>
                      <a:blip r:embed="rId5"/>
                      <a:srcRect/>
                      <a:stretch>
                        <a:fillRect/>
                      </a:stretch>
                    </p:blipFill>
                    <p:spPr bwMode="auto">
                      <a:xfrm>
                        <a:off x="570706" y="810913"/>
                        <a:ext cx="8002588"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304800"/>
            <a:ext cx="7467600" cy="461665"/>
          </a:xfrm>
          <a:prstGeom prst="rect">
            <a:avLst/>
          </a:prstGeom>
          <a:noFill/>
        </p:spPr>
        <p:txBody>
          <a:bodyPr wrap="square" rtlCol="0">
            <a:spAutoFit/>
          </a:bodyPr>
          <a:lstStyle/>
          <a:p>
            <a:r>
              <a:rPr lang="en-US" sz="2400" dirty="0">
                <a:latin typeface="+mj-lt"/>
              </a:rPr>
              <a:t>Traveling wave solution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064211448"/>
              </p:ext>
            </p:extLst>
          </p:nvPr>
        </p:nvGraphicFramePr>
        <p:xfrm>
          <a:off x="570706" y="2421851"/>
          <a:ext cx="5586413" cy="1865313"/>
        </p:xfrm>
        <a:graphic>
          <a:graphicData uri="http://schemas.openxmlformats.org/presentationml/2006/ole">
            <mc:AlternateContent xmlns:mc="http://schemas.openxmlformats.org/markup-compatibility/2006">
              <mc:Choice xmlns:v="urn:schemas-microsoft-com:vml" Requires="v">
                <p:oleObj spid="_x0000_s368660" name="数式" r:id="rId6" imgW="2349360" imgH="787320" progId="Equation.3">
                  <p:embed/>
                </p:oleObj>
              </mc:Choice>
              <mc:Fallback>
                <p:oleObj name="数式" r:id="rId6" imgW="2349360" imgH="787320" progId="Equation.3">
                  <p:embed/>
                  <p:pic>
                    <p:nvPicPr>
                      <p:cNvPr id="7" name="Object 6"/>
                      <p:cNvPicPr>
                        <a:picLocks noChangeAspect="1" noChangeArrowheads="1"/>
                      </p:cNvPicPr>
                      <p:nvPr/>
                    </p:nvPicPr>
                    <p:blipFill>
                      <a:blip r:embed="rId7"/>
                      <a:srcRect/>
                      <a:stretch>
                        <a:fillRect/>
                      </a:stretch>
                    </p:blipFill>
                    <p:spPr bwMode="auto">
                      <a:xfrm>
                        <a:off x="570706" y="2421851"/>
                        <a:ext cx="558641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29844630"/>
              </p:ext>
            </p:extLst>
          </p:nvPr>
        </p:nvGraphicFramePr>
        <p:xfrm>
          <a:off x="543236" y="4127500"/>
          <a:ext cx="5613884" cy="2197100"/>
        </p:xfrm>
        <a:graphic>
          <a:graphicData uri="http://schemas.openxmlformats.org/presentationml/2006/ole">
            <mc:AlternateContent xmlns:mc="http://schemas.openxmlformats.org/markup-compatibility/2006">
              <mc:Choice xmlns:v="urn:schemas-microsoft-com:vml" Requires="v">
                <p:oleObj spid="_x0000_s368661" name="Equation" r:id="rId8" imgW="2514600" imgH="927000" progId="Equation.DSMT4">
                  <p:embed/>
                </p:oleObj>
              </mc:Choice>
              <mc:Fallback>
                <p:oleObj name="Equation" r:id="rId8" imgW="2514600" imgH="927000" progId="Equation.DSMT4">
                  <p:embed/>
                  <p:pic>
                    <p:nvPicPr>
                      <p:cNvPr id="8" name="Object 7"/>
                      <p:cNvPicPr>
                        <a:picLocks noChangeAspect="1" noChangeArrowheads="1"/>
                      </p:cNvPicPr>
                      <p:nvPr/>
                    </p:nvPicPr>
                    <p:blipFill>
                      <a:blip r:embed="rId9"/>
                      <a:srcRect/>
                      <a:stretch>
                        <a:fillRect/>
                      </a:stretch>
                    </p:blipFill>
                    <p:spPr bwMode="auto">
                      <a:xfrm>
                        <a:off x="543236" y="4127500"/>
                        <a:ext cx="5613884" cy="21971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49204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59634098"/>
              </p:ext>
            </p:extLst>
          </p:nvPr>
        </p:nvGraphicFramePr>
        <p:xfrm>
          <a:off x="381000" y="1133049"/>
          <a:ext cx="8686800" cy="1982542"/>
        </p:xfrm>
        <a:graphic>
          <a:graphicData uri="http://schemas.openxmlformats.org/presentationml/2006/ole">
            <mc:AlternateContent xmlns:mc="http://schemas.openxmlformats.org/markup-compatibility/2006">
              <mc:Choice xmlns:v="urn:schemas-microsoft-com:vml" Requires="v">
                <p:oleObj spid="_x0000_s369677" name="Equation" r:id="rId4" imgW="5816520" imgH="1333440" progId="Equation.DSMT4">
                  <p:embed/>
                </p:oleObj>
              </mc:Choice>
              <mc:Fallback>
                <p:oleObj name="Equation" r:id="rId4" imgW="5816520" imgH="1333440" progId="Equation.DSMT4">
                  <p:embed/>
                  <p:pic>
                    <p:nvPicPr>
                      <p:cNvPr id="5" name="Object 4"/>
                      <p:cNvPicPr>
                        <a:picLocks noChangeAspect="1" noChangeArrowheads="1"/>
                      </p:cNvPicPr>
                      <p:nvPr/>
                    </p:nvPicPr>
                    <p:blipFill>
                      <a:blip r:embed="rId5"/>
                      <a:srcRect/>
                      <a:stretch>
                        <a:fillRect/>
                      </a:stretch>
                    </p:blipFill>
                    <p:spPr bwMode="auto">
                      <a:xfrm>
                        <a:off x="381000" y="1133049"/>
                        <a:ext cx="8686800" cy="1982542"/>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06267346"/>
              </p:ext>
            </p:extLst>
          </p:nvPr>
        </p:nvGraphicFramePr>
        <p:xfrm>
          <a:off x="519112" y="3144166"/>
          <a:ext cx="6516688" cy="3336922"/>
        </p:xfrm>
        <a:graphic>
          <a:graphicData uri="http://schemas.openxmlformats.org/presentationml/2006/ole">
            <mc:AlternateContent xmlns:mc="http://schemas.openxmlformats.org/markup-compatibility/2006">
              <mc:Choice xmlns:v="urn:schemas-microsoft-com:vml" Requires="v">
                <p:oleObj spid="_x0000_s369678" name="Equation" r:id="rId6" imgW="3682800" imgH="1892160" progId="Equation.DSMT4">
                  <p:embed/>
                </p:oleObj>
              </mc:Choice>
              <mc:Fallback>
                <p:oleObj name="Equation" r:id="rId6" imgW="3682800" imgH="1892160" progId="Equation.DSMT4">
                  <p:embed/>
                  <p:pic>
                    <p:nvPicPr>
                      <p:cNvPr id="6" name="Object 5"/>
                      <p:cNvPicPr>
                        <a:picLocks noChangeAspect="1" noChangeArrowheads="1"/>
                      </p:cNvPicPr>
                      <p:nvPr/>
                    </p:nvPicPr>
                    <p:blipFill>
                      <a:blip r:embed="rId7"/>
                      <a:srcRect/>
                      <a:stretch>
                        <a:fillRect/>
                      </a:stretch>
                    </p:blipFill>
                    <p:spPr bwMode="auto">
                      <a:xfrm>
                        <a:off x="519112" y="3144166"/>
                        <a:ext cx="6516688" cy="3336922"/>
                      </a:xfrm>
                      <a:prstGeom prst="rect">
                        <a:avLst/>
                      </a:prstGeom>
                      <a:noFill/>
                      <a:ln>
                        <a:noFill/>
                      </a:ln>
                    </p:spPr>
                  </p:pic>
                </p:oleObj>
              </mc:Fallback>
            </mc:AlternateContent>
          </a:graphicData>
        </a:graphic>
      </p:graphicFrame>
      <p:sp>
        <p:nvSpPr>
          <p:cNvPr id="7" name="TextBox 6"/>
          <p:cNvSpPr txBox="1"/>
          <p:nvPr/>
        </p:nvSpPr>
        <p:spPr>
          <a:xfrm>
            <a:off x="228600" y="304800"/>
            <a:ext cx="7467600" cy="461665"/>
          </a:xfrm>
          <a:prstGeom prst="rect">
            <a:avLst/>
          </a:prstGeom>
          <a:noFill/>
        </p:spPr>
        <p:txBody>
          <a:bodyPr wrap="square" rtlCol="0">
            <a:spAutoFit/>
          </a:bodyPr>
          <a:lstStyle/>
          <a:p>
            <a:r>
              <a:rPr lang="en-US" sz="2400" dirty="0">
                <a:latin typeface="+mj-lt"/>
              </a:rPr>
              <a:t>Traveling wave solution  -- full non-linear case:</a:t>
            </a:r>
          </a:p>
        </p:txBody>
      </p:sp>
      <p:sp>
        <p:nvSpPr>
          <p:cNvPr id="8" name="Right Brace 7"/>
          <p:cNvSpPr/>
          <p:nvPr/>
        </p:nvSpPr>
        <p:spPr>
          <a:xfrm rot="5400000">
            <a:off x="8048932" y="1190932"/>
            <a:ext cx="381000" cy="1047135"/>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8077200" y="1923108"/>
            <a:ext cx="533400" cy="461665"/>
          </a:xfrm>
          <a:prstGeom prst="rect">
            <a:avLst/>
          </a:prstGeom>
          <a:noFill/>
        </p:spPr>
        <p:txBody>
          <a:bodyPr wrap="square" rtlCol="0">
            <a:spAutoFit/>
          </a:bodyPr>
          <a:lstStyle/>
          <a:p>
            <a:r>
              <a:rPr lang="en-US" sz="2400" i="1" dirty="0">
                <a:latin typeface="+mj-lt"/>
              </a:rPr>
              <a:t>w</a:t>
            </a:r>
          </a:p>
        </p:txBody>
      </p:sp>
    </p:spTree>
    <p:extLst>
      <p:ext uri="{BB962C8B-B14F-4D97-AF65-F5344CB8AC3E}">
        <p14:creationId xmlns:p14="http://schemas.microsoft.com/office/powerpoint/2010/main" val="4257566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45459364"/>
              </p:ext>
            </p:extLst>
          </p:nvPr>
        </p:nvGraphicFramePr>
        <p:xfrm>
          <a:off x="928255" y="1038225"/>
          <a:ext cx="6629400" cy="4781550"/>
        </p:xfrm>
        <a:graphic>
          <a:graphicData uri="http://schemas.openxmlformats.org/presentationml/2006/ole">
            <mc:AlternateContent xmlns:mc="http://schemas.openxmlformats.org/markup-compatibility/2006">
              <mc:Choice xmlns:v="urn:schemas-microsoft-com:vml" Requires="v">
                <p:oleObj spid="_x0000_s370695" name="Equation" r:id="rId4" imgW="4686120" imgH="3390840" progId="Equation.DSMT4">
                  <p:embed/>
                </p:oleObj>
              </mc:Choice>
              <mc:Fallback>
                <p:oleObj name="Equation" r:id="rId4" imgW="4686120" imgH="3390840" progId="Equation.DSMT4">
                  <p:embed/>
                  <p:pic>
                    <p:nvPicPr>
                      <p:cNvPr id="5" name="Object 4"/>
                      <p:cNvPicPr>
                        <a:picLocks noChangeAspect="1" noChangeArrowheads="1"/>
                      </p:cNvPicPr>
                      <p:nvPr/>
                    </p:nvPicPr>
                    <p:blipFill>
                      <a:blip r:embed="rId5"/>
                      <a:srcRect/>
                      <a:stretch>
                        <a:fillRect/>
                      </a:stretch>
                    </p:blipFill>
                    <p:spPr bwMode="auto">
                      <a:xfrm>
                        <a:off x="928255" y="1038225"/>
                        <a:ext cx="6629400" cy="4781550"/>
                      </a:xfrm>
                      <a:prstGeom prst="rect">
                        <a:avLst/>
                      </a:prstGeom>
                      <a:noFill/>
                      <a:ln>
                        <a:noFill/>
                      </a:ln>
                    </p:spPr>
                  </p:pic>
                </p:oleObj>
              </mc:Fallback>
            </mc:AlternateContent>
          </a:graphicData>
        </a:graphic>
      </p:graphicFrame>
      <p:sp>
        <p:nvSpPr>
          <p:cNvPr id="6" name="TextBox 5"/>
          <p:cNvSpPr txBox="1"/>
          <p:nvPr/>
        </p:nvSpPr>
        <p:spPr>
          <a:xfrm>
            <a:off x="304800" y="304800"/>
            <a:ext cx="7239000" cy="461665"/>
          </a:xfrm>
          <a:prstGeom prst="rect">
            <a:avLst/>
          </a:prstGeom>
          <a:noFill/>
        </p:spPr>
        <p:txBody>
          <a:bodyPr wrap="square" rtlCol="0">
            <a:spAutoFit/>
          </a:bodyPr>
          <a:lstStyle/>
          <a:p>
            <a:r>
              <a:rPr lang="en-US" sz="2400" dirty="0">
                <a:latin typeface="+mj-lt"/>
              </a:rPr>
              <a:t>Visualization continued:</a:t>
            </a:r>
          </a:p>
        </p:txBody>
      </p:sp>
    </p:spTree>
    <p:extLst>
      <p:ext uri="{BB962C8B-B14F-4D97-AF65-F5344CB8AC3E}">
        <p14:creationId xmlns:p14="http://schemas.microsoft.com/office/powerpoint/2010/main" val="4789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84152367"/>
              </p:ext>
            </p:extLst>
          </p:nvPr>
        </p:nvGraphicFramePr>
        <p:xfrm>
          <a:off x="57150" y="1016000"/>
          <a:ext cx="8904288" cy="4775200"/>
        </p:xfrm>
        <a:graphic>
          <a:graphicData uri="http://schemas.openxmlformats.org/presentationml/2006/ole">
            <mc:AlternateContent xmlns:mc="http://schemas.openxmlformats.org/markup-compatibility/2006">
              <mc:Choice xmlns:v="urn:schemas-microsoft-com:vml" Requires="v">
                <p:oleObj spid="_x0000_s332888" name="Equation" r:id="rId4" imgW="2984400" imgH="1663560" progId="Equation.DSMT4">
                  <p:embed/>
                </p:oleObj>
              </mc:Choice>
              <mc:Fallback>
                <p:oleObj name="Equation" r:id="rId4" imgW="2984400" imgH="1663560" progId="Equation.DSMT4">
                  <p:embed/>
                  <p:pic>
                    <p:nvPicPr>
                      <p:cNvPr id="0" name=""/>
                      <p:cNvPicPr>
                        <a:picLocks noChangeAspect="1" noChangeArrowheads="1"/>
                      </p:cNvPicPr>
                      <p:nvPr/>
                    </p:nvPicPr>
                    <p:blipFill>
                      <a:blip r:embed="rId5"/>
                      <a:srcRect/>
                      <a:stretch>
                        <a:fillRect/>
                      </a:stretch>
                    </p:blipFill>
                    <p:spPr bwMode="auto">
                      <a:xfrm>
                        <a:off x="57150" y="1016000"/>
                        <a:ext cx="8904288" cy="4775200"/>
                      </a:xfrm>
                      <a:prstGeom prst="rect">
                        <a:avLst/>
                      </a:prstGeom>
                      <a:noFill/>
                      <a:ln>
                        <a:noFill/>
                      </a:ln>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Wave equation with source:</a:t>
            </a:r>
          </a:p>
        </p:txBody>
      </p:sp>
    </p:spTree>
    <p:extLst>
      <p:ext uri="{BB962C8B-B14F-4D97-AF65-F5344CB8AC3E}">
        <p14:creationId xmlns:p14="http://schemas.microsoft.com/office/powerpoint/2010/main" val="7996913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152400" y="92697"/>
            <a:ext cx="1502334" cy="461665"/>
          </a:xfrm>
          <a:prstGeom prst="rect">
            <a:avLst/>
          </a:prstGeom>
          <a:noFill/>
        </p:spPr>
        <p:txBody>
          <a:bodyPr wrap="none" rtlCol="0">
            <a:spAutoFit/>
          </a:bodyPr>
          <a:lstStyle/>
          <a:p>
            <a:r>
              <a:rPr lang="en-US" sz="2400" dirty="0">
                <a:latin typeface="+mj-lt"/>
              </a:rPr>
              <a:t>Summary</a:t>
            </a:r>
          </a:p>
        </p:txBody>
      </p:sp>
      <p:graphicFrame>
        <p:nvGraphicFramePr>
          <p:cNvPr id="6" name="Object 5"/>
          <p:cNvGraphicFramePr>
            <a:graphicFrameLocks noChangeAspect="1"/>
          </p:cNvGraphicFramePr>
          <p:nvPr>
            <p:extLst>
              <p:ext uri="{D42A27DB-BD31-4B8C-83A1-F6EECF244321}">
                <p14:modId xmlns:p14="http://schemas.microsoft.com/office/powerpoint/2010/main" val="3029722092"/>
              </p:ext>
            </p:extLst>
          </p:nvPr>
        </p:nvGraphicFramePr>
        <p:xfrm>
          <a:off x="457200" y="669421"/>
          <a:ext cx="7354888" cy="1342064"/>
        </p:xfrm>
        <a:graphic>
          <a:graphicData uri="http://schemas.openxmlformats.org/presentationml/2006/ole">
            <mc:AlternateContent xmlns:mc="http://schemas.openxmlformats.org/markup-compatibility/2006">
              <mc:Choice xmlns:v="urn:schemas-microsoft-com:vml" Requires="v">
                <p:oleObj spid="_x0000_s371731" name="Equation" r:id="rId4" imgW="5194080" imgH="952200" progId="Equation.DSMT4">
                  <p:embed/>
                </p:oleObj>
              </mc:Choice>
              <mc:Fallback>
                <p:oleObj name="Equation" r:id="rId4" imgW="5194080" imgH="952200" progId="Equation.DSMT4">
                  <p:embed/>
                  <p:pic>
                    <p:nvPicPr>
                      <p:cNvPr id="6" name="Object 5"/>
                      <p:cNvPicPr>
                        <a:picLocks noChangeAspect="1" noChangeArrowheads="1"/>
                      </p:cNvPicPr>
                      <p:nvPr/>
                    </p:nvPicPr>
                    <p:blipFill>
                      <a:blip r:embed="rId5"/>
                      <a:srcRect/>
                      <a:stretch>
                        <a:fillRect/>
                      </a:stretch>
                    </p:blipFill>
                    <p:spPr bwMode="auto">
                      <a:xfrm>
                        <a:off x="457200" y="669421"/>
                        <a:ext cx="7354888" cy="1342064"/>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13472312"/>
              </p:ext>
            </p:extLst>
          </p:nvPr>
        </p:nvGraphicFramePr>
        <p:xfrm>
          <a:off x="450574" y="2116992"/>
          <a:ext cx="8001001" cy="1377950"/>
        </p:xfrm>
        <a:graphic>
          <a:graphicData uri="http://schemas.openxmlformats.org/presentationml/2006/ole">
            <mc:AlternateContent xmlns:mc="http://schemas.openxmlformats.org/markup-compatibility/2006">
              <mc:Choice xmlns:v="urn:schemas-microsoft-com:vml" Requires="v">
                <p:oleObj spid="_x0000_s371732" name="Equation" r:id="rId6" imgW="5981400" imgH="1028520" progId="Equation.DSMT4">
                  <p:embed/>
                </p:oleObj>
              </mc:Choice>
              <mc:Fallback>
                <p:oleObj name="Equation" r:id="rId6" imgW="5981400" imgH="1028520" progId="Equation.DSMT4">
                  <p:embed/>
                  <p:pic>
                    <p:nvPicPr>
                      <p:cNvPr id="7" name="Object 6"/>
                      <p:cNvPicPr/>
                      <p:nvPr/>
                    </p:nvPicPr>
                    <p:blipFill>
                      <a:blip r:embed="rId7"/>
                      <a:stretch>
                        <a:fillRect/>
                      </a:stretch>
                    </p:blipFill>
                    <p:spPr>
                      <a:xfrm>
                        <a:off x="450574" y="2116992"/>
                        <a:ext cx="8001001" cy="137795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35465022"/>
              </p:ext>
            </p:extLst>
          </p:nvPr>
        </p:nvGraphicFramePr>
        <p:xfrm>
          <a:off x="450574" y="3492996"/>
          <a:ext cx="8229600" cy="2792413"/>
        </p:xfrm>
        <a:graphic>
          <a:graphicData uri="http://schemas.openxmlformats.org/presentationml/2006/ole">
            <mc:AlternateContent xmlns:mc="http://schemas.openxmlformats.org/markup-compatibility/2006">
              <mc:Choice xmlns:v="urn:schemas-microsoft-com:vml" Requires="v">
                <p:oleObj spid="_x0000_s371733" name="Equation" r:id="rId8" imgW="5816520" imgH="1981080" progId="Equation.DSMT4">
                  <p:embed/>
                </p:oleObj>
              </mc:Choice>
              <mc:Fallback>
                <p:oleObj name="Equation" r:id="rId8" imgW="5816520" imgH="1981080" progId="Equation.DSMT4">
                  <p:embed/>
                  <p:pic>
                    <p:nvPicPr>
                      <p:cNvPr id="8" name="Object 7"/>
                      <p:cNvPicPr>
                        <a:picLocks noChangeAspect="1" noChangeArrowheads="1"/>
                      </p:cNvPicPr>
                      <p:nvPr/>
                    </p:nvPicPr>
                    <p:blipFill>
                      <a:blip r:embed="rId9"/>
                      <a:srcRect/>
                      <a:stretch>
                        <a:fillRect/>
                      </a:stretch>
                    </p:blipFill>
                    <p:spPr bwMode="auto">
                      <a:xfrm>
                        <a:off x="450574" y="3492996"/>
                        <a:ext cx="8229600" cy="27924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05997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pic>
        <p:nvPicPr>
          <p:cNvPr id="3604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6047" r="11858"/>
          <a:stretch/>
        </p:blipFill>
        <p:spPr bwMode="auto">
          <a:xfrm>
            <a:off x="1981200" y="80665"/>
            <a:ext cx="5559562"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81000" y="304800"/>
            <a:ext cx="7620000" cy="461665"/>
          </a:xfrm>
          <a:prstGeom prst="rect">
            <a:avLst/>
          </a:prstGeom>
          <a:noFill/>
        </p:spPr>
        <p:txBody>
          <a:bodyPr wrap="square" rtlCol="0">
            <a:spAutoFit/>
          </a:bodyPr>
          <a:lstStyle/>
          <a:p>
            <a:r>
              <a:rPr lang="en-US" sz="2400" dirty="0">
                <a:latin typeface="+mj-lt"/>
              </a:rPr>
              <a:t>Linear wave:</a:t>
            </a:r>
          </a:p>
        </p:txBody>
      </p:sp>
      <p:pic>
        <p:nvPicPr>
          <p:cNvPr id="36045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15139" r="4116"/>
          <a:stretch/>
        </p:blipFill>
        <p:spPr bwMode="auto">
          <a:xfrm>
            <a:off x="2133600" y="2971800"/>
            <a:ext cx="6608074"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457200" y="3348335"/>
            <a:ext cx="7620000" cy="461665"/>
          </a:xfrm>
          <a:prstGeom prst="rect">
            <a:avLst/>
          </a:prstGeom>
          <a:noFill/>
        </p:spPr>
        <p:txBody>
          <a:bodyPr wrap="square" rtlCol="0">
            <a:spAutoFit/>
          </a:bodyPr>
          <a:lstStyle/>
          <a:p>
            <a:r>
              <a:rPr lang="en-US" sz="2400" dirty="0">
                <a:latin typeface="+mj-lt"/>
              </a:rPr>
              <a:t>Non-linear wave:</a:t>
            </a:r>
          </a:p>
        </p:txBody>
      </p:sp>
    </p:spTree>
    <p:extLst>
      <p:ext uri="{BB962C8B-B14F-4D97-AF65-F5344CB8AC3E}">
        <p14:creationId xmlns:p14="http://schemas.microsoft.com/office/powerpoint/2010/main" val="384848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52203781"/>
              </p:ext>
            </p:extLst>
          </p:nvPr>
        </p:nvGraphicFramePr>
        <p:xfrm>
          <a:off x="951706" y="1143000"/>
          <a:ext cx="6478588" cy="2770187"/>
        </p:xfrm>
        <a:graphic>
          <a:graphicData uri="http://schemas.openxmlformats.org/presentationml/2006/ole">
            <mc:AlternateContent xmlns:mc="http://schemas.openxmlformats.org/markup-compatibility/2006">
              <mc:Choice xmlns:v="urn:schemas-microsoft-com:vml" Requires="v">
                <p:oleObj spid="_x0000_s333911" name="数式" r:id="rId4" imgW="2171520" imgH="965160" progId="Equation.3">
                  <p:embed/>
                </p:oleObj>
              </mc:Choice>
              <mc:Fallback>
                <p:oleObj name="数式" r:id="rId4" imgW="2171520" imgH="965160" progId="Equation.3">
                  <p:embed/>
                  <p:pic>
                    <p:nvPicPr>
                      <p:cNvPr id="0" name=""/>
                      <p:cNvPicPr>
                        <a:picLocks noChangeAspect="1" noChangeArrowheads="1"/>
                      </p:cNvPicPr>
                      <p:nvPr/>
                    </p:nvPicPr>
                    <p:blipFill>
                      <a:blip r:embed="rId5"/>
                      <a:srcRect/>
                      <a:stretch>
                        <a:fillRect/>
                      </a:stretch>
                    </p:blipFill>
                    <p:spPr bwMode="auto">
                      <a:xfrm>
                        <a:off x="951706" y="1143000"/>
                        <a:ext cx="6478588" cy="277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Wave equation with source -- continued:</a:t>
            </a:r>
          </a:p>
        </p:txBody>
      </p:sp>
    </p:spTree>
    <p:extLst>
      <p:ext uri="{BB962C8B-B14F-4D97-AF65-F5344CB8AC3E}">
        <p14:creationId xmlns:p14="http://schemas.microsoft.com/office/powerpoint/2010/main" val="810240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500062" y="302567"/>
            <a:ext cx="8491538" cy="461665"/>
          </a:xfrm>
          <a:prstGeom prst="rect">
            <a:avLst/>
          </a:prstGeom>
          <a:noFill/>
        </p:spPr>
        <p:txBody>
          <a:bodyPr wrap="square" rtlCol="0">
            <a:spAutoFit/>
          </a:bodyPr>
          <a:lstStyle/>
          <a:p>
            <a:r>
              <a:rPr lang="en-US" sz="2400" dirty="0">
                <a:latin typeface="+mj-lt"/>
              </a:rPr>
              <a:t>Derivation of Green’s function for wave equation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634932061"/>
              </p:ext>
            </p:extLst>
          </p:nvPr>
        </p:nvGraphicFramePr>
        <p:xfrm>
          <a:off x="534987" y="1277937"/>
          <a:ext cx="8228013" cy="4437063"/>
        </p:xfrm>
        <a:graphic>
          <a:graphicData uri="http://schemas.openxmlformats.org/presentationml/2006/ole">
            <mc:AlternateContent xmlns:mc="http://schemas.openxmlformats.org/markup-compatibility/2006">
              <mc:Choice xmlns:v="urn:schemas-microsoft-com:vml" Requires="v">
                <p:oleObj spid="_x0000_s335960" name="数式" r:id="rId4" imgW="3022560" imgH="1650960" progId="Equation.3">
                  <p:embed/>
                </p:oleObj>
              </mc:Choice>
              <mc:Fallback>
                <p:oleObj name="数式" r:id="rId4" imgW="3022560" imgH="1650960" progId="Equation.3">
                  <p:embed/>
                  <p:pic>
                    <p:nvPicPr>
                      <p:cNvPr id="0" name=""/>
                      <p:cNvPicPr>
                        <a:picLocks noChangeAspect="1" noChangeArrowheads="1"/>
                      </p:cNvPicPr>
                      <p:nvPr/>
                    </p:nvPicPr>
                    <p:blipFill>
                      <a:blip r:embed="rId5"/>
                      <a:srcRect/>
                      <a:stretch>
                        <a:fillRect/>
                      </a:stretch>
                    </p:blipFill>
                    <p:spPr bwMode="auto">
                      <a:xfrm>
                        <a:off x="534987" y="1277937"/>
                        <a:ext cx="8228013" cy="443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050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a:extLst>
              <a:ext uri="{FF2B5EF4-FFF2-40B4-BE49-F238E27FC236}">
                <a16:creationId xmlns:a16="http://schemas.microsoft.com/office/drawing/2014/main" id="{25D93340-EB31-4928-9556-CBE55634AC52}"/>
              </a:ext>
            </a:extLst>
          </p:cNvPr>
          <p:cNvGraphicFramePr>
            <a:graphicFrameLocks noChangeAspect="1"/>
          </p:cNvGraphicFramePr>
          <p:nvPr>
            <p:extLst>
              <p:ext uri="{D42A27DB-BD31-4B8C-83A1-F6EECF244321}">
                <p14:modId xmlns:p14="http://schemas.microsoft.com/office/powerpoint/2010/main" val="1249108476"/>
              </p:ext>
            </p:extLst>
          </p:nvPr>
        </p:nvGraphicFramePr>
        <p:xfrm>
          <a:off x="2269711" y="79077"/>
          <a:ext cx="3359150" cy="1038225"/>
        </p:xfrm>
        <a:graphic>
          <a:graphicData uri="http://schemas.openxmlformats.org/presentationml/2006/ole">
            <mc:AlternateContent xmlns:mc="http://schemas.openxmlformats.org/markup-compatibility/2006">
              <mc:Choice xmlns:v="urn:schemas-microsoft-com:vml" Requires="v">
                <p:oleObj spid="_x0000_s344211" name="Equation" r:id="rId4" imgW="1562040" imgH="482400" progId="Equation.DSMT4">
                  <p:embed/>
                </p:oleObj>
              </mc:Choice>
              <mc:Fallback>
                <p:oleObj name="Equation" r:id="rId4" imgW="1562040" imgH="482400" progId="Equation.DSMT4">
                  <p:embed/>
                  <p:pic>
                    <p:nvPicPr>
                      <p:cNvPr id="0" name=""/>
                      <p:cNvPicPr/>
                      <p:nvPr/>
                    </p:nvPicPr>
                    <p:blipFill>
                      <a:blip r:embed="rId5"/>
                      <a:stretch>
                        <a:fillRect/>
                      </a:stretch>
                    </p:blipFill>
                    <p:spPr>
                      <a:xfrm>
                        <a:off x="2269711" y="79077"/>
                        <a:ext cx="3359150" cy="1038225"/>
                      </a:xfrm>
                      <a:prstGeom prst="rect">
                        <a:avLst/>
                      </a:prstGeom>
                    </p:spPr>
                  </p:pic>
                </p:oleObj>
              </mc:Fallback>
            </mc:AlternateContent>
          </a:graphicData>
        </a:graphic>
      </p:graphicFrame>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28455538"/>
              </p:ext>
            </p:extLst>
          </p:nvPr>
        </p:nvGraphicFramePr>
        <p:xfrm>
          <a:off x="134937" y="1505680"/>
          <a:ext cx="8628063" cy="2239963"/>
        </p:xfrm>
        <a:graphic>
          <a:graphicData uri="http://schemas.openxmlformats.org/presentationml/2006/ole">
            <mc:AlternateContent xmlns:mc="http://schemas.openxmlformats.org/markup-compatibility/2006">
              <mc:Choice xmlns:v="urn:schemas-microsoft-com:vml" Requires="v">
                <p:oleObj spid="_x0000_s344212" name="Equation" r:id="rId6" imgW="5613120" imgH="1460160" progId="Equation.DSMT4">
                  <p:embed/>
                </p:oleObj>
              </mc:Choice>
              <mc:Fallback>
                <p:oleObj name="Equation" r:id="rId6" imgW="5613120" imgH="1460160" progId="Equation.DSMT4">
                  <p:embed/>
                  <p:pic>
                    <p:nvPicPr>
                      <p:cNvPr id="0" name=""/>
                      <p:cNvPicPr>
                        <a:picLocks noChangeAspect="1" noChangeArrowheads="1"/>
                      </p:cNvPicPr>
                      <p:nvPr/>
                    </p:nvPicPr>
                    <p:blipFill>
                      <a:blip r:embed="rId7"/>
                      <a:srcRect/>
                      <a:stretch>
                        <a:fillRect/>
                      </a:stretch>
                    </p:blipFill>
                    <p:spPr bwMode="auto">
                      <a:xfrm>
                        <a:off x="134937" y="1505680"/>
                        <a:ext cx="8628063" cy="2239963"/>
                      </a:xfrm>
                      <a:prstGeom prst="rect">
                        <a:avLst/>
                      </a:prstGeom>
                      <a:noFill/>
                      <a:ln>
                        <a:noFill/>
                      </a:ln>
                    </p:spPr>
                  </p:pic>
                </p:oleObj>
              </mc:Fallback>
            </mc:AlternateContent>
          </a:graphicData>
        </a:graphic>
      </p:graphicFrame>
      <p:sp>
        <p:nvSpPr>
          <p:cNvPr id="7" name="TextBox 6"/>
          <p:cNvSpPr txBox="1"/>
          <p:nvPr/>
        </p:nvSpPr>
        <p:spPr>
          <a:xfrm>
            <a:off x="1629568" y="4114143"/>
            <a:ext cx="5638800" cy="461665"/>
          </a:xfrm>
          <a:prstGeom prst="rect">
            <a:avLst/>
          </a:prstGeom>
          <a:noFill/>
        </p:spPr>
        <p:txBody>
          <a:bodyPr wrap="square" rtlCol="0">
            <a:spAutoFit/>
          </a:bodyPr>
          <a:lstStyle/>
          <a:p>
            <a:r>
              <a:rPr lang="en-US" sz="2400" dirty="0">
                <a:latin typeface="+mj-lt"/>
                <a:sym typeface="Wingdings" panose="05000000000000000000" pitchFamily="2" charset="2"/>
              </a:rPr>
              <a:t> extra contributions from boundary</a:t>
            </a:r>
            <a:endParaRPr lang="en-US" sz="2400" dirty="0">
              <a:latin typeface="+mj-lt"/>
            </a:endParaRPr>
          </a:p>
        </p:txBody>
      </p:sp>
      <p:sp>
        <p:nvSpPr>
          <p:cNvPr id="9" name="TextBox 8">
            <a:extLst>
              <a:ext uri="{FF2B5EF4-FFF2-40B4-BE49-F238E27FC236}">
                <a16:creationId xmlns:a16="http://schemas.microsoft.com/office/drawing/2014/main" id="{5D1868AE-4F39-4BF5-92C6-C84D62FAB3F0}"/>
              </a:ext>
            </a:extLst>
          </p:cNvPr>
          <p:cNvSpPr txBox="1"/>
          <p:nvPr/>
        </p:nvSpPr>
        <p:spPr>
          <a:xfrm>
            <a:off x="219596" y="136525"/>
            <a:ext cx="2599804" cy="461665"/>
          </a:xfrm>
          <a:prstGeom prst="rect">
            <a:avLst/>
          </a:prstGeom>
          <a:noFill/>
        </p:spPr>
        <p:txBody>
          <a:bodyPr wrap="square" rtlCol="0">
            <a:spAutoFit/>
          </a:bodyPr>
          <a:lstStyle/>
          <a:p>
            <a:r>
              <a:rPr lang="en-US" sz="2400" dirty="0">
                <a:latin typeface="+mj-lt"/>
              </a:rPr>
              <a:t>In our case --</a:t>
            </a:r>
          </a:p>
        </p:txBody>
      </p:sp>
      <p:sp>
        <p:nvSpPr>
          <p:cNvPr id="10" name="Right Brace 9">
            <a:extLst>
              <a:ext uri="{FF2B5EF4-FFF2-40B4-BE49-F238E27FC236}">
                <a16:creationId xmlns:a16="http://schemas.microsoft.com/office/drawing/2014/main" id="{B2B4A9EB-6F6C-4955-AC83-56EF3AEC24C8}"/>
              </a:ext>
            </a:extLst>
          </p:cNvPr>
          <p:cNvSpPr/>
          <p:nvPr/>
        </p:nvSpPr>
        <p:spPr>
          <a:xfrm rot="5400000">
            <a:off x="4605882" y="108087"/>
            <a:ext cx="461665" cy="7395372"/>
          </a:xfrm>
          <a:prstGeom prst="rightBrace">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Arrow: Curved Down 10">
            <a:extLst>
              <a:ext uri="{FF2B5EF4-FFF2-40B4-BE49-F238E27FC236}">
                <a16:creationId xmlns:a16="http://schemas.microsoft.com/office/drawing/2014/main" id="{137EB975-E684-4BE4-9443-0D3E66E8DD1D}"/>
              </a:ext>
            </a:extLst>
          </p:cNvPr>
          <p:cNvSpPr/>
          <p:nvPr/>
        </p:nvSpPr>
        <p:spPr>
          <a:xfrm rot="656919" flipH="1">
            <a:off x="4634948" y="1776739"/>
            <a:ext cx="1918252" cy="661661"/>
          </a:xfrm>
          <a:prstGeom prst="curved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a:extLst>
              <a:ext uri="{FF2B5EF4-FFF2-40B4-BE49-F238E27FC236}">
                <a16:creationId xmlns:a16="http://schemas.microsoft.com/office/drawing/2014/main" id="{FED24F8D-4070-449A-8211-17AA5F473A7E}"/>
              </a:ext>
            </a:extLst>
          </p:cNvPr>
          <p:cNvSpPr txBox="1"/>
          <p:nvPr/>
        </p:nvSpPr>
        <p:spPr>
          <a:xfrm>
            <a:off x="6400800" y="1600200"/>
            <a:ext cx="2743200" cy="830997"/>
          </a:xfrm>
          <a:prstGeom prst="rect">
            <a:avLst/>
          </a:prstGeom>
          <a:noFill/>
        </p:spPr>
        <p:txBody>
          <a:bodyPr wrap="square" rtlCol="0">
            <a:spAutoFit/>
          </a:bodyPr>
          <a:lstStyle/>
          <a:p>
            <a:r>
              <a:rPr lang="en-US" sz="2400" dirty="0">
                <a:latin typeface="+mj-lt"/>
              </a:rPr>
              <a:t>Fourier transform of forcing term.</a:t>
            </a:r>
          </a:p>
        </p:txBody>
      </p:sp>
    </p:spTree>
    <p:extLst>
      <p:ext uri="{BB962C8B-B14F-4D97-AF65-F5344CB8AC3E}">
        <p14:creationId xmlns:p14="http://schemas.microsoft.com/office/powerpoint/2010/main" val="42037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5252369"/>
              </p:ext>
            </p:extLst>
          </p:nvPr>
        </p:nvGraphicFramePr>
        <p:xfrm>
          <a:off x="914400" y="698973"/>
          <a:ext cx="4132263" cy="1104900"/>
        </p:xfrm>
        <a:graphic>
          <a:graphicData uri="http://schemas.openxmlformats.org/presentationml/2006/ole">
            <mc:AlternateContent xmlns:mc="http://schemas.openxmlformats.org/markup-compatibility/2006">
              <mc:Choice xmlns:v="urn:schemas-microsoft-com:vml" Requires="v">
                <p:oleObj spid="_x0000_s345258" name="数式" r:id="rId4" imgW="1549080" imgH="419040" progId="Equation.3">
                  <p:embed/>
                </p:oleObj>
              </mc:Choice>
              <mc:Fallback>
                <p:oleObj name="数式" r:id="rId4" imgW="1549080" imgH="419040" progId="Equation.3">
                  <p:embed/>
                  <p:pic>
                    <p:nvPicPr>
                      <p:cNvPr id="0" name=""/>
                      <p:cNvPicPr>
                        <a:picLocks noChangeAspect="1" noChangeArrowheads="1"/>
                      </p:cNvPicPr>
                      <p:nvPr/>
                    </p:nvPicPr>
                    <p:blipFill>
                      <a:blip r:embed="rId5"/>
                      <a:srcRect/>
                      <a:stretch>
                        <a:fillRect/>
                      </a:stretch>
                    </p:blipFill>
                    <p:spPr bwMode="auto">
                      <a:xfrm>
                        <a:off x="914400" y="698973"/>
                        <a:ext cx="4132263" cy="1104900"/>
                      </a:xfrm>
                      <a:prstGeom prst="rect">
                        <a:avLst/>
                      </a:prstGeom>
                      <a:noFill/>
                      <a:ln>
                        <a:noFill/>
                      </a:ln>
                    </p:spPr>
                  </p:pic>
                </p:oleObj>
              </mc:Fallback>
            </mc:AlternateContent>
          </a:graphicData>
        </a:graphic>
      </p:graphicFrame>
      <p:sp>
        <p:nvSpPr>
          <p:cNvPr id="6" name="TextBox 5"/>
          <p:cNvSpPr txBox="1"/>
          <p:nvPr/>
        </p:nvSpPr>
        <p:spPr>
          <a:xfrm>
            <a:off x="228600" y="228599"/>
            <a:ext cx="7620000" cy="461665"/>
          </a:xfrm>
          <a:prstGeom prst="rect">
            <a:avLst/>
          </a:prstGeom>
          <a:noFill/>
        </p:spPr>
        <p:txBody>
          <a:bodyPr wrap="square" rtlCol="0">
            <a:spAutoFit/>
          </a:bodyPr>
          <a:lstStyle/>
          <a:p>
            <a:r>
              <a:rPr lang="en-US" sz="2400" dirty="0">
                <a:latin typeface="+mj-lt"/>
              </a:rPr>
              <a:t>Wave equation with source:</a:t>
            </a:r>
          </a:p>
        </p:txBody>
      </p:sp>
      <p:graphicFrame>
        <p:nvGraphicFramePr>
          <p:cNvPr id="7" name="Object 6"/>
          <p:cNvGraphicFramePr>
            <a:graphicFrameLocks noChangeAspect="1"/>
          </p:cNvGraphicFramePr>
          <p:nvPr>
            <p:extLst>
              <p:ext uri="{D42A27DB-BD31-4B8C-83A1-F6EECF244321}">
                <p14:modId xmlns:p14="http://schemas.microsoft.com/office/powerpoint/2010/main" val="733055225"/>
              </p:ext>
            </p:extLst>
          </p:nvPr>
        </p:nvGraphicFramePr>
        <p:xfrm>
          <a:off x="427463" y="2111325"/>
          <a:ext cx="8416925" cy="1470075"/>
        </p:xfrm>
        <a:graphic>
          <a:graphicData uri="http://schemas.openxmlformats.org/presentationml/2006/ole">
            <mc:AlternateContent xmlns:mc="http://schemas.openxmlformats.org/markup-compatibility/2006">
              <mc:Choice xmlns:v="urn:schemas-microsoft-com:vml" Requires="v">
                <p:oleObj spid="_x0000_s345259" name="Equation" r:id="rId6" imgW="5384520" imgH="952200" progId="Equation.DSMT4">
                  <p:embed/>
                </p:oleObj>
              </mc:Choice>
              <mc:Fallback>
                <p:oleObj name="Equation" r:id="rId6" imgW="5384520" imgH="952200" progId="Equation.DSMT4">
                  <p:embed/>
                  <p:pic>
                    <p:nvPicPr>
                      <p:cNvPr id="0" name=""/>
                      <p:cNvPicPr>
                        <a:picLocks noChangeAspect="1" noChangeArrowheads="1"/>
                      </p:cNvPicPr>
                      <p:nvPr/>
                    </p:nvPicPr>
                    <p:blipFill>
                      <a:blip r:embed="rId7"/>
                      <a:srcRect/>
                      <a:stretch>
                        <a:fillRect/>
                      </a:stretch>
                    </p:blipFill>
                    <p:spPr bwMode="auto">
                      <a:xfrm>
                        <a:off x="427463" y="2111325"/>
                        <a:ext cx="8416925" cy="1470075"/>
                      </a:xfrm>
                      <a:prstGeom prst="rect">
                        <a:avLst/>
                      </a:prstGeom>
                      <a:noFill/>
                      <a:ln>
                        <a:noFill/>
                      </a:ln>
                    </p:spPr>
                  </p:pic>
                </p:oleObj>
              </mc:Fallback>
            </mc:AlternateContent>
          </a:graphicData>
        </a:graphic>
      </p:graphicFrame>
      <p:sp>
        <p:nvSpPr>
          <p:cNvPr id="8" name="Cube 7"/>
          <p:cNvSpPr/>
          <p:nvPr/>
        </p:nvSpPr>
        <p:spPr>
          <a:xfrm>
            <a:off x="304800" y="4876800"/>
            <a:ext cx="8382000" cy="1219200"/>
          </a:xfrm>
          <a:prstGeom prst="cube">
            <a:avLst>
              <a:gd name="adj" fmla="val 79066"/>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n 8"/>
          <p:cNvSpPr/>
          <p:nvPr/>
        </p:nvSpPr>
        <p:spPr>
          <a:xfrm>
            <a:off x="3810000" y="5257800"/>
            <a:ext cx="1219200" cy="457200"/>
          </a:xfrm>
          <a:prstGeom prst="can">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4419600" y="3733800"/>
            <a:ext cx="0" cy="1676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369526" y="5410200"/>
            <a:ext cx="1447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419600" y="4876800"/>
            <a:ext cx="10668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886200"/>
            <a:ext cx="304800" cy="461665"/>
          </a:xfrm>
          <a:prstGeom prst="rect">
            <a:avLst/>
          </a:prstGeom>
          <a:noFill/>
        </p:spPr>
        <p:txBody>
          <a:bodyPr wrap="square" rtlCol="0">
            <a:spAutoFit/>
          </a:bodyPr>
          <a:lstStyle/>
          <a:p>
            <a:r>
              <a:rPr lang="en-US" sz="2400" b="1" dirty="0">
                <a:latin typeface="+mj-lt"/>
              </a:rPr>
              <a:t>z</a:t>
            </a:r>
          </a:p>
        </p:txBody>
      </p:sp>
      <p:sp>
        <p:nvSpPr>
          <p:cNvPr id="17" name="TextBox 16"/>
          <p:cNvSpPr txBox="1"/>
          <p:nvPr/>
        </p:nvSpPr>
        <p:spPr>
          <a:xfrm>
            <a:off x="5134792" y="4870102"/>
            <a:ext cx="304800" cy="461665"/>
          </a:xfrm>
          <a:prstGeom prst="rect">
            <a:avLst/>
          </a:prstGeom>
          <a:noFill/>
        </p:spPr>
        <p:txBody>
          <a:bodyPr wrap="square" rtlCol="0">
            <a:spAutoFit/>
          </a:bodyPr>
          <a:lstStyle/>
          <a:p>
            <a:r>
              <a:rPr lang="en-US" sz="2400" b="1" dirty="0">
                <a:latin typeface="+mj-lt"/>
              </a:rPr>
              <a:t>y</a:t>
            </a:r>
          </a:p>
        </p:txBody>
      </p:sp>
      <p:sp>
        <p:nvSpPr>
          <p:cNvPr id="18" name="TextBox 17"/>
          <p:cNvSpPr txBox="1"/>
          <p:nvPr/>
        </p:nvSpPr>
        <p:spPr>
          <a:xfrm>
            <a:off x="5791200" y="5100935"/>
            <a:ext cx="30480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799691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8179954"/>
              </p:ext>
            </p:extLst>
          </p:nvPr>
        </p:nvGraphicFramePr>
        <p:xfrm>
          <a:off x="358775" y="990600"/>
          <a:ext cx="7880350" cy="1728788"/>
        </p:xfrm>
        <a:graphic>
          <a:graphicData uri="http://schemas.openxmlformats.org/presentationml/2006/ole">
            <mc:AlternateContent xmlns:mc="http://schemas.openxmlformats.org/markup-compatibility/2006">
              <mc:Choice xmlns:v="urn:schemas-microsoft-com:vml" Requires="v">
                <p:oleObj spid="_x0000_s346374" name="数式" r:id="rId4" imgW="3581280" imgH="787320" progId="Equation.3">
                  <p:embed/>
                </p:oleObj>
              </mc:Choice>
              <mc:Fallback>
                <p:oleObj name="数式" r:id="rId4" imgW="3581280" imgH="787320" progId="Equation.3">
                  <p:embed/>
                  <p:pic>
                    <p:nvPicPr>
                      <p:cNvPr id="0" name=""/>
                      <p:cNvPicPr>
                        <a:picLocks noChangeAspect="1" noChangeArrowheads="1"/>
                      </p:cNvPicPr>
                      <p:nvPr/>
                    </p:nvPicPr>
                    <p:blipFill>
                      <a:blip r:embed="rId5"/>
                      <a:srcRect/>
                      <a:stretch>
                        <a:fillRect/>
                      </a:stretch>
                    </p:blipFill>
                    <p:spPr bwMode="auto">
                      <a:xfrm>
                        <a:off x="358775" y="990600"/>
                        <a:ext cx="7880350" cy="172878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614909331"/>
              </p:ext>
            </p:extLst>
          </p:nvPr>
        </p:nvGraphicFramePr>
        <p:xfrm>
          <a:off x="290019" y="4824412"/>
          <a:ext cx="8017861" cy="1423988"/>
        </p:xfrm>
        <a:graphic>
          <a:graphicData uri="http://schemas.openxmlformats.org/presentationml/2006/ole">
            <mc:AlternateContent xmlns:mc="http://schemas.openxmlformats.org/markup-compatibility/2006">
              <mc:Choice xmlns:v="urn:schemas-microsoft-com:vml" Requires="v">
                <p:oleObj spid="_x0000_s346375" name="Equation" r:id="rId6" imgW="5905440" imgH="1028520" progId="Equation.DSMT4">
                  <p:embed/>
                </p:oleObj>
              </mc:Choice>
              <mc:Fallback>
                <p:oleObj name="Equation" r:id="rId6" imgW="5905440" imgH="1028520" progId="Equation.DSMT4">
                  <p:embed/>
                  <p:pic>
                    <p:nvPicPr>
                      <p:cNvPr id="0" name=""/>
                      <p:cNvPicPr>
                        <a:picLocks noChangeAspect="1" noChangeArrowheads="1"/>
                      </p:cNvPicPr>
                      <p:nvPr/>
                    </p:nvPicPr>
                    <p:blipFill>
                      <a:blip r:embed="rId7"/>
                      <a:srcRect/>
                      <a:stretch>
                        <a:fillRect/>
                      </a:stretch>
                    </p:blipFill>
                    <p:spPr bwMode="auto">
                      <a:xfrm>
                        <a:off x="290019" y="4824412"/>
                        <a:ext cx="8017861" cy="1423988"/>
                      </a:xfrm>
                      <a:prstGeom prst="rect">
                        <a:avLst/>
                      </a:prstGeom>
                      <a:noFill/>
                      <a:ln>
                        <a:noFill/>
                      </a:ln>
                    </p:spPr>
                  </p:pic>
                </p:oleObj>
              </mc:Fallback>
            </mc:AlternateContent>
          </a:graphicData>
        </a:graphic>
      </p:graphicFrame>
      <p:sp>
        <p:nvSpPr>
          <p:cNvPr id="7" name="TextBox 6"/>
          <p:cNvSpPr txBox="1"/>
          <p:nvPr/>
        </p:nvSpPr>
        <p:spPr>
          <a:xfrm>
            <a:off x="228600" y="228600"/>
            <a:ext cx="8458200" cy="461665"/>
          </a:xfrm>
          <a:prstGeom prst="rect">
            <a:avLst/>
          </a:prstGeom>
          <a:noFill/>
        </p:spPr>
        <p:txBody>
          <a:bodyPr wrap="square" rtlCol="0">
            <a:spAutoFit/>
          </a:bodyPr>
          <a:lstStyle/>
          <a:p>
            <a:r>
              <a:rPr lang="en-US" sz="2400" dirty="0">
                <a:latin typeface="+mj-lt"/>
              </a:rPr>
              <a:t>Treatment of boundary values for time-harmonic force:</a:t>
            </a:r>
          </a:p>
        </p:txBody>
      </p:sp>
      <p:graphicFrame>
        <p:nvGraphicFramePr>
          <p:cNvPr id="8" name="Object 7"/>
          <p:cNvGraphicFramePr>
            <a:graphicFrameLocks noChangeAspect="1"/>
          </p:cNvGraphicFramePr>
          <p:nvPr>
            <p:extLst>
              <p:ext uri="{D42A27DB-BD31-4B8C-83A1-F6EECF244321}">
                <p14:modId xmlns:p14="http://schemas.microsoft.com/office/powerpoint/2010/main" val="3804735151"/>
              </p:ext>
            </p:extLst>
          </p:nvPr>
        </p:nvGraphicFramePr>
        <p:xfrm>
          <a:off x="228600" y="2719388"/>
          <a:ext cx="5587673" cy="1765300"/>
        </p:xfrm>
        <a:graphic>
          <a:graphicData uri="http://schemas.openxmlformats.org/presentationml/2006/ole">
            <mc:AlternateContent xmlns:mc="http://schemas.openxmlformats.org/markup-compatibility/2006">
              <mc:Choice xmlns:v="urn:schemas-microsoft-com:vml" Requires="v">
                <p:oleObj spid="_x0000_s346376" name="数式" r:id="rId8" imgW="2222280" imgH="711000" progId="Equation.3">
                  <p:embed/>
                </p:oleObj>
              </mc:Choice>
              <mc:Fallback>
                <p:oleObj name="数式" r:id="rId8" imgW="2222280" imgH="711000" progId="Equation.3">
                  <p:embed/>
                  <p:pic>
                    <p:nvPicPr>
                      <p:cNvPr id="0" name=""/>
                      <p:cNvPicPr>
                        <a:picLocks noChangeAspect="1" noChangeArrowheads="1"/>
                      </p:cNvPicPr>
                      <p:nvPr/>
                    </p:nvPicPr>
                    <p:blipFill>
                      <a:blip r:embed="rId9"/>
                      <a:srcRect/>
                      <a:stretch>
                        <a:fillRect/>
                      </a:stretch>
                    </p:blipFill>
                    <p:spPr bwMode="auto">
                      <a:xfrm>
                        <a:off x="228600" y="2719388"/>
                        <a:ext cx="5587673" cy="1765300"/>
                      </a:xfrm>
                      <a:prstGeom prst="rect">
                        <a:avLst/>
                      </a:prstGeom>
                      <a:noFill/>
                      <a:ln>
                        <a:noFill/>
                      </a:ln>
                    </p:spPr>
                  </p:pic>
                </p:oleObj>
              </mc:Fallback>
            </mc:AlternateContent>
          </a:graphicData>
        </a:graphic>
      </p:graphicFrame>
      <p:graphicFrame>
        <p:nvGraphicFramePr>
          <p:cNvPr id="9" name="Object 8">
            <a:extLst>
              <a:ext uri="{FF2B5EF4-FFF2-40B4-BE49-F238E27FC236}">
                <a16:creationId xmlns:a16="http://schemas.microsoft.com/office/drawing/2014/main" id="{E715DB72-E98B-4DCC-AC14-A042080F3B2B}"/>
              </a:ext>
            </a:extLst>
          </p:cNvPr>
          <p:cNvGraphicFramePr>
            <a:graphicFrameLocks noChangeAspect="1"/>
          </p:cNvGraphicFramePr>
          <p:nvPr>
            <p:extLst>
              <p:ext uri="{D42A27DB-BD31-4B8C-83A1-F6EECF244321}">
                <p14:modId xmlns:p14="http://schemas.microsoft.com/office/powerpoint/2010/main" val="3438201807"/>
              </p:ext>
            </p:extLst>
          </p:nvPr>
        </p:nvGraphicFramePr>
        <p:xfrm>
          <a:off x="5762124" y="2626024"/>
          <a:ext cx="3153276" cy="539750"/>
        </p:xfrm>
        <a:graphic>
          <a:graphicData uri="http://schemas.openxmlformats.org/presentationml/2006/ole">
            <mc:AlternateContent xmlns:mc="http://schemas.openxmlformats.org/markup-compatibility/2006">
              <mc:Choice xmlns:v="urn:schemas-microsoft-com:vml" Requires="v">
                <p:oleObj spid="_x0000_s346377" name="Equation" r:id="rId10" imgW="1409400" imgH="241200" progId="Equation.DSMT4">
                  <p:embed/>
                </p:oleObj>
              </mc:Choice>
              <mc:Fallback>
                <p:oleObj name="Equation" r:id="rId10" imgW="1409400" imgH="241200" progId="Equation.DSMT4">
                  <p:embed/>
                  <p:pic>
                    <p:nvPicPr>
                      <p:cNvPr id="0" name=""/>
                      <p:cNvPicPr/>
                      <p:nvPr/>
                    </p:nvPicPr>
                    <p:blipFill>
                      <a:blip r:embed="rId11"/>
                      <a:stretch>
                        <a:fillRect/>
                      </a:stretch>
                    </p:blipFill>
                    <p:spPr>
                      <a:xfrm>
                        <a:off x="5762124" y="2626024"/>
                        <a:ext cx="3153276" cy="539750"/>
                      </a:xfrm>
                      <a:prstGeom prst="rect">
                        <a:avLst/>
                      </a:prstGeom>
                    </p:spPr>
                  </p:pic>
                </p:oleObj>
              </mc:Fallback>
            </mc:AlternateContent>
          </a:graphicData>
        </a:graphic>
      </p:graphicFrame>
    </p:spTree>
    <p:extLst>
      <p:ext uri="{BB962C8B-B14F-4D97-AF65-F5344CB8AC3E}">
        <p14:creationId xmlns:p14="http://schemas.microsoft.com/office/powerpoint/2010/main" val="42037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11/6/2020</a:t>
            </a:r>
            <a:endParaRPr lang="en-US" dirty="0"/>
          </a:p>
        </p:txBody>
      </p:sp>
      <p:sp>
        <p:nvSpPr>
          <p:cNvPr id="3" name="Footer Placeholder 2"/>
          <p:cNvSpPr>
            <a:spLocks noGrp="1"/>
          </p:cNvSpPr>
          <p:nvPr>
            <p:ph type="ftr" sz="quarter" idx="11"/>
          </p:nvPr>
        </p:nvSpPr>
        <p:spPr/>
        <p:txBody>
          <a:bodyPr/>
          <a:lstStyle/>
          <a:p>
            <a:r>
              <a:rPr lang="en-US"/>
              <a:t>PHY 711  Fall 2020 -- Lecture 32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061056"/>
              </p:ext>
            </p:extLst>
          </p:nvPr>
        </p:nvGraphicFramePr>
        <p:xfrm>
          <a:off x="663575" y="381000"/>
          <a:ext cx="5897563" cy="1031875"/>
        </p:xfrm>
        <a:graphic>
          <a:graphicData uri="http://schemas.openxmlformats.org/presentationml/2006/ole">
            <mc:AlternateContent xmlns:mc="http://schemas.openxmlformats.org/markup-compatibility/2006">
              <mc:Choice xmlns:v="urn:schemas-microsoft-com:vml" Requires="v">
                <p:oleObj spid="_x0000_s347306" name="数式" r:id="rId4" imgW="2679480" imgH="469800" progId="Equation.3">
                  <p:embed/>
                </p:oleObj>
              </mc:Choice>
              <mc:Fallback>
                <p:oleObj name="数式" r:id="rId4" imgW="2679480" imgH="469800" progId="Equation.3">
                  <p:embed/>
                  <p:pic>
                    <p:nvPicPr>
                      <p:cNvPr id="0" name=""/>
                      <p:cNvPicPr>
                        <a:picLocks noChangeAspect="1" noChangeArrowheads="1"/>
                      </p:cNvPicPr>
                      <p:nvPr/>
                    </p:nvPicPr>
                    <p:blipFill>
                      <a:blip r:embed="rId5"/>
                      <a:srcRect/>
                      <a:stretch>
                        <a:fillRect/>
                      </a:stretch>
                    </p:blipFill>
                    <p:spPr bwMode="auto">
                      <a:xfrm>
                        <a:off x="663575" y="381000"/>
                        <a:ext cx="58975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38971286"/>
              </p:ext>
            </p:extLst>
          </p:nvPr>
        </p:nvGraphicFramePr>
        <p:xfrm>
          <a:off x="561975" y="2892425"/>
          <a:ext cx="8245475" cy="2289175"/>
        </p:xfrm>
        <a:graphic>
          <a:graphicData uri="http://schemas.openxmlformats.org/presentationml/2006/ole">
            <mc:AlternateContent xmlns:mc="http://schemas.openxmlformats.org/markup-compatibility/2006">
              <mc:Choice xmlns:v="urn:schemas-microsoft-com:vml" Requires="v">
                <p:oleObj spid="_x0000_s347307" name="数式" r:id="rId6" imgW="3733560" imgH="1015920" progId="Equation.3">
                  <p:embed/>
                </p:oleObj>
              </mc:Choice>
              <mc:Fallback>
                <p:oleObj name="数式" r:id="rId6" imgW="3733560" imgH="1015920" progId="Equation.3">
                  <p:embed/>
                  <p:pic>
                    <p:nvPicPr>
                      <p:cNvPr id="0" name=""/>
                      <p:cNvPicPr>
                        <a:picLocks noChangeAspect="1" noChangeArrowheads="1"/>
                      </p:cNvPicPr>
                      <p:nvPr/>
                    </p:nvPicPr>
                    <p:blipFill>
                      <a:blip r:embed="rId7"/>
                      <a:srcRect/>
                      <a:stretch>
                        <a:fillRect/>
                      </a:stretch>
                    </p:blipFill>
                    <p:spPr bwMode="auto">
                      <a:xfrm>
                        <a:off x="561975" y="2892425"/>
                        <a:ext cx="8245475"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01668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19855</TotalTime>
  <Words>902</Words>
  <Application>Microsoft Office PowerPoint</Application>
  <PresentationFormat>On-screen Show (4:3)</PresentationFormat>
  <Paragraphs>198</Paragraphs>
  <Slides>31</Slides>
  <Notes>31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7"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923</cp:revision>
  <cp:lastPrinted>2020-11-05T02:21:10Z</cp:lastPrinted>
  <dcterms:created xsi:type="dcterms:W3CDTF">2012-01-10T18:32:24Z</dcterms:created>
  <dcterms:modified xsi:type="dcterms:W3CDTF">2020-11-05T02:21:30Z</dcterms:modified>
</cp:coreProperties>
</file>