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354" r:id="rId3"/>
    <p:sldId id="472" r:id="rId4"/>
    <p:sldId id="473" r:id="rId5"/>
    <p:sldId id="474" r:id="rId6"/>
    <p:sldId id="453" r:id="rId7"/>
    <p:sldId id="454" r:id="rId8"/>
    <p:sldId id="475" r:id="rId9"/>
    <p:sldId id="455" r:id="rId10"/>
    <p:sldId id="456" r:id="rId11"/>
    <p:sldId id="457" r:id="rId12"/>
    <p:sldId id="458" r:id="rId13"/>
    <p:sldId id="459" r:id="rId14"/>
    <p:sldId id="476" r:id="rId15"/>
    <p:sldId id="460" r:id="rId16"/>
    <p:sldId id="461" r:id="rId17"/>
    <p:sldId id="462" r:id="rId18"/>
    <p:sldId id="463" r:id="rId19"/>
    <p:sldId id="464" r:id="rId20"/>
    <p:sldId id="465" r:id="rId21"/>
    <p:sldId id="466" r:id="rId22"/>
    <p:sldId id="467" r:id="rId23"/>
    <p:sldId id="471" r:id="rId24"/>
    <p:sldId id="468" r:id="rId25"/>
    <p:sldId id="469" r:id="rId26"/>
    <p:sldId id="470"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82" d="100"/>
          <a:sy n="82" d="100"/>
        </p:scale>
        <p:origin x="534" y="84"/>
      </p:cViewPr>
      <p:guideLst>
        <p:guide orient="horz" pos="2160"/>
        <p:guide pos="2880"/>
      </p:guideLst>
    </p:cSldViewPr>
  </p:slideViewPr>
  <p:notesTextViewPr>
    <p:cViewPr>
      <p:scale>
        <a:sx n="1" d="1"/>
        <a:sy n="1" d="1"/>
      </p:scale>
      <p:origin x="0" y="0"/>
    </p:cViewPr>
  </p:notesTextViewPr>
  <p:sorterViewPr>
    <p:cViewPr>
      <p:scale>
        <a:sx n="104" d="100"/>
        <a:sy n="104" d="100"/>
      </p:scale>
      <p:origin x="0" y="-6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11/9/2020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11/9/2020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review the basic hydrodynamic equations, specializing to one dimensional traveling waves, and analyzing some of the effects of nonlinearities.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analyze the results.   We introduce the parameter u(rho) as v(rho)+c(rho) for the + solution; representing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71949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case, and evaluating the expressions for the adiabatic ideal gas, we obtain the given equations.      Checking for the result in the linear limit, we retrieve the expected behavior.</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72040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visualize what the results mean, we can use Maple or Mathematica in the parametric plot mode.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44372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of the parametric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48897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 shots of solution for an initial Gaussian waveform for the linear and non-linear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83891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from Maple.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46270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vertical axis represents the longitudinal wave displacement.    When this displacement becomes multivalued for a given coordinate x as shown, the solution  becomes unphysical.     At this point we need to consider the analysis in a different way.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74334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textbook discusses the shock wave analysis.    Here we assume that there is a region (blue) where the analysis fails,  but assumes that we can properly analyze the physics before and after the shock.     The notation given here is similar to that given in your text.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74684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details of the analysis before and after the shock event.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25787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86176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ratio of the density after and before the shock wave.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76354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entropy before and after the shock wave.     In general, many more relationships can be analyzed.    Consult your textbook for more details.   </a:t>
            </a:r>
          </a:p>
        </p:txBody>
      </p:sp>
      <p:sp>
        <p:nvSpPr>
          <p:cNvPr id="4" name="Slide Number Placeholder 3"/>
          <p:cNvSpPr>
            <a:spLocks noGrp="1"/>
          </p:cNvSpPr>
          <p:nvPr>
            <p:ph type="sldNum" sz="quarter" idx="10"/>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4704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for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407415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basic hydrodynamic equations and expressing them for the one spatial dimensional case (along the x axis).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96775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depend on density (rho), pressure (p), and velocity (v).     We need to express all of the results in terms of density (rho).   Here we further assume an ideal gas and express the results in terms of the parameter gamma.</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29010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also express the velocity in terms of the density rho.</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8044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 the results from the two coupled equations, we arrive at a first order differential equation for rho(</a:t>
            </a:r>
            <a:r>
              <a:rPr lang="en-US" dirty="0" err="1"/>
              <a:t>x,t</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07816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results of an adiabatic ideal gas, we can find the explicit functional forms for v and c as they depend on the density rho.</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36370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8650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11/09/2020</a:t>
            </a:r>
            <a:endParaRPr lang="en-US" dirty="0"/>
          </a:p>
        </p:txBody>
      </p:sp>
      <p:sp>
        <p:nvSpPr>
          <p:cNvPr id="5" name="Footer Placeholder 4"/>
          <p:cNvSpPr>
            <a:spLocks noGrp="1"/>
          </p:cNvSpPr>
          <p:nvPr>
            <p:ph type="ftr" sz="quarter" idx="11"/>
          </p:nvPr>
        </p:nvSpPr>
        <p:spPr/>
        <p:txBody>
          <a:bodyPr/>
          <a:lstStyle/>
          <a:p>
            <a:r>
              <a:rPr lang="en-US"/>
              <a:t>PHY 711  Fall 2020--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11/09/2020</a:t>
            </a:r>
            <a:endParaRPr lang="en-US" dirty="0"/>
          </a:p>
        </p:txBody>
      </p:sp>
      <p:sp>
        <p:nvSpPr>
          <p:cNvPr id="6" name="Footer Placeholder 5"/>
          <p:cNvSpPr>
            <a:spLocks noGrp="1"/>
          </p:cNvSpPr>
          <p:nvPr>
            <p:ph type="ftr" sz="quarter" idx="11"/>
          </p:nvPr>
        </p:nvSpPr>
        <p:spPr/>
        <p:txBody>
          <a:bodyPr/>
          <a:lstStyle/>
          <a:p>
            <a:r>
              <a:rPr lang="en-US"/>
              <a:t>PHY 711  Fall 2020--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11/09/2020</a:t>
            </a:r>
            <a:endParaRPr lang="en-US" dirty="0"/>
          </a:p>
        </p:txBody>
      </p:sp>
      <p:sp>
        <p:nvSpPr>
          <p:cNvPr id="8" name="Footer Placeholder 7"/>
          <p:cNvSpPr>
            <a:spLocks noGrp="1"/>
          </p:cNvSpPr>
          <p:nvPr>
            <p:ph type="ftr" sz="quarter" idx="11"/>
          </p:nvPr>
        </p:nvSpPr>
        <p:spPr/>
        <p:txBody>
          <a:bodyPr/>
          <a:lstStyle/>
          <a:p>
            <a:r>
              <a:rPr lang="en-US"/>
              <a:t>PHY 711  Fall 2020--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11/09/2020</a:t>
            </a:r>
            <a:endParaRPr lang="en-US" dirty="0"/>
          </a:p>
        </p:txBody>
      </p:sp>
      <p:sp>
        <p:nvSpPr>
          <p:cNvPr id="4" name="Footer Placeholder 3"/>
          <p:cNvSpPr>
            <a:spLocks noGrp="1"/>
          </p:cNvSpPr>
          <p:nvPr>
            <p:ph type="ftr" sz="quarter" idx="11"/>
          </p:nvPr>
        </p:nvSpPr>
        <p:spPr/>
        <p:txBody>
          <a:bodyPr/>
          <a:lstStyle/>
          <a:p>
            <a:r>
              <a:rPr lang="en-US"/>
              <a:t>PHY 711  Fall 2020--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11/09/2020</a:t>
            </a:r>
            <a:endParaRPr lang="en-US" dirty="0"/>
          </a:p>
        </p:txBody>
      </p:sp>
      <p:sp>
        <p:nvSpPr>
          <p:cNvPr id="6" name="Footer Placeholder 5"/>
          <p:cNvSpPr>
            <a:spLocks noGrp="1"/>
          </p:cNvSpPr>
          <p:nvPr>
            <p:ph type="ftr" sz="quarter" idx="11"/>
          </p:nvPr>
        </p:nvSpPr>
        <p:spPr/>
        <p:txBody>
          <a:bodyPr/>
          <a:lstStyle/>
          <a:p>
            <a:r>
              <a:rPr lang="en-US"/>
              <a:t>PHY 711  Fall 2020--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11/09/2020</a:t>
            </a:r>
            <a:endParaRPr lang="en-US" dirty="0"/>
          </a:p>
        </p:txBody>
      </p:sp>
      <p:sp>
        <p:nvSpPr>
          <p:cNvPr id="6" name="Footer Placeholder 5"/>
          <p:cNvSpPr>
            <a:spLocks noGrp="1"/>
          </p:cNvSpPr>
          <p:nvPr>
            <p:ph type="ftr" sz="quarter" idx="11"/>
          </p:nvPr>
        </p:nvSpPr>
        <p:spPr/>
        <p:txBody>
          <a:bodyPr/>
          <a:lstStyle/>
          <a:p>
            <a:r>
              <a:rPr lang="en-US"/>
              <a:t>PHY 711  Fall 2020--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11/09/2020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19.wmf"/><Relationship Id="rId4" Type="http://schemas.openxmlformats.org/officeDocument/2006/relationships/oleObject" Target="../embeddings/oleObject17.bin"/><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4.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 Id="rId9"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26.bin"/><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2.png"/><Relationship Id="rId5" Type="http://schemas.openxmlformats.org/officeDocument/2006/relationships/image" Target="../media/image34.wmf"/><Relationship Id="rId4"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762000"/>
            <a:ext cx="8458200" cy="51398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2400" b="1" dirty="0"/>
          </a:p>
          <a:p>
            <a:pPr algn="ctr"/>
            <a:r>
              <a:rPr lang="en-US" sz="3200" b="1" dirty="0"/>
              <a:t>Discussion for Lecture 33: Chap. 9 of F&amp;W</a:t>
            </a:r>
            <a:endParaRPr lang="en-US" sz="3200" b="1" dirty="0">
              <a:solidFill>
                <a:schemeClr val="folHlink"/>
              </a:solidFill>
            </a:endParaRPr>
          </a:p>
          <a:p>
            <a:pPr marL="457200" lvl="2" algn="ctr">
              <a:spcBef>
                <a:spcPct val="50000"/>
              </a:spcBef>
            </a:pPr>
            <a:r>
              <a:rPr lang="en-US" sz="3200" b="1" dirty="0">
                <a:solidFill>
                  <a:schemeClr val="folHlink"/>
                </a:solidFill>
              </a:rPr>
              <a:t>Wave equation for sound beyond the linear approximation</a:t>
            </a:r>
          </a:p>
          <a:p>
            <a:pPr marL="1428750" lvl="3" indent="-514350" algn="ctr">
              <a:spcBef>
                <a:spcPct val="50000"/>
              </a:spcBef>
              <a:buFont typeface="+mj-lt"/>
              <a:buAutoNum type="arabicPeriod"/>
            </a:pPr>
            <a:r>
              <a:rPr lang="en-US" sz="3200" b="1" dirty="0">
                <a:solidFill>
                  <a:schemeClr val="folHlink"/>
                </a:solidFill>
                <a:sym typeface="Wingdings" pitchFamily="2" charset="2"/>
              </a:rPr>
              <a:t>Non-linear effects in sound waves</a:t>
            </a:r>
          </a:p>
          <a:p>
            <a:pPr marL="1428750" lvl="3" indent="-514350">
              <a:spcBef>
                <a:spcPct val="50000"/>
              </a:spcBef>
              <a:buFont typeface="+mj-lt"/>
              <a:buAutoNum type="arabicPeriod"/>
            </a:pPr>
            <a:r>
              <a:rPr lang="en-US" sz="3200" b="1" dirty="0">
                <a:solidFill>
                  <a:schemeClr val="folHlink"/>
                </a:solidFill>
                <a:sym typeface="Wingdings" pitchFamily="2" charset="2"/>
              </a:rPr>
              <a:t>Shock wave analysis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spid="_x0000_s358442" name="数式" r:id="rId4" imgW="3340080" imgH="2489040" progId="Equation.3">
                  <p:embed/>
                </p:oleObj>
              </mc:Choice>
              <mc:Fallback>
                <p:oleObj name="数式" r:id="rId4" imgW="3340080" imgH="2489040" progId="Equation.3">
                  <p:embed/>
                  <p:pic>
                    <p:nvPicPr>
                      <p:cNvPr id="0" name=""/>
                      <p:cNvPicPr>
                        <a:picLocks noChangeAspect="1" noChangeArrowheads="1"/>
                      </p:cNvPicPr>
                      <p:nvPr/>
                    </p:nvPicPr>
                    <p:blipFill>
                      <a:blip r:embed="rId5"/>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3866519"/>
              </p:ext>
            </p:extLst>
          </p:nvPr>
        </p:nvGraphicFramePr>
        <p:xfrm>
          <a:off x="228600" y="685800"/>
          <a:ext cx="8726488" cy="5111750"/>
        </p:xfrm>
        <a:graphic>
          <a:graphicData uri="http://schemas.openxmlformats.org/presentationml/2006/ole">
            <mc:AlternateContent xmlns:mc="http://schemas.openxmlformats.org/markup-compatibility/2006">
              <mc:Choice xmlns:v="urn:schemas-microsoft-com:vml" Requires="v">
                <p:oleObj spid="_x0000_s359466" name="数式" r:id="rId4" imgW="3670200" imgH="2158920" progId="Equation.3">
                  <p:embed/>
                </p:oleObj>
              </mc:Choice>
              <mc:Fallback>
                <p:oleObj name="数式" r:id="rId4" imgW="3670200" imgH="2158920" progId="Equation.3">
                  <p:embed/>
                  <p:pic>
                    <p:nvPicPr>
                      <p:cNvPr id="0" name=""/>
                      <p:cNvPicPr>
                        <a:picLocks noChangeAspect="1" noChangeArrowheads="1"/>
                      </p:cNvPicPr>
                      <p:nvPr/>
                    </p:nvPicPr>
                    <p:blipFill>
                      <a:blip r:embed="rId5"/>
                      <a:srcRect/>
                      <a:stretch>
                        <a:fillRect/>
                      </a:stretch>
                    </p:blipFill>
                    <p:spPr bwMode="auto">
                      <a:xfrm>
                        <a:off x="228600" y="685800"/>
                        <a:ext cx="87264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spid="_x0000_s360530" name="数式" r:id="rId4" imgW="1714320" imgH="1054080" progId="Equation.3">
                  <p:embed/>
                </p:oleObj>
              </mc:Choice>
              <mc:Fallback>
                <p:oleObj name="数式" r:id="rId4" imgW="1714320" imgH="1054080" progId="Equation.3">
                  <p:embed/>
                  <p:pic>
                    <p:nvPicPr>
                      <p:cNvPr id="0" name=""/>
                      <p:cNvPicPr>
                        <a:picLocks noChangeAspect="1" noChangeArrowheads="1"/>
                      </p:cNvPicPr>
                      <p:nvPr/>
                    </p:nvPicPr>
                    <p:blipFill>
                      <a:blip r:embed="rId5"/>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spid="_x0000_s360531" name="数式" r:id="rId6" imgW="3670200" imgH="1091880" progId="Equation.3">
                  <p:embed/>
                </p:oleObj>
              </mc:Choice>
              <mc:Fallback>
                <p:oleObj name="数式" r:id="rId6" imgW="3670200" imgH="1091880" progId="Equation.3">
                  <p:embed/>
                  <p:pic>
                    <p:nvPicPr>
                      <p:cNvPr id="0" name=""/>
                      <p:cNvPicPr>
                        <a:picLocks noChangeAspect="1" noChangeArrowheads="1"/>
                      </p:cNvPicPr>
                      <p:nvPr/>
                    </p:nvPicPr>
                    <p:blipFill>
                      <a:blip r:embed="rId7"/>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spid="_x0000_s361554" name="数式" r:id="rId4" imgW="3225600" imgH="1307880" progId="Equation.3">
                  <p:embed/>
                </p:oleObj>
              </mc:Choice>
              <mc:Fallback>
                <p:oleObj name="数式" r:id="rId4" imgW="3225600" imgH="1307880" progId="Equation.3">
                  <p:embed/>
                  <p:pic>
                    <p:nvPicPr>
                      <p:cNvPr id="0" name=""/>
                      <p:cNvPicPr>
                        <a:picLocks noChangeAspect="1" noChangeArrowheads="1"/>
                      </p:cNvPicPr>
                      <p:nvPr/>
                    </p:nvPicPr>
                    <p:blipFill>
                      <a:blip r:embed="rId5"/>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spid="_x0000_s361555" name="数式" r:id="rId6" imgW="2349360" imgH="787320" progId="Equation.3">
                  <p:embed/>
                </p:oleObj>
              </mc:Choice>
              <mc:Fallback>
                <p:oleObj name="数式" r:id="rId6" imgW="2349360" imgH="787320" progId="Equation.3">
                  <p:embed/>
                  <p:pic>
                    <p:nvPicPr>
                      <p:cNvPr id="0" name=""/>
                      <p:cNvPicPr>
                        <a:picLocks noChangeAspect="1" noChangeArrowheads="1"/>
                      </p:cNvPicPr>
                      <p:nvPr/>
                    </p:nvPicPr>
                    <p:blipFill>
                      <a:blip r:embed="rId7"/>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64DF6-DFA2-48EA-B178-7FCE5A9125C0}"/>
              </a:ext>
            </a:extLst>
          </p:cNvPr>
          <p:cNvSpPr>
            <a:spLocks noGrp="1"/>
          </p:cNvSpPr>
          <p:nvPr>
            <p:ph type="dt" sz="half" idx="10"/>
          </p:nvPr>
        </p:nvSpPr>
        <p:spPr/>
        <p:txBody>
          <a:bodyPr/>
          <a:lstStyle/>
          <a:p>
            <a:r>
              <a:rPr lang="en-US"/>
              <a:t>11/09/2020</a:t>
            </a:r>
            <a:endParaRPr lang="en-US" dirty="0"/>
          </a:p>
        </p:txBody>
      </p:sp>
      <p:sp>
        <p:nvSpPr>
          <p:cNvPr id="3" name="Footer Placeholder 2">
            <a:extLst>
              <a:ext uri="{FF2B5EF4-FFF2-40B4-BE49-F238E27FC236}">
                <a16:creationId xmlns:a16="http://schemas.microsoft.com/office/drawing/2014/main" id="{4AFA2E3E-2955-4F6A-9AAE-823A26C82E1C}"/>
              </a:ext>
            </a:extLst>
          </p:cNvPr>
          <p:cNvSpPr>
            <a:spLocks noGrp="1"/>
          </p:cNvSpPr>
          <p:nvPr>
            <p:ph type="ftr" sz="quarter" idx="11"/>
          </p:nvPr>
        </p:nvSpPr>
        <p:spPr/>
        <p:txBody>
          <a:bodyPr/>
          <a:lstStyle/>
          <a:p>
            <a:r>
              <a:rPr lang="en-US"/>
              <a:t>PHY 711  Fall 2020-- Lecture 33</a:t>
            </a:r>
            <a:endParaRPr lang="en-US" dirty="0"/>
          </a:p>
        </p:txBody>
      </p:sp>
      <p:sp>
        <p:nvSpPr>
          <p:cNvPr id="4" name="Slide Number Placeholder 3">
            <a:extLst>
              <a:ext uri="{FF2B5EF4-FFF2-40B4-BE49-F238E27FC236}">
                <a16:creationId xmlns:a16="http://schemas.microsoft.com/office/drawing/2014/main" id="{D1CA98D0-7E9B-4133-9005-BD75B472CF48}"/>
              </a:ext>
            </a:extLst>
          </p:cNvPr>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a:extLst>
              <a:ext uri="{FF2B5EF4-FFF2-40B4-BE49-F238E27FC236}">
                <a16:creationId xmlns:a16="http://schemas.microsoft.com/office/drawing/2014/main" id="{A9F98164-7205-4763-8062-A91BE1D4E281}"/>
              </a:ext>
            </a:extLst>
          </p:cNvPr>
          <p:cNvGraphicFramePr>
            <a:graphicFrameLocks noChangeAspect="1"/>
          </p:cNvGraphicFramePr>
          <p:nvPr>
            <p:extLst>
              <p:ext uri="{D42A27DB-BD31-4B8C-83A1-F6EECF244321}">
                <p14:modId xmlns:p14="http://schemas.microsoft.com/office/powerpoint/2010/main" val="3878596687"/>
              </p:ext>
            </p:extLst>
          </p:nvPr>
        </p:nvGraphicFramePr>
        <p:xfrm>
          <a:off x="762000" y="444169"/>
          <a:ext cx="6271419" cy="2524671"/>
        </p:xfrm>
        <a:graphic>
          <a:graphicData uri="http://schemas.openxmlformats.org/presentationml/2006/ole">
            <mc:AlternateContent xmlns:mc="http://schemas.openxmlformats.org/markup-compatibility/2006">
              <mc:Choice xmlns:v="urn:schemas-microsoft-com:vml" Requires="v">
                <p:oleObj spid="_x0000_s371730" name="Equation" r:id="rId3" imgW="7665533" imgH="3086349" progId="Equation.DSMT4">
                  <p:embed/>
                </p:oleObj>
              </mc:Choice>
              <mc:Fallback>
                <p:oleObj name="Equation" r:id="rId3" imgW="7665533" imgH="3086349" progId="Equation.DSMT4">
                  <p:embed/>
                  <p:pic>
                    <p:nvPicPr>
                      <p:cNvPr id="0" name=""/>
                      <p:cNvPicPr/>
                      <p:nvPr/>
                    </p:nvPicPr>
                    <p:blipFill>
                      <a:blip r:embed="rId4"/>
                      <a:stretch>
                        <a:fillRect/>
                      </a:stretch>
                    </p:blipFill>
                    <p:spPr>
                      <a:xfrm>
                        <a:off x="762000" y="444169"/>
                        <a:ext cx="6271419" cy="25246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4170E98-6A05-46C9-9A27-C4102397AD1E}"/>
              </a:ext>
            </a:extLst>
          </p:cNvPr>
          <p:cNvSpPr txBox="1"/>
          <p:nvPr/>
        </p:nvSpPr>
        <p:spPr>
          <a:xfrm>
            <a:off x="152400" y="136525"/>
            <a:ext cx="6553200" cy="461665"/>
          </a:xfrm>
          <a:prstGeom prst="rect">
            <a:avLst/>
          </a:prstGeom>
          <a:noFill/>
        </p:spPr>
        <p:txBody>
          <a:bodyPr wrap="square" rtlCol="0">
            <a:spAutoFit/>
          </a:bodyPr>
          <a:lstStyle/>
          <a:p>
            <a:r>
              <a:rPr lang="en-US" sz="2400" dirty="0">
                <a:latin typeface="+mj-lt"/>
              </a:rPr>
              <a:t>Some details</a:t>
            </a:r>
          </a:p>
        </p:txBody>
      </p:sp>
      <p:graphicFrame>
        <p:nvGraphicFramePr>
          <p:cNvPr id="7" name="Object 6">
            <a:extLst>
              <a:ext uri="{FF2B5EF4-FFF2-40B4-BE49-F238E27FC236}">
                <a16:creationId xmlns:a16="http://schemas.microsoft.com/office/drawing/2014/main" id="{E66A0B4E-49B7-4350-B50E-82F650EFFF84}"/>
              </a:ext>
            </a:extLst>
          </p:cNvPr>
          <p:cNvGraphicFramePr>
            <a:graphicFrameLocks noChangeAspect="1"/>
          </p:cNvGraphicFramePr>
          <p:nvPr>
            <p:extLst>
              <p:ext uri="{D42A27DB-BD31-4B8C-83A1-F6EECF244321}">
                <p14:modId xmlns:p14="http://schemas.microsoft.com/office/powerpoint/2010/main" val="1504115611"/>
              </p:ext>
            </p:extLst>
          </p:nvPr>
        </p:nvGraphicFramePr>
        <p:xfrm>
          <a:off x="901700" y="3205163"/>
          <a:ext cx="6718300" cy="3022600"/>
        </p:xfrm>
        <a:graphic>
          <a:graphicData uri="http://schemas.openxmlformats.org/presentationml/2006/ole">
            <mc:AlternateContent xmlns:mc="http://schemas.openxmlformats.org/markup-compatibility/2006">
              <mc:Choice xmlns:v="urn:schemas-microsoft-com:vml" Requires="v">
                <p:oleObj spid="_x0000_s371731" name="Equation" r:id="rId5" imgW="3301920" imgH="1485720" progId="Equation.DSMT4">
                  <p:embed/>
                </p:oleObj>
              </mc:Choice>
              <mc:Fallback>
                <p:oleObj name="Equation" r:id="rId5" imgW="3301920" imgH="1485720" progId="Equation.DSMT4">
                  <p:embed/>
                  <p:pic>
                    <p:nvPicPr>
                      <p:cNvPr id="0" name=""/>
                      <p:cNvPicPr/>
                      <p:nvPr/>
                    </p:nvPicPr>
                    <p:blipFill>
                      <a:blip r:embed="rId6"/>
                      <a:stretch>
                        <a:fillRect/>
                      </a:stretch>
                    </p:blipFill>
                    <p:spPr>
                      <a:xfrm>
                        <a:off x="901700" y="3205163"/>
                        <a:ext cx="6718300" cy="3022600"/>
                      </a:xfrm>
                      <a:prstGeom prst="rect">
                        <a:avLst/>
                      </a:prstGeom>
                    </p:spPr>
                  </p:pic>
                </p:oleObj>
              </mc:Fallback>
            </mc:AlternateContent>
          </a:graphicData>
        </a:graphic>
      </p:graphicFrame>
    </p:spTree>
    <p:extLst>
      <p:ext uri="{BB962C8B-B14F-4D97-AF65-F5344CB8AC3E}">
        <p14:creationId xmlns:p14="http://schemas.microsoft.com/office/powerpoint/2010/main" val="16741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spid="_x0000_s362618" name="数式" r:id="rId4" imgW="3365280" imgH="634680" progId="Equation.3">
                  <p:embed/>
                </p:oleObj>
              </mc:Choice>
              <mc:Fallback>
                <p:oleObj name="数式" r:id="rId4" imgW="3365280" imgH="634680" progId="Equation.3">
                  <p:embed/>
                  <p:pic>
                    <p:nvPicPr>
                      <p:cNvPr id="0" name=""/>
                      <p:cNvPicPr>
                        <a:picLocks noChangeAspect="1" noChangeArrowheads="1"/>
                      </p:cNvPicPr>
                      <p:nvPr/>
                    </p:nvPicPr>
                    <p:blipFill>
                      <a:blip r:embed="rId5"/>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spid="_x0000_s362619" name="数式" r:id="rId6" imgW="2349360" imgH="787320" progId="Equation.3">
                  <p:embed/>
                </p:oleObj>
              </mc:Choice>
              <mc:Fallback>
                <p:oleObj name="数式" r:id="rId6" imgW="2349360" imgH="787320" progId="Equation.3">
                  <p:embed/>
                  <p:pic>
                    <p:nvPicPr>
                      <p:cNvPr id="0" name=""/>
                      <p:cNvPicPr>
                        <a:picLocks noChangeAspect="1" noChangeArrowheads="1"/>
                      </p:cNvPicPr>
                      <p:nvPr/>
                    </p:nvPicPr>
                    <p:blipFill>
                      <a:blip r:embed="rId7"/>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spid="_x0000_s362620" name="Equation" r:id="rId8" imgW="2514600" imgH="927000" progId="Equation.DSMT4">
                  <p:embed/>
                </p:oleObj>
              </mc:Choice>
              <mc:Fallback>
                <p:oleObj name="Equation" r:id="rId8" imgW="2514600" imgH="927000" progId="Equation.DSMT4">
                  <p:embed/>
                  <p:pic>
                    <p:nvPicPr>
                      <p:cNvPr id="0" name=""/>
                      <p:cNvPicPr>
                        <a:picLocks noChangeAspect="1" noChangeArrowheads="1"/>
                      </p:cNvPicPr>
                      <p:nvPr/>
                    </p:nvPicPr>
                    <p:blipFill>
                      <a:blip r:embed="rId9"/>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spid="_x0000_s363600" name="Equation" r:id="rId4" imgW="5816520" imgH="1333440" progId="Equation.DSMT4">
                  <p:embed/>
                </p:oleObj>
              </mc:Choice>
              <mc:Fallback>
                <p:oleObj name="Equation" r:id="rId4" imgW="5816520" imgH="1333440" progId="Equation.DSMT4">
                  <p:embed/>
                  <p:pic>
                    <p:nvPicPr>
                      <p:cNvPr id="0" name=""/>
                      <p:cNvPicPr>
                        <a:picLocks noChangeAspect="1" noChangeArrowheads="1"/>
                      </p:cNvPicPr>
                      <p:nvPr/>
                    </p:nvPicPr>
                    <p:blipFill>
                      <a:blip r:embed="rId5"/>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spid="_x0000_s363601" name="Equation" r:id="rId6" imgW="3682800" imgH="1892160" progId="Equation.DSMT4">
                  <p:embed/>
                </p:oleObj>
              </mc:Choice>
              <mc:Fallback>
                <p:oleObj name="Equation" r:id="rId6" imgW="3682800" imgH="1892160" progId="Equation.DSMT4">
                  <p:embed/>
                  <p:pic>
                    <p:nvPicPr>
                      <p:cNvPr id="0" name=""/>
                      <p:cNvPicPr>
                        <a:picLocks noChangeAspect="1" noChangeArrowheads="1"/>
                      </p:cNvPicPr>
                      <p:nvPr/>
                    </p:nvPicPr>
                    <p:blipFill>
                      <a:blip r:embed="rId7"/>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spid="_x0000_s364585" name="Equation" r:id="rId4" imgW="4686120" imgH="3390840" progId="Equation.DSMT4">
                  <p:embed/>
                </p:oleObj>
              </mc:Choice>
              <mc:Fallback>
                <p:oleObj name="Equation" r:id="rId4" imgW="4686120" imgH="3390840" progId="Equation.DSMT4">
                  <p:embed/>
                  <p:pic>
                    <p:nvPicPr>
                      <p:cNvPr id="0" name=""/>
                      <p:cNvPicPr>
                        <a:picLocks noChangeAspect="1" noChangeArrowheads="1"/>
                      </p:cNvPicPr>
                      <p:nvPr/>
                    </p:nvPicPr>
                    <p:blipFill>
                      <a:blip r:embed="rId5"/>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spid="_x0000_s365687" name="Equation" r:id="rId4" imgW="5194080" imgH="952200" progId="Equation.DSMT4">
                  <p:embed/>
                </p:oleObj>
              </mc:Choice>
              <mc:Fallback>
                <p:oleObj name="Equation" r:id="rId4" imgW="5194080" imgH="952200" progId="Equation.DSMT4">
                  <p:embed/>
                  <p:pic>
                    <p:nvPicPr>
                      <p:cNvPr id="0" name=""/>
                      <p:cNvPicPr>
                        <a:picLocks noChangeAspect="1" noChangeArrowheads="1"/>
                      </p:cNvPicPr>
                      <p:nvPr/>
                    </p:nvPicPr>
                    <p:blipFill>
                      <a:blip r:embed="rId5"/>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spid="_x0000_s365688" name="Equation" r:id="rId6" imgW="5981400" imgH="1028520" progId="Equation.DSMT4">
                  <p:embed/>
                </p:oleObj>
              </mc:Choice>
              <mc:Fallback>
                <p:oleObj name="Equation" r:id="rId6" imgW="5981400" imgH="1028520" progId="Equation.DSMT4">
                  <p:embed/>
                  <p:pic>
                    <p:nvPicPr>
                      <p:cNvPr id="0" name=""/>
                      <p:cNvPicPr/>
                      <p:nvPr/>
                    </p:nvPicPr>
                    <p:blipFill>
                      <a:blip r:embed="rId7"/>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spid="_x0000_s365689" name="Equation" r:id="rId8" imgW="5816520" imgH="1981080" progId="Equation.DSMT4">
                  <p:embed/>
                </p:oleObj>
              </mc:Choice>
              <mc:Fallback>
                <p:oleObj name="Equation" r:id="rId8" imgW="5816520" imgH="1981080" progId="Equation.DSMT4">
                  <p:embed/>
                  <p:pic>
                    <p:nvPicPr>
                      <p:cNvPr id="0" name=""/>
                      <p:cNvPicPr>
                        <a:picLocks noChangeAspect="1" noChangeArrowheads="1"/>
                      </p:cNvPicPr>
                      <p:nvPr/>
                    </p:nvPicPr>
                    <p:blipFill>
                      <a:blip r:embed="rId9"/>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6385" y="2362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488AF15-DF04-4EA2-9CD0-10637A9134AB}"/>
              </a:ext>
            </a:extLst>
          </p:cNvPr>
          <p:cNvPicPr>
            <a:picLocks noChangeAspect="1"/>
          </p:cNvPicPr>
          <p:nvPr/>
        </p:nvPicPr>
        <p:blipFill>
          <a:blip r:embed="rId3"/>
          <a:stretch>
            <a:fillRect/>
          </a:stretch>
        </p:blipFill>
        <p:spPr>
          <a:xfrm>
            <a:off x="480646" y="845344"/>
            <a:ext cx="8636969" cy="4710112"/>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2916746"/>
          </a:xfrm>
          <a:prstGeom prst="rect">
            <a:avLst/>
          </a:prstGeom>
        </p:spPr>
      </p:pic>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152400"/>
            <a:ext cx="5105400" cy="461665"/>
          </a:xfrm>
          <a:prstGeom prst="rect">
            <a:avLst/>
          </a:prstGeom>
          <a:noFill/>
        </p:spPr>
        <p:txBody>
          <a:bodyPr wrap="square" rtlCol="0">
            <a:spAutoFit/>
          </a:bodyPr>
          <a:lstStyle/>
          <a:p>
            <a:r>
              <a:rPr lang="en-US" sz="2400" dirty="0">
                <a:latin typeface="+mj-lt"/>
              </a:rPr>
              <a:t>Linear wave</a:t>
            </a:r>
          </a:p>
        </p:txBody>
      </p:sp>
      <p:sp>
        <p:nvSpPr>
          <p:cNvPr id="7" name="TextBox 6"/>
          <p:cNvSpPr txBox="1"/>
          <p:nvPr/>
        </p:nvSpPr>
        <p:spPr>
          <a:xfrm>
            <a:off x="331839" y="3102582"/>
            <a:ext cx="2667000" cy="461665"/>
          </a:xfrm>
          <a:prstGeom prst="rect">
            <a:avLst/>
          </a:prstGeom>
          <a:noFill/>
        </p:spPr>
        <p:txBody>
          <a:bodyPr wrap="square" rtlCol="0">
            <a:spAutoFit/>
          </a:bodyPr>
          <a:lstStyle/>
          <a:p>
            <a:r>
              <a:rPr lang="en-US" sz="2400" dirty="0">
                <a:latin typeface="+mj-lt"/>
              </a:rPr>
              <a:t>Non-linear wave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 y="3712822"/>
            <a:ext cx="9144000" cy="2494952"/>
          </a:xfrm>
          <a:prstGeom prst="rect">
            <a:avLst/>
          </a:prstGeom>
        </p:spPr>
      </p:pic>
    </p:spTree>
    <p:extLst>
      <p:ext uri="{BB962C8B-B14F-4D97-AF65-F5344CB8AC3E}">
        <p14:creationId xmlns:p14="http://schemas.microsoft.com/office/powerpoint/2010/main" val="41653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81000" y="304800"/>
            <a:ext cx="7239000" cy="830997"/>
          </a:xfrm>
          <a:prstGeom prst="rect">
            <a:avLst/>
          </a:prstGeom>
          <a:noFill/>
        </p:spPr>
        <p:txBody>
          <a:bodyPr wrap="square" rtlCol="0">
            <a:spAutoFit/>
          </a:bodyPr>
          <a:lstStyle/>
          <a:p>
            <a:r>
              <a:rPr lang="en-US" sz="2400" dirty="0">
                <a:latin typeface="+mj-lt"/>
              </a:rPr>
              <a:t>Analysis of shock wave</a:t>
            </a:r>
          </a:p>
          <a:p>
            <a:r>
              <a:rPr lang="en-US" sz="2400" dirty="0">
                <a:latin typeface="+mj-lt"/>
              </a:rPr>
              <a:t>   Plots of </a:t>
            </a:r>
            <a:r>
              <a:rPr lang="en-US" sz="2400" dirty="0" err="1">
                <a:latin typeface="Symbol" pitchFamily="18" charset="2"/>
              </a:rPr>
              <a:t>dr</a:t>
            </a:r>
            <a:endParaRPr lang="en-US" sz="2400" dirty="0">
              <a:latin typeface="Symbol" pitchFamily="18" charset="2"/>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39" r="4116"/>
          <a:stretch/>
        </p:blipFill>
        <p:spPr bwMode="auto">
          <a:xfrm>
            <a:off x="533400" y="1219200"/>
            <a:ext cx="82600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48300" y="535632"/>
            <a:ext cx="38100" cy="4493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457200"/>
            <a:ext cx="2819400" cy="830997"/>
          </a:xfrm>
          <a:prstGeom prst="rect">
            <a:avLst/>
          </a:prstGeom>
          <a:noFill/>
        </p:spPr>
        <p:txBody>
          <a:bodyPr wrap="square" rtlCol="0">
            <a:spAutoFit/>
          </a:bodyPr>
          <a:lstStyle/>
          <a:p>
            <a:r>
              <a:rPr lang="en-US" sz="2400" dirty="0">
                <a:latin typeface="+mj-lt"/>
              </a:rPr>
              <a:t>Solution becomes unphysical</a:t>
            </a:r>
          </a:p>
        </p:txBody>
      </p:sp>
    </p:spTree>
    <p:extLst>
      <p:ext uri="{BB962C8B-B14F-4D97-AF65-F5344CB8AC3E}">
        <p14:creationId xmlns:p14="http://schemas.microsoft.com/office/powerpoint/2010/main" val="203959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1000" y="304800"/>
            <a:ext cx="7239000" cy="461665"/>
          </a:xfrm>
          <a:prstGeom prst="rect">
            <a:avLst/>
          </a:prstGeom>
          <a:noFill/>
        </p:spPr>
        <p:txBody>
          <a:bodyPr wrap="square" rtlCol="0">
            <a:spAutoFit/>
          </a:bodyPr>
          <a:lstStyle/>
          <a:p>
            <a:r>
              <a:rPr lang="en-US" sz="2400" dirty="0">
                <a:latin typeface="+mj-lt"/>
              </a:rPr>
              <a:t>Analysis of shock wave -- continued</a:t>
            </a:r>
          </a:p>
        </p:txBody>
      </p:sp>
      <p:cxnSp>
        <p:nvCxnSpPr>
          <p:cNvPr id="7" name="Straight Connector 6"/>
          <p:cNvCxnSpPr/>
          <p:nvPr/>
        </p:nvCxnSpPr>
        <p:spPr>
          <a:xfrm>
            <a:off x="1295400" y="1219200"/>
            <a:ext cx="0" cy="426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219200"/>
            <a:ext cx="533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81000" y="3352800"/>
            <a:ext cx="60960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3048000"/>
            <a:ext cx="838200" cy="461665"/>
          </a:xfrm>
          <a:prstGeom prst="rect">
            <a:avLst/>
          </a:prstGeom>
          <a:noFill/>
        </p:spPr>
        <p:txBody>
          <a:bodyPr wrap="square" rtlCol="0">
            <a:spAutoFit/>
          </a:bodyPr>
          <a:lstStyle/>
          <a:p>
            <a:r>
              <a:rPr lang="en-US" sz="2400" i="1" dirty="0">
                <a:latin typeface="+mj-lt"/>
              </a:rPr>
              <a:t>x</a:t>
            </a:r>
          </a:p>
        </p:txBody>
      </p:sp>
      <p:sp>
        <p:nvSpPr>
          <p:cNvPr id="12" name="TextBox 11"/>
          <p:cNvSpPr txBox="1"/>
          <p:nvPr/>
        </p:nvSpPr>
        <p:spPr>
          <a:xfrm rot="10800000">
            <a:off x="3810001" y="1600200"/>
            <a:ext cx="553998" cy="1648849"/>
          </a:xfrm>
          <a:prstGeom prst="rect">
            <a:avLst/>
          </a:prstGeom>
          <a:noFill/>
        </p:spPr>
        <p:txBody>
          <a:bodyPr vert="eaVert" wrap="none" rtlCol="0">
            <a:spAutoFit/>
          </a:bodyPr>
          <a:lstStyle/>
          <a:p>
            <a:r>
              <a:rPr lang="en-US" sz="2400" dirty="0">
                <a:latin typeface="+mj-lt"/>
              </a:rPr>
              <a:t>Shock front</a:t>
            </a:r>
          </a:p>
        </p:txBody>
      </p:sp>
      <p:sp>
        <p:nvSpPr>
          <p:cNvPr id="13" name="TextBox 12"/>
          <p:cNvSpPr txBox="1"/>
          <p:nvPr/>
        </p:nvSpPr>
        <p:spPr>
          <a:xfrm>
            <a:off x="1447800" y="1371600"/>
            <a:ext cx="1981200" cy="1200329"/>
          </a:xfrm>
          <a:prstGeom prst="rect">
            <a:avLst/>
          </a:prstGeom>
          <a:noFill/>
        </p:spPr>
        <p:txBody>
          <a:bodyPr wrap="square" rtlCol="0">
            <a:spAutoFit/>
          </a:bodyPr>
          <a:lstStyle/>
          <a:p>
            <a:r>
              <a:rPr lang="en-US" sz="2400" dirty="0">
                <a:latin typeface="+mj-lt"/>
              </a:rPr>
              <a:t>After shock</a:t>
            </a:r>
          </a:p>
          <a:p>
            <a:r>
              <a:rPr lang="en-US" sz="2400" i="1" dirty="0">
                <a:latin typeface="+mj-lt"/>
              </a:rPr>
              <a:t>t</a:t>
            </a:r>
            <a:r>
              <a:rPr lang="en-US" sz="2400" i="1" baseline="-25000" dirty="0">
                <a:latin typeface="+mj-lt"/>
              </a:rPr>
              <a:t>2</a:t>
            </a:r>
          </a:p>
          <a:p>
            <a:r>
              <a:rPr lang="en-US" sz="2400" i="1" dirty="0">
                <a:latin typeface="Symbol" pitchFamily="18" charset="2"/>
              </a:rPr>
              <a:t>dr</a:t>
            </a:r>
            <a:r>
              <a:rPr lang="en-US" sz="2400" i="1" baseline="-25000" dirty="0">
                <a:latin typeface="Symbol" pitchFamily="18" charset="2"/>
              </a:rPr>
              <a:t>2</a:t>
            </a:r>
            <a:r>
              <a:rPr lang="en-US" sz="2400" i="1" dirty="0">
                <a:latin typeface="Symbol" pitchFamily="18" charset="2"/>
              </a:rPr>
              <a:t>, d</a:t>
            </a:r>
            <a:r>
              <a:rPr lang="en-US" sz="2400" i="1" dirty="0"/>
              <a:t>v</a:t>
            </a:r>
            <a:r>
              <a:rPr lang="en-US" sz="2400" i="1" baseline="-25000" dirty="0"/>
              <a:t>2</a:t>
            </a:r>
            <a:r>
              <a:rPr lang="en-US" sz="2400" i="1" dirty="0"/>
              <a:t>, </a:t>
            </a:r>
            <a:r>
              <a:rPr lang="en-US" sz="2400" i="1" dirty="0">
                <a:latin typeface="Symbol" pitchFamily="18" charset="2"/>
              </a:rPr>
              <a:t>d</a:t>
            </a:r>
            <a:r>
              <a:rPr lang="en-US" sz="2400" i="1" dirty="0"/>
              <a:t>p</a:t>
            </a:r>
            <a:r>
              <a:rPr lang="en-US" sz="2400" i="1" baseline="-25000" dirty="0"/>
              <a:t>2</a:t>
            </a:r>
            <a:endParaRPr lang="en-US" sz="2400" i="1" dirty="0">
              <a:latin typeface="Symbol" pitchFamily="18" charset="2"/>
            </a:endParaRPr>
          </a:p>
        </p:txBody>
      </p:sp>
      <p:sp>
        <p:nvSpPr>
          <p:cNvPr id="14" name="TextBox 13"/>
          <p:cNvSpPr txBox="1"/>
          <p:nvPr/>
        </p:nvSpPr>
        <p:spPr>
          <a:xfrm>
            <a:off x="5029200" y="1447800"/>
            <a:ext cx="1981200" cy="1569660"/>
          </a:xfrm>
          <a:prstGeom prst="rect">
            <a:avLst/>
          </a:prstGeom>
          <a:noFill/>
        </p:spPr>
        <p:txBody>
          <a:bodyPr wrap="square" rtlCol="0">
            <a:spAutoFit/>
          </a:bodyPr>
          <a:lstStyle/>
          <a:p>
            <a:r>
              <a:rPr lang="en-US" sz="2400" dirty="0">
                <a:latin typeface="+mj-lt"/>
              </a:rPr>
              <a:t>Before shock</a:t>
            </a:r>
          </a:p>
          <a:p>
            <a:r>
              <a:rPr lang="en-US" sz="2400" i="1" dirty="0">
                <a:latin typeface="+mj-lt"/>
              </a:rPr>
              <a:t>t</a:t>
            </a:r>
            <a:r>
              <a:rPr lang="en-US" sz="2400" i="1" baseline="-25000" dirty="0">
                <a:latin typeface="+mj-lt"/>
              </a:rPr>
              <a:t>1</a:t>
            </a:r>
          </a:p>
          <a:p>
            <a:r>
              <a:rPr lang="en-US" sz="2400" i="1" dirty="0">
                <a:latin typeface="Symbol" pitchFamily="18" charset="2"/>
              </a:rPr>
              <a:t>dr</a:t>
            </a:r>
            <a:r>
              <a:rPr lang="en-US" sz="2400" i="1" baseline="-25000" dirty="0">
                <a:latin typeface="Symbol" pitchFamily="18" charset="2"/>
              </a:rPr>
              <a:t>1</a:t>
            </a:r>
            <a:r>
              <a:rPr lang="en-US" sz="2400" i="1" dirty="0">
                <a:latin typeface="Symbol" pitchFamily="18" charset="2"/>
              </a:rPr>
              <a:t>, d</a:t>
            </a:r>
            <a:r>
              <a:rPr lang="en-US" sz="2400" i="1" dirty="0"/>
              <a:t>v</a:t>
            </a:r>
            <a:r>
              <a:rPr lang="en-US" sz="2400" i="1" baseline="-25000" dirty="0"/>
              <a:t>1</a:t>
            </a:r>
            <a:r>
              <a:rPr lang="en-US" sz="2400" i="1" dirty="0"/>
              <a:t>, </a:t>
            </a:r>
            <a:r>
              <a:rPr lang="en-US" sz="2400" i="1" dirty="0">
                <a:latin typeface="Symbol" pitchFamily="18" charset="2"/>
              </a:rPr>
              <a:t>d</a:t>
            </a:r>
            <a:r>
              <a:rPr lang="en-US" sz="2400" i="1" dirty="0"/>
              <a:t>p</a:t>
            </a:r>
            <a:r>
              <a:rPr lang="en-US" sz="2400" i="1" baseline="-25000" dirty="0"/>
              <a:t>1</a:t>
            </a:r>
            <a:endParaRPr lang="en-US" sz="2400" i="1" dirty="0">
              <a:latin typeface="Symbol" pitchFamily="18" charset="2"/>
            </a:endParaRPr>
          </a:p>
          <a:p>
            <a:endParaRPr lang="en-US" sz="2400" i="1" dirty="0">
              <a:latin typeface="Symbol" pitchFamily="18" charset="2"/>
            </a:endParaRPr>
          </a:p>
        </p:txBody>
      </p:sp>
      <p:sp>
        <p:nvSpPr>
          <p:cNvPr id="15" name="Right Arrow 14"/>
          <p:cNvSpPr/>
          <p:nvPr/>
        </p:nvSpPr>
        <p:spPr>
          <a:xfrm>
            <a:off x="4343400" y="3733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33900" y="3810000"/>
            <a:ext cx="685800" cy="461665"/>
          </a:xfrm>
          <a:prstGeom prst="rect">
            <a:avLst/>
          </a:prstGeom>
          <a:noFill/>
        </p:spPr>
        <p:txBody>
          <a:bodyPr wrap="square" rtlCol="0">
            <a:spAutoFit/>
          </a:bodyPr>
          <a:lstStyle/>
          <a:p>
            <a:r>
              <a:rPr lang="en-US" sz="2400" i="1" dirty="0">
                <a:latin typeface="+mj-lt"/>
              </a:rPr>
              <a:t>u</a:t>
            </a:r>
          </a:p>
        </p:txBody>
      </p:sp>
      <p:sp>
        <p:nvSpPr>
          <p:cNvPr id="6" name="TextBox 5">
            <a:extLst>
              <a:ext uri="{FF2B5EF4-FFF2-40B4-BE49-F238E27FC236}">
                <a16:creationId xmlns:a16="http://schemas.microsoft.com/office/drawing/2014/main" id="{82B66222-B264-4267-862B-DDA108BA553E}"/>
              </a:ext>
            </a:extLst>
          </p:cNvPr>
          <p:cNvSpPr txBox="1"/>
          <p:nvPr/>
        </p:nvSpPr>
        <p:spPr>
          <a:xfrm>
            <a:off x="1828800" y="5715000"/>
            <a:ext cx="6477000" cy="830997"/>
          </a:xfrm>
          <a:prstGeom prst="rect">
            <a:avLst/>
          </a:prstGeom>
          <a:noFill/>
        </p:spPr>
        <p:txBody>
          <a:bodyPr wrap="square" rtlCol="0">
            <a:spAutoFit/>
          </a:bodyPr>
          <a:lstStyle/>
          <a:p>
            <a:r>
              <a:rPr lang="en-US" sz="2400" dirty="0">
                <a:latin typeface="+mj-lt"/>
              </a:rPr>
              <a:t>Note that in this case </a:t>
            </a:r>
            <a:r>
              <a:rPr lang="en-US" sz="2400" i="1" dirty="0">
                <a:latin typeface="+mj-lt"/>
              </a:rPr>
              <a:t>u</a:t>
            </a:r>
            <a:r>
              <a:rPr lang="en-US" sz="2400" dirty="0">
                <a:latin typeface="+mj-lt"/>
              </a:rPr>
              <a:t> is assumed to be a given parameter of the system.</a:t>
            </a:r>
          </a:p>
        </p:txBody>
      </p:sp>
    </p:spTree>
    <p:extLst>
      <p:ext uri="{BB962C8B-B14F-4D97-AF65-F5344CB8AC3E}">
        <p14:creationId xmlns:p14="http://schemas.microsoft.com/office/powerpoint/2010/main" val="396705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nvGraphicFramePr>
        <p:xfrm>
          <a:off x="723900" y="1555750"/>
          <a:ext cx="8012113" cy="4508500"/>
        </p:xfrm>
        <a:graphic>
          <a:graphicData uri="http://schemas.openxmlformats.org/presentationml/2006/ole">
            <mc:AlternateContent xmlns:mc="http://schemas.openxmlformats.org/markup-compatibility/2006">
              <mc:Choice xmlns:v="urn:schemas-microsoft-com:vml" Requires="v">
                <p:oleObj spid="_x0000_s369691" name="Equation" r:id="rId5" imgW="6324480" imgH="3568680" progId="Equation.DSMT4">
                  <p:embed/>
                </p:oleObj>
              </mc:Choice>
              <mc:Fallback>
                <p:oleObj name="Equation" r:id="rId5" imgW="6324480" imgH="3568680" progId="Equation.DSMT4">
                  <p:embed/>
                  <p:pic>
                    <p:nvPicPr>
                      <p:cNvPr id="6" name="Object 5"/>
                      <p:cNvPicPr>
                        <a:picLocks noChangeAspect="1" noChangeArrowheads="1"/>
                      </p:cNvPicPr>
                      <p:nvPr/>
                    </p:nvPicPr>
                    <p:blipFill>
                      <a:blip r:embed="rId6"/>
                      <a:srcRect/>
                      <a:stretch>
                        <a:fillRect/>
                      </a:stretch>
                    </p:blipFill>
                    <p:spPr bwMode="auto">
                      <a:xfrm>
                        <a:off x="723900" y="1555750"/>
                        <a:ext cx="8012113" cy="450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1147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extLst>
              <p:ext uri="{D42A27DB-BD31-4B8C-83A1-F6EECF244321}">
                <p14:modId xmlns:p14="http://schemas.microsoft.com/office/powerpoint/2010/main" val="2381607353"/>
              </p:ext>
            </p:extLst>
          </p:nvPr>
        </p:nvGraphicFramePr>
        <p:xfrm>
          <a:off x="228600" y="1751013"/>
          <a:ext cx="8221663" cy="4362450"/>
        </p:xfrm>
        <a:graphic>
          <a:graphicData uri="http://schemas.openxmlformats.org/presentationml/2006/ole">
            <mc:AlternateContent xmlns:mc="http://schemas.openxmlformats.org/markup-compatibility/2006">
              <mc:Choice xmlns:v="urn:schemas-microsoft-com:vml" Requires="v">
                <p:oleObj spid="_x0000_s366633" name="Equation" r:id="rId5" imgW="6489360" imgH="3454200" progId="Equation.DSMT4">
                  <p:embed/>
                </p:oleObj>
              </mc:Choice>
              <mc:Fallback>
                <p:oleObj name="Equation" r:id="rId5" imgW="6489360" imgH="3454200" progId="Equation.DSMT4">
                  <p:embed/>
                  <p:pic>
                    <p:nvPicPr>
                      <p:cNvPr id="0" name=""/>
                      <p:cNvPicPr>
                        <a:picLocks noChangeAspect="1" noChangeArrowheads="1"/>
                      </p:cNvPicPr>
                      <p:nvPr/>
                    </p:nvPicPr>
                    <p:blipFill>
                      <a:blip r:embed="rId6"/>
                      <a:srcRect/>
                      <a:stretch>
                        <a:fillRect/>
                      </a:stretch>
                    </p:blipFill>
                    <p:spPr bwMode="auto">
                      <a:xfrm>
                        <a:off x="228600" y="1751013"/>
                        <a:ext cx="8221663" cy="436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863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also considering energy and momentum conservation: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3631339"/>
              </p:ext>
            </p:extLst>
          </p:nvPr>
        </p:nvGraphicFramePr>
        <p:xfrm>
          <a:off x="1371600" y="1520369"/>
          <a:ext cx="3327400" cy="2211387"/>
        </p:xfrm>
        <a:graphic>
          <a:graphicData uri="http://schemas.openxmlformats.org/presentationml/2006/ole">
            <mc:AlternateContent xmlns:mc="http://schemas.openxmlformats.org/markup-compatibility/2006">
              <mc:Choice xmlns:v="urn:schemas-microsoft-com:vml" Requires="v">
                <p:oleObj spid="_x0000_s367669" name="数式" r:id="rId4" imgW="1523880" imgH="1015920" progId="Equation.3">
                  <p:embed/>
                </p:oleObj>
              </mc:Choice>
              <mc:Fallback>
                <p:oleObj name="数式" r:id="rId4" imgW="1523880" imgH="1015920" progId="Equation.3">
                  <p:embed/>
                  <p:pic>
                    <p:nvPicPr>
                      <p:cNvPr id="0" name=""/>
                      <p:cNvPicPr>
                        <a:picLocks noChangeAspect="1" noChangeArrowheads="1"/>
                      </p:cNvPicPr>
                      <p:nvPr/>
                    </p:nvPicPr>
                    <p:blipFill>
                      <a:blip r:embed="rId5"/>
                      <a:srcRect/>
                      <a:stretch>
                        <a:fillRect/>
                      </a:stretch>
                    </p:blipFill>
                    <p:spPr bwMode="auto">
                      <a:xfrm>
                        <a:off x="1371600" y="1520369"/>
                        <a:ext cx="3327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6"/>
          <a:stretch>
            <a:fillRect/>
          </a:stretch>
        </p:blipFill>
        <p:spPr>
          <a:xfrm>
            <a:off x="5029200" y="1217353"/>
            <a:ext cx="3313113" cy="2362264"/>
          </a:xfrm>
          <a:prstGeom prst="rect">
            <a:avLst/>
          </a:prstGeom>
        </p:spPr>
      </p:pic>
      <p:pic>
        <p:nvPicPr>
          <p:cNvPr id="9" name="Picture 8">
            <a:extLst>
              <a:ext uri="{FF2B5EF4-FFF2-40B4-BE49-F238E27FC236}">
                <a16:creationId xmlns:a16="http://schemas.microsoft.com/office/drawing/2014/main" id="{66AA4E9F-44FE-48A4-A931-0E764932EDC5}"/>
              </a:ext>
            </a:extLst>
          </p:cNvPr>
          <p:cNvPicPr>
            <a:picLocks noChangeAspect="1"/>
          </p:cNvPicPr>
          <p:nvPr/>
        </p:nvPicPr>
        <p:blipFill>
          <a:blip r:embed="rId7"/>
          <a:stretch>
            <a:fillRect/>
          </a:stretch>
        </p:blipFill>
        <p:spPr>
          <a:xfrm>
            <a:off x="801687" y="3526684"/>
            <a:ext cx="8342313" cy="2730461"/>
          </a:xfrm>
          <a:prstGeom prst="rect">
            <a:avLst/>
          </a:prstGeom>
        </p:spPr>
      </p:pic>
      <p:sp>
        <p:nvSpPr>
          <p:cNvPr id="10" name="TextBox 9">
            <a:extLst>
              <a:ext uri="{FF2B5EF4-FFF2-40B4-BE49-F238E27FC236}">
                <a16:creationId xmlns:a16="http://schemas.microsoft.com/office/drawing/2014/main" id="{B0DB5548-8755-4222-A171-CF8141144EB5}"/>
              </a:ext>
            </a:extLst>
          </p:cNvPr>
          <p:cNvSpPr txBox="1"/>
          <p:nvPr/>
        </p:nvSpPr>
        <p:spPr>
          <a:xfrm>
            <a:off x="4686300" y="5894685"/>
            <a:ext cx="1600200" cy="461665"/>
          </a:xfrm>
          <a:prstGeom prst="rect">
            <a:avLst/>
          </a:prstGeom>
          <a:noFill/>
        </p:spPr>
        <p:txBody>
          <a:bodyPr wrap="square" rtlCol="0">
            <a:spAutoFit/>
          </a:bodyPr>
          <a:lstStyle/>
          <a:p>
            <a:r>
              <a:rPr lang="en-US" sz="2400" b="1" dirty="0">
                <a:latin typeface="+mj-lt"/>
              </a:rPr>
              <a:t>p</a:t>
            </a:r>
            <a:r>
              <a:rPr lang="en-US" sz="2400" b="1" baseline="-25000" dirty="0">
                <a:latin typeface="+mj-lt"/>
              </a:rPr>
              <a:t>2</a:t>
            </a:r>
            <a:r>
              <a:rPr lang="en-US" sz="2400" b="1" dirty="0">
                <a:latin typeface="+mj-lt"/>
              </a:rPr>
              <a:t>/p</a:t>
            </a:r>
            <a:r>
              <a:rPr lang="en-US" sz="2400" b="1" baseline="-25000" dirty="0">
                <a:latin typeface="+mj-lt"/>
              </a:rPr>
              <a:t>1</a:t>
            </a:r>
            <a:endParaRPr lang="en-US" sz="2400" b="1" dirty="0">
              <a:latin typeface="+mj-lt"/>
            </a:endParaRPr>
          </a:p>
        </p:txBody>
      </p:sp>
      <p:sp>
        <p:nvSpPr>
          <p:cNvPr id="11" name="TextBox 10">
            <a:extLst>
              <a:ext uri="{FF2B5EF4-FFF2-40B4-BE49-F238E27FC236}">
                <a16:creationId xmlns:a16="http://schemas.microsoft.com/office/drawing/2014/main" id="{C91DCB77-BDA6-440E-9032-4E16AEE525AE}"/>
              </a:ext>
            </a:extLst>
          </p:cNvPr>
          <p:cNvSpPr txBox="1"/>
          <p:nvPr/>
        </p:nvSpPr>
        <p:spPr>
          <a:xfrm rot="16200000">
            <a:off x="96366" y="4323234"/>
            <a:ext cx="1030933" cy="461665"/>
          </a:xfrm>
          <a:prstGeom prst="rect">
            <a:avLst/>
          </a:prstGeom>
          <a:noFill/>
        </p:spPr>
        <p:txBody>
          <a:bodyPr wrap="square" rtlCol="0">
            <a:spAutoFit/>
          </a:bodyPr>
          <a:lstStyle/>
          <a:p>
            <a:r>
              <a:rPr lang="en-US" sz="2400" b="1" dirty="0">
                <a:latin typeface="Symbol" panose="05050102010706020507" pitchFamily="18" charset="2"/>
              </a:rPr>
              <a:t>r</a:t>
            </a:r>
            <a:r>
              <a:rPr lang="en-US" sz="2400" b="1" baseline="-25000" dirty="0">
                <a:latin typeface="+mj-lt"/>
              </a:rPr>
              <a:t>2</a:t>
            </a:r>
            <a:r>
              <a:rPr lang="en-US" sz="2400" b="1" dirty="0">
                <a:latin typeface="+mj-lt"/>
              </a:rPr>
              <a:t>/</a:t>
            </a:r>
            <a:r>
              <a:rPr lang="en-US" sz="2400" b="1" dirty="0">
                <a:latin typeface="Symbol" panose="05050102010706020507" pitchFamily="18" charset="2"/>
              </a:rPr>
              <a:t>r</a:t>
            </a:r>
            <a:r>
              <a:rPr lang="en-US" sz="2400" b="1" baseline="-25000" dirty="0">
                <a:latin typeface="+mj-lt"/>
              </a:rPr>
              <a:t>1</a:t>
            </a:r>
            <a:endParaRPr lang="en-US" sz="2400" b="1" dirty="0">
              <a:latin typeface="+mj-lt"/>
            </a:endParaRPr>
          </a:p>
        </p:txBody>
      </p:sp>
    </p:spTree>
    <p:extLst>
      <p:ext uri="{BB962C8B-B14F-4D97-AF65-F5344CB8AC3E}">
        <p14:creationId xmlns:p14="http://schemas.microsoft.com/office/powerpoint/2010/main" val="240866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81000" y="304800"/>
            <a:ext cx="8382000" cy="830997"/>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entropy considerations::</a:t>
            </a:r>
          </a:p>
        </p:txBody>
      </p:sp>
      <p:graphicFrame>
        <p:nvGraphicFramePr>
          <p:cNvPr id="6" name="Object 5"/>
          <p:cNvGraphicFramePr>
            <a:graphicFrameLocks noChangeAspect="1"/>
          </p:cNvGraphicFramePr>
          <p:nvPr>
            <p:extLst>
              <p:ext uri="{D42A27DB-BD31-4B8C-83A1-F6EECF244321}">
                <p14:modId xmlns:p14="http://schemas.microsoft.com/office/powerpoint/2010/main" val="725027993"/>
              </p:ext>
            </p:extLst>
          </p:nvPr>
        </p:nvGraphicFramePr>
        <p:xfrm>
          <a:off x="585788" y="1295400"/>
          <a:ext cx="8331200" cy="4800600"/>
        </p:xfrm>
        <a:graphic>
          <a:graphicData uri="http://schemas.openxmlformats.org/presentationml/2006/ole">
            <mc:AlternateContent xmlns:mc="http://schemas.openxmlformats.org/markup-compatibility/2006">
              <mc:Choice xmlns:v="urn:schemas-microsoft-com:vml" Requires="v">
                <p:oleObj spid="_x0000_s368679" name="Equation" r:id="rId4" imgW="6502320" imgH="3759120" progId="Equation.DSMT4">
                  <p:embed/>
                </p:oleObj>
              </mc:Choice>
              <mc:Fallback>
                <p:oleObj name="Equation" r:id="rId4" imgW="6502320" imgH="3759120" progId="Equation.DSMT4">
                  <p:embed/>
                  <p:pic>
                    <p:nvPicPr>
                      <p:cNvPr id="0" name=""/>
                      <p:cNvPicPr>
                        <a:picLocks noChangeAspect="1" noChangeArrowheads="1"/>
                      </p:cNvPicPr>
                      <p:nvPr/>
                    </p:nvPicPr>
                    <p:blipFill>
                      <a:blip r:embed="rId5"/>
                      <a:srcRect/>
                      <a:stretch>
                        <a:fillRect/>
                      </a:stretch>
                    </p:blipFill>
                    <p:spPr bwMode="auto">
                      <a:xfrm>
                        <a:off x="585788" y="1295400"/>
                        <a:ext cx="8331200" cy="48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F31D0-F634-497F-B45C-ED13C9CF0DE4}"/>
              </a:ext>
            </a:extLst>
          </p:cNvPr>
          <p:cNvSpPr>
            <a:spLocks noGrp="1"/>
          </p:cNvSpPr>
          <p:nvPr>
            <p:ph type="dt" sz="half" idx="10"/>
          </p:nvPr>
        </p:nvSpPr>
        <p:spPr/>
        <p:txBody>
          <a:bodyPr/>
          <a:lstStyle/>
          <a:p>
            <a:r>
              <a:rPr lang="en-US"/>
              <a:t>11/09/2020</a:t>
            </a:r>
            <a:endParaRPr lang="en-US" dirty="0"/>
          </a:p>
        </p:txBody>
      </p:sp>
      <p:sp>
        <p:nvSpPr>
          <p:cNvPr id="3" name="Footer Placeholder 2">
            <a:extLst>
              <a:ext uri="{FF2B5EF4-FFF2-40B4-BE49-F238E27FC236}">
                <a16:creationId xmlns:a16="http://schemas.microsoft.com/office/drawing/2014/main" id="{0D187D6A-20CB-4FEF-B917-A210C1E4E702}"/>
              </a:ext>
            </a:extLst>
          </p:cNvPr>
          <p:cNvSpPr>
            <a:spLocks noGrp="1"/>
          </p:cNvSpPr>
          <p:nvPr>
            <p:ph type="ftr" sz="quarter" idx="11"/>
          </p:nvPr>
        </p:nvSpPr>
        <p:spPr/>
        <p:txBody>
          <a:bodyPr/>
          <a:lstStyle/>
          <a:p>
            <a:r>
              <a:rPr lang="en-US"/>
              <a:t>PHY 711  Fall 2020-- Lecture 33</a:t>
            </a:r>
            <a:endParaRPr lang="en-US" dirty="0"/>
          </a:p>
        </p:txBody>
      </p:sp>
      <p:sp>
        <p:nvSpPr>
          <p:cNvPr id="4" name="Slide Number Placeholder 3">
            <a:extLst>
              <a:ext uri="{FF2B5EF4-FFF2-40B4-BE49-F238E27FC236}">
                <a16:creationId xmlns:a16="http://schemas.microsoft.com/office/drawing/2014/main" id="{31985026-97CC-4698-AB51-1D1716781EF6}"/>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AE2B1923-71A5-4882-A1CD-63A5370F2721}"/>
              </a:ext>
            </a:extLst>
          </p:cNvPr>
          <p:cNvPicPr>
            <a:picLocks noChangeAspect="1"/>
          </p:cNvPicPr>
          <p:nvPr/>
        </p:nvPicPr>
        <p:blipFill>
          <a:blip r:embed="rId3"/>
          <a:stretch>
            <a:fillRect/>
          </a:stretch>
        </p:blipFill>
        <p:spPr>
          <a:xfrm>
            <a:off x="-76200" y="1219200"/>
            <a:ext cx="9089479" cy="2662237"/>
          </a:xfrm>
          <a:prstGeom prst="rect">
            <a:avLst/>
          </a:prstGeom>
        </p:spPr>
      </p:pic>
    </p:spTree>
    <p:extLst>
      <p:ext uri="{BB962C8B-B14F-4D97-AF65-F5344CB8AC3E}">
        <p14:creationId xmlns:p14="http://schemas.microsoft.com/office/powerpoint/2010/main" val="274760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06F1D-ABF0-4483-9A48-FF59AC36A817}"/>
              </a:ext>
            </a:extLst>
          </p:cNvPr>
          <p:cNvSpPr>
            <a:spLocks noGrp="1"/>
          </p:cNvSpPr>
          <p:nvPr>
            <p:ph type="dt" sz="half" idx="10"/>
          </p:nvPr>
        </p:nvSpPr>
        <p:spPr/>
        <p:txBody>
          <a:bodyPr/>
          <a:lstStyle/>
          <a:p>
            <a:r>
              <a:rPr lang="en-US"/>
              <a:t>11/09/2020</a:t>
            </a:r>
            <a:endParaRPr lang="en-US" dirty="0"/>
          </a:p>
        </p:txBody>
      </p:sp>
      <p:sp>
        <p:nvSpPr>
          <p:cNvPr id="3" name="Footer Placeholder 2">
            <a:extLst>
              <a:ext uri="{FF2B5EF4-FFF2-40B4-BE49-F238E27FC236}">
                <a16:creationId xmlns:a16="http://schemas.microsoft.com/office/drawing/2014/main" id="{7B5F557E-2FB2-4C30-B5B9-52AD9864587C}"/>
              </a:ext>
            </a:extLst>
          </p:cNvPr>
          <p:cNvSpPr>
            <a:spLocks noGrp="1"/>
          </p:cNvSpPr>
          <p:nvPr>
            <p:ph type="ftr" sz="quarter" idx="11"/>
          </p:nvPr>
        </p:nvSpPr>
        <p:spPr/>
        <p:txBody>
          <a:bodyPr/>
          <a:lstStyle/>
          <a:p>
            <a:r>
              <a:rPr lang="en-US"/>
              <a:t>PHY 711  Fall 2020-- Lecture 33</a:t>
            </a:r>
            <a:endParaRPr lang="en-US" dirty="0"/>
          </a:p>
        </p:txBody>
      </p:sp>
      <p:sp>
        <p:nvSpPr>
          <p:cNvPr id="4" name="Slide Number Placeholder 3">
            <a:extLst>
              <a:ext uri="{FF2B5EF4-FFF2-40B4-BE49-F238E27FC236}">
                <a16:creationId xmlns:a16="http://schemas.microsoft.com/office/drawing/2014/main" id="{5435A94E-8F6F-4437-8735-011C80D3890C}"/>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A217E037-1263-4E69-BF0D-DABDD228E877}"/>
              </a:ext>
            </a:extLst>
          </p:cNvPr>
          <p:cNvSpPr txBox="1"/>
          <p:nvPr/>
        </p:nvSpPr>
        <p:spPr>
          <a:xfrm>
            <a:off x="685800" y="1219200"/>
            <a:ext cx="7772400" cy="4031873"/>
          </a:xfrm>
          <a:prstGeom prst="rect">
            <a:avLst/>
          </a:prstGeom>
          <a:noFill/>
        </p:spPr>
        <p:txBody>
          <a:bodyPr wrap="square" rtlCol="0">
            <a:spAutoFit/>
          </a:bodyPr>
          <a:lstStyle/>
          <a:p>
            <a:r>
              <a:rPr lang="en-US" sz="3200" dirty="0"/>
              <a:t>Schedule for weekly one-on-one meetings</a:t>
            </a:r>
          </a:p>
          <a:p>
            <a:r>
              <a:rPr lang="en-US" sz="3200" dirty="0"/>
              <a:t> (EST)</a:t>
            </a:r>
          </a:p>
          <a:p>
            <a:endParaRPr lang="en-US" sz="3200" dirty="0"/>
          </a:p>
          <a:p>
            <a:r>
              <a:rPr lang="en-US" sz="3200" dirty="0"/>
              <a:t>Nick – 11 AM  Monday</a:t>
            </a:r>
          </a:p>
          <a:p>
            <a:r>
              <a:rPr lang="en-US" sz="3200" dirty="0"/>
              <a:t>Tim – 9 AM Tuesday</a:t>
            </a:r>
          </a:p>
          <a:p>
            <a:r>
              <a:rPr lang="en-US" sz="3200" dirty="0"/>
              <a:t>Gao – 9 PM Tuesday</a:t>
            </a:r>
          </a:p>
          <a:p>
            <a:r>
              <a:rPr lang="en-US" sz="3200" dirty="0"/>
              <a:t>Jeanette – 11 AM Friday</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27313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A157C-BB30-4584-A302-B1A2B97AD8AA}"/>
              </a:ext>
            </a:extLst>
          </p:cNvPr>
          <p:cNvSpPr>
            <a:spLocks noGrp="1"/>
          </p:cNvSpPr>
          <p:nvPr>
            <p:ph type="dt" sz="half" idx="10"/>
          </p:nvPr>
        </p:nvSpPr>
        <p:spPr/>
        <p:txBody>
          <a:bodyPr/>
          <a:lstStyle/>
          <a:p>
            <a:r>
              <a:rPr lang="en-US"/>
              <a:t>11/09/2020</a:t>
            </a:r>
            <a:endParaRPr lang="en-US" dirty="0"/>
          </a:p>
        </p:txBody>
      </p:sp>
      <p:sp>
        <p:nvSpPr>
          <p:cNvPr id="3" name="Footer Placeholder 2">
            <a:extLst>
              <a:ext uri="{FF2B5EF4-FFF2-40B4-BE49-F238E27FC236}">
                <a16:creationId xmlns:a16="http://schemas.microsoft.com/office/drawing/2014/main" id="{D835941E-A82D-4631-9959-573C2B8BE72C}"/>
              </a:ext>
            </a:extLst>
          </p:cNvPr>
          <p:cNvSpPr>
            <a:spLocks noGrp="1"/>
          </p:cNvSpPr>
          <p:nvPr>
            <p:ph type="ftr" sz="quarter" idx="11"/>
          </p:nvPr>
        </p:nvSpPr>
        <p:spPr/>
        <p:txBody>
          <a:bodyPr/>
          <a:lstStyle/>
          <a:p>
            <a:r>
              <a:rPr lang="en-US"/>
              <a:t>PHY 711  Fall 2020-- Lecture 33</a:t>
            </a:r>
            <a:endParaRPr lang="en-US" dirty="0"/>
          </a:p>
        </p:txBody>
      </p:sp>
      <p:sp>
        <p:nvSpPr>
          <p:cNvPr id="4" name="Slide Number Placeholder 3">
            <a:extLst>
              <a:ext uri="{FF2B5EF4-FFF2-40B4-BE49-F238E27FC236}">
                <a16:creationId xmlns:a16="http://schemas.microsoft.com/office/drawing/2014/main" id="{B74BA13C-0B2D-427B-AA57-1EB2110BDA9D}"/>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0F6533B5-AD12-4708-B4AE-93B6E77C0926}"/>
              </a:ext>
            </a:extLst>
          </p:cNvPr>
          <p:cNvSpPr txBox="1"/>
          <p:nvPr/>
        </p:nvSpPr>
        <p:spPr>
          <a:xfrm>
            <a:off x="457200" y="304800"/>
            <a:ext cx="8305800" cy="2031325"/>
          </a:xfrm>
          <a:prstGeom prst="rect">
            <a:avLst/>
          </a:prstGeom>
          <a:noFill/>
        </p:spPr>
        <p:txBody>
          <a:bodyPr wrap="square" rtlCol="0">
            <a:spAutoFit/>
          </a:bodyPr>
          <a:lstStyle/>
          <a:p>
            <a:r>
              <a:rPr lang="en-US" sz="2400" dirty="0">
                <a:latin typeface="+mj-lt"/>
              </a:rPr>
              <a:t>Your questions –</a:t>
            </a:r>
          </a:p>
          <a:p>
            <a:r>
              <a:rPr lang="en-US" sz="2400" dirty="0">
                <a:latin typeface="+mj-lt"/>
              </a:rPr>
              <a:t>From Tim –</a:t>
            </a:r>
          </a:p>
          <a:p>
            <a:pPr marL="342900" indent="-342900">
              <a:buAutoNum type="arabicPeriod"/>
            </a:pPr>
            <a:r>
              <a:rPr lang="en-US" dirty="0"/>
              <a:t>Is gamma = degrees of freedom?</a:t>
            </a:r>
          </a:p>
          <a:p>
            <a:pPr marL="342900" indent="-342900">
              <a:buAutoNum type="arabicPeriod"/>
            </a:pPr>
            <a:endParaRPr lang="en-US" dirty="0">
              <a:latin typeface="+mj-lt"/>
            </a:endParaRPr>
          </a:p>
          <a:p>
            <a:r>
              <a:rPr lang="en-US" sz="2400" dirty="0">
                <a:latin typeface="+mj-lt"/>
              </a:rPr>
              <a:t>From Gao –</a:t>
            </a:r>
          </a:p>
          <a:p>
            <a:r>
              <a:rPr lang="en-US" dirty="0">
                <a:latin typeface="+mj-lt"/>
              </a:rPr>
              <a:t>1. </a:t>
            </a:r>
            <a:r>
              <a:rPr lang="en-US" dirty="0"/>
              <a:t>Why can we assume rho is a function of (x-u(rho)t)?</a:t>
            </a:r>
            <a:endParaRPr lang="en-US" dirty="0">
              <a:latin typeface="+mj-lt"/>
            </a:endParaRPr>
          </a:p>
        </p:txBody>
      </p:sp>
    </p:spTree>
    <p:extLst>
      <p:ext uri="{BB962C8B-B14F-4D97-AF65-F5344CB8AC3E}">
        <p14:creationId xmlns:p14="http://schemas.microsoft.com/office/powerpoint/2010/main" val="359226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spid="_x0000_s355410" name="数式" r:id="rId4" imgW="2451100" imgH="1054100" progId="Equation.3">
                  <p:embed/>
                </p:oleObj>
              </mc:Choice>
              <mc:Fallback>
                <p:oleObj name="数式" r:id="rId4" imgW="2451100" imgH="1054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spid="_x0000_s355411" name="Equation" r:id="rId6" imgW="4533840" imgH="1917360" progId="Equation.DSMT4">
                  <p:embed/>
                </p:oleObj>
              </mc:Choice>
              <mc:Fallback>
                <p:oleObj name="Equation" r:id="rId6" imgW="4533840" imgH="1917360" progId="Equation.DSMT4">
                  <p:embed/>
                  <p:pic>
                    <p:nvPicPr>
                      <p:cNvPr id="0" name=""/>
                      <p:cNvPicPr>
                        <a:picLocks noChangeAspect="1" noChangeArrowheads="1"/>
                      </p:cNvPicPr>
                      <p:nvPr/>
                    </p:nvPicPr>
                    <p:blipFill>
                      <a:blip r:embed="rId7"/>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spid="_x0000_s356434" name="数式" r:id="rId4" imgW="2997000" imgH="1498320" progId="Equation.3">
                  <p:embed/>
                </p:oleObj>
              </mc:Choice>
              <mc:Fallback>
                <p:oleObj name="数式" r:id="rId4" imgW="2997000" imgH="1498320" progId="Equation.3">
                  <p:embed/>
                  <p:pic>
                    <p:nvPicPr>
                      <p:cNvPr id="0" name=""/>
                      <p:cNvPicPr>
                        <a:picLocks noChangeAspect="1" noChangeArrowheads="1"/>
                      </p:cNvPicPr>
                      <p:nvPr/>
                    </p:nvPicPr>
                    <p:blipFill>
                      <a:blip r:embed="rId5"/>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4409861"/>
              </p:ext>
            </p:extLst>
          </p:nvPr>
        </p:nvGraphicFramePr>
        <p:xfrm>
          <a:off x="685800" y="3916362"/>
          <a:ext cx="8153400" cy="2255838"/>
        </p:xfrm>
        <a:graphic>
          <a:graphicData uri="http://schemas.openxmlformats.org/presentationml/2006/ole">
            <mc:AlternateContent xmlns:mc="http://schemas.openxmlformats.org/markup-compatibility/2006">
              <mc:Choice xmlns:v="urn:schemas-microsoft-com:vml" Requires="v">
                <p:oleObj spid="_x0000_s356435" name="Equation" r:id="rId6" imgW="5333760" imgH="1536480" progId="Equation.DSMT4">
                  <p:embed/>
                </p:oleObj>
              </mc:Choice>
              <mc:Fallback>
                <p:oleObj name="Equation" r:id="rId6" imgW="5333760" imgH="1536480" progId="Equation.DSMT4">
                  <p:embed/>
                  <p:pic>
                    <p:nvPicPr>
                      <p:cNvPr id="0" name=""/>
                      <p:cNvPicPr>
                        <a:picLocks noChangeAspect="1" noChangeArrowheads="1"/>
                      </p:cNvPicPr>
                      <p:nvPr/>
                    </p:nvPicPr>
                    <p:blipFill>
                      <a:blip r:embed="rId7"/>
                      <a:srcRect/>
                      <a:stretch>
                        <a:fillRect/>
                      </a:stretch>
                    </p:blipFill>
                    <p:spPr bwMode="auto">
                      <a:xfrm>
                        <a:off x="685800" y="391636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CA63F-5E9C-4747-B79D-13ECB77A3778}"/>
              </a:ext>
            </a:extLst>
          </p:cNvPr>
          <p:cNvSpPr>
            <a:spLocks noGrp="1"/>
          </p:cNvSpPr>
          <p:nvPr>
            <p:ph type="dt" sz="half" idx="10"/>
          </p:nvPr>
        </p:nvSpPr>
        <p:spPr/>
        <p:txBody>
          <a:bodyPr/>
          <a:lstStyle/>
          <a:p>
            <a:r>
              <a:rPr lang="en-US"/>
              <a:t>11/09/2020</a:t>
            </a:r>
            <a:endParaRPr lang="en-US" dirty="0"/>
          </a:p>
        </p:txBody>
      </p:sp>
      <p:sp>
        <p:nvSpPr>
          <p:cNvPr id="3" name="Footer Placeholder 2">
            <a:extLst>
              <a:ext uri="{FF2B5EF4-FFF2-40B4-BE49-F238E27FC236}">
                <a16:creationId xmlns:a16="http://schemas.microsoft.com/office/drawing/2014/main" id="{36DB27FA-A481-4D54-9479-323C2ACF0B45}"/>
              </a:ext>
            </a:extLst>
          </p:cNvPr>
          <p:cNvSpPr>
            <a:spLocks noGrp="1"/>
          </p:cNvSpPr>
          <p:nvPr>
            <p:ph type="ftr" sz="quarter" idx="11"/>
          </p:nvPr>
        </p:nvSpPr>
        <p:spPr/>
        <p:txBody>
          <a:bodyPr/>
          <a:lstStyle/>
          <a:p>
            <a:r>
              <a:rPr lang="en-US"/>
              <a:t>PHY 711  Fall 2020-- Lecture 33</a:t>
            </a:r>
            <a:endParaRPr lang="en-US" dirty="0"/>
          </a:p>
        </p:txBody>
      </p:sp>
      <p:sp>
        <p:nvSpPr>
          <p:cNvPr id="4" name="Slide Number Placeholder 3">
            <a:extLst>
              <a:ext uri="{FF2B5EF4-FFF2-40B4-BE49-F238E27FC236}">
                <a16:creationId xmlns:a16="http://schemas.microsoft.com/office/drawing/2014/main" id="{69AB61A6-CAA4-4B48-93F2-F2BF46CF9C36}"/>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A7038831-0D2C-40C9-B123-A302B2650535}"/>
              </a:ext>
            </a:extLst>
          </p:cNvPr>
          <p:cNvSpPr txBox="1"/>
          <p:nvPr/>
        </p:nvSpPr>
        <p:spPr>
          <a:xfrm>
            <a:off x="228600" y="228600"/>
            <a:ext cx="8077200" cy="461665"/>
          </a:xfrm>
          <a:prstGeom prst="rect">
            <a:avLst/>
          </a:prstGeom>
          <a:noFill/>
        </p:spPr>
        <p:txBody>
          <a:bodyPr wrap="square" rtlCol="0">
            <a:spAutoFit/>
          </a:bodyPr>
          <a:lstStyle/>
          <a:p>
            <a:r>
              <a:rPr lang="en-US" sz="2400" dirty="0">
                <a:latin typeface="+mj-lt"/>
              </a:rPr>
              <a:t>Digression – What is gamma?</a:t>
            </a:r>
          </a:p>
        </p:txBody>
      </p:sp>
      <p:graphicFrame>
        <p:nvGraphicFramePr>
          <p:cNvPr id="6" name="Object 5">
            <a:extLst>
              <a:ext uri="{FF2B5EF4-FFF2-40B4-BE49-F238E27FC236}">
                <a16:creationId xmlns:a16="http://schemas.microsoft.com/office/drawing/2014/main" id="{00E47F1B-0887-40E5-B600-CEFAB891040B}"/>
              </a:ext>
            </a:extLst>
          </p:cNvPr>
          <p:cNvGraphicFramePr>
            <a:graphicFrameLocks noChangeAspect="1"/>
          </p:cNvGraphicFramePr>
          <p:nvPr>
            <p:extLst>
              <p:ext uri="{D42A27DB-BD31-4B8C-83A1-F6EECF244321}">
                <p14:modId xmlns:p14="http://schemas.microsoft.com/office/powerpoint/2010/main" val="992835480"/>
              </p:ext>
            </p:extLst>
          </p:nvPr>
        </p:nvGraphicFramePr>
        <p:xfrm>
          <a:off x="373063" y="925513"/>
          <a:ext cx="8586787" cy="1060450"/>
        </p:xfrm>
        <a:graphic>
          <a:graphicData uri="http://schemas.openxmlformats.org/presentationml/2006/ole">
            <mc:AlternateContent xmlns:mc="http://schemas.openxmlformats.org/markup-compatibility/2006">
              <mc:Choice xmlns:v="urn:schemas-microsoft-com:vml" Requires="v">
                <p:oleObj spid="_x0000_s370710" name="Equation" r:id="rId3" imgW="4952880" imgH="634680" progId="Equation.DSMT4">
                  <p:embed/>
                </p:oleObj>
              </mc:Choice>
              <mc:Fallback>
                <p:oleObj name="Equation" r:id="rId3" imgW="4952880" imgH="634680" progId="Equation.DSMT4">
                  <p:embed/>
                  <p:pic>
                    <p:nvPicPr>
                      <p:cNvPr id="5" name="Object 4"/>
                      <p:cNvPicPr>
                        <a:picLocks noChangeAspect="1" noChangeArrowheads="1"/>
                      </p:cNvPicPr>
                      <p:nvPr/>
                    </p:nvPicPr>
                    <p:blipFill>
                      <a:blip r:embed="rId4"/>
                      <a:srcRect/>
                      <a:stretch>
                        <a:fillRect/>
                      </a:stretch>
                    </p:blipFill>
                    <p:spPr bwMode="auto">
                      <a:xfrm>
                        <a:off x="373063" y="925513"/>
                        <a:ext cx="8586787" cy="10604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50522017-5CF8-4326-944A-992B8D754341}"/>
              </a:ext>
            </a:extLst>
          </p:cNvPr>
          <p:cNvGraphicFramePr>
            <a:graphicFrameLocks noChangeAspect="1"/>
          </p:cNvGraphicFramePr>
          <p:nvPr>
            <p:extLst>
              <p:ext uri="{D42A27DB-BD31-4B8C-83A1-F6EECF244321}">
                <p14:modId xmlns:p14="http://schemas.microsoft.com/office/powerpoint/2010/main" val="4170499049"/>
              </p:ext>
            </p:extLst>
          </p:nvPr>
        </p:nvGraphicFramePr>
        <p:xfrm>
          <a:off x="390648" y="1836737"/>
          <a:ext cx="8026400" cy="4519613"/>
        </p:xfrm>
        <a:graphic>
          <a:graphicData uri="http://schemas.openxmlformats.org/presentationml/2006/ole">
            <mc:AlternateContent xmlns:mc="http://schemas.openxmlformats.org/markup-compatibility/2006">
              <mc:Choice xmlns:v="urn:schemas-microsoft-com:vml" Requires="v">
                <p:oleObj spid="_x0000_s370711" name="Equation" r:id="rId5" imgW="3555720" imgH="2082600" progId="Equation.DSMT4">
                  <p:embed/>
                </p:oleObj>
              </mc:Choice>
              <mc:Fallback>
                <p:oleObj name="Equation" r:id="rId5" imgW="3555720" imgH="2082600" progId="Equation.DSMT4">
                  <p:embed/>
                  <p:pic>
                    <p:nvPicPr>
                      <p:cNvPr id="6" name="Object 5"/>
                      <p:cNvPicPr>
                        <a:picLocks noChangeAspect="1" noChangeArrowheads="1"/>
                      </p:cNvPicPr>
                      <p:nvPr/>
                    </p:nvPicPr>
                    <p:blipFill>
                      <a:blip r:embed="rId6"/>
                      <a:srcRect/>
                      <a:stretch>
                        <a:fillRect/>
                      </a:stretch>
                    </p:blipFill>
                    <p:spPr bwMode="auto">
                      <a:xfrm>
                        <a:off x="390648" y="1836737"/>
                        <a:ext cx="8026400" cy="45196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4517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11/09/2020</a:t>
            </a:r>
            <a:endParaRPr lang="en-US" dirty="0"/>
          </a:p>
        </p:txBody>
      </p:sp>
      <p:sp>
        <p:nvSpPr>
          <p:cNvPr id="3" name="Footer Placeholder 2"/>
          <p:cNvSpPr>
            <a:spLocks noGrp="1"/>
          </p:cNvSpPr>
          <p:nvPr>
            <p:ph type="ftr" sz="quarter" idx="11"/>
          </p:nvPr>
        </p:nvSpPr>
        <p:spPr/>
        <p:txBody>
          <a:bodyPr/>
          <a:lstStyle/>
          <a:p>
            <a:r>
              <a:rPr lang="en-US"/>
              <a:t>PHY 711  Fall 2020--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spid="_x0000_s357458" name="数式" r:id="rId4" imgW="1549080" imgH="863280" progId="Equation.3">
                  <p:embed/>
                </p:oleObj>
              </mc:Choice>
              <mc:Fallback>
                <p:oleObj name="数式" r:id="rId4" imgW="1549080" imgH="863280" progId="Equation.3">
                  <p:embed/>
                  <p:pic>
                    <p:nvPicPr>
                      <p:cNvPr id="0" name=""/>
                      <p:cNvPicPr>
                        <a:picLocks noChangeAspect="1" noChangeArrowheads="1"/>
                      </p:cNvPicPr>
                      <p:nvPr/>
                    </p:nvPicPr>
                    <p:blipFill>
                      <a:blip r:embed="rId5"/>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spid="_x0000_s357459" name="Equation" r:id="rId6" imgW="3962160" imgH="1688760" progId="Equation.DSMT4">
                  <p:embed/>
                </p:oleObj>
              </mc:Choice>
              <mc:Fallback>
                <p:oleObj name="Equation" r:id="rId6" imgW="3962160" imgH="1688760" progId="Equation.DSMT4">
                  <p:embed/>
                  <p:pic>
                    <p:nvPicPr>
                      <p:cNvPr id="0" name=""/>
                      <p:cNvPicPr>
                        <a:picLocks noChangeAspect="1" noChangeArrowheads="1"/>
                      </p:cNvPicPr>
                      <p:nvPr/>
                    </p:nvPicPr>
                    <p:blipFill>
                      <a:blip r:embed="rId7"/>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20243</TotalTime>
  <Words>1005</Words>
  <Application>Microsoft Office PowerPoint</Application>
  <PresentationFormat>On-screen Show (4:3)</PresentationFormat>
  <Paragraphs>181</Paragraphs>
  <Slides>26</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2"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918</cp:revision>
  <cp:lastPrinted>2020-11-08T17:47:25Z</cp:lastPrinted>
  <dcterms:created xsi:type="dcterms:W3CDTF">2012-01-10T18:32:24Z</dcterms:created>
  <dcterms:modified xsi:type="dcterms:W3CDTF">2020-11-09T16:35:33Z</dcterms:modified>
</cp:coreProperties>
</file>