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82" r:id="rId3"/>
    <p:sldId id="354" r:id="rId4"/>
    <p:sldId id="383" r:id="rId5"/>
    <p:sldId id="365" r:id="rId6"/>
    <p:sldId id="366" r:id="rId7"/>
    <p:sldId id="360" r:id="rId8"/>
    <p:sldId id="377" r:id="rId9"/>
    <p:sldId id="378" r:id="rId10"/>
    <p:sldId id="379" r:id="rId11"/>
    <p:sldId id="380" r:id="rId12"/>
    <p:sldId id="381" r:id="rId13"/>
    <p:sldId id="376" r:id="rId14"/>
    <p:sldId id="361" r:id="rId15"/>
    <p:sldId id="362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16E6F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82" d="100"/>
          <a:sy n="82" d="100"/>
        </p:scale>
        <p:origin x="5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today’s lecture we will investigate transverse waves at the surface of a channel of water.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8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 pertaining to the homework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53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32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044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simpler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227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Considering the surface height.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2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the simple case, we find the wave equation for the surface height.      In the following slides, we will find a more complete solution depends on the wavelength the of surface wave.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575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for the more general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4375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Considering the case of irrotational flow.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30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Considering the equations within the wave and at the surface.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472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Taking the linear limit.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77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Thursday’s colloquium speaker is a Professor of Physics and Astronomy at UNC Asheville who will be talking about simulations of astronomical observables to better understand galaxies for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894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 for the linear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384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expression for 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894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Evaluating c as a function of wavelength.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154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 of the surface wave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58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Introducing the equations beyond the linear approximation that we </a:t>
            </a:r>
            <a:r>
              <a:rPr lang="en-US"/>
              <a:t>will cover next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87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 to schedule including a homework dealing with today’s topic.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1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Defining the system and the notation.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03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Hydrodynamic equations for this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324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Considering an increment along the propagation direction including the effects of the continuity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19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for the homework problem which is a special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1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23.png"/><Relationship Id="rId9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7.png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229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34: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Chapter 10 in F &amp; W:    Surface waves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Water waves in a channel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Wave-like solutions; wave speed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6901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605554"/>
              </p:ext>
            </p:extLst>
          </p:nvPr>
        </p:nvGraphicFramePr>
        <p:xfrm>
          <a:off x="487878" y="678254"/>
          <a:ext cx="7524750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3" name="Equation" r:id="rId4" imgW="4876560" imgH="1434960" progId="Equation.DSMT4">
                  <p:embed/>
                </p:oleObj>
              </mc:Choice>
              <mc:Fallback>
                <p:oleObj name="Equation" r:id="rId4" imgW="4876560" imgH="143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878" y="678254"/>
                        <a:ext cx="7524750" cy="221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674194"/>
              </p:ext>
            </p:extLst>
          </p:nvPr>
        </p:nvGraphicFramePr>
        <p:xfrm>
          <a:off x="523875" y="2762250"/>
          <a:ext cx="6777038" cy="367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4" name="Equation" r:id="rId6" imgW="5956200" imgH="3225600" progId="Equation.DSMT4">
                  <p:embed/>
                </p:oleObj>
              </mc:Choice>
              <mc:Fallback>
                <p:oleObj name="Equation" r:id="rId6" imgW="5956200" imgH="322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3875" y="2762250"/>
                        <a:ext cx="6777038" cy="367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5503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414444"/>
              </p:ext>
            </p:extLst>
          </p:nvPr>
        </p:nvGraphicFramePr>
        <p:xfrm>
          <a:off x="1295400" y="614065"/>
          <a:ext cx="34480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23" name="Equation" r:id="rId4" imgW="2234880" imgH="698400" progId="Equation.DSMT4">
                  <p:embed/>
                </p:oleObj>
              </mc:Choice>
              <mc:Fallback>
                <p:oleObj name="Equation" r:id="rId4" imgW="22348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5400" y="614065"/>
                        <a:ext cx="34480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538454"/>
              </p:ext>
            </p:extLst>
          </p:nvPr>
        </p:nvGraphicFramePr>
        <p:xfrm>
          <a:off x="90808" y="1828800"/>
          <a:ext cx="9305284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24" name="Equation" r:id="rId6" imgW="6159240" imgH="1866600" progId="Equation.DSMT4">
                  <p:embed/>
                </p:oleObj>
              </mc:Choice>
              <mc:Fallback>
                <p:oleObj name="Equation" r:id="rId6" imgW="615924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808" y="1828800"/>
                        <a:ext cx="9305284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226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50" y="1524000"/>
            <a:ext cx="81915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708254"/>
              </p:ext>
            </p:extLst>
          </p:nvPr>
        </p:nvGraphicFramePr>
        <p:xfrm>
          <a:off x="6650038" y="2489200"/>
          <a:ext cx="13176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38" name="Equation" r:id="rId5" imgW="749160" imgH="444240" progId="Equation.DSMT4">
                  <p:embed/>
                </p:oleObj>
              </mc:Choice>
              <mc:Fallback>
                <p:oleObj name="Equation" r:id="rId5" imgW="7491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50038" y="2489200"/>
                        <a:ext cx="1317625" cy="782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 rot="1630145">
            <a:off x="7239552" y="3096588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03861"/>
              </p:ext>
            </p:extLst>
          </p:nvPr>
        </p:nvGraphicFramePr>
        <p:xfrm>
          <a:off x="3824288" y="2468563"/>
          <a:ext cx="14970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39" name="Equation" r:id="rId7" imgW="850680" imgH="444240" progId="Equation.DSMT4">
                  <p:embed/>
                </p:oleObj>
              </mc:Choice>
              <mc:Fallback>
                <p:oleObj name="Equation" r:id="rId7" imgW="8506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24288" y="2468563"/>
                        <a:ext cx="1497012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 rot="1630145">
            <a:off x="3533774" y="3355327"/>
            <a:ext cx="381000" cy="488154"/>
          </a:xfrm>
          <a:prstGeom prst="downArrow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009682"/>
              </p:ext>
            </p:extLst>
          </p:nvPr>
        </p:nvGraphicFramePr>
        <p:xfrm>
          <a:off x="1147763" y="263651"/>
          <a:ext cx="3424237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40" name="Equation" r:id="rId9" imgW="3009600" imgH="749160" progId="Equation.DSMT4">
                  <p:embed/>
                </p:oleObj>
              </mc:Choice>
              <mc:Fallback>
                <p:oleObj name="Equation" r:id="rId9" imgW="300960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47763" y="263651"/>
                        <a:ext cx="3424237" cy="85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720344"/>
              </p:ext>
            </p:extLst>
          </p:nvPr>
        </p:nvGraphicFramePr>
        <p:xfrm>
          <a:off x="228600" y="1600200"/>
          <a:ext cx="75088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41" name="Equation" r:id="rId11" imgW="660240" imgH="266400" progId="Equation.DSMT4">
                  <p:embed/>
                </p:oleObj>
              </mc:Choice>
              <mc:Fallback>
                <p:oleObj name="Equation" r:id="rId11" imgW="6602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8600" y="1600200"/>
                        <a:ext cx="750887" cy="30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4059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91003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Special case, where </a:t>
            </a:r>
            <a:r>
              <a:rPr lang="en-US" sz="2400" i="1" dirty="0">
                <a:latin typeface="+mj-lt"/>
              </a:rPr>
              <a:t>b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are constant --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29791" y="620464"/>
            <a:ext cx="4467347" cy="3920685"/>
            <a:chOff x="1828800" y="2484580"/>
            <a:chExt cx="4467347" cy="3920685"/>
          </a:xfrm>
        </p:grpSpPr>
        <p:sp>
          <p:nvSpPr>
            <p:cNvPr id="6" name="Cube 5"/>
            <p:cNvSpPr/>
            <p:nvPr/>
          </p:nvSpPr>
          <p:spPr>
            <a:xfrm>
              <a:off x="3429000" y="4038600"/>
              <a:ext cx="685800" cy="1981200"/>
            </a:xfrm>
            <a:prstGeom prst="cube">
              <a:avLst>
                <a:gd name="adj" fmla="val 64058"/>
              </a:avLst>
            </a:prstGeom>
            <a:pattFill prst="zigZag">
              <a:fgClr>
                <a:srgbClr val="0070C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3429000" y="3398980"/>
              <a:ext cx="685800" cy="1066800"/>
            </a:xfrm>
            <a:prstGeom prst="cube">
              <a:avLst>
                <a:gd name="adj" fmla="val 64058"/>
              </a:avLst>
            </a:prstGeom>
            <a:pattFill prst="wave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0400" y="59436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dx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09524" y="5715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b(x)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727981" y="5638800"/>
              <a:ext cx="463019" cy="47084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91000" y="4008579"/>
              <a:ext cx="0" cy="163022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4168091" y="3398980"/>
              <a:ext cx="22909" cy="59831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214324" y="4572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h(x)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14324" y="3429000"/>
              <a:ext cx="8659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Symbol" panose="05050102010706020507" pitchFamily="18" charset="2"/>
                </a:rPr>
                <a:t>z(</a:t>
              </a:r>
              <a:r>
                <a:rPr lang="en-US" sz="2400" i="1" dirty="0" err="1"/>
                <a:t>x,t</a:t>
              </a:r>
              <a:r>
                <a:rPr lang="en-US" sz="2400" i="1" dirty="0">
                  <a:latin typeface="Symbol" panose="05050102010706020507" pitchFamily="18" charset="2"/>
                </a:rPr>
                <a:t>)</a:t>
              </a:r>
            </a:p>
          </p:txBody>
        </p:sp>
        <p:sp>
          <p:nvSpPr>
            <p:cNvPr id="21" name="Cube 20"/>
            <p:cNvSpPr/>
            <p:nvPr/>
          </p:nvSpPr>
          <p:spPr>
            <a:xfrm>
              <a:off x="3429000" y="2484580"/>
              <a:ext cx="685800" cy="1325420"/>
            </a:xfrm>
            <a:prstGeom prst="cube">
              <a:avLst>
                <a:gd name="adj" fmla="val 64058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18288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8006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905000" y="4186535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v(</a:t>
              </a:r>
              <a:r>
                <a:rPr lang="en-US" sz="2400" i="1" dirty="0" err="1">
                  <a:latin typeface="+mj-lt"/>
                </a:rPr>
                <a:t>x,t</a:t>
              </a:r>
              <a:r>
                <a:rPr lang="en-US" sz="2400" i="1" dirty="0">
                  <a:latin typeface="+mj-lt"/>
                </a:rPr>
                <a:t>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23655" y="4191000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v(</a:t>
              </a:r>
              <a:r>
                <a:rPr lang="en-US" sz="2400" i="1" dirty="0" err="1">
                  <a:latin typeface="+mj-lt"/>
                </a:rPr>
                <a:t>x+dx,t</a:t>
              </a:r>
              <a:r>
                <a:rPr lang="en-US" sz="2400" i="1" dirty="0">
                  <a:latin typeface="+mj-lt"/>
                </a:rPr>
                <a:t>)</a:t>
              </a: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276560"/>
              </p:ext>
            </p:extLst>
          </p:nvPr>
        </p:nvGraphicFramePr>
        <p:xfrm>
          <a:off x="4016375" y="749300"/>
          <a:ext cx="4894263" cy="15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63" name="Equation" r:id="rId4" imgW="2933640" imgH="901440" progId="Equation.DSMT4">
                  <p:embed/>
                </p:oleObj>
              </mc:Choice>
              <mc:Fallback>
                <p:oleObj name="Equation" r:id="rId4" imgW="293364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16375" y="749300"/>
                        <a:ext cx="4894263" cy="150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02016"/>
              </p:ext>
            </p:extLst>
          </p:nvPr>
        </p:nvGraphicFramePr>
        <p:xfrm>
          <a:off x="2104314" y="4972050"/>
          <a:ext cx="3262312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64" name="Equation" r:id="rId6" imgW="1955520" imgH="901440" progId="Equation.DSMT4">
                  <p:embed/>
                </p:oleObj>
              </mc:Choice>
              <mc:Fallback>
                <p:oleObj name="Equation" r:id="rId6" imgW="195552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04314" y="4972050"/>
                        <a:ext cx="3262312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591" y="147935"/>
            <a:ext cx="4518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</p:spTree>
    <p:extLst>
      <p:ext uri="{BB962C8B-B14F-4D97-AF65-F5344CB8AC3E}">
        <p14:creationId xmlns:p14="http://schemas.microsoft.com/office/powerpoint/2010/main" val="1603974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85800" y="457200"/>
            <a:ext cx="5014311" cy="2362200"/>
            <a:chOff x="685800" y="457200"/>
            <a:chExt cx="5014311" cy="2362200"/>
          </a:xfrm>
        </p:grpSpPr>
        <p:sp>
          <p:nvSpPr>
            <p:cNvPr id="6" name="Cube 5"/>
            <p:cNvSpPr/>
            <p:nvPr/>
          </p:nvSpPr>
          <p:spPr>
            <a:xfrm>
              <a:off x="2446020" y="1828800"/>
              <a:ext cx="457200" cy="990600"/>
            </a:xfrm>
            <a:prstGeom prst="cube">
              <a:avLst/>
            </a:prstGeom>
            <a:pattFill prst="zigZag">
              <a:fgClr>
                <a:schemeClr val="tx2">
                  <a:lumMod val="40000"/>
                  <a:lumOff val="60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24918" y="2110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z</a:t>
              </a:r>
              <a:r>
                <a:rPr lang="en-US" sz="2400" baseline="-25000" dirty="0">
                  <a:latin typeface="+mj-lt"/>
                </a:rPr>
                <a:t>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800" y="2124780"/>
              <a:ext cx="2225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v</a:t>
              </a:r>
              <a:r>
                <a:rPr lang="en-US" sz="2400" dirty="0">
                  <a:latin typeface="+mj-lt"/>
                </a:rPr>
                <a:t>(</a:t>
              </a:r>
              <a:r>
                <a:rPr lang="en-US" sz="2400" dirty="0" err="1">
                  <a:latin typeface="+mj-lt"/>
                </a:rPr>
                <a:t>x,y,t</a:t>
              </a:r>
              <a:r>
                <a:rPr lang="en-US" sz="2400" dirty="0">
                  <a:latin typeface="+mj-lt"/>
                </a:rPr>
                <a:t>)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701605" y="2355612"/>
              <a:ext cx="685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903220" y="2362200"/>
              <a:ext cx="685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3589020" y="2156431"/>
              <a:ext cx="21110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v</a:t>
              </a:r>
              <a:r>
                <a:rPr lang="en-US" sz="2400" dirty="0"/>
                <a:t>(</a:t>
              </a:r>
              <a:r>
                <a:rPr lang="en-US" sz="2400" dirty="0" err="1"/>
                <a:t>x+dx,y+dy,t</a:t>
              </a:r>
              <a:r>
                <a:rPr lang="en-US" sz="2400" dirty="0"/>
                <a:t>)</a:t>
              </a:r>
            </a:p>
          </p:txBody>
        </p:sp>
        <p:sp>
          <p:nvSpPr>
            <p:cNvPr id="14" name="Cube 13"/>
            <p:cNvSpPr/>
            <p:nvPr/>
          </p:nvSpPr>
          <p:spPr>
            <a:xfrm>
              <a:off x="2446020" y="1606788"/>
              <a:ext cx="457200" cy="374412"/>
            </a:xfrm>
            <a:prstGeom prst="cube">
              <a:avLst/>
            </a:prstGeom>
            <a:pattFill prst="zigZag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55620" y="1447800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  <a:latin typeface="+mj-lt"/>
                </a:rPr>
                <a:t>d</a:t>
              </a:r>
              <a:r>
                <a:rPr lang="en-US" sz="2400" dirty="0" err="1">
                  <a:solidFill>
                    <a:srgbClr val="FF0000"/>
                  </a:solidFill>
                  <a:latin typeface="Symbol" pitchFamily="18" charset="2"/>
                </a:rPr>
                <a:t>z</a:t>
              </a:r>
              <a:r>
                <a:rPr lang="en-US" sz="2400" dirty="0">
                  <a:solidFill>
                    <a:srgbClr val="FF0000"/>
                  </a:solidFill>
                  <a:latin typeface="+mj-lt"/>
                </a:rPr>
                <a:t>(</a:t>
              </a:r>
              <a:r>
                <a:rPr lang="en-US" sz="2400" dirty="0" err="1">
                  <a:solidFill>
                    <a:srgbClr val="FF0000"/>
                  </a:solidFill>
                  <a:latin typeface="+mj-lt"/>
                </a:rPr>
                <a:t>x,y,t</a:t>
              </a:r>
              <a:r>
                <a:rPr lang="en-US" sz="2400" dirty="0">
                  <a:solidFill>
                    <a:srgbClr val="FF0000"/>
                  </a:solidFill>
                  <a:latin typeface="+mj-lt"/>
                </a:rPr>
                <a:t>)/</a:t>
              </a:r>
              <a:r>
                <a:rPr lang="en-US" sz="2400" dirty="0" err="1">
                  <a:solidFill>
                    <a:srgbClr val="FF0000"/>
                  </a:solidFill>
                  <a:latin typeface="+mj-lt"/>
                </a:rPr>
                <a:t>dt</a:t>
              </a:r>
              <a:endParaRPr lang="en-US" sz="2400" dirty="0">
                <a:solidFill>
                  <a:srgbClr val="FF0000"/>
                </a:solidFill>
                <a:latin typeface="Symbol" pitchFamily="18" charset="2"/>
              </a:endParaRPr>
            </a:p>
          </p:txBody>
        </p:sp>
        <p:sp>
          <p:nvSpPr>
            <p:cNvPr id="5" name="Cube 4"/>
            <p:cNvSpPr/>
            <p:nvPr/>
          </p:nvSpPr>
          <p:spPr>
            <a:xfrm>
              <a:off x="2446020" y="457200"/>
              <a:ext cx="457200" cy="2362200"/>
            </a:xfrm>
            <a:prstGeom prst="cube">
              <a:avLst/>
            </a:prstGeom>
            <a:solidFill>
              <a:schemeClr val="accent1">
                <a:alpha val="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046168"/>
              </p:ext>
            </p:extLst>
          </p:nvPr>
        </p:nvGraphicFramePr>
        <p:xfrm>
          <a:off x="1295400" y="3418198"/>
          <a:ext cx="6858000" cy="3051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17" name="Equation" r:id="rId4" imgW="4940280" imgH="2171520" progId="Equation.DSMT4">
                  <p:embed/>
                </p:oleObj>
              </mc:Choice>
              <mc:Fallback>
                <p:oleObj name="Equation" r:id="rId4" imgW="4940280" imgH="21715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418198"/>
                        <a:ext cx="6858000" cy="3051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7200" y="76201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with </a:t>
            </a:r>
            <a:r>
              <a:rPr lang="en-US" sz="2400" i="1" dirty="0">
                <a:latin typeface="+mj-lt"/>
              </a:rPr>
              <a:t>b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 constant -- continued</a:t>
            </a:r>
          </a:p>
        </p:txBody>
      </p:sp>
    </p:spTree>
    <p:extLst>
      <p:ext uri="{BB962C8B-B14F-4D97-AF65-F5344CB8AC3E}">
        <p14:creationId xmlns:p14="http://schemas.microsoft.com/office/powerpoint/2010/main" val="2891205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301203"/>
              </p:ext>
            </p:extLst>
          </p:nvPr>
        </p:nvGraphicFramePr>
        <p:xfrm>
          <a:off x="609600" y="1447800"/>
          <a:ext cx="6643614" cy="358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639" name="Equation" r:id="rId4" imgW="3962160" imgH="2222280" progId="Equation.DSMT4">
                  <p:embed/>
                </p:oleObj>
              </mc:Choice>
              <mc:Fallback>
                <p:oleObj name="Equation" r:id="rId4" imgW="3962160" imgH="22222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6643614" cy="358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572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uniform channel:</a:t>
            </a:r>
          </a:p>
        </p:txBody>
      </p:sp>
    </p:spTree>
    <p:extLst>
      <p:ext uri="{BB962C8B-B14F-4D97-AF65-F5344CB8AC3E}">
        <p14:creationId xmlns:p14="http://schemas.microsoft.com/office/powerpoint/2010/main" val="1288535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71705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Cube 7"/>
          <p:cNvSpPr/>
          <p:nvPr/>
        </p:nvSpPr>
        <p:spPr>
          <a:xfrm>
            <a:off x="1066800" y="3962400"/>
            <a:ext cx="7848600" cy="2057400"/>
          </a:xfrm>
          <a:prstGeom prst="cube">
            <a:avLst>
              <a:gd name="adj" fmla="val 39601"/>
            </a:avLst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1066800" y="2895600"/>
            <a:ext cx="7848600" cy="3124200"/>
          </a:xfrm>
          <a:prstGeom prst="cube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77000" y="3124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</a:t>
            </a:r>
            <a:r>
              <a:rPr lang="en-US" sz="2400" baseline="-25000" dirty="0">
                <a:latin typeface="+mj-lt"/>
              </a:rPr>
              <a:t>0</a:t>
            </a:r>
            <a:endParaRPr lang="en-US" sz="2400" dirty="0">
              <a:latin typeface="+mj-lt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812280" y="3276600"/>
            <a:ext cx="274320" cy="759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>
            <a:off x="533400" y="4800600"/>
            <a:ext cx="304800" cy="1219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518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903817" y="4991100"/>
            <a:ext cx="0" cy="1028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53000" y="48240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z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066800" y="6248400"/>
            <a:ext cx="5943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239000" y="5939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x</a:t>
            </a:r>
          </a:p>
        </p:txBody>
      </p:sp>
      <p:cxnSp>
        <p:nvCxnSpPr>
          <p:cNvPr id="23" name="Curved Connector 22"/>
          <p:cNvCxnSpPr/>
          <p:nvPr/>
        </p:nvCxnSpPr>
        <p:spPr>
          <a:xfrm flipV="1">
            <a:off x="1066800" y="4114800"/>
            <a:ext cx="7010400" cy="1066800"/>
          </a:xfrm>
          <a:prstGeom prst="curvedConnector3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172200" y="41910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62600" y="431226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itchFamily="18" charset="2"/>
              </a:rPr>
              <a:t>z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5334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container of water with average height h and surface </a:t>
            </a:r>
            <a:r>
              <a:rPr lang="en-US" sz="2400" dirty="0" err="1">
                <a:latin typeface="+mj-lt"/>
              </a:rPr>
              <a:t>h+</a:t>
            </a:r>
            <a:r>
              <a:rPr lang="en-US" sz="2400" dirty="0" err="1">
                <a:latin typeface="Symbol" pitchFamily="18" charset="2"/>
              </a:rPr>
              <a:t>z</a:t>
            </a:r>
            <a:r>
              <a:rPr lang="en-US" sz="2400" dirty="0"/>
              <a:t>(</a:t>
            </a:r>
            <a:r>
              <a:rPr lang="en-US" sz="2400" dirty="0" err="1"/>
              <a:t>x,y,t</a:t>
            </a:r>
            <a:r>
              <a:rPr lang="en-US" sz="2400" dirty="0"/>
              <a:t>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914400" y="4991100"/>
            <a:ext cx="1143000" cy="94803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47800" y="53295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" y="119687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details:  -- recall setup --</a:t>
            </a:r>
          </a:p>
        </p:txBody>
      </p:sp>
    </p:spTree>
    <p:extLst>
      <p:ext uri="{BB962C8B-B14F-4D97-AF65-F5344CB8AC3E}">
        <p14:creationId xmlns:p14="http://schemas.microsoft.com/office/powerpoint/2010/main" val="2668005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619827"/>
              </p:ext>
            </p:extLst>
          </p:nvPr>
        </p:nvGraphicFramePr>
        <p:xfrm>
          <a:off x="304800" y="819840"/>
          <a:ext cx="8425543" cy="5218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22" name="Equation" r:id="rId4" imgW="5410080" imgH="3327120" progId="Equation.DSMT4">
                  <p:embed/>
                </p:oleObj>
              </mc:Choice>
              <mc:Fallback>
                <p:oleObj name="Equation" r:id="rId4" imgW="5410080" imgH="332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19840"/>
                        <a:ext cx="8425543" cy="5218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152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Equations describing  fluid itself (without boundaries)</a:t>
            </a:r>
          </a:p>
        </p:txBody>
      </p:sp>
    </p:spTree>
    <p:extLst>
      <p:ext uri="{BB962C8B-B14F-4D97-AF65-F5344CB8AC3E}">
        <p14:creationId xmlns:p14="http://schemas.microsoft.com/office/powerpoint/2010/main" val="305187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71705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46760" y="152400"/>
            <a:ext cx="6949440" cy="2804160"/>
            <a:chOff x="228600" y="2895600"/>
            <a:chExt cx="8686800" cy="3505200"/>
          </a:xfrm>
        </p:grpSpPr>
        <p:sp>
          <p:nvSpPr>
            <p:cNvPr id="8" name="Cube 7"/>
            <p:cNvSpPr/>
            <p:nvPr/>
          </p:nvSpPr>
          <p:spPr>
            <a:xfrm>
              <a:off x="1066800" y="3962400"/>
              <a:ext cx="7848600" cy="2057400"/>
            </a:xfrm>
            <a:prstGeom prst="cube">
              <a:avLst>
                <a:gd name="adj" fmla="val 39601"/>
              </a:avLst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1066800" y="2895600"/>
              <a:ext cx="7848600" cy="3124200"/>
            </a:xfrm>
            <a:prstGeom prst="cube">
              <a:avLst/>
            </a:prstGeom>
            <a:solidFill>
              <a:schemeClr val="accent1">
                <a:alpha val="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77000" y="3124200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p</a:t>
              </a:r>
              <a:r>
                <a:rPr lang="en-US" sz="2400" baseline="-25000" dirty="0">
                  <a:latin typeface="+mj-lt"/>
                </a:rPr>
                <a:t>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7021830" y="3276600"/>
              <a:ext cx="274320" cy="7597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>
              <a:off x="533400" y="4800600"/>
              <a:ext cx="304800" cy="1219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600" y="5181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h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903817" y="4991100"/>
              <a:ext cx="0" cy="1028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000" y="482403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z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066800" y="6248400"/>
              <a:ext cx="5943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239000" y="59391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x</a:t>
              </a:r>
            </a:p>
          </p:txBody>
        </p:sp>
        <p:cxnSp>
          <p:nvCxnSpPr>
            <p:cNvPr id="23" name="Curved Connector 22"/>
            <p:cNvCxnSpPr/>
            <p:nvPr/>
          </p:nvCxnSpPr>
          <p:spPr>
            <a:xfrm flipV="1">
              <a:off x="1066800" y="4114800"/>
              <a:ext cx="7010400" cy="1066800"/>
            </a:xfrm>
            <a:prstGeom prst="curvedConnector3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6172200" y="4191000"/>
              <a:ext cx="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562600" y="4312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Symbol" pitchFamily="18" charset="2"/>
                </a:rPr>
                <a:t>z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4400" y="4991100"/>
              <a:ext cx="1143000" cy="948035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47800" y="5329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y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43790"/>
              </p:ext>
            </p:extLst>
          </p:nvPr>
        </p:nvGraphicFramePr>
        <p:xfrm>
          <a:off x="990600" y="3288268"/>
          <a:ext cx="7239318" cy="3087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6" name="Equation" r:id="rId4" imgW="5359320" imgH="2311200" progId="Equation.DSMT4">
                  <p:embed/>
                </p:oleObj>
              </mc:Choice>
              <mc:Fallback>
                <p:oleObj name="Equation" r:id="rId4" imgW="5359320" imgH="23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88268"/>
                        <a:ext cx="7239318" cy="3087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379720" y="390658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(We have absorbed p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in “constant”)</a:t>
            </a:r>
          </a:p>
        </p:txBody>
      </p:sp>
    </p:spTree>
    <p:extLst>
      <p:ext uri="{BB962C8B-B14F-4D97-AF65-F5344CB8AC3E}">
        <p14:creationId xmlns:p14="http://schemas.microsoft.com/office/powerpoint/2010/main" val="2112857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044375"/>
              </p:ext>
            </p:extLst>
          </p:nvPr>
        </p:nvGraphicFramePr>
        <p:xfrm>
          <a:off x="840359" y="457200"/>
          <a:ext cx="6961481" cy="2969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74" name="Equation" r:id="rId4" imgW="5359320" imgH="2311200" progId="Equation.DSMT4">
                  <p:embed/>
                </p:oleObj>
              </mc:Choice>
              <mc:Fallback>
                <p:oleObj name="Equation" r:id="rId4" imgW="5359320" imgH="23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359" y="457200"/>
                        <a:ext cx="6961481" cy="2969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Full equations: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3429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Linearized equations: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951794"/>
              </p:ext>
            </p:extLst>
          </p:nvPr>
        </p:nvGraphicFramePr>
        <p:xfrm>
          <a:off x="914400" y="3962399"/>
          <a:ext cx="7312634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75" name="数式" r:id="rId6" imgW="3555720" imgH="1218960" progId="Equation.3">
                  <p:embed/>
                </p:oleObj>
              </mc:Choice>
              <mc:Fallback>
                <p:oleObj name="数式" r:id="rId6" imgW="355572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62399"/>
                        <a:ext cx="7312634" cy="247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05400" y="9144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(We have absorbed p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in “constant”)</a:t>
            </a:r>
          </a:p>
        </p:txBody>
      </p:sp>
    </p:spTree>
    <p:extLst>
      <p:ext uri="{BB962C8B-B14F-4D97-AF65-F5344CB8AC3E}">
        <p14:creationId xmlns:p14="http://schemas.microsoft.com/office/powerpoint/2010/main" val="196828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733800"/>
            <a:ext cx="2819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A67C01-F28C-4E40-BB82-3FCF2D5E5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10" y="304800"/>
            <a:ext cx="8062913" cy="58079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1BB8EF9-7D78-423B-AF88-3F1E1C48E992}"/>
              </a:ext>
            </a:extLst>
          </p:cNvPr>
          <p:cNvSpPr txBox="1"/>
          <p:nvPr/>
        </p:nvSpPr>
        <p:spPr>
          <a:xfrm>
            <a:off x="3352800" y="9906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Thursday, Nov. 12, 2020</a:t>
            </a:r>
          </a:p>
          <a:p>
            <a:r>
              <a:rPr lang="en-US" sz="2400" dirty="0">
                <a:latin typeface="+mj-lt"/>
              </a:rPr>
              <a:t>4 PM</a:t>
            </a:r>
          </a:p>
        </p:txBody>
      </p:sp>
    </p:spTree>
    <p:extLst>
      <p:ext uri="{BB962C8B-B14F-4D97-AF65-F5344CB8AC3E}">
        <p14:creationId xmlns:p14="http://schemas.microsoft.com/office/powerpoint/2010/main" val="2926253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simplicity, keep only linear terms and assume that horizontal variation is only along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: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516635"/>
              </p:ext>
            </p:extLst>
          </p:nvPr>
        </p:nvGraphicFramePr>
        <p:xfrm>
          <a:off x="152400" y="1752600"/>
          <a:ext cx="8967788" cy="4081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94" name="Equation" r:id="rId4" imgW="6019560" imgH="2768400" progId="Equation.DSMT4">
                  <p:embed/>
                </p:oleObj>
              </mc:Choice>
              <mc:Fallback>
                <p:oleObj name="Equation" r:id="rId4" imgW="6019560" imgH="276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52600"/>
                        <a:ext cx="8967788" cy="4081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0393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591646"/>
              </p:ext>
            </p:extLst>
          </p:nvPr>
        </p:nvGraphicFramePr>
        <p:xfrm>
          <a:off x="201613" y="1211997"/>
          <a:ext cx="8789987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922" name="数式" r:id="rId4" imgW="4051080" imgH="1244520" progId="Equation.3">
                  <p:embed/>
                </p:oleObj>
              </mc:Choice>
              <mc:Fallback>
                <p:oleObj name="数式" r:id="rId4" imgW="405108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3" y="1211997"/>
                        <a:ext cx="8789987" cy="267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381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simplicity, keep only linear terms and assume that horizontal variation is only along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– continued: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105856"/>
              </p:ext>
            </p:extLst>
          </p:nvPr>
        </p:nvGraphicFramePr>
        <p:xfrm>
          <a:off x="457200" y="3910219"/>
          <a:ext cx="8229600" cy="259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923" name="Equation" r:id="rId6" imgW="5816520" imgH="1854000" progId="Equation.DSMT4">
                  <p:embed/>
                </p:oleObj>
              </mc:Choice>
              <mc:Fallback>
                <p:oleObj name="Equation" r:id="rId6" imgW="5816520" imgH="18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10219"/>
                        <a:ext cx="8229600" cy="259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971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" y="152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simplicity, keep only linear terms and assume that horizontal variation is only along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– continued: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325579"/>
              </p:ext>
            </p:extLst>
          </p:nvPr>
        </p:nvGraphicFramePr>
        <p:xfrm>
          <a:off x="1025525" y="1295400"/>
          <a:ext cx="5454650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888" name="数式" r:id="rId4" imgW="2514600" imgH="838080" progId="Equation.3">
                  <p:embed/>
                </p:oleObj>
              </mc:Choice>
              <mc:Fallback>
                <p:oleObj name="数式" r:id="rId4" imgW="25146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1295400"/>
                        <a:ext cx="5454650" cy="179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6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94163"/>
            <a:ext cx="755904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19600" y="5969615"/>
            <a:ext cx="457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42627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0" y="426273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h=10 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32232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h=20 m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106737"/>
              </p:ext>
            </p:extLst>
          </p:nvPr>
        </p:nvGraphicFramePr>
        <p:xfrm>
          <a:off x="7104197" y="2152067"/>
          <a:ext cx="1143000" cy="918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889" name="Equation" r:id="rId7" imgW="711000" imgH="571320" progId="Equation.DSMT4">
                  <p:embed/>
                </p:oleObj>
              </mc:Choice>
              <mc:Fallback>
                <p:oleObj name="Equation" r:id="rId7" imgW="7110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04197" y="2152067"/>
                        <a:ext cx="1143000" cy="918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2206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162669"/>
              </p:ext>
            </p:extLst>
          </p:nvPr>
        </p:nvGraphicFramePr>
        <p:xfrm>
          <a:off x="990600" y="1143000"/>
          <a:ext cx="58134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74" name="数式" r:id="rId4" imgW="2679480" imgH="393480" progId="Equation.3">
                  <p:embed/>
                </p:oleObj>
              </mc:Choice>
              <mc:Fallback>
                <p:oleObj name="数式" r:id="rId4" imgW="267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43000"/>
                        <a:ext cx="581342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9560" y="152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simplicity, keep only linear terms and assume that horizontal variation is only along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– continued: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051345"/>
              </p:ext>
            </p:extLst>
          </p:nvPr>
        </p:nvGraphicFramePr>
        <p:xfrm>
          <a:off x="990600" y="2133600"/>
          <a:ext cx="4767262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75" name="数式" r:id="rId6" imgW="2197080" imgH="431640" progId="Equation.3">
                  <p:embed/>
                </p:oleObj>
              </mc:Choice>
              <mc:Fallback>
                <p:oleObj name="数式" r:id="rId6" imgW="2197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33600"/>
                        <a:ext cx="4767262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87797"/>
              </p:ext>
            </p:extLst>
          </p:nvPr>
        </p:nvGraphicFramePr>
        <p:xfrm>
          <a:off x="1057275" y="2743200"/>
          <a:ext cx="730091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76" name="数式" r:id="rId8" imgW="3365280" imgH="419040" progId="Equation.3">
                  <p:embed/>
                </p:oleObj>
              </mc:Choice>
              <mc:Fallback>
                <p:oleObj name="数式" r:id="rId8" imgW="3365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2743200"/>
                        <a:ext cx="7300913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630508"/>
              </p:ext>
            </p:extLst>
          </p:nvPr>
        </p:nvGraphicFramePr>
        <p:xfrm>
          <a:off x="394128" y="4114800"/>
          <a:ext cx="852127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77" name="数式" r:id="rId10" imgW="3606480" imgH="457200" progId="Equation.3">
                  <p:embed/>
                </p:oleObj>
              </mc:Choice>
              <mc:Fallback>
                <p:oleObj name="数式" r:id="rId10" imgW="3606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28" y="4114800"/>
                        <a:ext cx="852127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5401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71705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13560" y="548640"/>
            <a:ext cx="6949440" cy="2804160"/>
            <a:chOff x="228600" y="2895600"/>
            <a:chExt cx="8686800" cy="3505200"/>
          </a:xfrm>
        </p:grpSpPr>
        <p:sp>
          <p:nvSpPr>
            <p:cNvPr id="8" name="Cube 7"/>
            <p:cNvSpPr/>
            <p:nvPr/>
          </p:nvSpPr>
          <p:spPr>
            <a:xfrm>
              <a:off x="1066800" y="3962400"/>
              <a:ext cx="7848600" cy="2057400"/>
            </a:xfrm>
            <a:prstGeom prst="cube">
              <a:avLst>
                <a:gd name="adj" fmla="val 39601"/>
              </a:avLst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1066800" y="2895600"/>
              <a:ext cx="7848600" cy="3124200"/>
            </a:xfrm>
            <a:prstGeom prst="cube">
              <a:avLst/>
            </a:prstGeom>
            <a:solidFill>
              <a:schemeClr val="accent1">
                <a:alpha val="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77000" y="3124200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p</a:t>
              </a:r>
              <a:r>
                <a:rPr lang="en-US" sz="2400" baseline="-25000" dirty="0">
                  <a:latin typeface="+mj-lt"/>
                </a:rPr>
                <a:t>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7021830" y="3276600"/>
              <a:ext cx="274320" cy="7597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>
              <a:off x="533400" y="4800600"/>
              <a:ext cx="304800" cy="1219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600" y="5181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h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903817" y="4991100"/>
              <a:ext cx="0" cy="1028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000" y="482403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z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066800" y="6248400"/>
              <a:ext cx="5943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239000" y="59391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x</a:t>
              </a:r>
            </a:p>
          </p:txBody>
        </p:sp>
        <p:cxnSp>
          <p:nvCxnSpPr>
            <p:cNvPr id="23" name="Curved Connector 22"/>
            <p:cNvCxnSpPr/>
            <p:nvPr/>
          </p:nvCxnSpPr>
          <p:spPr>
            <a:xfrm flipV="1">
              <a:off x="1066800" y="4114800"/>
              <a:ext cx="7010400" cy="1066800"/>
            </a:xfrm>
            <a:prstGeom prst="curvedConnector3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6172200" y="4191000"/>
              <a:ext cx="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562600" y="4312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Symbol" pitchFamily="18" charset="2"/>
                </a:rPr>
                <a:t>z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4400" y="4991100"/>
              <a:ext cx="1143000" cy="948035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47800" y="5329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y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84528"/>
              </p:ext>
            </p:extLst>
          </p:nvPr>
        </p:nvGraphicFramePr>
        <p:xfrm>
          <a:off x="652463" y="3200400"/>
          <a:ext cx="7688262" cy="329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89" name="数式" r:id="rId4" imgW="3543120" imgH="1536480" progId="Equation.3">
                  <p:embed/>
                </p:oleObj>
              </mc:Choice>
              <mc:Fallback>
                <p:oleObj name="数式" r:id="rId4" imgW="3543120" imgH="1536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3200400"/>
                        <a:ext cx="7688262" cy="329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3048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problem </a:t>
            </a:r>
          </a:p>
          <a:p>
            <a:pPr lvl="1"/>
            <a:r>
              <a:rPr lang="en-US" sz="2400" dirty="0">
                <a:latin typeface="+mj-lt"/>
              </a:rPr>
              <a:t>including </a:t>
            </a:r>
          </a:p>
          <a:p>
            <a:pPr lvl="1"/>
            <a:r>
              <a:rPr lang="en-US" sz="2400" dirty="0">
                <a:latin typeface="+mj-lt"/>
              </a:rPr>
              <a:t>non-</a:t>
            </a:r>
            <a:r>
              <a:rPr lang="en-US" sz="2400" dirty="0" err="1">
                <a:latin typeface="+mj-lt"/>
              </a:rPr>
              <a:t>linearities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092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CA6923B-A696-46DE-8E8D-85011B226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19212"/>
            <a:ext cx="8538938" cy="462438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19075" y="3059723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F3C9B5-B45F-4A45-A0FF-B58B31A01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ECCF80-E7F9-49D9-84BD-FA7D55EAD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4B272-9745-4173-8CBC-5E4B8D0AF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593DB4-27DF-4500-B554-77B082777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13" y="2133600"/>
            <a:ext cx="8934187" cy="209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3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4478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Physics of incompressible fluids and their surfaces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  Reference:   Chapter 10 of Fetter and </a:t>
            </a:r>
            <a:r>
              <a:rPr lang="en-US" sz="2400" dirty="0" err="1">
                <a:latin typeface="+mj-lt"/>
              </a:rPr>
              <a:t>Walecka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4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1066800" y="3962400"/>
            <a:ext cx="7848600" cy="2057400"/>
          </a:xfrm>
          <a:prstGeom prst="cube">
            <a:avLst>
              <a:gd name="adj" fmla="val 39601"/>
            </a:avLst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1066800" y="2895600"/>
            <a:ext cx="7848600" cy="3124200"/>
          </a:xfrm>
          <a:prstGeom prst="cube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0" y="3124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</a:t>
            </a:r>
            <a:r>
              <a:rPr lang="en-US" sz="2400" baseline="-25000" dirty="0">
                <a:latin typeface="+mj-lt"/>
              </a:rPr>
              <a:t>0</a:t>
            </a:r>
            <a:endParaRPr lang="en-US" sz="2400" dirty="0">
              <a:latin typeface="+mj-lt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6812280" y="3276600"/>
            <a:ext cx="274320" cy="759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>
            <a:off x="533400" y="4800600"/>
            <a:ext cx="304800" cy="1219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518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903817" y="4991100"/>
            <a:ext cx="0" cy="1028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48240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z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6800" y="6248400"/>
            <a:ext cx="5943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39000" y="5939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x</a:t>
            </a:r>
          </a:p>
        </p:txBody>
      </p:sp>
      <p:cxnSp>
        <p:nvCxnSpPr>
          <p:cNvPr id="15" name="Curved Connector 14"/>
          <p:cNvCxnSpPr/>
          <p:nvPr/>
        </p:nvCxnSpPr>
        <p:spPr>
          <a:xfrm flipV="1">
            <a:off x="1066800" y="4114800"/>
            <a:ext cx="7010400" cy="1066800"/>
          </a:xfrm>
          <a:prstGeom prst="curvedConnector3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172200" y="41910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62600" y="431226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itchFamily="18" charset="2"/>
              </a:rPr>
              <a:t>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" y="5334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container of water with average height h  and surface </a:t>
            </a:r>
            <a:r>
              <a:rPr lang="en-US" sz="2400" dirty="0" err="1">
                <a:latin typeface="+mj-lt"/>
              </a:rPr>
              <a:t>h+</a:t>
            </a:r>
            <a:r>
              <a:rPr lang="en-US" sz="2400" dirty="0" err="1">
                <a:latin typeface="Symbol" pitchFamily="18" charset="2"/>
              </a:rPr>
              <a:t>z</a:t>
            </a:r>
            <a:r>
              <a:rPr lang="en-US" sz="2400" dirty="0"/>
              <a:t>(</a:t>
            </a:r>
            <a:r>
              <a:rPr lang="en-US" sz="2400" dirty="0" err="1"/>
              <a:t>x,y,t</a:t>
            </a:r>
            <a:r>
              <a:rPr lang="en-US" sz="2400" dirty="0"/>
              <a:t>);    (h </a:t>
            </a:r>
            <a:r>
              <a:rPr lang="en-US" sz="2400" dirty="0">
                <a:sym typeface="Wingdings" pitchFamily="2" charset="2"/>
              </a:rPr>
              <a:t> z</a:t>
            </a:r>
            <a:r>
              <a:rPr lang="en-US" sz="2400" baseline="-25000" dirty="0">
                <a:sym typeface="Wingdings" pitchFamily="2" charset="2"/>
              </a:rPr>
              <a:t>0</a:t>
            </a:r>
            <a:r>
              <a:rPr lang="en-US" sz="2400" dirty="0">
                <a:sym typeface="Wingdings" pitchFamily="2" charset="2"/>
              </a:rPr>
              <a:t> on some of the slides)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14400" y="4991100"/>
            <a:ext cx="1143000" cy="94803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47800" y="53295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637430"/>
              </p:ext>
            </p:extLst>
          </p:nvPr>
        </p:nvGraphicFramePr>
        <p:xfrm>
          <a:off x="571500" y="1541463"/>
          <a:ext cx="804227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75" name="Equation" r:id="rId4" imgW="3962160" imgH="457200" progId="Equation.DSMT4">
                  <p:embed/>
                </p:oleObj>
              </mc:Choice>
              <mc:Fallback>
                <p:oleObj name="Equation" r:id="rId4" imgW="3962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" y="1541463"/>
                        <a:ext cx="8042275" cy="104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045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895428"/>
              </p:ext>
            </p:extLst>
          </p:nvPr>
        </p:nvGraphicFramePr>
        <p:xfrm>
          <a:off x="541338" y="152400"/>
          <a:ext cx="6926262" cy="312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721" name="数式" r:id="rId4" imgW="2946240" imgH="1320480" progId="Equation.3">
                  <p:embed/>
                </p:oleObj>
              </mc:Choice>
              <mc:Fallback>
                <p:oleObj name="数式" r:id="rId4" imgW="2946240" imgH="1320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52400"/>
                        <a:ext cx="6926262" cy="312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236500"/>
              </p:ext>
            </p:extLst>
          </p:nvPr>
        </p:nvGraphicFramePr>
        <p:xfrm>
          <a:off x="762000" y="3657600"/>
          <a:ext cx="7065261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722" name="Equation" r:id="rId6" imgW="4559040" imgH="1638000" progId="Equation.DSMT4">
                  <p:embed/>
                </p:oleObj>
              </mc:Choice>
              <mc:Fallback>
                <p:oleObj name="Equation" r:id="rId6" imgW="4559040" imgH="163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7065261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86600" y="26670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within the water</a:t>
            </a:r>
          </a:p>
        </p:txBody>
      </p:sp>
    </p:spTree>
    <p:extLst>
      <p:ext uri="{BB962C8B-B14F-4D97-AF65-F5344CB8AC3E}">
        <p14:creationId xmlns:p14="http://schemas.microsoft.com/office/powerpoint/2010/main" val="305187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6914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surface </a:t>
            </a:r>
            <a:r>
              <a:rPr lang="en-US" sz="2400" i="1" dirty="0">
                <a:latin typeface="Symbol" panose="05050102010706020507" pitchFamily="18" charset="2"/>
              </a:rPr>
              <a:t>z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x,t</a:t>
            </a:r>
            <a:r>
              <a:rPr lang="en-US" sz="2400" i="1" dirty="0">
                <a:latin typeface="+mj-lt"/>
              </a:rPr>
              <a:t>)</a:t>
            </a:r>
            <a:r>
              <a:rPr lang="en-US" sz="2400" dirty="0">
                <a:latin typeface="+mj-lt"/>
              </a:rPr>
              <a:t> wave moving in the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-direction in a channel of width </a:t>
            </a:r>
            <a:r>
              <a:rPr lang="en-US" sz="2400" i="1" dirty="0">
                <a:latin typeface="+mj-lt"/>
              </a:rPr>
              <a:t>b(x) </a:t>
            </a:r>
            <a:r>
              <a:rPr lang="en-US" sz="2400" dirty="0">
                <a:latin typeface="+mj-lt"/>
              </a:rPr>
              <a:t>and height </a:t>
            </a:r>
            <a:r>
              <a:rPr lang="en-US" sz="2400" i="1" dirty="0">
                <a:latin typeface="+mj-lt"/>
              </a:rPr>
              <a:t>h(x):</a:t>
            </a:r>
          </a:p>
          <a:p>
            <a:r>
              <a:rPr lang="en-US" sz="2400" dirty="0">
                <a:latin typeface="+mj-lt"/>
              </a:rPr>
              <a:t>        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28600" y="1676400"/>
            <a:ext cx="4467347" cy="3920685"/>
            <a:chOff x="1828800" y="2484580"/>
            <a:chExt cx="4467347" cy="3920685"/>
          </a:xfrm>
        </p:grpSpPr>
        <p:sp>
          <p:nvSpPr>
            <p:cNvPr id="6" name="Cube 5"/>
            <p:cNvSpPr/>
            <p:nvPr/>
          </p:nvSpPr>
          <p:spPr>
            <a:xfrm>
              <a:off x="3429000" y="4038600"/>
              <a:ext cx="685800" cy="1981200"/>
            </a:xfrm>
            <a:prstGeom prst="cube">
              <a:avLst>
                <a:gd name="adj" fmla="val 64058"/>
              </a:avLst>
            </a:prstGeom>
            <a:pattFill prst="zigZag">
              <a:fgClr>
                <a:srgbClr val="0070C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3429000" y="3398980"/>
              <a:ext cx="685800" cy="1066800"/>
            </a:xfrm>
            <a:prstGeom prst="cube">
              <a:avLst>
                <a:gd name="adj" fmla="val 64058"/>
              </a:avLst>
            </a:prstGeom>
            <a:pattFill prst="wave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0400" y="59436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dx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09524" y="5715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b(x)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727981" y="5638800"/>
              <a:ext cx="463019" cy="47084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91000" y="4008579"/>
              <a:ext cx="0" cy="163022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4168091" y="3398980"/>
              <a:ext cx="22909" cy="59831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214324" y="4572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h(x)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14324" y="3429000"/>
              <a:ext cx="8659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Symbol" panose="05050102010706020507" pitchFamily="18" charset="2"/>
                </a:rPr>
                <a:t>z(</a:t>
              </a:r>
              <a:r>
                <a:rPr lang="en-US" sz="2400" i="1" dirty="0" err="1"/>
                <a:t>x,t</a:t>
              </a:r>
              <a:r>
                <a:rPr lang="en-US" sz="2400" i="1" dirty="0">
                  <a:latin typeface="Symbol" panose="05050102010706020507" pitchFamily="18" charset="2"/>
                </a:rPr>
                <a:t>)</a:t>
              </a:r>
            </a:p>
          </p:txBody>
        </p:sp>
        <p:sp>
          <p:nvSpPr>
            <p:cNvPr id="21" name="Cube 20"/>
            <p:cNvSpPr/>
            <p:nvPr/>
          </p:nvSpPr>
          <p:spPr>
            <a:xfrm>
              <a:off x="3429000" y="2484580"/>
              <a:ext cx="685800" cy="1325420"/>
            </a:xfrm>
            <a:prstGeom prst="cube">
              <a:avLst>
                <a:gd name="adj" fmla="val 64058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18288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8006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905000" y="4186535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v(</a:t>
              </a:r>
              <a:r>
                <a:rPr lang="en-US" sz="2400" i="1" dirty="0" err="1">
                  <a:latin typeface="+mj-lt"/>
                </a:rPr>
                <a:t>x,t</a:t>
              </a:r>
              <a:r>
                <a:rPr lang="en-US" sz="2400" i="1" dirty="0">
                  <a:latin typeface="+mj-lt"/>
                </a:rPr>
                <a:t>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23655" y="4191000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v(</a:t>
              </a:r>
              <a:r>
                <a:rPr lang="en-US" sz="2400" i="1" dirty="0" err="1">
                  <a:latin typeface="+mj-lt"/>
                </a:rPr>
                <a:t>x+dx,t</a:t>
              </a:r>
              <a:r>
                <a:rPr lang="en-US" sz="2400" i="1" dirty="0">
                  <a:latin typeface="+mj-lt"/>
                </a:rPr>
                <a:t>)</a:t>
              </a: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439478"/>
              </p:ext>
            </p:extLst>
          </p:nvPr>
        </p:nvGraphicFramePr>
        <p:xfrm>
          <a:off x="3870325" y="4662911"/>
          <a:ext cx="4959350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77" name="Equation" r:id="rId4" imgW="2971800" imgH="901440" progId="Equation.DSMT4">
                  <p:embed/>
                </p:oleObj>
              </mc:Choice>
              <mc:Fallback>
                <p:oleObj name="Equation" r:id="rId4" imgW="29718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70325" y="4662911"/>
                        <a:ext cx="4959350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698893"/>
              </p:ext>
            </p:extLst>
          </p:nvPr>
        </p:nvGraphicFramePr>
        <p:xfrm>
          <a:off x="4311355" y="1284526"/>
          <a:ext cx="4754837" cy="1306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78" name="Equation" r:id="rId6" imgW="3466800" imgH="952200" progId="Equation.DSMT4">
                  <p:embed/>
                </p:oleObj>
              </mc:Choice>
              <mc:Fallback>
                <p:oleObj name="Equation" r:id="rId6" imgW="34668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11355" y="1284526"/>
                        <a:ext cx="4754837" cy="1306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499129"/>
              </p:ext>
            </p:extLst>
          </p:nvPr>
        </p:nvGraphicFramePr>
        <p:xfrm>
          <a:off x="3899152" y="2628457"/>
          <a:ext cx="2609932" cy="432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79" name="Equation" r:id="rId8" imgW="2070000" imgH="342720" progId="Equation.DSMT4">
                  <p:embed/>
                </p:oleObj>
              </mc:Choice>
              <mc:Fallback>
                <p:oleObj name="Equation" r:id="rId8" imgW="20700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99152" y="2628457"/>
                        <a:ext cx="2609932" cy="432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Up Arrow 13"/>
          <p:cNvSpPr/>
          <p:nvPr/>
        </p:nvSpPr>
        <p:spPr>
          <a:xfrm rot="-1200000">
            <a:off x="5252796" y="2254158"/>
            <a:ext cx="242888" cy="4613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856759"/>
              </p:ext>
            </p:extLst>
          </p:nvPr>
        </p:nvGraphicFramePr>
        <p:xfrm>
          <a:off x="6350000" y="2343150"/>
          <a:ext cx="24812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80" name="Equation" r:id="rId10" imgW="1968480" imgH="342720" progId="Equation.DSMT4">
                  <p:embed/>
                </p:oleObj>
              </mc:Choice>
              <mc:Fallback>
                <p:oleObj name="Equation" r:id="rId10" imgW="19684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50000" y="2343150"/>
                        <a:ext cx="2481263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Up Arrow 30"/>
          <p:cNvSpPr/>
          <p:nvPr/>
        </p:nvSpPr>
        <p:spPr>
          <a:xfrm rot="-1200000">
            <a:off x="6717447" y="2212017"/>
            <a:ext cx="176299" cy="1987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7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28600" y="152400"/>
            <a:ext cx="4467347" cy="3920685"/>
            <a:chOff x="1828800" y="2484580"/>
            <a:chExt cx="4467347" cy="3920685"/>
          </a:xfrm>
        </p:grpSpPr>
        <p:sp>
          <p:nvSpPr>
            <p:cNvPr id="6" name="Cube 5"/>
            <p:cNvSpPr/>
            <p:nvPr/>
          </p:nvSpPr>
          <p:spPr>
            <a:xfrm>
              <a:off x="3429000" y="4038600"/>
              <a:ext cx="685800" cy="1981200"/>
            </a:xfrm>
            <a:prstGeom prst="cube">
              <a:avLst>
                <a:gd name="adj" fmla="val 64058"/>
              </a:avLst>
            </a:prstGeom>
            <a:pattFill prst="zigZag">
              <a:fgClr>
                <a:srgbClr val="0070C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3429000" y="3398980"/>
              <a:ext cx="685800" cy="1066800"/>
            </a:xfrm>
            <a:prstGeom prst="cube">
              <a:avLst>
                <a:gd name="adj" fmla="val 64058"/>
              </a:avLst>
            </a:prstGeom>
            <a:pattFill prst="wave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0400" y="59436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dx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09524" y="5715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b(x)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3727981" y="5638800"/>
              <a:ext cx="463019" cy="47084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4191000" y="4008579"/>
              <a:ext cx="0" cy="163022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4168091" y="3398980"/>
              <a:ext cx="22909" cy="59831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214324" y="4572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h(x)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14324" y="3429000"/>
              <a:ext cx="8659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Symbol" panose="05050102010706020507" pitchFamily="18" charset="2"/>
                </a:rPr>
                <a:t>z(</a:t>
              </a:r>
              <a:r>
                <a:rPr lang="en-US" sz="2400" i="1" dirty="0" err="1"/>
                <a:t>x,t</a:t>
              </a:r>
              <a:r>
                <a:rPr lang="en-US" sz="2400" i="1" dirty="0">
                  <a:latin typeface="Symbol" panose="05050102010706020507" pitchFamily="18" charset="2"/>
                </a:rPr>
                <a:t>)</a:t>
              </a:r>
            </a:p>
          </p:txBody>
        </p:sp>
        <p:sp>
          <p:nvSpPr>
            <p:cNvPr id="15" name="Cube 14"/>
            <p:cNvSpPr/>
            <p:nvPr/>
          </p:nvSpPr>
          <p:spPr>
            <a:xfrm>
              <a:off x="3429000" y="2484580"/>
              <a:ext cx="685800" cy="1325420"/>
            </a:xfrm>
            <a:prstGeom prst="cube">
              <a:avLst>
                <a:gd name="adj" fmla="val 64058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8288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8006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905000" y="4186535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v(</a:t>
              </a:r>
              <a:r>
                <a:rPr lang="en-US" sz="2400" i="1" dirty="0" err="1">
                  <a:latin typeface="+mj-lt"/>
                </a:rPr>
                <a:t>x,t</a:t>
              </a:r>
              <a:r>
                <a:rPr lang="en-US" sz="2400" i="1" dirty="0">
                  <a:latin typeface="+mj-lt"/>
                </a:rPr>
                <a:t>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23655" y="4191000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v(</a:t>
              </a:r>
              <a:r>
                <a:rPr lang="en-US" sz="2400" i="1" dirty="0" err="1">
                  <a:latin typeface="+mj-lt"/>
                </a:rPr>
                <a:t>x+dx,t</a:t>
              </a:r>
              <a:r>
                <a:rPr lang="en-US" sz="2400" i="1" dirty="0">
                  <a:latin typeface="+mj-lt"/>
                </a:rPr>
                <a:t>)</a:t>
              </a:r>
            </a:p>
          </p:txBody>
        </p: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740261"/>
              </p:ext>
            </p:extLst>
          </p:nvPr>
        </p:nvGraphicFramePr>
        <p:xfrm>
          <a:off x="3924300" y="94899"/>
          <a:ext cx="4895850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098" name="Equation" r:id="rId4" imgW="2933640" imgH="901440" progId="Equation.DSMT4">
                  <p:embed/>
                </p:oleObj>
              </mc:Choice>
              <mc:Fallback>
                <p:oleObj name="Equation" r:id="rId4" imgW="293364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24300" y="94899"/>
                        <a:ext cx="4895850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154217"/>
              </p:ext>
            </p:extLst>
          </p:nvPr>
        </p:nvGraphicFramePr>
        <p:xfrm>
          <a:off x="4888261" y="2057400"/>
          <a:ext cx="3931889" cy="1052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099" name="Equation" r:id="rId6" imgW="2323800" imgH="622080" progId="Equation.DSMT4">
                  <p:embed/>
                </p:oleObj>
              </mc:Choice>
              <mc:Fallback>
                <p:oleObj name="Equation" r:id="rId6" imgW="23238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88261" y="2057400"/>
                        <a:ext cx="3931889" cy="1052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629065"/>
              </p:ext>
            </p:extLst>
          </p:nvPr>
        </p:nvGraphicFramePr>
        <p:xfrm>
          <a:off x="369185" y="4309935"/>
          <a:ext cx="3880278" cy="1940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100" name="Equation" r:id="rId8" imgW="2514600" imgH="1257120" progId="Equation.DSMT4">
                  <p:embed/>
                </p:oleObj>
              </mc:Choice>
              <mc:Fallback>
                <p:oleObj name="Equation" r:id="rId8" imgW="251460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9185" y="4309935"/>
                        <a:ext cx="3880278" cy="1940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354159"/>
              </p:ext>
            </p:extLst>
          </p:nvPr>
        </p:nvGraphicFramePr>
        <p:xfrm>
          <a:off x="4628535" y="4724400"/>
          <a:ext cx="4291012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101" name="Equation" r:id="rId10" imgW="2768400" imgH="901440" progId="Equation.DSMT4">
                  <p:embed/>
                </p:oleObj>
              </mc:Choice>
              <mc:Fallback>
                <p:oleObj name="Equation" r:id="rId10" imgW="276840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8535" y="4724400"/>
                        <a:ext cx="4291012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1165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21906</TotalTime>
  <Words>910</Words>
  <Application>Microsoft Office PowerPoint</Application>
  <PresentationFormat>On-screen Show (4:3)</PresentationFormat>
  <Paragraphs>205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1057</cp:revision>
  <cp:lastPrinted>2020-11-10T02:15:17Z</cp:lastPrinted>
  <dcterms:created xsi:type="dcterms:W3CDTF">2012-01-10T18:32:24Z</dcterms:created>
  <dcterms:modified xsi:type="dcterms:W3CDTF">2020-11-10T02:15:54Z</dcterms:modified>
</cp:coreProperties>
</file>