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6" r:id="rId2"/>
    <p:sldId id="395" r:id="rId3"/>
    <p:sldId id="354" r:id="rId4"/>
    <p:sldId id="403" r:id="rId5"/>
    <p:sldId id="404" r:id="rId6"/>
    <p:sldId id="397" r:id="rId7"/>
    <p:sldId id="398" r:id="rId8"/>
    <p:sldId id="399" r:id="rId9"/>
    <p:sldId id="400" r:id="rId10"/>
    <p:sldId id="375" r:id="rId11"/>
    <p:sldId id="406" r:id="rId12"/>
    <p:sldId id="405" r:id="rId13"/>
    <p:sldId id="377" r:id="rId14"/>
    <p:sldId id="378" r:id="rId15"/>
    <p:sldId id="379" r:id="rId16"/>
    <p:sldId id="380" r:id="rId17"/>
    <p:sldId id="381" r:id="rId18"/>
    <p:sldId id="382" r:id="rId19"/>
    <p:sldId id="408" r:id="rId20"/>
    <p:sldId id="383" r:id="rId21"/>
    <p:sldId id="384" r:id="rId22"/>
    <p:sldId id="401" r:id="rId23"/>
    <p:sldId id="385" r:id="rId24"/>
    <p:sldId id="386" r:id="rId25"/>
    <p:sldId id="387" r:id="rId26"/>
    <p:sldId id="388" r:id="rId27"/>
    <p:sldId id="394" r:id="rId28"/>
    <p:sldId id="392" r:id="rId29"/>
    <p:sldId id="407" r:id="rId30"/>
    <p:sldId id="389" r:id="rId31"/>
    <p:sldId id="390" r:id="rId32"/>
    <p:sldId id="391" r:id="rId33"/>
    <p:sldId id="376" r:id="rId34"/>
    <p:sldId id="402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395"/>
            <p14:sldId id="354"/>
            <p14:sldId id="403"/>
            <p14:sldId id="404"/>
            <p14:sldId id="397"/>
            <p14:sldId id="398"/>
            <p14:sldId id="399"/>
            <p14:sldId id="400"/>
            <p14:sldId id="375"/>
            <p14:sldId id="406"/>
            <p14:sldId id="405"/>
            <p14:sldId id="377"/>
            <p14:sldId id="378"/>
            <p14:sldId id="379"/>
            <p14:sldId id="380"/>
            <p14:sldId id="381"/>
            <p14:sldId id="382"/>
            <p14:sldId id="408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407"/>
            <p14:sldId id="389"/>
            <p14:sldId id="390"/>
            <p14:sldId id="391"/>
            <p14:sldId id="376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82" d="100"/>
          <a:sy n="82" d="100"/>
        </p:scale>
        <p:origin x="53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emf"/><Relationship Id="rId4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1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29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5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5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5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" y="144096"/>
            <a:ext cx="8763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online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Plan for Lecture 35: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106541"/>
              </p:ext>
            </p:extLst>
          </p:nvPr>
        </p:nvGraphicFramePr>
        <p:xfrm>
          <a:off x="120588" y="3535680"/>
          <a:ext cx="895985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33" name="Equation" r:id="rId4" imgW="7441920" imgH="2374560" progId="Equation.DSMT4">
                  <p:embed/>
                </p:oleObj>
              </mc:Choice>
              <mc:Fallback>
                <p:oleObj name="Equation" r:id="rId4" imgW="7441920" imgH="237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88" y="3535680"/>
                        <a:ext cx="8959850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04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724C0-1786-4817-93C7-A038F6824980}"/>
              </a:ext>
            </a:extLst>
          </p:cNvPr>
          <p:cNvSpPr txBox="1"/>
          <p:nvPr/>
        </p:nvSpPr>
        <p:spPr>
          <a:xfrm>
            <a:off x="304800" y="304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 – why is the following true?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77468"/>
              </p:ext>
            </p:extLst>
          </p:nvPr>
        </p:nvGraphicFramePr>
        <p:xfrm>
          <a:off x="152400" y="1219200"/>
          <a:ext cx="88534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0" name="Equation" r:id="rId3" imgW="7353000" imgH="1663560" progId="Equation.DSMT4">
                  <p:embed/>
                </p:oleObj>
              </mc:Choice>
              <mc:Fallback>
                <p:oleObj name="Equation" r:id="rId3" imgW="735300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534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wikipedia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18395-2C4D-46C2-A580-D7A2D71FA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3401E-A21F-4A50-9DCE-845D1270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EBCAA-CB3D-4E1E-A3AD-E7414C0C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C1040-FB08-43BB-BD1D-187086F174EF}"/>
              </a:ext>
            </a:extLst>
          </p:cNvPr>
          <p:cNvSpPr txBox="1"/>
          <p:nvPr/>
        </p:nvSpPr>
        <p:spPr>
          <a:xfrm>
            <a:off x="304800" y="304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 -- </a:t>
            </a:r>
            <a:r>
              <a:rPr lang="en-US" sz="2400" dirty="0"/>
              <a:t>In what situation, the velocity potential phi in Bernoulli's equation satisfies d(phi)/d(t)=0?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D70652-1176-4CFC-8FCF-7CD12C847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415571"/>
              </p:ext>
            </p:extLst>
          </p:nvPr>
        </p:nvGraphicFramePr>
        <p:xfrm>
          <a:off x="542925" y="1676400"/>
          <a:ext cx="7981950" cy="149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22" name="Equation" r:id="rId3" imgW="6629400" imgH="1257120" progId="Equation.DSMT4">
                  <p:embed/>
                </p:oleObj>
              </mc:Choice>
              <mc:Fallback>
                <p:oleObj name="Equation" r:id="rId3" imgW="6629400" imgH="125712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1676400"/>
                        <a:ext cx="7981950" cy="149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296A51C-C5ED-4FEF-A502-0BA7603B8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62361"/>
              </p:ext>
            </p:extLst>
          </p:nvPr>
        </p:nvGraphicFramePr>
        <p:xfrm>
          <a:off x="554647" y="3648319"/>
          <a:ext cx="7643185" cy="887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23" name="Equation" r:id="rId5" imgW="3390840" imgH="393480" progId="Equation.DSMT4">
                  <p:embed/>
                </p:oleObj>
              </mc:Choice>
              <mc:Fallback>
                <p:oleObj name="Equation" r:id="rId5" imgW="3390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4647" y="3648319"/>
                        <a:ext cx="7643185" cy="887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7558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55995"/>
              </p:ext>
            </p:extLst>
          </p:nvPr>
        </p:nvGraphicFramePr>
        <p:xfrm>
          <a:off x="955675" y="3705225"/>
          <a:ext cx="708183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4" name="数式" r:id="rId4" imgW="3263760" imgH="1066680" progId="Equation.3">
                  <p:embed/>
                </p:oleObj>
              </mc:Choice>
              <mc:Fallback>
                <p:oleObj name="数式" r:id="rId4" imgW="326376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3705225"/>
                        <a:ext cx="7081838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5171"/>
              </p:ext>
            </p:extLst>
          </p:nvPr>
        </p:nvGraphicFramePr>
        <p:xfrm>
          <a:off x="1826260" y="3657600"/>
          <a:ext cx="6555740" cy="25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30" name="Equation" r:id="rId4" imgW="4698720" imgH="1803240" progId="Equation.DSMT4">
                  <p:embed/>
                </p:oleObj>
              </mc:Choice>
              <mc:Fallback>
                <p:oleObj name="Equation" r:id="rId4" imgW="469872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6260" y="3657600"/>
                        <a:ext cx="6555740" cy="25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51" name="Equation" r:id="rId4" imgW="5803560" imgH="622080" progId="Equation.DSMT4">
                  <p:embed/>
                </p:oleObj>
              </mc:Choice>
              <mc:Fallback>
                <p:oleObj name="Equation" r:id="rId4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47" name="Equation" r:id="rId4" imgW="2273040" imgH="266400" progId="Equation.DSMT4">
                  <p:embed/>
                </p:oleObj>
              </mc:Choice>
              <mc:Fallback>
                <p:oleObj name="Equation" r:id="rId4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48" name="Equation" r:id="rId6" imgW="4089240" imgH="927000" progId="Equation.DSMT4">
                  <p:embed/>
                </p:oleObj>
              </mc:Choice>
              <mc:Fallback>
                <p:oleObj name="Equation" r:id="rId6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49" name="Equation" r:id="rId8" imgW="5841720" imgH="749160" progId="Equation.DSMT4">
                  <p:embed/>
                </p:oleObj>
              </mc:Choice>
              <mc:Fallback>
                <p:oleObj name="Equation" r:id="rId8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50" name="Equation" r:id="rId10" imgW="228600" imgH="330120" progId="Equation.DSMT4">
                  <p:embed/>
                </p:oleObj>
              </mc:Choice>
              <mc:Fallback>
                <p:oleObj name="Equation" r:id="rId10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51" name="Equation" r:id="rId12" imgW="228600" imgH="330120" progId="Equation.DSMT4">
                  <p:embed/>
                </p:oleObj>
              </mc:Choice>
              <mc:Fallback>
                <p:oleObj name="Equation" r:id="rId12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29" name="Equation" r:id="rId4" imgW="1371600" imgH="571320" progId="Equation.DSMT4">
                  <p:embed/>
                </p:oleObj>
              </mc:Choice>
              <mc:Fallback>
                <p:oleObj name="Equation" r:id="rId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30" name="Equation" r:id="rId6" imgW="3162240" imgH="1180800" progId="Equation.DSMT4">
                  <p:embed/>
                </p:oleObj>
              </mc:Choice>
              <mc:Fallback>
                <p:oleObj name="Equation" r:id="rId6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31" name="Equation" r:id="rId8" imgW="5054400" imgH="660240" progId="Equation.DSMT4">
                  <p:embed/>
                </p:oleObj>
              </mc:Choice>
              <mc:Fallback>
                <p:oleObj name="Equation" r:id="rId8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74" name="Equation" r:id="rId4" imgW="7988040" imgH="596880" progId="Equation.DSMT4">
                  <p:embed/>
                </p:oleObj>
              </mc:Choice>
              <mc:Fallback>
                <p:oleObj name="Equation" r:id="rId4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75" name="Equation" r:id="rId6" imgW="1091880" imgH="596880" progId="Equation.DSMT4">
                    <p:embed/>
                  </p:oleObj>
                </mc:Choice>
                <mc:Fallback>
                  <p:oleObj name="Equation" r:id="rId6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76" name="Equation" r:id="rId8" imgW="8013600" imgH="596880" progId="Equation.DSMT4">
                  <p:embed/>
                </p:oleObj>
              </mc:Choice>
              <mc:Fallback>
                <p:oleObj name="Equation" r:id="rId8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77" name="Equation" r:id="rId10" imgW="2920680" imgH="596880" progId="Equation.DSMT4">
                  <p:embed/>
                </p:oleObj>
              </mc:Choice>
              <mc:Fallback>
                <p:oleObj name="Equation" r:id="rId10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78" name="Equation" r:id="rId12" imgW="8907624" imgH="655375" progId="Equation.DSMT4">
                  <p:embed/>
                </p:oleObj>
              </mc:Choice>
              <mc:Fallback>
                <p:oleObj name="Equation" r:id="rId12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ECACB-9E9C-4618-9D1F-E6C9FF61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1C9BD-403F-4B3A-8904-0E97B14C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C2D06-6886-4366-B90D-2FC0C09C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4B283-4F27-4FF3-A383-44CFD6CD239D}"/>
              </a:ext>
            </a:extLst>
          </p:cNvPr>
          <p:cNvSpPr txBox="1"/>
          <p:nvPr/>
        </p:nvSpPr>
        <p:spPr>
          <a:xfrm>
            <a:off x="228600" y="1524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Question -- </a:t>
            </a:r>
            <a:r>
              <a:rPr lang="en-US" sz="2400" dirty="0"/>
              <a:t>Why does zero vertical velocity at the bottom of a pool ensure all odd derivatives vanish from the Taylor expansion? </a:t>
            </a:r>
          </a:p>
          <a:p>
            <a:endParaRPr lang="en-US" sz="2400" dirty="0"/>
          </a:p>
          <a:p>
            <a:r>
              <a:rPr lang="en-US" sz="2400" dirty="0"/>
              <a:t>Comment – You are right it is not a rigorous, but an approximate result.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6188FD9-F503-41BB-98F2-93A598F99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780920"/>
              </p:ext>
            </p:extLst>
          </p:nvPr>
        </p:nvGraphicFramePr>
        <p:xfrm>
          <a:off x="433754" y="2971800"/>
          <a:ext cx="7681945" cy="139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61" name="Equation" r:id="rId3" imgW="5930640" imgH="1079280" progId="Equation.DSMT4">
                  <p:embed/>
                </p:oleObj>
              </mc:Choice>
              <mc:Fallback>
                <p:oleObj name="Equation" r:id="rId3" imgW="593064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754" y="2971800"/>
                        <a:ext cx="7681945" cy="1398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892779-0800-4126-895E-8BA70B8D22E2}"/>
              </a:ext>
            </a:extLst>
          </p:cNvPr>
          <p:cNvSpPr txBox="1"/>
          <p:nvPr/>
        </p:nvSpPr>
        <p:spPr>
          <a:xfrm>
            <a:off x="304800" y="4724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One can think of other counter examples of functions for which  the first derivative vanishes but the third derivative does not.</a:t>
            </a:r>
          </a:p>
        </p:txBody>
      </p:sp>
    </p:spTree>
    <p:extLst>
      <p:ext uri="{BB962C8B-B14F-4D97-AF65-F5344CB8AC3E}">
        <p14:creationId xmlns:p14="http://schemas.microsoft.com/office/powerpoint/2010/main" val="93368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54" name="Equation" r:id="rId4" imgW="4165560" imgH="1942920" progId="Equation.DSMT4">
                  <p:embed/>
                </p:oleObj>
              </mc:Choice>
              <mc:Fallback>
                <p:oleObj name="Equation" r:id="rId4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55" name="Equation" r:id="rId6" imgW="7581600" imgH="596880" progId="Equation.DSMT4">
                  <p:embed/>
                </p:oleObj>
              </mc:Choice>
              <mc:Fallback>
                <p:oleObj name="Equation" r:id="rId6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56" name="Equation" r:id="rId8" imgW="4902120" imgH="596880" progId="Equation.DSMT4">
                  <p:embed/>
                </p:oleObj>
              </mc:Choice>
              <mc:Fallback>
                <p:oleObj name="Equation" r:id="rId8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65" name="Equation" r:id="rId4" imgW="6222960" imgH="1155600" progId="Equation.DSMT4">
                  <p:embed/>
                </p:oleObj>
              </mc:Choice>
              <mc:Fallback>
                <p:oleObj name="Equation" r:id="rId4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66" name="Equation" r:id="rId6" imgW="4787640" imgH="977760" progId="Equation.DSMT4">
                  <p:embed/>
                </p:oleObj>
              </mc:Choice>
              <mc:Fallback>
                <p:oleObj name="Equation" r:id="rId6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67" name="Equation" r:id="rId8" imgW="5803560" imgH="927000" progId="Equation.DSMT4">
                  <p:embed/>
                </p:oleObj>
              </mc:Choice>
              <mc:Fallback>
                <p:oleObj name="Equation" r:id="rId8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28" name="Equation" r:id="rId4" imgW="2108160" imgH="266400" progId="Equation.DSMT4">
                  <p:embed/>
                </p:oleObj>
              </mc:Choice>
              <mc:Fallback>
                <p:oleObj name="Equation" r:id="rId4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29" name="Equation" r:id="rId6" imgW="6527520" imgH="1866600" progId="Equation.DSMT4">
                  <p:embed/>
                </p:oleObj>
              </mc:Choice>
              <mc:Fallback>
                <p:oleObj name="Equation" r:id="rId6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30" name="Equation" r:id="rId8" imgW="4597200" imgH="952200" progId="Equation.DSMT4">
                  <p:embed/>
                </p:oleObj>
              </mc:Choice>
              <mc:Fallback>
                <p:oleObj name="Equation" r:id="rId8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31" name="Equation" r:id="rId10" imgW="4152600" imgH="203040" progId="Equation.DSMT4">
                  <p:embed/>
                </p:oleObj>
              </mc:Choice>
              <mc:Fallback>
                <p:oleObj name="Equation" r:id="rId10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4" name="Equation" r:id="rId4" imgW="5587920" imgH="1358640" progId="Equation.DSMT4">
                  <p:embed/>
                </p:oleObj>
              </mc:Choice>
              <mc:Fallback>
                <p:oleObj name="Equation" r:id="rId4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5" name="Equation" r:id="rId6" imgW="4686120" imgH="622080" progId="Equation.DSMT4">
                  <p:embed/>
                </p:oleObj>
              </mc:Choice>
              <mc:Fallback>
                <p:oleObj name="Equation" r:id="rId6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6" name="Equation" r:id="rId8" imgW="4584600" imgH="1358640" progId="Equation.DSMT4">
                  <p:embed/>
                </p:oleObj>
              </mc:Choice>
              <mc:Fallback>
                <p:oleObj name="Equation" r:id="rId8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consistently determined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94" name="Equation" r:id="rId4" imgW="4927320" imgH="4241520" progId="Equation.DSMT4">
                  <p:embed/>
                </p:oleObj>
              </mc:Choice>
              <mc:Fallback>
                <p:oleObj name="Equation" r:id="rId4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8" name="Equation" r:id="rId4" imgW="1815840" imgH="330120" progId="Equation.DSMT4">
                  <p:embed/>
                </p:oleObj>
              </mc:Choice>
              <mc:Fallback>
                <p:oleObj name="Equation" r:id="rId4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9" name="Equation" r:id="rId6" imgW="4572000" imgH="2070000" progId="Equation.DSMT4">
                  <p:embed/>
                </p:oleObj>
              </mc:Choice>
              <mc:Fallback>
                <p:oleObj name="Equation" r:id="rId6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28" name="Equation" r:id="rId4" imgW="4076640" imgH="634680" progId="Equation.DSMT4">
                  <p:embed/>
                </p:oleObj>
              </mc:Choice>
              <mc:Fallback>
                <p:oleObj name="Equation" r:id="rId4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29" name="Equation" r:id="rId6" imgW="5117760" imgH="1485720" progId="Equation.DSMT4">
                  <p:embed/>
                </p:oleObj>
              </mc:Choice>
              <mc:Fallback>
                <p:oleObj name="Equation" r:id="rId6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8590"/>
              </p:ext>
            </p:extLst>
          </p:nvPr>
        </p:nvGraphicFramePr>
        <p:xfrm>
          <a:off x="533400" y="457200"/>
          <a:ext cx="7808913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28" name="Equation" r:id="rId4" imgW="6845040" imgH="5067000" progId="Equation.DSMT4">
                  <p:embed/>
                </p:oleObj>
              </mc:Choice>
              <mc:Fallback>
                <p:oleObj name="Equation" r:id="rId4" imgW="68450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7808913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758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32751"/>
              </p:ext>
            </p:extLst>
          </p:nvPr>
        </p:nvGraphicFramePr>
        <p:xfrm>
          <a:off x="838200" y="493023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17" name="Equation" r:id="rId5" imgW="4025880" imgH="723600" progId="Equation.DSMT4">
                  <p:embed/>
                </p:oleObj>
              </mc:Choice>
              <mc:Fallback>
                <p:oleObj name="Equation" r:id="rId5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493023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FC312-6497-407D-BCB5-E836AC6B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7782D-BD59-4824-96E1-2A88C4F5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95949-1C57-40C3-9F67-84EBD566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FF89B-FC4E-456D-9092-0ECB72417545}"/>
              </a:ext>
            </a:extLst>
          </p:cNvPr>
          <p:cNvSpPr txBox="1"/>
          <p:nvPr/>
        </p:nvSpPr>
        <p:spPr>
          <a:xfrm>
            <a:off x="609600" y="457200"/>
            <a:ext cx="79117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Your question -- </a:t>
            </a:r>
            <a:r>
              <a:rPr lang="en-US" sz="2400" dirty="0"/>
              <a:t>In visualization, what do the red line and</a:t>
            </a:r>
          </a:p>
          <a:p>
            <a:r>
              <a:rPr lang="en-US" sz="2400" dirty="0"/>
              <a:t> the blue line stand for?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Two soliton solutions with different amplitudes</a:t>
            </a:r>
          </a:p>
          <a:p>
            <a:r>
              <a:rPr lang="en-US" sz="2400" dirty="0">
                <a:latin typeface="+mj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59119-5AA1-49A0-9CEF-ADF49951E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9144000" cy="25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47649" y="28956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B2A16-549B-4A5B-A545-92F1AB256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9" y="963563"/>
            <a:ext cx="8365881" cy="45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36" name="Equation" r:id="rId4" imgW="4647960" imgH="1002960" progId="Equation.DSMT4">
                  <p:embed/>
                </p:oleObj>
              </mc:Choice>
              <mc:Fallback>
                <p:oleObj name="Equation" r:id="rId4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37" name="Equation" r:id="rId6" imgW="3479760" imgH="927000" progId="Equation.DSMT4">
                  <p:embed/>
                </p:oleObj>
              </mc:Choice>
              <mc:Fallback>
                <p:oleObj name="Equation" r:id="rId6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38" name="Equation" r:id="rId8" imgW="3136680" imgH="1054080" progId="Equation.DSMT4">
                  <p:embed/>
                </p:oleObj>
              </mc:Choice>
              <mc:Fallback>
                <p:oleObj name="Equation" r:id="rId8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80" name="Equation" r:id="rId4" imgW="5270400" imgH="4559040" progId="Equation.DSMT4">
                  <p:embed/>
                </p:oleObj>
              </mc:Choice>
              <mc:Fallback>
                <p:oleObj name="Equation" r:id="rId4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760212"/>
              </p:ext>
            </p:extLst>
          </p:nvPr>
        </p:nvGraphicFramePr>
        <p:xfrm>
          <a:off x="1676400" y="25908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01" name="Equation" r:id="rId4" imgW="5117760" imgH="1485720" progId="Equation.DSMT4">
                  <p:embed/>
                </p:oleObj>
              </mc:Choice>
              <mc:Fallback>
                <p:oleObj name="Equation" r:id="rId4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400" y="25908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</a:t>
            </a:r>
            <a:r>
              <a:rPr lang="en-US" sz="2400" dirty="0" err="1">
                <a:latin typeface="+mj-lt"/>
              </a:rPr>
              <a:t>soliton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64F0A-267C-48F6-BD09-C5A989A9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054DC-1718-4CF3-98B6-0A3CA408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48500-243D-43D4-B801-4A7721D4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56FCC-548E-49B0-9BCF-EE7CCF297F74}"/>
              </a:ext>
            </a:extLst>
          </p:cNvPr>
          <p:cNvSpPr txBox="1"/>
          <p:nvPr/>
        </p:nvSpPr>
        <p:spPr>
          <a:xfrm>
            <a:off x="685800" y="1302127"/>
            <a:ext cx="77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Schedule for weekly one-on-one meetings</a:t>
            </a:r>
          </a:p>
          <a:p>
            <a:r>
              <a:rPr lang="en-US" sz="3200" dirty="0"/>
              <a:t> (EST)</a:t>
            </a:r>
          </a:p>
          <a:p>
            <a:endParaRPr lang="en-US" sz="3200" dirty="0"/>
          </a:p>
          <a:p>
            <a:r>
              <a:rPr lang="en-US" sz="3200" dirty="0"/>
              <a:t>Nick – 11 AM  Monday</a:t>
            </a:r>
          </a:p>
          <a:p>
            <a:r>
              <a:rPr lang="en-US" sz="3200" dirty="0"/>
              <a:t>Tim – 9 AM Tuesday</a:t>
            </a:r>
          </a:p>
          <a:p>
            <a:r>
              <a:rPr lang="en-US" sz="3200" dirty="0"/>
              <a:t>Gao – 9 PM Tuesday</a:t>
            </a:r>
          </a:p>
          <a:p>
            <a:r>
              <a:rPr lang="en-US" sz="3200" dirty="0"/>
              <a:t>Jeanette – 11 AM Friday</a:t>
            </a:r>
          </a:p>
          <a:p>
            <a:r>
              <a:rPr lang="en-US" sz="3200" dirty="0"/>
              <a:t>Derek – 12 PM Friday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434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A31B9-5A66-41B2-A044-BA9001BBE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97152"/>
            <a:ext cx="8747097" cy="29241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36C14-7AE9-4F63-8D7B-6150F524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89E6F-5954-4BEF-A4BB-60606897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FB025-7C17-490B-8A03-8C789D1E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A522F-ADDC-42B2-92AE-EB881D2D51C1}"/>
              </a:ext>
            </a:extLst>
          </p:cNvPr>
          <p:cNvSpPr txBox="1"/>
          <p:nvPr/>
        </p:nvSpPr>
        <p:spPr>
          <a:xfrm>
            <a:off x="457200" y="457200"/>
            <a:ext cx="8305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 –</a:t>
            </a:r>
          </a:p>
          <a:p>
            <a:r>
              <a:rPr lang="en-US" sz="2400" dirty="0">
                <a:latin typeface="+mj-lt"/>
              </a:rPr>
              <a:t>From Gao –</a:t>
            </a:r>
          </a:p>
          <a:p>
            <a:pPr marL="342900" indent="-342900">
              <a:buAutoNum type="arabicPeriod"/>
            </a:pPr>
            <a:r>
              <a:rPr lang="en-US" dirty="0"/>
              <a:t>In what situation, the velocity potential phi in Bernoulli's equation satisfies d(phi)/d(t)=0？</a:t>
            </a:r>
          </a:p>
          <a:p>
            <a:r>
              <a:rPr lang="en-US" dirty="0"/>
              <a:t>2.  In visualization, what do the red line and the blue line stand for?</a:t>
            </a:r>
          </a:p>
          <a:p>
            <a:r>
              <a:rPr lang="en-US" dirty="0"/>
              <a:t>3.  Why does zero vertical velocity at the bottom of a pool ensure all odd derivatives vanish from the Taylor expansion? 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>
              <a:latin typeface="+mj-lt"/>
            </a:endParaRPr>
          </a:p>
          <a:p>
            <a:r>
              <a:rPr lang="en-US" sz="2400" dirty="0">
                <a:latin typeface="+mj-lt"/>
              </a:rPr>
              <a:t>From Nick –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29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90591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36" name="Equation" r:id="rId4" imgW="3441600" imgH="228600" progId="Equation.DSMT4">
                  <p:embed/>
                </p:oleObj>
              </mc:Choice>
              <mc:Fallback>
                <p:oleObj name="Equation" r:id="rId4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16" name="Equation" r:id="rId4" imgW="2539800" imgH="1295280" progId="Equation.DSMT4">
                  <p:embed/>
                </p:oleObj>
              </mc:Choice>
              <mc:Fallback>
                <p:oleObj name="Equation" r:id="rId4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17" name="Equation" r:id="rId6" imgW="3085920" imgH="1117440" progId="Equation.DSMT4">
                  <p:embed/>
                </p:oleObj>
              </mc:Choice>
              <mc:Fallback>
                <p:oleObj name="Equation" r:id="rId6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23" name="Equation" r:id="rId4" imgW="6019560" imgH="2768400" progId="Equation.DSMT4">
                  <p:embed/>
                </p:oleObj>
              </mc:Choice>
              <mc:Fallback>
                <p:oleObj name="Equation" r:id="rId4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969308"/>
              </p:ext>
            </p:extLst>
          </p:nvPr>
        </p:nvGraphicFramePr>
        <p:xfrm>
          <a:off x="211137" y="3810000"/>
          <a:ext cx="8721725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24" name="Equation" r:id="rId6" imgW="4343400" imgH="1320480" progId="Equation.DSMT4">
                  <p:embed/>
                </p:oleObj>
              </mc:Choice>
              <mc:Fallback>
                <p:oleObj name="Equation" r:id="rId6" imgW="4343400" imgH="1320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" y="3810000"/>
                        <a:ext cx="8721725" cy="2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70840"/>
              </p:ext>
            </p:extLst>
          </p:nvPr>
        </p:nvGraphicFramePr>
        <p:xfrm>
          <a:off x="192088" y="487363"/>
          <a:ext cx="8229600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4" name="Equation" r:id="rId4" imgW="5816520" imgH="2247840" progId="Equation.DSMT4">
                  <p:embed/>
                </p:oleObj>
              </mc:Choice>
              <mc:Fallback>
                <p:oleObj name="Equation" r:id="rId4" imgW="5816520" imgH="22478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487363"/>
                        <a:ext cx="8229600" cy="314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191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solution represents a pure plane wave. More likely, there would be a linear combination of </a:t>
            </a:r>
            <a:r>
              <a:rPr lang="en-US" sz="2400" dirty="0" err="1">
                <a:latin typeface="+mj-lt"/>
              </a:rPr>
              <a:t>wavevectors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k.</a:t>
            </a:r>
          </a:p>
          <a:p>
            <a:r>
              <a:rPr lang="en-US" sz="2400" dirty="0">
                <a:latin typeface="+mj-lt"/>
              </a:rPr>
              <a:t>Additionally, your text considers the effects of surface tension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   In this lecture, we will focus on the effects of the non-linear effects of Euler and continuity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21936</TotalTime>
  <Words>1230</Words>
  <Application>Microsoft Office PowerPoint</Application>
  <PresentationFormat>On-screen Show (4:3)</PresentationFormat>
  <Paragraphs>270</Paragraphs>
  <Slides>34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Symbol</vt:lpstr>
      <vt:lpstr>Office Theme</vt:lpstr>
      <vt:lpstr>Equation</vt:lpstr>
      <vt:lpstr>数式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1103</cp:revision>
  <cp:lastPrinted>2020-11-12T00:39:20Z</cp:lastPrinted>
  <dcterms:created xsi:type="dcterms:W3CDTF">2012-01-10T18:32:24Z</dcterms:created>
  <dcterms:modified xsi:type="dcterms:W3CDTF">2020-11-13T15:53:59Z</dcterms:modified>
</cp:coreProperties>
</file>