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95" r:id="rId3"/>
    <p:sldId id="354" r:id="rId4"/>
    <p:sldId id="397" r:id="rId5"/>
    <p:sldId id="398" r:id="rId6"/>
    <p:sldId id="399" r:id="rId7"/>
    <p:sldId id="400" r:id="rId8"/>
    <p:sldId id="375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401" r:id="rId18"/>
    <p:sldId id="385" r:id="rId19"/>
    <p:sldId id="386" r:id="rId20"/>
    <p:sldId id="387" r:id="rId21"/>
    <p:sldId id="388" r:id="rId22"/>
    <p:sldId id="394" r:id="rId23"/>
    <p:sldId id="392" r:id="rId24"/>
    <p:sldId id="389" r:id="rId25"/>
    <p:sldId id="390" r:id="rId26"/>
    <p:sldId id="391" r:id="rId27"/>
    <p:sldId id="376" r:id="rId28"/>
    <p:sldId id="402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7E838B-28B6-40D0-A842-90B9C4138E5F}">
          <p14:sldIdLst>
            <p14:sldId id="296"/>
            <p14:sldId id="395"/>
            <p14:sldId id="354"/>
            <p14:sldId id="397"/>
            <p14:sldId id="398"/>
            <p14:sldId id="399"/>
            <p14:sldId id="400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401"/>
            <p14:sldId id="385"/>
            <p14:sldId id="386"/>
            <p14:sldId id="387"/>
            <p14:sldId id="388"/>
            <p14:sldId id="394"/>
            <p14:sldId id="392"/>
            <p14:sldId id="389"/>
            <p14:sldId id="390"/>
            <p14:sldId id="391"/>
            <p14:sldId id="376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82" d="100"/>
          <a:sy n="82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lecture, we will continue analyzing surface waves in water including the special non-linear soliton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that we will find for the soliton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5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assumptions for our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through the equations within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7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Boundary effects at the bottom of the channel and at the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start a number of steps to analyze the leading terms in the linearities.      In this case we perform a Taylor’s expansion about z=0 at the bottom of the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2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Checking lowest order (linear)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7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non-linear equations using Taylor’s expansion.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09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Systematic keeping/limiting terms in non-linearity and in high order derivatives.      The highlighted equations are the coupled equations that we will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4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Decoupling the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32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38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derivations.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5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 arriving at the famous equation and the famous soliton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95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89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28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notational manipulations.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64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48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91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 realization of the soliton wave in a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40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observer of the </a:t>
            </a:r>
            <a:r>
              <a:rPr lang="en-US"/>
              <a:t>soliton phenomenon.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system and notation.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Summarizing the linear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5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analysis of linear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6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analysis of the wave 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Returning to the full problem with non-linearities.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6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Specializing to motion along the x direction and surface direction in the z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6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.hw.ac.uk/soliton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cs.hw.ac.uk/~chris/scott_russel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44096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online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35: Chapter 10 in F &amp; W</a:t>
            </a:r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  </a:t>
            </a:r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Surface waves</a:t>
            </a:r>
          </a:p>
          <a:p>
            <a:pPr marL="8001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folHlink"/>
                </a:solidFill>
              </a:rPr>
              <a:t>Summary of linear surface wave solutions </a:t>
            </a:r>
          </a:p>
          <a:p>
            <a:pPr marL="8001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folHlink"/>
                </a:solidFill>
              </a:rPr>
              <a:t>Non-linear contributions and soliton solutions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524000" y="30480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5171"/>
              </p:ext>
            </p:extLst>
          </p:nvPr>
        </p:nvGraphicFramePr>
        <p:xfrm>
          <a:off x="1826260" y="3657600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1" name="Equation" r:id="rId4" imgW="4698720" imgH="1803240" progId="Equation.DSMT4">
                  <p:embed/>
                </p:oleObj>
              </mc:Choice>
              <mc:Fallback>
                <p:oleObj name="Equation" r:id="rId4" imgW="46987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6260" y="3657600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0874" y="54263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effects in surface waves:</a:t>
            </a:r>
          </a:p>
        </p:txBody>
      </p:sp>
    </p:spTree>
    <p:extLst>
      <p:ext uri="{BB962C8B-B14F-4D97-AF65-F5344CB8AC3E}">
        <p14:creationId xmlns:p14="http://schemas.microsoft.com/office/powerpoint/2010/main" val="134102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Detailed analysis of non-linear surface waves</a:t>
            </a:r>
          </a:p>
          <a:p>
            <a:r>
              <a:rPr lang="en-US" sz="2400" dirty="0"/>
              <a:t>[Note that these derivations follow  Alexander L. Fetter and John Dirk </a:t>
            </a:r>
            <a:r>
              <a:rPr lang="en-US" sz="2400" dirty="0" err="1"/>
              <a:t>Walecka</a:t>
            </a:r>
            <a:r>
              <a:rPr lang="en-US" sz="2400" dirty="0"/>
              <a:t>, </a:t>
            </a:r>
            <a:r>
              <a:rPr lang="en-US" sz="2400" i="1" dirty="0"/>
              <a:t>Theoretical Mechanics of Particles and Continua</a:t>
            </a:r>
            <a:r>
              <a:rPr lang="en-US" sz="2400" dirty="0"/>
              <a:t> (McGraw Hill, 1980), </a:t>
            </a:r>
            <a:r>
              <a:rPr lang="en-US" sz="2400" dirty="0" err="1"/>
              <a:t>Chapt</a:t>
            </a:r>
            <a:r>
              <a:rPr lang="en-US" sz="2400" dirty="0"/>
              <a:t>. 10.]</a:t>
            </a:r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07243"/>
              </p:ext>
            </p:extLst>
          </p:nvPr>
        </p:nvGraphicFramePr>
        <p:xfrm>
          <a:off x="609600" y="1858963"/>
          <a:ext cx="753618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2" name="Equation" r:id="rId4" imgW="5803560" imgH="622080" progId="Equation.DSMT4">
                  <p:embed/>
                </p:oleObj>
              </mc:Choice>
              <mc:Fallback>
                <p:oleObj name="Equation" r:id="rId4" imgW="5803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858963"/>
                        <a:ext cx="7536182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048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surface of the fluid is described by </a:t>
            </a:r>
            <a:r>
              <a:rPr lang="en-US" sz="2400" i="1" dirty="0"/>
              <a:t>z=</a:t>
            </a:r>
            <a:r>
              <a:rPr lang="en-US" sz="2400" i="1" dirty="0" err="1"/>
              <a:t>h+</a:t>
            </a:r>
            <a:r>
              <a:rPr lang="en-US" sz="2400" i="1" dirty="0" err="1">
                <a:latin typeface="Symbol" panose="05050102010706020507" pitchFamily="18" charset="2"/>
              </a:rPr>
              <a:t>z</a:t>
            </a:r>
            <a:r>
              <a:rPr lang="en-US" sz="2400" i="1" dirty="0"/>
              <a:t>(</a:t>
            </a:r>
            <a:r>
              <a:rPr lang="en-US" sz="2400" i="1" dirty="0" err="1"/>
              <a:t>x,t</a:t>
            </a:r>
            <a:r>
              <a:rPr lang="en-US" sz="2400" i="1" dirty="0"/>
              <a:t>)</a:t>
            </a:r>
            <a:r>
              <a:rPr lang="en-US" sz="2400" dirty="0"/>
              <a:t>. It is assumed that the fluid is contained in a structure (lake, river, swimming pool, etc.) with a </a:t>
            </a:r>
            <a:r>
              <a:rPr lang="en-US" sz="2400" dirty="0" err="1"/>
              <a:t>structureless</a:t>
            </a:r>
            <a:r>
              <a:rPr lang="en-US" sz="2400" dirty="0"/>
              <a:t> bottom defined by the </a:t>
            </a:r>
            <a:r>
              <a:rPr lang="en-US" sz="2400" i="1" dirty="0"/>
              <a:t>z = 0 </a:t>
            </a:r>
            <a:r>
              <a:rPr lang="en-US" sz="2400" dirty="0"/>
              <a:t>plane and filled to an equilibrium height of </a:t>
            </a:r>
            <a:r>
              <a:rPr lang="en-US" sz="2400" i="1" dirty="0"/>
              <a:t>z = h.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52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equations for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i="1" dirty="0"/>
              <a:t>(</a:t>
            </a:r>
            <a:r>
              <a:rPr lang="en-US" sz="2400" i="1" dirty="0" err="1"/>
              <a:t>x,z,t</a:t>
            </a:r>
            <a:r>
              <a:rPr lang="en-US" sz="2400" i="1" dirty="0"/>
              <a:t>)</a:t>
            </a:r>
            <a:r>
              <a:rPr lang="en-US" sz="2400" dirty="0"/>
              <a:t> and 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/>
              <a:t>(</a:t>
            </a:r>
            <a:r>
              <a:rPr lang="en-US" sz="2400" i="1" dirty="0" err="1"/>
              <a:t>x,t</a:t>
            </a:r>
            <a:r>
              <a:rPr lang="en-US" sz="2400" i="1" dirty="0"/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00636"/>
              </p:ext>
            </p:extLst>
          </p:nvPr>
        </p:nvGraphicFramePr>
        <p:xfrm>
          <a:off x="184298" y="765579"/>
          <a:ext cx="4010078" cy="46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2" name="Equation" r:id="rId4" imgW="2273040" imgH="266400" progId="Equation.DSMT4">
                  <p:embed/>
                </p:oleObj>
              </mc:Choice>
              <mc:Fallback>
                <p:oleObj name="Equation" r:id="rId4" imgW="227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298" y="765579"/>
                        <a:ext cx="4010078" cy="469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6921"/>
              </p:ext>
            </p:extLst>
          </p:nvPr>
        </p:nvGraphicFramePr>
        <p:xfrm>
          <a:off x="464288" y="1267125"/>
          <a:ext cx="59420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3" name="Equation" r:id="rId6" imgW="4089240" imgH="927000" progId="Equation.DSMT4">
                  <p:embed/>
                </p:oleObj>
              </mc:Choice>
              <mc:Fallback>
                <p:oleObj name="Equation" r:id="rId6" imgW="4089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288" y="1267125"/>
                        <a:ext cx="59420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749" y="2632818"/>
            <a:ext cx="850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Bernoulli equation (assuming </a:t>
            </a:r>
            <a:r>
              <a:rPr lang="en-US" sz="2400" dirty="0" err="1"/>
              <a:t>irrotational</a:t>
            </a:r>
            <a:r>
              <a:rPr lang="en-US" sz="2400" dirty="0"/>
              <a:t> flow) and gravitation potential energy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3658"/>
              </p:ext>
            </p:extLst>
          </p:nvPr>
        </p:nvGraphicFramePr>
        <p:xfrm>
          <a:off x="514293" y="3657600"/>
          <a:ext cx="7510147" cy="9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4" name="Equation" r:id="rId8" imgW="5841720" imgH="749160" progId="Equation.DSMT4">
                  <p:embed/>
                </p:oleObj>
              </mc:Choice>
              <mc:Fallback>
                <p:oleObj name="Equation" r:id="rId8" imgW="5841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293" y="3657600"/>
                        <a:ext cx="7510147" cy="96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95516"/>
              </p:ext>
            </p:extLst>
          </p:nvPr>
        </p:nvGraphicFramePr>
        <p:xfrm>
          <a:off x="31242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5" name="Equation" r:id="rId10" imgW="228600" imgH="330120" progId="Equation.DSMT4">
                  <p:embed/>
                </p:oleObj>
              </mc:Choice>
              <mc:Fallback>
                <p:oleObj name="Equation" r:id="rId10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42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32409"/>
              </p:ext>
            </p:extLst>
          </p:nvPr>
        </p:nvGraphicFramePr>
        <p:xfrm>
          <a:off x="51181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6" name="Equation" r:id="rId12" imgW="228600" imgH="330120" progId="Equation.DSMT4">
                  <p:embed/>
                </p:oleObj>
              </mc:Choice>
              <mc:Fallback>
                <p:oleObj name="Equation" r:id="rId12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181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3093243" y="412714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5060157" y="414575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Boundary conditions on functions –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Zero velocity at bottom of tank: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325"/>
              </p:ext>
            </p:extLst>
          </p:nvPr>
        </p:nvGraphicFramePr>
        <p:xfrm>
          <a:off x="3429000" y="1664910"/>
          <a:ext cx="2039256" cy="84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02" name="Equation" r:id="rId4" imgW="1371600" imgH="571320" progId="Equation.DSMT4">
                  <p:embed/>
                </p:oleObj>
              </mc:Choice>
              <mc:Fallback>
                <p:oleObj name="Equation" r:id="rId4" imgW="1371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664910"/>
                        <a:ext cx="2039256" cy="84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25889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Consistent vertical velocity at water surface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581015"/>
              </p:ext>
            </p:extLst>
          </p:nvPr>
        </p:nvGraphicFramePr>
        <p:xfrm>
          <a:off x="1751013" y="3125788"/>
          <a:ext cx="539432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03" name="Equation" r:id="rId6" imgW="3162240" imgH="1180800" progId="Equation.DSMT4">
                  <p:embed/>
                </p:oleObj>
              </mc:Choice>
              <mc:Fallback>
                <p:oleObj name="Equation" r:id="rId6" imgW="31622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1013" y="3125788"/>
                        <a:ext cx="5394325" cy="201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51291"/>
              </p:ext>
            </p:extLst>
          </p:nvPr>
        </p:nvGraphicFramePr>
        <p:xfrm>
          <a:off x="1430338" y="5157788"/>
          <a:ext cx="70770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04" name="Equation" r:id="rId8" imgW="5054400" imgH="660240" progId="Equation.DSMT4">
                  <p:embed/>
                </p:oleObj>
              </mc:Choice>
              <mc:Fallback>
                <p:oleObj name="Equation" r:id="rId8" imgW="50544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0338" y="5157788"/>
                        <a:ext cx="7077075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07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82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assuming water height </a:t>
            </a:r>
            <a:r>
              <a:rPr lang="en-US" sz="2400" i="1" dirty="0"/>
              <a:t>z</a:t>
            </a:r>
            <a:r>
              <a:rPr lang="en-US" sz="2400" b="1" dirty="0"/>
              <a:t>  is small relative to</a:t>
            </a:r>
            <a:br>
              <a:rPr lang="en-US" sz="2400" dirty="0"/>
            </a:br>
            <a:r>
              <a:rPr lang="en-US" sz="2400" b="1" dirty="0"/>
              <a:t>variations in the direction of wave motion </a:t>
            </a:r>
            <a:r>
              <a:rPr lang="en-US" sz="2400" i="1" dirty="0"/>
              <a:t>(x)</a:t>
            </a:r>
            <a:br>
              <a:rPr lang="en-US" sz="2400" dirty="0"/>
            </a:br>
            <a:r>
              <a:rPr lang="en-US" sz="2400" b="1" dirty="0"/>
              <a:t>Taylor’s expansion about </a:t>
            </a:r>
            <a:r>
              <a:rPr lang="en-US" sz="2400" i="1" dirty="0"/>
              <a:t>z </a:t>
            </a:r>
            <a:r>
              <a:rPr lang="en-US" sz="2400" dirty="0"/>
              <a:t>= 0:</a:t>
            </a:r>
            <a:br>
              <a:rPr lang="en-US" sz="2400" dirty="0"/>
            </a:br>
            <a:br>
              <a:rPr lang="en-US" sz="2400" dirty="0"/>
            </a:b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82566"/>
              </p:ext>
            </p:extLst>
          </p:nvPr>
        </p:nvGraphicFramePr>
        <p:xfrm>
          <a:off x="147862" y="1607145"/>
          <a:ext cx="8915400" cy="66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31" name="Equation" r:id="rId4" imgW="7988040" imgH="596880" progId="Equation.DSMT4">
                  <p:embed/>
                </p:oleObj>
              </mc:Choice>
              <mc:Fallback>
                <p:oleObj name="Equation" r:id="rId4" imgW="79880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62" y="1607145"/>
                        <a:ext cx="8915400" cy="66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7200" y="2362200"/>
            <a:ext cx="8229600" cy="3416320"/>
            <a:chOff x="457200" y="2971800"/>
            <a:chExt cx="8229600" cy="3416320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971800"/>
              <a:ext cx="8229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Note that the zero vertical velocity at the bottom ensures that all odd derivatives                       vanish from the </a:t>
              </a:r>
            </a:p>
            <a:p>
              <a:endParaRPr lang="en-US" sz="2400" dirty="0"/>
            </a:p>
            <a:p>
              <a:br>
                <a:rPr lang="en-US" sz="2400" dirty="0"/>
              </a:br>
              <a:r>
                <a:rPr lang="en-US" sz="2400" dirty="0"/>
                <a:t>Taylor expansion. In addition, the Laplace equation allows us to convert all even derivatives with respect to </a:t>
              </a:r>
              <a:r>
                <a:rPr lang="en-US" sz="2400" i="1" dirty="0"/>
                <a:t>z</a:t>
              </a:r>
              <a:br>
                <a:rPr lang="en-US" sz="2400" dirty="0"/>
              </a:br>
              <a:r>
                <a:rPr lang="en-US" sz="2400" dirty="0"/>
                <a:t>to derivatives with respect to </a:t>
              </a:r>
              <a:r>
                <a:rPr lang="en-US" sz="2400" i="1" dirty="0"/>
                <a:t>x</a:t>
              </a:r>
              <a:r>
                <a:rPr lang="en-US" sz="2400" dirty="0"/>
                <a:t>.</a:t>
              </a:r>
              <a:br>
                <a:rPr lang="en-US" sz="2400" dirty="0"/>
              </a:br>
              <a:br>
                <a:rPr lang="en-US" sz="2400" dirty="0"/>
              </a:br>
              <a:endParaRPr lang="en-US" sz="2400" dirty="0">
                <a:latin typeface="+mj-lt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863331"/>
                </p:ext>
              </p:extLst>
            </p:nvPr>
          </p:nvGraphicFramePr>
          <p:xfrm>
            <a:off x="3886200" y="3324201"/>
            <a:ext cx="1438725" cy="786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332" name="Equation" r:id="rId6" imgW="1091880" imgH="596880" progId="Equation.DSMT4">
                    <p:embed/>
                  </p:oleObj>
                </mc:Choice>
                <mc:Fallback>
                  <p:oleObj name="Equation" r:id="rId6" imgW="109188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86200" y="3324201"/>
                          <a:ext cx="1438725" cy="7862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19351"/>
              </p:ext>
            </p:extLst>
          </p:nvPr>
        </p:nvGraphicFramePr>
        <p:xfrm>
          <a:off x="152400" y="5490491"/>
          <a:ext cx="8991600" cy="66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33" name="Equation" r:id="rId8" imgW="8013600" imgH="596880" progId="Equation.DSMT4">
                  <p:embed/>
                </p:oleObj>
              </mc:Choice>
              <mc:Fallback>
                <p:oleObj name="Equation" r:id="rId8" imgW="8013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5490491"/>
                        <a:ext cx="8991600" cy="66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FBD6744-DB98-4438-A19E-E021E2E07A74}"/>
              </a:ext>
            </a:extLst>
          </p:cNvPr>
          <p:cNvGrpSpPr/>
          <p:nvPr/>
        </p:nvGrpSpPr>
        <p:grpSpPr>
          <a:xfrm>
            <a:off x="2819400" y="1518264"/>
            <a:ext cx="3739662" cy="843936"/>
            <a:chOff x="2819400" y="1518264"/>
            <a:chExt cx="3739662" cy="8439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4EB3FB-873A-4A74-AD91-F2345A430856}"/>
                </a:ext>
              </a:extLst>
            </p:cNvPr>
            <p:cNvCxnSpPr/>
            <p:nvPr/>
          </p:nvCxnSpPr>
          <p:spPr>
            <a:xfrm flipH="1">
              <a:off x="2819400" y="1607145"/>
              <a:ext cx="685800" cy="7550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56FF26-517C-4736-8C72-CEFF505982F3}"/>
                </a:ext>
              </a:extLst>
            </p:cNvPr>
            <p:cNvCxnSpPr/>
            <p:nvPr/>
          </p:nvCxnSpPr>
          <p:spPr>
            <a:xfrm flipH="1">
              <a:off x="5873262" y="1518264"/>
              <a:ext cx="685800" cy="7550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F16B68F-45EC-4DA8-8A6E-96533CC20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33388"/>
              </p:ext>
            </p:extLst>
          </p:nvPr>
        </p:nvGraphicFramePr>
        <p:xfrm>
          <a:off x="4953000" y="4702517"/>
          <a:ext cx="3277436" cy="66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34" name="Equation" r:id="rId10" imgW="2920680" imgH="596880" progId="Equation.DSMT4">
                  <p:embed/>
                </p:oleObj>
              </mc:Choice>
              <mc:Fallback>
                <p:oleObj name="Equation" r:id="rId10" imgW="29206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000" y="4702517"/>
                        <a:ext cx="3277436" cy="66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linearized equations and their solutions:</a:t>
            </a:r>
          </a:p>
          <a:p>
            <a:r>
              <a:rPr lang="en-US" sz="2400" dirty="0">
                <a:latin typeface="+mj-lt"/>
              </a:rPr>
              <a:t>    Bernoulli equations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86430"/>
              </p:ext>
            </p:extLst>
          </p:nvPr>
        </p:nvGraphicFramePr>
        <p:xfrm>
          <a:off x="1066800" y="1113998"/>
          <a:ext cx="5037137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27" name="Equation" r:id="rId4" imgW="4165560" imgH="1942920" progId="Equation.DSMT4">
                  <p:embed/>
                </p:oleObj>
              </mc:Choice>
              <mc:Fallback>
                <p:oleObj name="Equation" r:id="rId4" imgW="416556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113998"/>
                        <a:ext cx="5037137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386109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Taylor's expansion results to lowest order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98771"/>
              </p:ext>
            </p:extLst>
          </p:nvPr>
        </p:nvGraphicFramePr>
        <p:xfrm>
          <a:off x="609600" y="3857031"/>
          <a:ext cx="8305800" cy="65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28" name="Equation" r:id="rId6" imgW="7581600" imgH="596880" progId="Equation.DSMT4">
                  <p:embed/>
                </p:oleObj>
              </mc:Choice>
              <mc:Fallback>
                <p:oleObj name="Equation" r:id="rId6" imgW="7581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3857031"/>
                        <a:ext cx="8305800" cy="65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571"/>
              </p:ext>
            </p:extLst>
          </p:nvPr>
        </p:nvGraphicFramePr>
        <p:xfrm>
          <a:off x="812800" y="4719205"/>
          <a:ext cx="5740400" cy="6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29" name="Equation" r:id="rId8" imgW="4902120" imgH="596880" progId="Equation.DSMT4">
                  <p:embed/>
                </p:oleObj>
              </mc:Choice>
              <mc:Fallback>
                <p:oleObj name="Equation" r:id="rId8" imgW="4902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800" y="4719205"/>
                        <a:ext cx="5740400" cy="6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1100" y="565738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linear wave equation with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c</a:t>
            </a:r>
            <a:r>
              <a:rPr lang="en-US" sz="2400" i="1" baseline="30000" dirty="0">
                <a:latin typeface="+mj-lt"/>
                <a:sym typeface="Wingdings" panose="05000000000000000000" pitchFamily="2" charset="2"/>
              </a:rPr>
              <a:t>2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=</a:t>
            </a:r>
            <a:r>
              <a:rPr lang="en-US" sz="2400" i="1" dirty="0" err="1">
                <a:latin typeface="+mj-lt"/>
                <a:sym typeface="Wingdings" panose="05000000000000000000" pitchFamily="2" charset="2"/>
              </a:rPr>
              <a:t>gh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43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non-linear equations --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38261"/>
              </p:ext>
            </p:extLst>
          </p:nvPr>
        </p:nvGraphicFramePr>
        <p:xfrm>
          <a:off x="288925" y="1263650"/>
          <a:ext cx="799941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38" name="Equation" r:id="rId4" imgW="6222960" imgH="1155600" progId="Equation.DSMT4">
                  <p:embed/>
                </p:oleObj>
              </mc:Choice>
              <mc:Fallback>
                <p:oleObj name="Equation" r:id="rId4" imgW="6222960" imgH="1155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25" y="1263650"/>
                        <a:ext cx="7999413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38586"/>
              </p:ext>
            </p:extLst>
          </p:nvPr>
        </p:nvGraphicFramePr>
        <p:xfrm>
          <a:off x="312371" y="3077865"/>
          <a:ext cx="6704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39" name="Equation" r:id="rId6" imgW="4787640" imgH="977760" progId="Equation.DSMT4">
                  <p:embed/>
                </p:oleObj>
              </mc:Choice>
              <mc:Fallback>
                <p:oleObj name="Equation" r:id="rId6" imgW="478764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371" y="3077865"/>
                        <a:ext cx="67040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A8B6BA-64CD-4F37-960D-684F7478D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5919"/>
              </p:ext>
            </p:extLst>
          </p:nvPr>
        </p:nvGraphicFramePr>
        <p:xfrm>
          <a:off x="449364" y="4860925"/>
          <a:ext cx="7685066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40" name="Equation" r:id="rId8" imgW="5803560" imgH="927000" progId="Equation.DSMT4">
                  <p:embed/>
                </p:oleObj>
              </mc:Choice>
              <mc:Fallback>
                <p:oleObj name="Equation" r:id="rId8" imgW="5803560" imgH="927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364" y="4860925"/>
                        <a:ext cx="7685066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20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50E610-3498-40DD-82ED-B99C54565FD4}"/>
              </a:ext>
            </a:extLst>
          </p:cNvPr>
          <p:cNvSpPr/>
          <p:nvPr/>
        </p:nvSpPr>
        <p:spPr>
          <a:xfrm>
            <a:off x="762000" y="3322260"/>
            <a:ext cx="4572000" cy="8735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E9FAA5-1113-4E46-96A3-F72B0C197F55}"/>
              </a:ext>
            </a:extLst>
          </p:cNvPr>
          <p:cNvSpPr/>
          <p:nvPr/>
        </p:nvSpPr>
        <p:spPr>
          <a:xfrm>
            <a:off x="914400" y="4735624"/>
            <a:ext cx="5105400" cy="8735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non-linear equations -- </a:t>
            </a:r>
            <a:r>
              <a:rPr lang="en-US" sz="2400" dirty="0"/>
              <a:t>keeping the lowest order nonlinear terms and include up to 4th order derivatives in the linear terms.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72683"/>
              </p:ext>
            </p:extLst>
          </p:nvPr>
        </p:nvGraphicFramePr>
        <p:xfrm>
          <a:off x="4521355" y="1143000"/>
          <a:ext cx="317484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2" name="Equation" r:id="rId4" imgW="2108160" imgH="266400" progId="Equation.DSMT4">
                  <p:embed/>
                </p:oleObj>
              </mc:Choice>
              <mc:Fallback>
                <p:oleObj name="Equation" r:id="rId4" imgW="2108160" imgH="266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1355" y="1143000"/>
                        <a:ext cx="317484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1381"/>
              </p:ext>
            </p:extLst>
          </p:nvPr>
        </p:nvGraphicFramePr>
        <p:xfrm>
          <a:off x="438150" y="1752600"/>
          <a:ext cx="84328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3" name="Equation" r:id="rId6" imgW="6527520" imgH="1866600" progId="Equation.DSMT4">
                  <p:embed/>
                </p:oleObj>
              </mc:Choice>
              <mc:Fallback>
                <p:oleObj name="Equation" r:id="rId6" imgW="6527520" imgH="1866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150" y="1752600"/>
                        <a:ext cx="8432800" cy="241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74927"/>
              </p:ext>
            </p:extLst>
          </p:nvPr>
        </p:nvGraphicFramePr>
        <p:xfrm>
          <a:off x="438150" y="4195763"/>
          <a:ext cx="6570663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4" name="Equation" r:id="rId8" imgW="4597200" imgH="952200" progId="Equation.DSMT4">
                  <p:embed/>
                </p:oleObj>
              </mc:Choice>
              <mc:Fallback>
                <p:oleObj name="Equation" r:id="rId8" imgW="4597200" imgH="952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8150" y="4195763"/>
                        <a:ext cx="6570663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8158B04-17D1-4BDB-8B8F-D2D6A0A95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15566"/>
              </p:ext>
            </p:extLst>
          </p:nvPr>
        </p:nvGraphicFramePr>
        <p:xfrm>
          <a:off x="438151" y="5762991"/>
          <a:ext cx="8432800" cy="41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5" name="Equation" r:id="rId10" imgW="4152600" imgH="203040" progId="Equation.DSMT4">
                  <p:embed/>
                </p:oleObj>
              </mc:Choice>
              <mc:Fallback>
                <p:oleObj name="Equation" r:id="rId10" imgW="4152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8151" y="5762991"/>
                        <a:ext cx="8432800" cy="413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1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64570"/>
              </p:ext>
            </p:extLst>
          </p:nvPr>
        </p:nvGraphicFramePr>
        <p:xfrm>
          <a:off x="330200" y="152400"/>
          <a:ext cx="6832600" cy="16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47" name="Equation" r:id="rId4" imgW="5587920" imgH="1358640" progId="Equation.DSMT4">
                  <p:embed/>
                </p:oleObj>
              </mc:Choice>
              <mc:Fallback>
                <p:oleObj name="Equation" r:id="rId4" imgW="55879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152400"/>
                        <a:ext cx="6832600" cy="166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7665"/>
              </p:ext>
            </p:extLst>
          </p:nvPr>
        </p:nvGraphicFramePr>
        <p:xfrm>
          <a:off x="492641" y="2057400"/>
          <a:ext cx="63653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48" name="Equation" r:id="rId6" imgW="4686120" imgH="622080" progId="Equation.DSMT4">
                  <p:embed/>
                </p:oleObj>
              </mc:Choice>
              <mc:Fallback>
                <p:oleObj name="Equation" r:id="rId6" imgW="4686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641" y="2057400"/>
                        <a:ext cx="636535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41220"/>
              </p:ext>
            </p:extLst>
          </p:nvPr>
        </p:nvGraphicFramePr>
        <p:xfrm>
          <a:off x="462515" y="3810000"/>
          <a:ext cx="6650666" cy="197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49" name="Equation" r:id="rId8" imgW="4584600" imgH="1358640" progId="Equation.DSMT4">
                  <p:embed/>
                </p:oleObj>
              </mc:Choice>
              <mc:Fallback>
                <p:oleObj name="Equation" r:id="rId8" imgW="45846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515" y="3810000"/>
                        <a:ext cx="6650666" cy="197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641" y="2979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the wave “speed” </a:t>
            </a:r>
            <a:r>
              <a:rPr lang="en-US" sz="2400" i="1" dirty="0"/>
              <a:t>c</a:t>
            </a:r>
            <a:r>
              <a:rPr lang="en-US" sz="2400" dirty="0"/>
              <a:t> will be consistently determined</a:t>
            </a:r>
            <a:endParaRPr lang="en-US" sz="2400" dirty="0">
              <a:latin typeface="+mj-lt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39000" y="457200"/>
            <a:ext cx="1066800" cy="4114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391400" y="1447800"/>
            <a:ext cx="1066800" cy="4114800"/>
          </a:xfrm>
          <a:prstGeom prst="curved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Integrating and re-arranging coupled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904588"/>
              </p:ext>
            </p:extLst>
          </p:nvPr>
        </p:nvGraphicFramePr>
        <p:xfrm>
          <a:off x="1447800" y="624681"/>
          <a:ext cx="6515100" cy="5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85" name="Equation" r:id="rId4" imgW="4927320" imgH="4241520" progId="Equation.DSMT4">
                  <p:embed/>
                </p:oleObj>
              </mc:Choice>
              <mc:Fallback>
                <p:oleObj name="Equation" r:id="rId4" imgW="4927320" imgH="42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624681"/>
                        <a:ext cx="6515100" cy="560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47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369" y="2133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This material is covered in Chapter 10 of your textbook using similar notation.</a:t>
            </a:r>
          </a:p>
        </p:txBody>
      </p:sp>
    </p:spTree>
    <p:extLst>
      <p:ext uri="{BB962C8B-B14F-4D97-AF65-F5344CB8AC3E}">
        <p14:creationId xmlns:p14="http://schemas.microsoft.com/office/powerpoint/2010/main" val="164818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Integrating and re-arranging coupled equations – continued --</a:t>
            </a:r>
          </a:p>
          <a:p>
            <a:pPr algn="ctr"/>
            <a:r>
              <a:rPr lang="en-US" sz="2400" dirty="0">
                <a:latin typeface="+mj-lt"/>
              </a:rPr>
              <a:t>Expressing modified surface velocity equation in terms of </a:t>
            </a:r>
            <a:r>
              <a:rPr lang="en-US" sz="2400" i="1" dirty="0">
                <a:latin typeface="Symbol" panose="05050102010706020507" pitchFamily="18" charset="2"/>
              </a:rPr>
              <a:t>h</a:t>
            </a:r>
            <a:r>
              <a:rPr lang="en-US" sz="2400" i="1" dirty="0">
                <a:latin typeface="+mj-lt"/>
              </a:rPr>
              <a:t>(u):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73871"/>
              </p:ext>
            </p:extLst>
          </p:nvPr>
        </p:nvGraphicFramePr>
        <p:xfrm>
          <a:off x="1143000" y="5025965"/>
          <a:ext cx="3317221" cy="60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0" name="Equation" r:id="rId4" imgW="1815840" imgH="330120" progId="Equation.DSMT4">
                  <p:embed/>
                </p:oleObj>
              </mc:Choice>
              <mc:Fallback>
                <p:oleObj name="Equation" r:id="rId4" imgW="1815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5025965"/>
                        <a:ext cx="3317221" cy="603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02753"/>
              </p:ext>
            </p:extLst>
          </p:nvPr>
        </p:nvGraphicFramePr>
        <p:xfrm>
          <a:off x="776609" y="1059597"/>
          <a:ext cx="7590781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1" name="Equation" r:id="rId6" imgW="4572000" imgH="2070000" progId="Equation.DSMT4">
                  <p:embed/>
                </p:oleObj>
              </mc:Choice>
              <mc:Fallback>
                <p:oleObj name="Equation" r:id="rId6" imgW="4572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609" y="1059597"/>
                        <a:ext cx="7590781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99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Solution of the famous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/>
              <a:t>Vries</a:t>
            </a:r>
            <a:r>
              <a:rPr lang="en-US" sz="2400" dirty="0"/>
              <a:t> equation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Modified surface amplitude equation in terms of </a:t>
            </a:r>
            <a:r>
              <a:rPr lang="en-US" sz="2400" i="1" dirty="0">
                <a:latin typeface="Symbol" panose="05050102010706020507" pitchFamily="18" charset="2"/>
              </a:rPr>
              <a:t>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34924"/>
              </p:ext>
            </p:extLst>
          </p:nvPr>
        </p:nvGraphicFramePr>
        <p:xfrm>
          <a:off x="1847849" y="1852613"/>
          <a:ext cx="5358235" cy="83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0" name="Equation" r:id="rId4" imgW="4076640" imgH="634680" progId="Equation.DSMT4">
                  <p:embed/>
                </p:oleObj>
              </mc:Choice>
              <mc:Fallback>
                <p:oleObj name="Equation" r:id="rId4" imgW="4076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7849" y="1852613"/>
                        <a:ext cx="5358235" cy="83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048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83966"/>
              </p:ext>
            </p:extLst>
          </p:nvPr>
        </p:nvGraphicFramePr>
        <p:xfrm>
          <a:off x="1675161" y="35814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1" name="Equation" r:id="rId6" imgW="5117760" imgH="1485720" progId="Equation.DSMT4">
                  <p:embed/>
                </p:oleObj>
              </mc:Choice>
              <mc:Fallback>
                <p:oleObj name="Equation" r:id="rId6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5161" y="35814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78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18590"/>
              </p:ext>
            </p:extLst>
          </p:nvPr>
        </p:nvGraphicFramePr>
        <p:xfrm>
          <a:off x="533400" y="457200"/>
          <a:ext cx="7808913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9" name="Equation" r:id="rId4" imgW="6845040" imgH="5067000" progId="Equation.DSMT4">
                  <p:embed/>
                </p:oleObj>
              </mc:Choice>
              <mc:Fallback>
                <p:oleObj name="Equation" r:id="rId4" imgW="6845040" imgH="506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7808913" cy="578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87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758"/>
            <a:ext cx="9144000" cy="252248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2751"/>
              </p:ext>
            </p:extLst>
          </p:nvPr>
        </p:nvGraphicFramePr>
        <p:xfrm>
          <a:off x="838200" y="493023"/>
          <a:ext cx="621555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8" name="Equation" r:id="rId5" imgW="4025880" imgH="723600" progId="Equation.DSMT4">
                  <p:embed/>
                </p:oleObj>
              </mc:Choice>
              <mc:Fallback>
                <p:oleObj name="Equation" r:id="rId5" imgW="40258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93023"/>
                        <a:ext cx="621555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489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Relationship to “standard” form of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/>
              <a:t>Vries</a:t>
            </a:r>
            <a:r>
              <a:rPr lang="en-US" sz="2400" dirty="0"/>
              <a:t> equation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08191"/>
              </p:ext>
            </p:extLst>
          </p:nvPr>
        </p:nvGraphicFramePr>
        <p:xfrm>
          <a:off x="952500" y="914400"/>
          <a:ext cx="5600700" cy="120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09" name="Equation" r:id="rId4" imgW="4647960" imgH="1002960" progId="Equation.DSMT4">
                  <p:embed/>
                </p:oleObj>
              </mc:Choice>
              <mc:Fallback>
                <p:oleObj name="Equation" r:id="rId4" imgW="46479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00" y="914400"/>
                        <a:ext cx="5600700" cy="120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7346"/>
              </p:ext>
            </p:extLst>
          </p:nvPr>
        </p:nvGraphicFramePr>
        <p:xfrm>
          <a:off x="952500" y="2697163"/>
          <a:ext cx="4755707" cy="126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10" name="Equation" r:id="rId6" imgW="3479760" imgH="927000" progId="Equation.DSMT4">
                  <p:embed/>
                </p:oleObj>
              </mc:Choice>
              <mc:Fallback>
                <p:oleObj name="Equation" r:id="rId6" imgW="3479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500" y="2697163"/>
                        <a:ext cx="4755707" cy="126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60694"/>
              </p:ext>
            </p:extLst>
          </p:nvPr>
        </p:nvGraphicFramePr>
        <p:xfrm>
          <a:off x="987942" y="4432589"/>
          <a:ext cx="4269858" cy="143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11" name="Equation" r:id="rId8" imgW="3136680" imgH="1054080" progId="Equation.DSMT4">
                  <p:embed/>
                </p:oleObj>
              </mc:Choice>
              <mc:Fallback>
                <p:oleObj name="Equation" r:id="rId8" imgW="313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7942" y="4432589"/>
                        <a:ext cx="4269858" cy="143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793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More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3707"/>
              </p:ext>
            </p:extLst>
          </p:nvPr>
        </p:nvGraphicFramePr>
        <p:xfrm>
          <a:off x="1143000" y="533400"/>
          <a:ext cx="6705600" cy="58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71" name="Equation" r:id="rId4" imgW="5270400" imgH="4559040" progId="Equation.DSMT4">
                  <p:embed/>
                </p:oleObj>
              </mc:Choice>
              <mc:Fallback>
                <p:oleObj name="Equation" r:id="rId4" imgW="5270400" imgH="455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533400"/>
                        <a:ext cx="6705600" cy="580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24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60212"/>
              </p:ext>
            </p:extLst>
          </p:nvPr>
        </p:nvGraphicFramePr>
        <p:xfrm>
          <a:off x="1676400" y="25908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92" name="Equation" r:id="rId4" imgW="5117760" imgH="1485720" progId="Equation.DSMT4">
                  <p:embed/>
                </p:oleObj>
              </mc:Choice>
              <mc:Fallback>
                <p:oleObj name="Equation" r:id="rId4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25908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33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13356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225" y="4419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links:</a:t>
            </a:r>
          </a:p>
          <a:p>
            <a:r>
              <a:rPr lang="en-US" sz="2400" dirty="0">
                <a:latin typeface="+mj-lt"/>
              </a:rPr>
              <a:t>       Website – </a:t>
            </a:r>
            <a:r>
              <a:rPr lang="en-US" sz="2400" dirty="0">
                <a:latin typeface="+mj-lt"/>
                <a:hlinkClick r:id="rId3"/>
              </a:rPr>
              <a:t>http://www.ma.hw.ac.uk/solitons/</a:t>
            </a:r>
            <a:endParaRPr lang="en-US" sz="2400" dirty="0">
              <a:latin typeface="+mj-lt"/>
            </a:endParaRPr>
          </a:p>
        </p:txBody>
      </p:sp>
      <p:pic>
        <p:nvPicPr>
          <p:cNvPr id="394242" name="Picture 2" descr="http://www.ma.hw.ac.uk/solitons/soliton1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210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Photo of canal </a:t>
            </a:r>
            <a:r>
              <a:rPr lang="en-US" sz="2400" dirty="0" err="1">
                <a:latin typeface="+mj-lt"/>
              </a:rPr>
              <a:t>soliton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hlinkClick r:id="rId3"/>
              </a:rPr>
              <a:t>http://www.ma.hw.ac.uk/solitons/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97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E487F-EED9-4BB1-9659-BC40325A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DCECE-1A85-406B-875B-883DFEF4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D9FAE-F23C-4253-8ED8-E788B471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C9BE6-C45C-4967-9AF9-09070B5E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05" y="148273"/>
            <a:ext cx="6638595" cy="6208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3EB07-76C7-4091-9FF4-0D37B4A6A1A5}"/>
              </a:ext>
            </a:extLst>
          </p:cNvPr>
          <p:cNvSpPr txBox="1"/>
          <p:nvPr/>
        </p:nvSpPr>
        <p:spPr>
          <a:xfrm>
            <a:off x="3065585" y="2316163"/>
            <a:ext cx="579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4"/>
              </a:rPr>
              <a:t>https://www.macs.hw.ac.uk/~chris/scott_russell.html</a:t>
            </a:r>
            <a:endParaRPr lang="en-US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8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47649" y="2895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B2A16-549B-4A5B-A545-92F1AB256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963563"/>
            <a:ext cx="8365881" cy="45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90591"/>
              </p:ext>
            </p:extLst>
          </p:nvPr>
        </p:nvGraphicFramePr>
        <p:xfrm>
          <a:off x="585355" y="2192952"/>
          <a:ext cx="674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7" name="Equation" r:id="rId4" imgW="3441600" imgH="228600" progId="Equation.DSMT4">
                  <p:embed/>
                </p:oleObj>
              </mc:Choice>
              <mc:Fallback>
                <p:oleObj name="Equation" r:id="rId4" imgW="344160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355" y="2192952"/>
                        <a:ext cx="6748462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7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18288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7620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99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11430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26670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28575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26904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41148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3805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19812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20574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21786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28575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78421"/>
              </p:ext>
            </p:extLst>
          </p:nvPr>
        </p:nvGraphicFramePr>
        <p:xfrm>
          <a:off x="76200" y="4317702"/>
          <a:ext cx="413067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98" name="Equation" r:id="rId4" imgW="2539800" imgH="1295280" progId="Equation.DSMT4">
                  <p:embed/>
                </p:oleObj>
              </mc:Choice>
              <mc:Fallback>
                <p:oleObj name="Equation" r:id="rId4" imgW="2539800" imgH="1295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17702"/>
                        <a:ext cx="413067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215115"/>
              </p:ext>
            </p:extLst>
          </p:nvPr>
        </p:nvGraphicFramePr>
        <p:xfrm>
          <a:off x="4067175" y="4381500"/>
          <a:ext cx="49720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99" name="Equation" r:id="rId6" imgW="3085920" imgH="1117440" progId="Equation.DSMT4">
                  <p:embed/>
                </p:oleObj>
              </mc:Choice>
              <mc:Fallback>
                <p:oleObj name="Equation" r:id="rId6" imgW="30859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7175" y="4381500"/>
                        <a:ext cx="49720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34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431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81414"/>
              </p:ext>
            </p:extLst>
          </p:nvPr>
        </p:nvGraphicFramePr>
        <p:xfrm>
          <a:off x="90158" y="680542"/>
          <a:ext cx="7381965" cy="335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05" name="Equation" r:id="rId4" imgW="6019560" imgH="2768400" progId="Equation.DSMT4">
                  <p:embed/>
                </p:oleObj>
              </mc:Choice>
              <mc:Fallback>
                <p:oleObj name="Equation" r:id="rId4" imgW="6019560" imgH="2768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8" y="680542"/>
                        <a:ext cx="7381965" cy="335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69308"/>
              </p:ext>
            </p:extLst>
          </p:nvPr>
        </p:nvGraphicFramePr>
        <p:xfrm>
          <a:off x="211137" y="3810000"/>
          <a:ext cx="872172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06" name="Equation" r:id="rId6" imgW="4343400" imgH="1320480" progId="Equation.DSMT4">
                  <p:embed/>
                </p:oleObj>
              </mc:Choice>
              <mc:Fallback>
                <p:oleObj name="Equation" r:id="rId6" imgW="4343400" imgH="1320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" y="3810000"/>
                        <a:ext cx="872172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6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70840"/>
              </p:ext>
            </p:extLst>
          </p:nvPr>
        </p:nvGraphicFramePr>
        <p:xfrm>
          <a:off x="192088" y="487363"/>
          <a:ext cx="8229600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4" name="Equation" r:id="rId4" imgW="5816520" imgH="2247840" progId="Equation.DSMT4">
                  <p:embed/>
                </p:oleObj>
              </mc:Choice>
              <mc:Fallback>
                <p:oleObj name="Equation" r:id="rId4" imgW="5816520" imgH="22478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87363"/>
                        <a:ext cx="8229600" cy="314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191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solution represents a pure plane wave. More likely, there would be a linear combination of </a:t>
            </a:r>
            <a:r>
              <a:rPr lang="en-US" sz="2400" dirty="0" err="1">
                <a:latin typeface="+mj-lt"/>
              </a:rPr>
              <a:t>wavevectors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k.</a:t>
            </a:r>
          </a:p>
          <a:p>
            <a:r>
              <a:rPr lang="en-US" sz="2400" dirty="0">
                <a:latin typeface="+mj-lt"/>
              </a:rPr>
              <a:t>Additionally, your text considers the effects of surface tension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.    In this lecture, we will focus on the effects of the non-linear effects of Euler and continuity equations.</a:t>
            </a:r>
          </a:p>
        </p:txBody>
      </p:sp>
    </p:spTree>
    <p:extLst>
      <p:ext uri="{BB962C8B-B14F-4D97-AF65-F5344CB8AC3E}">
        <p14:creationId xmlns:p14="http://schemas.microsoft.com/office/powerpoint/2010/main" val="111296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06541"/>
              </p:ext>
            </p:extLst>
          </p:nvPr>
        </p:nvGraphicFramePr>
        <p:xfrm>
          <a:off x="120588" y="3535680"/>
          <a:ext cx="89598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22" name="Equation" r:id="rId4" imgW="7441920" imgH="2374560" progId="Equation.DSMT4">
                  <p:embed/>
                </p:oleObj>
              </mc:Choice>
              <mc:Fallback>
                <p:oleObj name="Equation" r:id="rId4" imgW="7441920" imgH="237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8" y="3535680"/>
                        <a:ext cx="895985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0"/>
            <a:ext cx="580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waves in an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55995"/>
              </p:ext>
            </p:extLst>
          </p:nvPr>
        </p:nvGraphicFramePr>
        <p:xfrm>
          <a:off x="955675" y="3705225"/>
          <a:ext cx="70818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5" name="数式" r:id="rId4" imgW="3263760" imgH="1066680" progId="Equation.3">
                  <p:embed/>
                </p:oleObj>
              </mc:Choice>
              <mc:Fallback>
                <p:oleObj name="数式" r:id="rId4" imgW="32637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705225"/>
                        <a:ext cx="70818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9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21724</TotalTime>
  <Words>1051</Words>
  <Application>Microsoft Office PowerPoint</Application>
  <PresentationFormat>On-screen Show (4:3)</PresentationFormat>
  <Paragraphs>223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1093</cp:revision>
  <cp:lastPrinted>2020-11-12T00:39:20Z</cp:lastPrinted>
  <dcterms:created xsi:type="dcterms:W3CDTF">2012-01-10T18:32:24Z</dcterms:created>
  <dcterms:modified xsi:type="dcterms:W3CDTF">2020-11-12T00:39:43Z</dcterms:modified>
</cp:coreProperties>
</file>