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77" r:id="rId4"/>
    <p:sldId id="378" r:id="rId5"/>
    <p:sldId id="355" r:id="rId6"/>
    <p:sldId id="370" r:id="rId7"/>
    <p:sldId id="356" r:id="rId8"/>
    <p:sldId id="357" r:id="rId9"/>
    <p:sldId id="358" r:id="rId10"/>
    <p:sldId id="382" r:id="rId11"/>
    <p:sldId id="359" r:id="rId12"/>
    <p:sldId id="360" r:id="rId13"/>
    <p:sldId id="361" r:id="rId14"/>
    <p:sldId id="371" r:id="rId15"/>
    <p:sldId id="376" r:id="rId16"/>
    <p:sldId id="379" r:id="rId17"/>
    <p:sldId id="373" r:id="rId18"/>
    <p:sldId id="374" r:id="rId19"/>
    <p:sldId id="375" r:id="rId20"/>
    <p:sldId id="380" r:id="rId21"/>
    <p:sldId id="362" r:id="rId22"/>
    <p:sldId id="363" r:id="rId23"/>
    <p:sldId id="364" r:id="rId24"/>
    <p:sldId id="365" r:id="rId25"/>
    <p:sldId id="381" r:id="rId26"/>
    <p:sldId id="366" r:id="rId27"/>
    <p:sldId id="367" r:id="rId28"/>
    <p:sldId id="3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2" d="100"/>
          <a:sy n="82" d="100"/>
        </p:scale>
        <p:origin x="534" y="84"/>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6.wmf"/><Relationship Id="rId1" Type="http://schemas.openxmlformats.org/officeDocument/2006/relationships/image" Target="../media/image39.wmf"/><Relationship Id="rId4"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9292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7822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11/16/2020</a:t>
            </a:r>
            <a:endParaRPr lang="en-US" dirty="0"/>
          </a:p>
        </p:txBody>
      </p:sp>
      <p:sp>
        <p:nvSpPr>
          <p:cNvPr id="8" name="Footer Placeholder 7"/>
          <p:cNvSpPr>
            <a:spLocks noGrp="1"/>
          </p:cNvSpPr>
          <p:nvPr>
            <p:ph type="ftr" sz="quarter" idx="11"/>
          </p:nvPr>
        </p:nvSpPr>
        <p:spPr/>
        <p:txBody>
          <a:bodyPr/>
          <a:lstStyle/>
          <a:p>
            <a:r>
              <a:rPr lang="en-US"/>
              <a:t>PHY 711  Fall 2020 -- Lecture 36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11/16/2020</a:t>
            </a:r>
            <a:endParaRPr lang="en-US" dirty="0"/>
          </a:p>
        </p:txBody>
      </p:sp>
      <p:sp>
        <p:nvSpPr>
          <p:cNvPr id="4" name="Footer Placeholder 3"/>
          <p:cNvSpPr>
            <a:spLocks noGrp="1"/>
          </p:cNvSpPr>
          <p:nvPr>
            <p:ph type="ftr" sz="quarter" idx="11"/>
          </p:nvPr>
        </p:nvSpPr>
        <p:spPr/>
        <p:txBody>
          <a:bodyPr/>
          <a:lstStyle/>
          <a:p>
            <a:r>
              <a:rPr lang="en-US"/>
              <a:t>PHY 711  Fall 2020 -- Lecture 36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5.wmf"/><Relationship Id="rId11"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8.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3.wmf"/><Relationship Id="rId3" Type="http://schemas.openxmlformats.org/officeDocument/2006/relationships/notesSlide" Target="../notesSlides/notesSlide17.xml"/><Relationship Id="rId7" Type="http://schemas.openxmlformats.org/officeDocument/2006/relationships/image" Target="../media/image30.wmf"/><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5.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lmf.nist.gov/7"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0.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11" Type="http://schemas.openxmlformats.org/officeDocument/2006/relationships/image" Target="../media/image41.wmf"/><Relationship Id="rId5" Type="http://schemas.openxmlformats.org/officeDocument/2006/relationships/image" Target="../media/image39.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2.wmf"/><Relationship Id="rId5" Type="http://schemas.openxmlformats.org/officeDocument/2006/relationships/oleObject" Target="../embeddings/oleObject36.bin"/><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s://www.engineersedge.com/heat_transfer/thermal_diffusivity_table_13953.htm" TargetMode="External"/><Relationship Id="rId5" Type="http://schemas.openxmlformats.org/officeDocument/2006/relationships/image" Target="../media/image8.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Discussion for Lecture 36: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spid="_x0000_s400388" name="Equation" r:id="rId3" imgW="3162240" imgH="609480" progId="Equation.DSMT4">
                  <p:embed/>
                </p:oleObj>
              </mc:Choice>
              <mc:Fallback>
                <p:oleObj name="Equation" r:id="rId3" imgW="3162240" imgH="609480" progId="Equation.DSMT4">
                  <p:embed/>
                  <p:pic>
                    <p:nvPicPr>
                      <p:cNvPr id="0" name=""/>
                      <p:cNvPicPr/>
                      <p:nvPr/>
                    </p:nvPicPr>
                    <p:blipFill>
                      <a:blip r:embed="rId4"/>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spid="_x0000_s384255" name="Equation" r:id="rId4" imgW="2946240" imgH="2641320" progId="Equation.DSMT4">
                  <p:embed/>
                </p:oleObj>
              </mc:Choice>
              <mc:Fallback>
                <p:oleObj name="Equation" r:id="rId4" imgW="2946240" imgH="2641320" progId="Equation.DSMT4">
                  <p:embed/>
                  <p:pic>
                    <p:nvPicPr>
                      <p:cNvPr id="0" name="Object 15"/>
                      <p:cNvPicPr>
                        <a:picLocks noChangeAspect="1" noChangeArrowheads="1"/>
                      </p:cNvPicPr>
                      <p:nvPr/>
                    </p:nvPicPr>
                    <p:blipFill>
                      <a:blip r:embed="rId5"/>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spid="_x0000_s384256" name="数式" r:id="rId6" imgW="3644640" imgH="952200" progId="Equation.3">
                  <p:embed/>
                </p:oleObj>
              </mc:Choice>
              <mc:Fallback>
                <p:oleObj name="数式" r:id="rId6" imgW="3644640" imgH="952200" progId="Equation.3">
                  <p:embed/>
                  <p:pic>
                    <p:nvPicPr>
                      <p:cNvPr id="0" name="Object 20"/>
                      <p:cNvPicPr>
                        <a:picLocks noChangeAspect="1" noChangeArrowheads="1"/>
                      </p:cNvPicPr>
                      <p:nvPr/>
                    </p:nvPicPr>
                    <p:blipFill>
                      <a:blip r:embed="rId7"/>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spid="_x0000_s385149" name="Equation" r:id="rId4" imgW="4279680" imgH="3238200" progId="Equation.DSMT4">
                  <p:embed/>
                </p:oleObj>
              </mc:Choice>
              <mc:Fallback>
                <p:oleObj name="Equation" r:id="rId4" imgW="4279680" imgH="3238200" progId="Equation.DSMT4">
                  <p:embed/>
                  <p:pic>
                    <p:nvPicPr>
                      <p:cNvPr id="0" name="Object 21"/>
                      <p:cNvPicPr>
                        <a:picLocks noChangeAspect="1" noChangeArrowheads="1"/>
                      </p:cNvPicPr>
                      <p:nvPr/>
                    </p:nvPicPr>
                    <p:blipFill>
                      <a:blip r:embed="rId5"/>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spid="_x0000_s386169" name="Equation" r:id="rId4" imgW="5892480" imgH="1777680" progId="Equation.DSMT4">
                  <p:embed/>
                </p:oleObj>
              </mc:Choice>
              <mc:Fallback>
                <p:oleObj name="Equation" r:id="rId4" imgW="5892480" imgH="1777680" progId="Equation.DSMT4">
                  <p:embed/>
                  <p:pic>
                    <p:nvPicPr>
                      <p:cNvPr id="0" name=""/>
                      <p:cNvPicPr>
                        <a:picLocks noChangeAspect="1" noChangeArrowheads="1"/>
                      </p:cNvPicPr>
                      <p:nvPr/>
                    </p:nvPicPr>
                    <p:blipFill>
                      <a:blip r:embed="rId5"/>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4"/>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spid="_x0000_s394455" name="Equation" r:id="rId5" imgW="5879880" imgH="977760" progId="Equation.DSMT4">
                  <p:embed/>
                </p:oleObj>
              </mc:Choice>
              <mc:Fallback>
                <p:oleObj name="Equation" r:id="rId5" imgW="5879880" imgH="977760" progId="Equation.DSMT4">
                  <p:embed/>
                  <p:pic>
                    <p:nvPicPr>
                      <p:cNvPr id="0" name=""/>
                      <p:cNvPicPr>
                        <a:picLocks noChangeAspect="1" noChangeArrowheads="1"/>
                      </p:cNvPicPr>
                      <p:nvPr/>
                    </p:nvPicPr>
                    <p:blipFill>
                      <a:blip r:embed="rId6"/>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spid="_x0000_s394456" name="Equation" r:id="rId7" imgW="1600200" imgH="266400" progId="Equation.DSMT4">
                  <p:embed/>
                </p:oleObj>
              </mc:Choice>
              <mc:Fallback>
                <p:oleObj name="Equation" r:id="rId7" imgW="1600200" imgH="266400" progId="Equation.DSMT4">
                  <p:embed/>
                  <p:pic>
                    <p:nvPicPr>
                      <p:cNvPr id="0" name=""/>
                      <p:cNvPicPr/>
                      <p:nvPr/>
                    </p:nvPicPr>
                    <p:blipFill>
                      <a:blip r:embed="rId8"/>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spid="_x0000_s394457" name="Equation" r:id="rId10" imgW="1562040" imgH="266400" progId="Equation.DSMT4">
                  <p:embed/>
                </p:oleObj>
              </mc:Choice>
              <mc:Fallback>
                <p:oleObj name="Equation" r:id="rId10" imgW="1562040" imgH="266400" progId="Equation.DSMT4">
                  <p:embed/>
                  <p:pic>
                    <p:nvPicPr>
                      <p:cNvPr id="0" name=""/>
                      <p:cNvPicPr/>
                      <p:nvPr/>
                    </p:nvPicPr>
                    <p:blipFill>
                      <a:blip r:embed="rId11"/>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spid="_x0000_s398357" name="Equation" r:id="rId5" imgW="5879880" imgH="977760" progId="Equation.DSMT4">
                  <p:embed/>
                </p:oleObj>
              </mc:Choice>
              <mc:Fallback>
                <p:oleObj name="Equation" r:id="rId5" imgW="5879880" imgH="977760" progId="Equation.DSMT4">
                  <p:embed/>
                  <p:pic>
                    <p:nvPicPr>
                      <p:cNvPr id="6" name="Object 5"/>
                      <p:cNvPicPr>
                        <a:picLocks noChangeAspect="1" noChangeArrowheads="1"/>
                      </p:cNvPicPr>
                      <p:nvPr/>
                    </p:nvPicPr>
                    <p:blipFill>
                      <a:blip r:embed="rId6"/>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Your question – 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lowest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5451"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spid="_x0000_s395452" name="Equation" r:id="rId6" imgW="2895480" imgH="1688760" progId="Equation.DSMT4">
                  <p:embed/>
                </p:oleObj>
              </mc:Choice>
              <mc:Fallback>
                <p:oleObj name="Equation" r:id="rId6" imgW="2895480" imgH="1688760" progId="Equation.DSMT4">
                  <p:embed/>
                  <p:pic>
                    <p:nvPicPr>
                      <p:cNvPr id="0" name=""/>
                      <p:cNvPicPr/>
                      <p:nvPr/>
                    </p:nvPicPr>
                    <p:blipFill>
                      <a:blip r:embed="rId7"/>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spid="_x0000_s395453" name="Equation" r:id="rId8" imgW="1904760" imgH="1612800" progId="Equation.DSMT4">
                  <p:embed/>
                </p:oleObj>
              </mc:Choice>
              <mc:Fallback>
                <p:oleObj name="Equation" r:id="rId8" imgW="1904760" imgH="1612800" progId="Equation.DSMT4">
                  <p:embed/>
                  <p:pic>
                    <p:nvPicPr>
                      <p:cNvPr id="0" name=""/>
                      <p:cNvPicPr/>
                      <p:nvPr/>
                    </p:nvPicPr>
                    <p:blipFill>
                      <a:blip r:embed="rId9"/>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6410"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spid="_x0000_s396411" name="Equation" r:id="rId6" imgW="4546440" imgH="1765080" progId="Equation.DSMT4">
                  <p:embed/>
                </p:oleObj>
              </mc:Choice>
              <mc:Fallback>
                <p:oleObj name="Equation" r:id="rId6" imgW="4546440" imgH="1765080" progId="Equation.DSMT4">
                  <p:embed/>
                  <p:pic>
                    <p:nvPicPr>
                      <p:cNvPr id="0" name=""/>
                      <p:cNvPicPr/>
                      <p:nvPr/>
                    </p:nvPicPr>
                    <p:blipFill>
                      <a:blip r:embed="rId7"/>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spid="_x0000_s397373" name="Equation" r:id="rId5" imgW="2692080" imgH="622080" progId="Equation.DSMT4">
                  <p:embed/>
                </p:oleObj>
              </mc:Choice>
              <mc:Fallback>
                <p:oleObj name="Equation" r:id="rId5" imgW="2692080" imgH="622080" progId="Equation.DSMT4">
                  <p:embed/>
                  <p:pic>
                    <p:nvPicPr>
                      <p:cNvPr id="0" name=""/>
                      <p:cNvPicPr/>
                      <p:nvPr/>
                    </p:nvPicPr>
                    <p:blipFill>
                      <a:blip r:embed="rId6"/>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EB065E-FF40-4B28-AC65-A5124A1BCD18}"/>
              </a:ext>
            </a:extLst>
          </p:cNvPr>
          <p:cNvPicPr>
            <a:picLocks noChangeAspect="1"/>
          </p:cNvPicPr>
          <p:nvPr/>
        </p:nvPicPr>
        <p:blipFill>
          <a:blip r:embed="rId3"/>
          <a:stretch>
            <a:fillRect/>
          </a:stretch>
        </p:blipFill>
        <p:spPr>
          <a:xfrm>
            <a:off x="577392" y="1524000"/>
            <a:ext cx="8566608" cy="4085354"/>
          </a:xfrm>
          <a:prstGeom prst="rect">
            <a:avLst/>
          </a:prstGeom>
        </p:spPr>
      </p:pic>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28600" y="32385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33FC5-4CC7-4676-A367-C794F94CEA52}"/>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1F2E873C-4514-46A7-AF0C-836CC083F675}"/>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AD3AB93D-84C4-4F52-B1B5-1E423320392F}"/>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B96ECF99-4892-43D4-AE16-33437FE50577}"/>
              </a:ext>
            </a:extLst>
          </p:cNvPr>
          <p:cNvSpPr txBox="1"/>
          <p:nvPr/>
        </p:nvSpPr>
        <p:spPr>
          <a:xfrm>
            <a:off x="457200" y="304800"/>
            <a:ext cx="8229600" cy="3416320"/>
          </a:xfrm>
          <a:prstGeom prst="rect">
            <a:avLst/>
          </a:prstGeom>
          <a:noFill/>
        </p:spPr>
        <p:txBody>
          <a:bodyPr wrap="square" rtlCol="0">
            <a:spAutoFit/>
          </a:bodyPr>
          <a:lstStyle/>
          <a:p>
            <a:r>
              <a:rPr lang="en-US" sz="2400" dirty="0">
                <a:latin typeface="+mj-lt"/>
              </a:rPr>
              <a:t>Your question – </a:t>
            </a:r>
            <a:r>
              <a:rPr lang="en-US" sz="2400" dirty="0"/>
              <a:t>Does this expression say the temperature transmits along the z axis?</a:t>
            </a:r>
          </a:p>
          <a:p>
            <a:endParaRPr lang="en-US" sz="2400" dirty="0"/>
          </a:p>
          <a:p>
            <a:r>
              <a:rPr lang="en-US" sz="2400" dirty="0"/>
              <a:t>Comment – In this case, our setup approximates trivial variation in the x-y plane so that all variation is along z.   The spatial form along z with oscillating boundary condition at z=0 is a result of the form of the heat equation.</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76992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spid="_x0000_s387311" name="Equation" r:id="rId4" imgW="2006280" imgH="1930320" progId="Equation.DSMT4">
                  <p:embed/>
                </p:oleObj>
              </mc:Choice>
              <mc:Fallback>
                <p:oleObj name="Equation" r:id="rId4" imgW="2006280" imgH="1930320" progId="Equation.DSMT4">
                  <p:embed/>
                  <p:pic>
                    <p:nvPicPr>
                      <p:cNvPr id="0" name="Object 20"/>
                      <p:cNvPicPr>
                        <a:picLocks noChangeAspect="1" noChangeArrowheads="1"/>
                      </p:cNvPicPr>
                      <p:nvPr/>
                    </p:nvPicPr>
                    <p:blipFill>
                      <a:blip r:embed="rId5"/>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spid="_x0000_s387312" name="数式" r:id="rId6" imgW="1269720" imgH="253800" progId="Equation.3">
                  <p:embed/>
                </p:oleObj>
              </mc:Choice>
              <mc:Fallback>
                <p:oleObj name="数式" r:id="rId6" imgW="1269720" imgH="253800" progId="Equation.3">
                  <p:embed/>
                  <p:pic>
                    <p:nvPicPr>
                      <p:cNvPr id="0" name="Object 5"/>
                      <p:cNvPicPr>
                        <a:picLocks noChangeAspect="1" noChangeArrowheads="1"/>
                      </p:cNvPicPr>
                      <p:nvPr/>
                    </p:nvPicPr>
                    <p:blipFill>
                      <a:blip r:embed="rId7"/>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spid="_x0000_s388671" name="数式" r:id="rId4" imgW="3822480" imgH="431640" progId="Equation.3">
                  <p:embed/>
                </p:oleObj>
              </mc:Choice>
              <mc:Fallback>
                <p:oleObj name="数式" r:id="rId4" imgW="3822480" imgH="431640" progId="Equation.3">
                  <p:embed/>
                  <p:pic>
                    <p:nvPicPr>
                      <p:cNvPr id="0" name=""/>
                      <p:cNvPicPr>
                        <a:picLocks noChangeAspect="1" noChangeArrowheads="1"/>
                      </p:cNvPicPr>
                      <p:nvPr/>
                    </p:nvPicPr>
                    <p:blipFill>
                      <a:blip r:embed="rId5"/>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spid="_x0000_s388672" name="数式" r:id="rId6" imgW="1269720" imgH="253800" progId="Equation.3">
                  <p:embed/>
                </p:oleObj>
              </mc:Choice>
              <mc:Fallback>
                <p:oleObj name="数式" r:id="rId6" imgW="1269720" imgH="253800" progId="Equation.3">
                  <p:embed/>
                  <p:pic>
                    <p:nvPicPr>
                      <p:cNvPr id="0" name=""/>
                      <p:cNvPicPr>
                        <a:picLocks noChangeAspect="1" noChangeArrowheads="1"/>
                      </p:cNvPicPr>
                      <p:nvPr/>
                    </p:nvPicPr>
                    <p:blipFill>
                      <a:blip r:embed="rId7"/>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spid="_x0000_s388673" name="数式" r:id="rId8" imgW="2158920" imgH="431640" progId="Equation.3">
                  <p:embed/>
                </p:oleObj>
              </mc:Choice>
              <mc:Fallback>
                <p:oleObj name="数式" r:id="rId8" imgW="2158920" imgH="431640" progId="Equation.3">
                  <p:embed/>
                  <p:pic>
                    <p:nvPicPr>
                      <p:cNvPr id="0" name="Object 5"/>
                      <p:cNvPicPr>
                        <a:picLocks noChangeAspect="1" noChangeArrowheads="1"/>
                      </p:cNvPicPr>
                      <p:nvPr/>
                    </p:nvPicPr>
                    <p:blipFill>
                      <a:blip r:embed="rId9"/>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spid="_x0000_s388674" name="数式" r:id="rId10" imgW="1866600" imgH="279360" progId="Equation.3">
                  <p:embed/>
                </p:oleObj>
              </mc:Choice>
              <mc:Fallback>
                <p:oleObj name="数式" r:id="rId10" imgW="1866600" imgH="279360" progId="Equation.3">
                  <p:embed/>
                  <p:pic>
                    <p:nvPicPr>
                      <p:cNvPr id="0" name="Object 5"/>
                      <p:cNvPicPr>
                        <a:picLocks noChangeAspect="1" noChangeArrowheads="1"/>
                      </p:cNvPicPr>
                      <p:nvPr/>
                    </p:nvPicPr>
                    <p:blipFill>
                      <a:blip r:embed="rId11"/>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spid="_x0000_s388675" name="数式" r:id="rId12" imgW="2603160" imgH="812520" progId="Equation.3">
                  <p:embed/>
                </p:oleObj>
              </mc:Choice>
              <mc:Fallback>
                <p:oleObj name="数式" r:id="rId12" imgW="2603160" imgH="812520" progId="Equation.3">
                  <p:embed/>
                  <p:pic>
                    <p:nvPicPr>
                      <p:cNvPr id="0" name="Object 7"/>
                      <p:cNvPicPr>
                        <a:picLocks noChangeAspect="1" noChangeArrowheads="1"/>
                      </p:cNvPicPr>
                      <p:nvPr/>
                    </p:nvPicPr>
                    <p:blipFill>
                      <a:blip r:embed="rId13"/>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spid="_x0000_s389235" name="数式" r:id="rId4" imgW="2628720" imgH="1244520" progId="Equation.3">
                  <p:embed/>
                </p:oleObj>
              </mc:Choice>
              <mc:Fallback>
                <p:oleObj name="数式" r:id="rId4" imgW="2628720" imgH="1244520" progId="Equation.3">
                  <p:embed/>
                  <p:pic>
                    <p:nvPicPr>
                      <p:cNvPr id="0" name="Object 9"/>
                      <p:cNvPicPr>
                        <a:picLocks noChangeAspect="1" noChangeArrowheads="1"/>
                      </p:cNvPicPr>
                      <p:nvPr/>
                    </p:nvPicPr>
                    <p:blipFill>
                      <a:blip r:embed="rId5"/>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spid="_x0000_s390363" name="数式" r:id="rId4" imgW="3085920" imgH="1498320" progId="Equation.3">
                  <p:embed/>
                </p:oleObj>
              </mc:Choice>
              <mc:Fallback>
                <p:oleObj name="数式" r:id="rId4" imgW="3085920" imgH="1498320" progId="Equation.3">
                  <p:embed/>
                  <p:pic>
                    <p:nvPicPr>
                      <p:cNvPr id="0" name="Object 5"/>
                      <p:cNvPicPr>
                        <a:picLocks noChangeAspect="1" noChangeArrowheads="1"/>
                      </p:cNvPicPr>
                      <p:nvPr/>
                    </p:nvPicPr>
                    <p:blipFill>
                      <a:blip r:embed="rId5"/>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spid="_x0000_s390364" name="数式" r:id="rId6" imgW="1930320" imgH="939600" progId="Equation.3">
                  <p:embed/>
                </p:oleObj>
              </mc:Choice>
              <mc:Fallback>
                <p:oleObj name="数式" r:id="rId6" imgW="1930320" imgH="939600" progId="Equation.3">
                  <p:embed/>
                  <p:pic>
                    <p:nvPicPr>
                      <p:cNvPr id="0" name="Object 5"/>
                      <p:cNvPicPr>
                        <a:picLocks noChangeAspect="1" noChangeArrowheads="1"/>
                      </p:cNvPicPr>
                      <p:nvPr/>
                    </p:nvPicPr>
                    <p:blipFill>
                      <a:blip r:embed="rId7"/>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1569660"/>
          </a:xfrm>
          <a:prstGeom prst="rect">
            <a:avLst/>
          </a:prstGeom>
          <a:noFill/>
        </p:spPr>
        <p:txBody>
          <a:bodyPr wrap="square" rtlCol="0">
            <a:spAutoFit/>
          </a:bodyPr>
          <a:lstStyle/>
          <a:p>
            <a:r>
              <a:rPr lang="en-US" sz="2400" dirty="0">
                <a:latin typeface="+mj-lt"/>
              </a:rPr>
              <a:t>Your question -- </a:t>
            </a:r>
            <a:r>
              <a:rPr lang="en-US" sz="2400" dirty="0"/>
              <a:t>Can you explain the erf function. I've never really understood it. I'm not sure I've actually ever had someone explain it. I've just seen it appear in places before.          </a:t>
            </a:r>
            <a:r>
              <a:rPr lang="en-US" sz="2400" dirty="0">
                <a:hlinkClick r:id="rId2"/>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3"/>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4"/>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spid="_x0000_s391598" name="数式" r:id="rId4" imgW="1511280" imgH="609480" progId="Equation.3">
                  <p:embed/>
                </p:oleObj>
              </mc:Choice>
              <mc:Fallback>
                <p:oleObj name="数式" r:id="rId4" imgW="1511280" imgH="609480" progId="Equation.3">
                  <p:embed/>
                  <p:pic>
                    <p:nvPicPr>
                      <p:cNvPr id="0" name=""/>
                      <p:cNvPicPr>
                        <a:picLocks noChangeAspect="1" noChangeArrowheads="1"/>
                      </p:cNvPicPr>
                      <p:nvPr/>
                    </p:nvPicPr>
                    <p:blipFill>
                      <a:blip r:embed="rId5"/>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spid="_x0000_s391599" name="数式" r:id="rId6" imgW="1930320" imgH="939600" progId="Equation.3">
                  <p:embed/>
                </p:oleObj>
              </mc:Choice>
              <mc:Fallback>
                <p:oleObj name="数式" r:id="rId6" imgW="1930320" imgH="939600" progId="Equation.3">
                  <p:embed/>
                  <p:pic>
                    <p:nvPicPr>
                      <p:cNvPr id="0" name=""/>
                      <p:cNvPicPr>
                        <a:picLocks noChangeAspect="1" noChangeArrowheads="1"/>
                      </p:cNvPicPr>
                      <p:nvPr/>
                    </p:nvPicPr>
                    <p:blipFill>
                      <a:blip r:embed="rId7"/>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spid="_x0000_s391600" name="数式" r:id="rId8" imgW="3200400" imgH="482400" progId="Equation.3">
                  <p:embed/>
                </p:oleObj>
              </mc:Choice>
              <mc:Fallback>
                <p:oleObj name="数式" r:id="rId8" imgW="3200400" imgH="482400" progId="Equation.3">
                  <p:embed/>
                  <p:pic>
                    <p:nvPicPr>
                      <p:cNvPr id="0" name="Object 6"/>
                      <p:cNvPicPr>
                        <a:picLocks noChangeAspect="1" noChangeArrowheads="1"/>
                      </p:cNvPicPr>
                      <p:nvPr/>
                    </p:nvPicPr>
                    <p:blipFill>
                      <a:blip r:embed="rId9"/>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spid="_x0000_s391601" name="数式" r:id="rId10" imgW="2590560" imgH="990360" progId="Equation.3">
                  <p:embed/>
                </p:oleObj>
              </mc:Choice>
              <mc:Fallback>
                <p:oleObj name="数式" r:id="rId10" imgW="2590560" imgH="990360" progId="Equation.3">
                  <p:embed/>
                  <p:pic>
                    <p:nvPicPr>
                      <p:cNvPr id="0" name="Object 6"/>
                      <p:cNvPicPr>
                        <a:picLocks noChangeAspect="1" noChangeArrowheads="1"/>
                      </p:cNvPicPr>
                      <p:nvPr/>
                    </p:nvPicPr>
                    <p:blipFill>
                      <a:blip r:embed="rId11"/>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spid="_x0000_s392287" name="Equation" r:id="rId5" imgW="1879560" imgH="647640" progId="Equation.DSMT4">
                  <p:embed/>
                </p:oleObj>
              </mc:Choice>
              <mc:Fallback>
                <p:oleObj name="Equation" r:id="rId5" imgW="1879560" imgH="647640" progId="Equation.DSMT4">
                  <p:embed/>
                  <p:pic>
                    <p:nvPicPr>
                      <p:cNvPr id="0" name=""/>
                      <p:cNvPicPr>
                        <a:picLocks noChangeAspect="1" noChangeArrowheads="1"/>
                      </p:cNvPicPr>
                      <p:nvPr/>
                    </p:nvPicPr>
                    <p:blipFill>
                      <a:blip r:embed="rId6"/>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1F855-9731-494E-81B5-2369CAE1FB99}"/>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CA7ACA18-B5C6-4C95-A5F3-9F700830B844}"/>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5B244F86-CF81-4D76-8DC8-F8DB71CECECA}"/>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D91F832B-CBD4-49BF-B728-FF5A84441F93}"/>
              </a:ext>
            </a:extLst>
          </p:cNvPr>
          <p:cNvSpPr txBox="1"/>
          <p:nvPr/>
        </p:nvSpPr>
        <p:spPr>
          <a:xfrm>
            <a:off x="304800" y="1302127"/>
            <a:ext cx="8839200" cy="4031873"/>
          </a:xfrm>
          <a:prstGeom prst="rect">
            <a:avLst/>
          </a:prstGeom>
          <a:noFill/>
        </p:spPr>
        <p:txBody>
          <a:bodyPr wrap="square" rtlCol="0">
            <a:spAutoFit/>
          </a:bodyPr>
          <a:lstStyle/>
          <a:p>
            <a:r>
              <a:rPr lang="en-US" sz="3200" dirty="0"/>
              <a:t>Schedule for weekly one-on-one meetings</a:t>
            </a:r>
          </a:p>
          <a:p>
            <a:r>
              <a:rPr lang="en-US" sz="3200" dirty="0"/>
              <a:t> (EST)</a:t>
            </a:r>
          </a:p>
          <a:p>
            <a:endParaRPr lang="en-US" sz="3200" dirty="0"/>
          </a:p>
          <a:p>
            <a:r>
              <a:rPr lang="en-US" sz="3200" dirty="0"/>
              <a:t>Nick – 11 AM  Monday</a:t>
            </a:r>
          </a:p>
          <a:p>
            <a:r>
              <a:rPr lang="en-US" sz="3200" dirty="0"/>
              <a:t>Tim – 9 AM Tuesday – Possibly Wed. at 11 AM?</a:t>
            </a:r>
          </a:p>
          <a:p>
            <a:r>
              <a:rPr lang="en-US" sz="3200" dirty="0"/>
              <a:t>Gao – 9 PM Tuesday</a:t>
            </a:r>
          </a:p>
          <a:p>
            <a:r>
              <a:rPr lang="en-US" sz="3200" dirty="0"/>
              <a:t>Jeanette – 11 AM Friday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170115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5190-58ED-43BB-A2B6-BB4142910A78}"/>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A243E77B-CA73-4FF3-9239-96F56DD31D38}"/>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C6EAD865-88B7-4D12-B1D1-A3BF6E6C6428}"/>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6EA950C-335C-409C-A81A-33B72F0D2CFB}"/>
              </a:ext>
            </a:extLst>
          </p:cNvPr>
          <p:cNvSpPr txBox="1"/>
          <p:nvPr/>
        </p:nvSpPr>
        <p:spPr>
          <a:xfrm>
            <a:off x="457200" y="304800"/>
            <a:ext cx="8001000" cy="6370975"/>
          </a:xfrm>
          <a:prstGeom prst="rect">
            <a:avLst/>
          </a:prstGeom>
          <a:noFill/>
        </p:spPr>
        <p:txBody>
          <a:bodyPr wrap="square" rtlCol="0">
            <a:spAutoFit/>
          </a:bodyPr>
          <a:lstStyle/>
          <a:p>
            <a:r>
              <a:rPr lang="en-US" sz="2400" dirty="0">
                <a:latin typeface="+mj-lt"/>
              </a:rPr>
              <a:t>Your questions – </a:t>
            </a:r>
          </a:p>
          <a:p>
            <a:r>
              <a:rPr lang="en-US" sz="2400" dirty="0">
                <a:latin typeface="+mj-lt"/>
              </a:rPr>
              <a:t>From Nick –</a:t>
            </a:r>
          </a:p>
          <a:p>
            <a:r>
              <a:rPr lang="en-US" sz="2400" dirty="0">
                <a:latin typeface="+mj-lt"/>
              </a:rPr>
              <a:t>1. </a:t>
            </a:r>
            <a:r>
              <a:rPr lang="en-US" sz="2400" dirty="0"/>
              <a:t>Can you explain the erf function. I've never really understood it. I'm not sure I've actually ever had someone explain it. I've just seen it appear in places before. </a:t>
            </a:r>
          </a:p>
          <a:p>
            <a:br>
              <a:rPr lang="en-US" sz="2400" dirty="0"/>
            </a:br>
            <a:r>
              <a:rPr lang="en-US" sz="2400" dirty="0"/>
              <a:t>From Gao –</a:t>
            </a:r>
          </a:p>
          <a:p>
            <a:pPr marL="457200" indent="-457200">
              <a:buAutoNum type="arabicPeriod"/>
            </a:pPr>
            <a:r>
              <a:rPr lang="en-US" sz="2400" dirty="0">
                <a:latin typeface="+mj-lt"/>
              </a:rPr>
              <a:t>In the real world, what system has a temperature distribution such as discussed for the standing wave solutions.</a:t>
            </a:r>
          </a:p>
          <a:p>
            <a:r>
              <a:rPr lang="en-US" sz="2400" dirty="0"/>
              <a:t>2.  Does this expression say the temperature transmits along the Z axis?</a:t>
            </a:r>
          </a:p>
          <a:p>
            <a:br>
              <a:rPr lang="en-US" sz="2400" dirty="0"/>
            </a:br>
            <a:endParaRPr lang="en-US" sz="2400" dirty="0">
              <a:latin typeface="+mj-lt"/>
            </a:endParaRPr>
          </a:p>
          <a:p>
            <a:pPr marL="457200" indent="-457200">
              <a:buAutoNum type="arabicPeriod"/>
            </a:pPr>
            <a:endParaRPr lang="en-US" sz="2400" dirty="0">
              <a:latin typeface="+mj-lt"/>
            </a:endParaRPr>
          </a:p>
          <a:p>
            <a:r>
              <a:rPr lang="en-US" sz="2400" dirty="0">
                <a:latin typeface="+mj-lt"/>
              </a:rPr>
              <a:t> </a:t>
            </a:r>
          </a:p>
          <a:p>
            <a:endParaRPr lang="en-US" sz="2400" dirty="0">
              <a:latin typeface="+mj-lt"/>
            </a:endParaRPr>
          </a:p>
        </p:txBody>
      </p:sp>
      <p:pic>
        <p:nvPicPr>
          <p:cNvPr id="399362" name="Picture 2" descr="截屏2020-11-16 下午7.53.38.png">
            <a:extLst>
              <a:ext uri="{FF2B5EF4-FFF2-40B4-BE49-F238E27FC236}">
                <a16:creationId xmlns:a16="http://schemas.microsoft.com/office/drawing/2014/main" id="{9F53D41E-0DDF-4AB9-BFFC-C3DEB70AF2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79" t="14356" r="8879" b="6435"/>
          <a:stretch/>
        </p:blipFill>
        <p:spPr bwMode="auto">
          <a:xfrm>
            <a:off x="3352800" y="4495800"/>
            <a:ext cx="3962400" cy="90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4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spid="_x0000_s380035" name="Equation" r:id="rId4" imgW="4228920" imgH="1765080" progId="Equation.DSMT4">
                  <p:embed/>
                </p:oleObj>
              </mc:Choice>
              <mc:Fallback>
                <p:oleObj name="Equation" r:id="rId4" imgW="4228920" imgH="1765080" progId="Equation.DSMT4">
                  <p:embed/>
                  <p:pic>
                    <p:nvPicPr>
                      <p:cNvPr id="0" name=""/>
                      <p:cNvPicPr/>
                      <p:nvPr/>
                    </p:nvPicPr>
                    <p:blipFill>
                      <a:blip r:embed="rId5"/>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spid="_x0000_s393384" name="Equation" r:id="rId4" imgW="7022880" imgH="1638000" progId="Equation.DSMT4">
                  <p:embed/>
                </p:oleObj>
              </mc:Choice>
              <mc:Fallback>
                <p:oleObj name="Equation" r:id="rId4" imgW="7022880" imgH="1638000" progId="Equation.DSMT4">
                  <p:embed/>
                  <p:pic>
                    <p:nvPicPr>
                      <p:cNvPr id="0" name=""/>
                      <p:cNvPicPr/>
                      <p:nvPr/>
                    </p:nvPicPr>
                    <p:blipFill>
                      <a:blip r:embed="rId5"/>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spid="_x0000_s393385" name="Equation" r:id="rId6" imgW="4444920" imgH="1447560" progId="Equation.DSMT4">
                  <p:embed/>
                </p:oleObj>
              </mc:Choice>
              <mc:Fallback>
                <p:oleObj name="Equation" r:id="rId6" imgW="4444920" imgH="1447560" progId="Equation.DSMT4">
                  <p:embed/>
                  <p:pic>
                    <p:nvPicPr>
                      <p:cNvPr id="0" name=""/>
                      <p:cNvPicPr/>
                      <p:nvPr/>
                    </p:nvPicPr>
                    <p:blipFill>
                      <a:blip r:embed="rId7"/>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spid="_x0000_s381188" name="Equation" r:id="rId4" imgW="4178160" imgH="1739880" progId="Equation.DSMT4">
                  <p:embed/>
                </p:oleObj>
              </mc:Choice>
              <mc:Fallback>
                <p:oleObj name="Equation" r:id="rId4" imgW="4178160" imgH="1739880" progId="Equation.DSMT4">
                  <p:embed/>
                  <p:pic>
                    <p:nvPicPr>
                      <p:cNvPr id="0" name="Object 10"/>
                      <p:cNvPicPr>
                        <a:picLocks noChangeAspect="1" noChangeArrowheads="1"/>
                      </p:cNvPicPr>
                      <p:nvPr/>
                    </p:nvPicPr>
                    <p:blipFill>
                      <a:blip r:embed="rId5"/>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spid="_x0000_s381189" name="Equation" r:id="rId6" imgW="2489040" imgH="609480" progId="Equation.DSMT4">
                  <p:embed/>
                </p:oleObj>
              </mc:Choice>
              <mc:Fallback>
                <p:oleObj name="Equation" r:id="rId6" imgW="2489040" imgH="609480" progId="Equation.DSMT4">
                  <p:embed/>
                  <p:pic>
                    <p:nvPicPr>
                      <p:cNvPr id="0" name="Object 5"/>
                      <p:cNvPicPr>
                        <a:picLocks noChangeAspect="1" noChangeArrowheads="1"/>
                      </p:cNvPicPr>
                      <p:nvPr/>
                    </p:nvPicPr>
                    <p:blipFill>
                      <a:blip r:embed="rId7"/>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spid="_x0000_s382081" name="Equation" r:id="rId4" imgW="3111480" imgH="2450880" progId="Equation.DSMT4">
                  <p:embed/>
                </p:oleObj>
              </mc:Choice>
              <mc:Fallback>
                <p:oleObj name="Equation" r:id="rId4" imgW="3111480" imgH="2450880" progId="Equation.DSMT4">
                  <p:embed/>
                  <p:pic>
                    <p:nvPicPr>
                      <p:cNvPr id="0" name="Object 10"/>
                      <p:cNvPicPr>
                        <a:picLocks noChangeAspect="1" noChangeArrowheads="1"/>
                      </p:cNvPicPr>
                      <p:nvPr/>
                    </p:nvPicPr>
                    <p:blipFill>
                      <a:blip r:embed="rId5"/>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6"/>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spid="_x0000_s383104" name="Equation" r:id="rId4" imgW="5587920" imgH="2019240" progId="Equation.DSMT4">
                  <p:embed/>
                </p:oleObj>
              </mc:Choice>
              <mc:Fallback>
                <p:oleObj name="Equation" r:id="rId4" imgW="5587920" imgH="2019240" progId="Equation.DSMT4">
                  <p:embed/>
                  <p:pic>
                    <p:nvPicPr>
                      <p:cNvPr id="0" name="Object 5"/>
                      <p:cNvPicPr>
                        <a:picLocks noChangeAspect="1" noChangeArrowheads="1"/>
                      </p:cNvPicPr>
                      <p:nvPr/>
                    </p:nvPicPr>
                    <p:blipFill>
                      <a:blip r:embed="rId5"/>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23827</TotalTime>
  <Words>1039</Words>
  <Application>Microsoft Office PowerPoint</Application>
  <PresentationFormat>On-screen Show (4:3)</PresentationFormat>
  <Paragraphs>227</Paragraphs>
  <Slides>28</Slides>
  <Notes>22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4" baseType="lpstr">
      <vt:lpstr>Arial</vt:lpstr>
      <vt:lpstr>Calibri</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1097</cp:revision>
  <cp:lastPrinted>2020-11-15T23:22:45Z</cp:lastPrinted>
  <dcterms:created xsi:type="dcterms:W3CDTF">2012-01-10T18:32:24Z</dcterms:created>
  <dcterms:modified xsi:type="dcterms:W3CDTF">2020-11-16T15:59:09Z</dcterms:modified>
</cp:coreProperties>
</file>