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96" r:id="rId2"/>
    <p:sldId id="354" r:id="rId3"/>
    <p:sldId id="355" r:id="rId4"/>
    <p:sldId id="370" r:id="rId5"/>
    <p:sldId id="356" r:id="rId6"/>
    <p:sldId id="357" r:id="rId7"/>
    <p:sldId id="358" r:id="rId8"/>
    <p:sldId id="359" r:id="rId9"/>
    <p:sldId id="360" r:id="rId10"/>
    <p:sldId id="361" r:id="rId11"/>
    <p:sldId id="371" r:id="rId12"/>
    <p:sldId id="376" r:id="rId13"/>
    <p:sldId id="373" r:id="rId14"/>
    <p:sldId id="374" r:id="rId15"/>
    <p:sldId id="375" r:id="rId16"/>
    <p:sldId id="362" r:id="rId17"/>
    <p:sldId id="363" r:id="rId18"/>
    <p:sldId id="364" r:id="rId19"/>
    <p:sldId id="365" r:id="rId20"/>
    <p:sldId id="366" r:id="rId21"/>
    <p:sldId id="367" r:id="rId22"/>
    <p:sldId id="372" r:id="rId2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F884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4660"/>
  </p:normalViewPr>
  <p:slideViewPr>
    <p:cSldViewPr>
      <p:cViewPr varScale="1">
        <p:scale>
          <a:sx n="82" d="100"/>
          <a:sy n="82" d="100"/>
        </p:scale>
        <p:origin x="534" y="84"/>
      </p:cViewPr>
      <p:guideLst>
        <p:guide orient="horz" pos="2160"/>
        <p:guide pos="2880"/>
      </p:guideLst>
    </p:cSldViewPr>
  </p:slideViewPr>
  <p:notesTextViewPr>
    <p:cViewPr>
      <p:scale>
        <a:sx n="3" d="2"/>
        <a:sy n="3" d="2"/>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1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5" Type="http://schemas.openxmlformats.org/officeDocument/2006/relationships/image" Target="../media/image31.wmf"/><Relationship Id="rId4" Type="http://schemas.openxmlformats.org/officeDocument/2006/relationships/image" Target="../media/image3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4.wmf"/><Relationship Id="rId1" Type="http://schemas.openxmlformats.org/officeDocument/2006/relationships/image" Target="../media/image35.wmf"/><Relationship Id="rId4" Type="http://schemas.openxmlformats.org/officeDocument/2006/relationships/image" Target="../media/image3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11/15/2020</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11/15/2020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today’s lecture we will take a quick look at heat transfer following Chapter 11 of your textbook.</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2732091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2515023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2731147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Visualization of the time evolution.</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3810360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an oscillatory solutions.</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1404506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Analysis of solution.</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1697314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Animation of solution.</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3025356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an initial value problem.</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2039552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Green’s functions to analyze the results.</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2001509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4281764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half space boundary.</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640329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Schedule.</a:t>
            </a:r>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2102309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Plots of solution at various times.</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1587060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Animation.</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967799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Enthalpy as a measure of heat of a system at constant pressure in terms of the heat capacity of the material.</a:t>
            </a:r>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2829782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notations and concepts from thermodynamics.</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1684269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how the enthalpy of a system may change in time.   The temperature may change, there may be heat flux,   and there may be a source or sink for heat flow.</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2138191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relate these quantities, we need to know how enthalpy is related to temperature and we will use the empirical relations based on observation that heat flux is proportional to the gradient of temperature.   The Thermal diffusivity coefficient is highly dependent on the material as seen in this short list taken from the internet.</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3181728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boundary value problem which we will solve in the case that the source term is zero.</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3592922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separation of variables to solve the problem.</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658324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 for this case.</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3678220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11/16/2020</a:t>
            </a:r>
            <a:endParaRPr lang="en-US" dirty="0"/>
          </a:p>
        </p:txBody>
      </p:sp>
      <p:sp>
        <p:nvSpPr>
          <p:cNvPr id="5" name="Footer Placeholder 4"/>
          <p:cNvSpPr>
            <a:spLocks noGrp="1"/>
          </p:cNvSpPr>
          <p:nvPr>
            <p:ph type="ftr" sz="quarter" idx="11"/>
          </p:nvPr>
        </p:nvSpPr>
        <p:spPr/>
        <p:txBody>
          <a:bodyPr/>
          <a:lstStyle/>
          <a:p>
            <a:r>
              <a:rPr lang="en-US"/>
              <a:t>PHY 711  Fall 2020 -- Lecture 36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11/16/2020</a:t>
            </a:r>
            <a:endParaRPr lang="en-US" dirty="0"/>
          </a:p>
        </p:txBody>
      </p:sp>
      <p:sp>
        <p:nvSpPr>
          <p:cNvPr id="5" name="Footer Placeholder 4"/>
          <p:cNvSpPr>
            <a:spLocks noGrp="1"/>
          </p:cNvSpPr>
          <p:nvPr>
            <p:ph type="ftr" sz="quarter" idx="11"/>
          </p:nvPr>
        </p:nvSpPr>
        <p:spPr/>
        <p:txBody>
          <a:bodyPr/>
          <a:lstStyle/>
          <a:p>
            <a:r>
              <a:rPr lang="en-US"/>
              <a:t>PHY 711  Fall 2020 -- Lecture 36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11/16/2020</a:t>
            </a:r>
            <a:endParaRPr lang="en-US" dirty="0"/>
          </a:p>
        </p:txBody>
      </p:sp>
      <p:sp>
        <p:nvSpPr>
          <p:cNvPr id="5" name="Footer Placeholder 4"/>
          <p:cNvSpPr>
            <a:spLocks noGrp="1"/>
          </p:cNvSpPr>
          <p:nvPr>
            <p:ph type="ftr" sz="quarter" idx="11"/>
          </p:nvPr>
        </p:nvSpPr>
        <p:spPr/>
        <p:txBody>
          <a:bodyPr/>
          <a:lstStyle/>
          <a:p>
            <a:r>
              <a:rPr lang="en-US"/>
              <a:t>PHY 711  Fall 2020 -- Lecture 36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11/16/2020</a:t>
            </a:r>
            <a:endParaRPr lang="en-US" dirty="0"/>
          </a:p>
        </p:txBody>
      </p:sp>
      <p:sp>
        <p:nvSpPr>
          <p:cNvPr id="5" name="Footer Placeholder 4"/>
          <p:cNvSpPr>
            <a:spLocks noGrp="1"/>
          </p:cNvSpPr>
          <p:nvPr>
            <p:ph type="ftr" sz="quarter" idx="11"/>
          </p:nvPr>
        </p:nvSpPr>
        <p:spPr/>
        <p:txBody>
          <a:bodyPr/>
          <a:lstStyle/>
          <a:p>
            <a:r>
              <a:rPr lang="en-US"/>
              <a:t>PHY 711  Fall 2020 -- Lecture 36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11/16/2020</a:t>
            </a:r>
            <a:endParaRPr lang="en-US" dirty="0"/>
          </a:p>
        </p:txBody>
      </p:sp>
      <p:sp>
        <p:nvSpPr>
          <p:cNvPr id="5" name="Footer Placeholder 4"/>
          <p:cNvSpPr>
            <a:spLocks noGrp="1"/>
          </p:cNvSpPr>
          <p:nvPr>
            <p:ph type="ftr" sz="quarter" idx="11"/>
          </p:nvPr>
        </p:nvSpPr>
        <p:spPr/>
        <p:txBody>
          <a:bodyPr/>
          <a:lstStyle/>
          <a:p>
            <a:r>
              <a:rPr lang="en-US"/>
              <a:t>PHY 711  Fall 2020 -- Lecture 36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11/16/2020</a:t>
            </a:r>
            <a:endParaRPr lang="en-US" dirty="0"/>
          </a:p>
        </p:txBody>
      </p:sp>
      <p:sp>
        <p:nvSpPr>
          <p:cNvPr id="6" name="Footer Placeholder 5"/>
          <p:cNvSpPr>
            <a:spLocks noGrp="1"/>
          </p:cNvSpPr>
          <p:nvPr>
            <p:ph type="ftr" sz="quarter" idx="11"/>
          </p:nvPr>
        </p:nvSpPr>
        <p:spPr/>
        <p:txBody>
          <a:bodyPr/>
          <a:lstStyle/>
          <a:p>
            <a:r>
              <a:rPr lang="en-US"/>
              <a:t>PHY 711  Fall 2020 -- Lecture 36</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11/16/2020</a:t>
            </a:r>
            <a:endParaRPr lang="en-US" dirty="0"/>
          </a:p>
        </p:txBody>
      </p:sp>
      <p:sp>
        <p:nvSpPr>
          <p:cNvPr id="8" name="Footer Placeholder 7"/>
          <p:cNvSpPr>
            <a:spLocks noGrp="1"/>
          </p:cNvSpPr>
          <p:nvPr>
            <p:ph type="ftr" sz="quarter" idx="11"/>
          </p:nvPr>
        </p:nvSpPr>
        <p:spPr/>
        <p:txBody>
          <a:bodyPr/>
          <a:lstStyle/>
          <a:p>
            <a:r>
              <a:rPr lang="en-US"/>
              <a:t>PHY 711  Fall 2020 -- Lecture 36</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11/16/2020</a:t>
            </a:r>
            <a:endParaRPr lang="en-US" dirty="0"/>
          </a:p>
        </p:txBody>
      </p:sp>
      <p:sp>
        <p:nvSpPr>
          <p:cNvPr id="4" name="Footer Placeholder 3"/>
          <p:cNvSpPr>
            <a:spLocks noGrp="1"/>
          </p:cNvSpPr>
          <p:nvPr>
            <p:ph type="ftr" sz="quarter" idx="11"/>
          </p:nvPr>
        </p:nvSpPr>
        <p:spPr/>
        <p:txBody>
          <a:bodyPr/>
          <a:lstStyle/>
          <a:p>
            <a:r>
              <a:rPr lang="en-US"/>
              <a:t>PHY 711  Fall 2020 -- Lecture 36</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11/16/2020</a:t>
            </a:r>
            <a:endParaRPr lang="en-US" dirty="0"/>
          </a:p>
        </p:txBody>
      </p:sp>
      <p:sp>
        <p:nvSpPr>
          <p:cNvPr id="3" name="Footer Placeholder 2"/>
          <p:cNvSpPr>
            <a:spLocks noGrp="1"/>
          </p:cNvSpPr>
          <p:nvPr>
            <p:ph type="ftr" sz="quarter" idx="11"/>
          </p:nvPr>
        </p:nvSpPr>
        <p:spPr/>
        <p:txBody>
          <a:bodyPr/>
          <a:lstStyle/>
          <a:p>
            <a:r>
              <a:rPr lang="en-US"/>
              <a:t>PHY 711  Fall 2020 --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11/16/2020</a:t>
            </a:r>
            <a:endParaRPr lang="en-US" dirty="0"/>
          </a:p>
        </p:txBody>
      </p:sp>
      <p:sp>
        <p:nvSpPr>
          <p:cNvPr id="6" name="Footer Placeholder 5"/>
          <p:cNvSpPr>
            <a:spLocks noGrp="1"/>
          </p:cNvSpPr>
          <p:nvPr>
            <p:ph type="ftr" sz="quarter" idx="11"/>
          </p:nvPr>
        </p:nvSpPr>
        <p:spPr/>
        <p:txBody>
          <a:bodyPr/>
          <a:lstStyle/>
          <a:p>
            <a:r>
              <a:rPr lang="en-US"/>
              <a:t>PHY 711  Fall 2020 -- Lecture 36</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11/16/2020</a:t>
            </a:r>
            <a:endParaRPr lang="en-US" dirty="0"/>
          </a:p>
        </p:txBody>
      </p:sp>
      <p:sp>
        <p:nvSpPr>
          <p:cNvPr id="6" name="Footer Placeholder 5"/>
          <p:cNvSpPr>
            <a:spLocks noGrp="1"/>
          </p:cNvSpPr>
          <p:nvPr>
            <p:ph type="ftr" sz="quarter" idx="11"/>
          </p:nvPr>
        </p:nvSpPr>
        <p:spPr/>
        <p:txBody>
          <a:bodyPr/>
          <a:lstStyle/>
          <a:p>
            <a:r>
              <a:rPr lang="en-US"/>
              <a:t>PHY 711  Fall 2020 -- Lecture 36</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11/16/2020</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2020 -- Lecture 36</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2.wmf"/><Relationship Id="rId4"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notesSlide" Target="../notesSlides/notesSlide11.xml"/><Relationship Id="rId7"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13.wmf"/><Relationship Id="rId11" Type="http://schemas.openxmlformats.org/officeDocument/2006/relationships/image" Target="../media/image15.wmf"/><Relationship Id="rId5" Type="http://schemas.openxmlformats.org/officeDocument/2006/relationships/oleObject" Target="../embeddings/oleObject12.bin"/><Relationship Id="rId10" Type="http://schemas.openxmlformats.org/officeDocument/2006/relationships/oleObject" Target="../embeddings/oleObject14.bin"/><Relationship Id="rId4" Type="http://schemas.openxmlformats.org/officeDocument/2006/relationships/image" Target="../media/image16.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13.wmf"/><Relationship Id="rId5" Type="http://schemas.openxmlformats.org/officeDocument/2006/relationships/oleObject" Target="../embeddings/oleObject12.bin"/><Relationship Id="rId4" Type="http://schemas.openxmlformats.org/officeDocument/2006/relationships/image" Target="../media/image18.gi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13.xml"/><Relationship Id="rId7" Type="http://schemas.openxmlformats.org/officeDocument/2006/relationships/image" Target="../media/image20.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16.bin"/><Relationship Id="rId5" Type="http://schemas.openxmlformats.org/officeDocument/2006/relationships/image" Target="../media/image19.wmf"/><Relationship Id="rId4" Type="http://schemas.openxmlformats.org/officeDocument/2006/relationships/oleObject" Target="../embeddings/oleObject15.bin"/><Relationship Id="rId9" Type="http://schemas.openxmlformats.org/officeDocument/2006/relationships/image" Target="../media/image21.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2.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19.bin"/><Relationship Id="rId5" Type="http://schemas.openxmlformats.org/officeDocument/2006/relationships/image" Target="../media/image19.wmf"/><Relationship Id="rId4" Type="http://schemas.openxmlformats.org/officeDocument/2006/relationships/oleObject" Target="../embeddings/oleObject18.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23.wmf"/><Relationship Id="rId5" Type="http://schemas.openxmlformats.org/officeDocument/2006/relationships/oleObject" Target="../embeddings/oleObject20.bin"/><Relationship Id="rId4" Type="http://schemas.openxmlformats.org/officeDocument/2006/relationships/image" Target="../media/image24.gi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6.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22.bin"/><Relationship Id="rId5" Type="http://schemas.openxmlformats.org/officeDocument/2006/relationships/image" Target="../media/image25.wmf"/><Relationship Id="rId4" Type="http://schemas.openxmlformats.org/officeDocument/2006/relationships/oleObject" Target="../embeddings/oleObject21.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31.wmf"/><Relationship Id="rId3" Type="http://schemas.openxmlformats.org/officeDocument/2006/relationships/notesSlide" Target="../notesSlides/notesSlide17.xml"/><Relationship Id="rId7" Type="http://schemas.openxmlformats.org/officeDocument/2006/relationships/image" Target="../media/image28.wmf"/><Relationship Id="rId12"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24.bin"/><Relationship Id="rId11" Type="http://schemas.openxmlformats.org/officeDocument/2006/relationships/image" Target="../media/image30.wmf"/><Relationship Id="rId5" Type="http://schemas.openxmlformats.org/officeDocument/2006/relationships/image" Target="../media/image27.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29.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32.wmf"/><Relationship Id="rId4" Type="http://schemas.openxmlformats.org/officeDocument/2006/relationships/oleObject" Target="../embeddings/oleObject28.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4.w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30.bin"/><Relationship Id="rId5" Type="http://schemas.openxmlformats.org/officeDocument/2006/relationships/image" Target="../media/image33.wmf"/><Relationship Id="rId4" Type="http://schemas.openxmlformats.org/officeDocument/2006/relationships/oleObject" Target="../embeddings/oleObject29.bin"/></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notesSlide" Target="../notesSlides/notesSlide20.xml"/><Relationship Id="rId7" Type="http://schemas.openxmlformats.org/officeDocument/2006/relationships/image" Target="../media/image34.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32.bin"/><Relationship Id="rId11" Type="http://schemas.openxmlformats.org/officeDocument/2006/relationships/image" Target="../media/image37.wmf"/><Relationship Id="rId5" Type="http://schemas.openxmlformats.org/officeDocument/2006/relationships/image" Target="../media/image35.wmf"/><Relationship Id="rId10" Type="http://schemas.openxmlformats.org/officeDocument/2006/relationships/oleObject" Target="../embeddings/oleObject34.bin"/><Relationship Id="rId4" Type="http://schemas.openxmlformats.org/officeDocument/2006/relationships/oleObject" Target="../embeddings/oleObject31.bin"/><Relationship Id="rId9" Type="http://schemas.openxmlformats.org/officeDocument/2006/relationships/image" Target="../media/image36.w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38.wmf"/><Relationship Id="rId5" Type="http://schemas.openxmlformats.org/officeDocument/2006/relationships/oleObject" Target="../embeddings/oleObject35.bin"/><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4.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w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5.w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hyperlink" Target="https://www.engineersedge.com/heat_transfer/thermal_diffusivity_table_13953.htm" TargetMode="External"/><Relationship Id="rId5" Type="http://schemas.openxmlformats.org/officeDocument/2006/relationships/image" Target="../media/image7.wmf"/><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8.w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image" Target="../media/image9.wmf"/><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1.wmf"/><Relationship Id="rId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11/16/2020</a:t>
            </a:r>
            <a:endParaRPr lang="en-US" dirty="0"/>
          </a:p>
        </p:txBody>
      </p:sp>
      <p:sp>
        <p:nvSpPr>
          <p:cNvPr id="3" name="Footer Placeholder 2"/>
          <p:cNvSpPr>
            <a:spLocks noGrp="1"/>
          </p:cNvSpPr>
          <p:nvPr>
            <p:ph type="ftr" sz="quarter" idx="11"/>
          </p:nvPr>
        </p:nvSpPr>
        <p:spPr/>
        <p:txBody>
          <a:bodyPr/>
          <a:lstStyle/>
          <a:p>
            <a:r>
              <a:rPr lang="en-US"/>
              <a:t>PHY 711  Fall 2020 --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304800" y="266308"/>
            <a:ext cx="8229600" cy="5509200"/>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online</a:t>
            </a:r>
          </a:p>
          <a:p>
            <a:pPr algn="ctr"/>
            <a:endParaRPr lang="en-US" sz="3200" b="1" dirty="0"/>
          </a:p>
          <a:p>
            <a:pPr algn="ctr"/>
            <a:r>
              <a:rPr lang="en-US" sz="3200" b="1" dirty="0"/>
              <a:t>Plan for Lecture 36: Chap. 11 in F &amp; W</a:t>
            </a:r>
            <a:r>
              <a:rPr lang="en-US" sz="3200" b="1" dirty="0">
                <a:solidFill>
                  <a:schemeClr val="folHlink"/>
                </a:solidFill>
              </a:rPr>
              <a:t>    </a:t>
            </a:r>
          </a:p>
          <a:p>
            <a:pPr marL="457200" lvl="2" algn="ctr">
              <a:spcBef>
                <a:spcPct val="50000"/>
              </a:spcBef>
            </a:pPr>
            <a:r>
              <a:rPr lang="en-US" sz="3200" b="1" dirty="0">
                <a:solidFill>
                  <a:schemeClr val="folHlink"/>
                </a:solidFill>
              </a:rPr>
              <a:t>Heat conduction</a:t>
            </a:r>
          </a:p>
          <a:p>
            <a:pPr marL="971550" lvl="2" indent="-514350">
              <a:spcBef>
                <a:spcPct val="50000"/>
              </a:spcBef>
              <a:buFont typeface="+mj-lt"/>
              <a:buAutoNum type="arabicPeriod"/>
            </a:pPr>
            <a:r>
              <a:rPr lang="en-US" sz="3200" b="1" dirty="0">
                <a:solidFill>
                  <a:schemeClr val="folHlink"/>
                </a:solidFill>
              </a:rPr>
              <a:t>Basic equations</a:t>
            </a:r>
          </a:p>
          <a:p>
            <a:pPr marL="971550" lvl="2" indent="-514350">
              <a:spcBef>
                <a:spcPct val="50000"/>
              </a:spcBef>
              <a:buFont typeface="+mj-lt"/>
              <a:buAutoNum type="arabicPeriod"/>
            </a:pPr>
            <a:r>
              <a:rPr lang="en-US" sz="3200" b="1" dirty="0">
                <a:solidFill>
                  <a:schemeClr val="folHlink"/>
                </a:solidFill>
              </a:rPr>
              <a:t>Boundary value problems</a:t>
            </a:r>
          </a:p>
          <a:p>
            <a:pPr marL="457200" lvl="2">
              <a:spcBef>
                <a:spcPct val="50000"/>
              </a:spcBef>
            </a:pPr>
            <a:r>
              <a:rPr lang="en-US" sz="3200" b="1" dirty="0">
                <a:solidFill>
                  <a:schemeClr val="folHlink"/>
                </a:solidFill>
              </a:rPr>
              <a:t> </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11/16/2020</a:t>
            </a:r>
            <a:endParaRPr lang="en-US" dirty="0"/>
          </a:p>
        </p:txBody>
      </p:sp>
      <p:sp>
        <p:nvSpPr>
          <p:cNvPr id="3" name="Footer Placeholder 2"/>
          <p:cNvSpPr>
            <a:spLocks noGrp="1"/>
          </p:cNvSpPr>
          <p:nvPr>
            <p:ph type="ftr" sz="quarter" idx="11"/>
          </p:nvPr>
        </p:nvSpPr>
        <p:spPr/>
        <p:txBody>
          <a:bodyPr/>
          <a:lstStyle/>
          <a:p>
            <a:r>
              <a:rPr lang="en-US"/>
              <a:t>PHY 711  Fall 2020 --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685800" y="381000"/>
            <a:ext cx="7086600" cy="461665"/>
          </a:xfrm>
          <a:prstGeom prst="rect">
            <a:avLst/>
          </a:prstGeom>
          <a:noFill/>
        </p:spPr>
        <p:txBody>
          <a:bodyPr wrap="square" rtlCol="0">
            <a:spAutoFit/>
          </a:bodyPr>
          <a:lstStyle/>
          <a:p>
            <a:r>
              <a:rPr lang="en-US" sz="2400" dirty="0">
                <a:latin typeface="+mj-lt"/>
              </a:rPr>
              <a:t>Boundary value problems for heat conduction</a:t>
            </a:r>
          </a:p>
        </p:txBody>
      </p:sp>
      <p:grpSp>
        <p:nvGrpSpPr>
          <p:cNvPr id="6" name="Group 5"/>
          <p:cNvGrpSpPr>
            <a:grpSpLocks noChangeAspect="1"/>
          </p:cNvGrpSpPr>
          <p:nvPr/>
        </p:nvGrpSpPr>
        <p:grpSpPr>
          <a:xfrm>
            <a:off x="5334000" y="842665"/>
            <a:ext cx="2893138" cy="1752600"/>
            <a:chOff x="1219200" y="914400"/>
            <a:chExt cx="5786276" cy="3505200"/>
          </a:xfrm>
        </p:grpSpPr>
        <p:sp>
          <p:nvSpPr>
            <p:cNvPr id="7" name="TextBox 6"/>
            <p:cNvSpPr txBox="1"/>
            <p:nvPr/>
          </p:nvSpPr>
          <p:spPr>
            <a:xfrm>
              <a:off x="3453812" y="3957935"/>
              <a:ext cx="356188" cy="461665"/>
            </a:xfrm>
            <a:prstGeom prst="rect">
              <a:avLst/>
            </a:prstGeom>
            <a:noFill/>
          </p:spPr>
          <p:txBody>
            <a:bodyPr wrap="none" rtlCol="0">
              <a:spAutoFit/>
            </a:bodyPr>
            <a:lstStyle/>
            <a:p>
              <a:r>
                <a:rPr lang="en-US" sz="2400" dirty="0">
                  <a:latin typeface="+mj-lt"/>
                </a:rPr>
                <a:t>a</a:t>
              </a:r>
            </a:p>
          </p:txBody>
        </p:sp>
        <p:sp>
          <p:nvSpPr>
            <p:cNvPr id="8" name="TextBox 7"/>
            <p:cNvSpPr txBox="1"/>
            <p:nvPr/>
          </p:nvSpPr>
          <p:spPr>
            <a:xfrm>
              <a:off x="6519446" y="914400"/>
              <a:ext cx="486030" cy="461665"/>
            </a:xfrm>
            <a:prstGeom prst="rect">
              <a:avLst/>
            </a:prstGeom>
            <a:noFill/>
          </p:spPr>
          <p:txBody>
            <a:bodyPr wrap="none" rtlCol="0">
              <a:spAutoFit/>
            </a:bodyPr>
            <a:lstStyle/>
            <a:p>
              <a:r>
                <a:rPr lang="en-US" sz="2400" b="1" i="1" dirty="0">
                  <a:latin typeface="+mj-lt"/>
                </a:rPr>
                <a:t>T</a:t>
              </a:r>
              <a:r>
                <a:rPr lang="en-US" sz="2400" b="1" i="1" baseline="-25000" dirty="0">
                  <a:latin typeface="+mj-lt"/>
                </a:rPr>
                <a:t>0</a:t>
              </a:r>
              <a:endParaRPr lang="en-US" sz="2400" b="1" i="1" dirty="0">
                <a:latin typeface="+mj-lt"/>
              </a:endParaRPr>
            </a:p>
          </p:txBody>
        </p:sp>
        <p:grpSp>
          <p:nvGrpSpPr>
            <p:cNvPr id="9" name="Group 8"/>
            <p:cNvGrpSpPr/>
            <p:nvPr/>
          </p:nvGrpSpPr>
          <p:grpSpPr>
            <a:xfrm>
              <a:off x="1219200" y="1376065"/>
              <a:ext cx="5543262" cy="2510135"/>
              <a:chOff x="1219200" y="1376065"/>
              <a:chExt cx="5543262" cy="2510135"/>
            </a:xfrm>
          </p:grpSpPr>
          <p:sp>
            <p:nvSpPr>
              <p:cNvPr id="10" name="Cube 9"/>
              <p:cNvSpPr/>
              <p:nvPr/>
            </p:nvSpPr>
            <p:spPr>
              <a:xfrm>
                <a:off x="1880188" y="1981200"/>
                <a:ext cx="4343400" cy="1905000"/>
              </a:xfrm>
              <a:prstGeom prst="cube">
                <a:avLst/>
              </a:prstGeom>
              <a:gradFill flip="none" rotWithShape="1">
                <a:gsLst>
                  <a:gs pos="50000">
                    <a:srgbClr val="DDABD2"/>
                  </a:gs>
                  <a:gs pos="2000">
                    <a:schemeClr val="tx2">
                      <a:lumMod val="20000"/>
                      <a:lumOff val="80000"/>
                    </a:schemeClr>
                  </a:gs>
                  <a:gs pos="78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219200" y="2967334"/>
                <a:ext cx="356188" cy="461666"/>
              </a:xfrm>
              <a:prstGeom prst="rect">
                <a:avLst/>
              </a:prstGeom>
              <a:noFill/>
            </p:spPr>
            <p:txBody>
              <a:bodyPr wrap="none" rtlCol="0">
                <a:spAutoFit/>
              </a:bodyPr>
              <a:lstStyle/>
              <a:p>
                <a:r>
                  <a:rPr lang="en-US" sz="2400" dirty="0">
                    <a:latin typeface="+mj-lt"/>
                  </a:rPr>
                  <a:t>b</a:t>
                </a:r>
              </a:p>
            </p:txBody>
          </p:sp>
          <p:sp>
            <p:nvSpPr>
              <p:cNvPr id="12" name="TextBox 11"/>
              <p:cNvSpPr txBox="1"/>
              <p:nvPr/>
            </p:nvSpPr>
            <p:spPr>
              <a:xfrm>
                <a:off x="1727788" y="1515069"/>
                <a:ext cx="338554" cy="461666"/>
              </a:xfrm>
              <a:prstGeom prst="rect">
                <a:avLst/>
              </a:prstGeom>
              <a:noFill/>
            </p:spPr>
            <p:txBody>
              <a:bodyPr wrap="none" rtlCol="0">
                <a:spAutoFit/>
              </a:bodyPr>
              <a:lstStyle/>
              <a:p>
                <a:r>
                  <a:rPr lang="en-US" sz="2400" dirty="0">
                    <a:latin typeface="+mj-lt"/>
                  </a:rPr>
                  <a:t>c</a:t>
                </a:r>
              </a:p>
            </p:txBody>
          </p:sp>
          <p:cxnSp>
            <p:nvCxnSpPr>
              <p:cNvPr id="13" name="Straight Arrow Connector 12"/>
              <p:cNvCxnSpPr>
                <a:stCxn id="8" idx="2"/>
              </p:cNvCxnSpPr>
              <p:nvPr/>
            </p:nvCxnSpPr>
            <p:spPr>
              <a:xfrm flipH="1">
                <a:off x="6248400" y="1376065"/>
                <a:ext cx="514061" cy="12147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880188" y="1376065"/>
                <a:ext cx="4882274" cy="15576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aphicFrame>
        <p:nvGraphicFramePr>
          <p:cNvPr id="15" name="Object 14"/>
          <p:cNvGraphicFramePr>
            <a:graphicFrameLocks noChangeAspect="1"/>
          </p:cNvGraphicFramePr>
          <p:nvPr>
            <p:extLst>
              <p:ext uri="{D42A27DB-BD31-4B8C-83A1-F6EECF244321}">
                <p14:modId xmlns:p14="http://schemas.microsoft.com/office/powerpoint/2010/main" val="4200254026"/>
              </p:ext>
            </p:extLst>
          </p:nvPr>
        </p:nvGraphicFramePr>
        <p:xfrm>
          <a:off x="152400" y="3200400"/>
          <a:ext cx="8832992" cy="2549525"/>
        </p:xfrm>
        <a:graphic>
          <a:graphicData uri="http://schemas.openxmlformats.org/presentationml/2006/ole">
            <mc:AlternateContent xmlns:mc="http://schemas.openxmlformats.org/markup-compatibility/2006">
              <mc:Choice xmlns:v="urn:schemas-microsoft-com:vml" Requires="v">
                <p:oleObj spid="_x0000_s386154" name="Equation" r:id="rId4" imgW="5892480" imgH="1777680" progId="Equation.DSMT4">
                  <p:embed/>
                </p:oleObj>
              </mc:Choice>
              <mc:Fallback>
                <p:oleObj name="Equation" r:id="rId4" imgW="5892480" imgH="1777680" progId="Equation.DSMT4">
                  <p:embed/>
                  <p:pic>
                    <p:nvPicPr>
                      <p:cNvPr id="0" name=""/>
                      <p:cNvPicPr>
                        <a:picLocks noChangeAspect="1" noChangeArrowheads="1"/>
                      </p:cNvPicPr>
                      <p:nvPr/>
                    </p:nvPicPr>
                    <p:blipFill>
                      <a:blip r:embed="rId5"/>
                      <a:srcRect/>
                      <a:stretch>
                        <a:fillRect/>
                      </a:stretch>
                    </p:blipFill>
                    <p:spPr bwMode="auto">
                      <a:xfrm>
                        <a:off x="152400" y="3200400"/>
                        <a:ext cx="8832992" cy="2549525"/>
                      </a:xfrm>
                      <a:prstGeom prst="rect">
                        <a:avLst/>
                      </a:prstGeom>
                      <a:noFill/>
                      <a:ln>
                        <a:noFill/>
                      </a:ln>
                    </p:spPr>
                  </p:pic>
                </p:oleObj>
              </mc:Fallback>
            </mc:AlternateContent>
          </a:graphicData>
        </a:graphic>
      </p:graphicFrame>
      <p:cxnSp>
        <p:nvCxnSpPr>
          <p:cNvPr id="16" name="Straight Arrow Connector 15">
            <a:extLst>
              <a:ext uri="{FF2B5EF4-FFF2-40B4-BE49-F238E27FC236}">
                <a16:creationId xmlns:a16="http://schemas.microsoft.com/office/drawing/2014/main" id="{8329753B-C0C8-48D7-BD64-180E02B843AE}"/>
              </a:ext>
            </a:extLst>
          </p:cNvPr>
          <p:cNvCxnSpPr/>
          <p:nvPr/>
        </p:nvCxnSpPr>
        <p:spPr>
          <a:xfrm>
            <a:off x="7696200" y="2422405"/>
            <a:ext cx="75707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D3D5F01-79D4-41A6-89F5-DB98022D396B}"/>
              </a:ext>
            </a:extLst>
          </p:cNvPr>
          <p:cNvSpPr txBox="1"/>
          <p:nvPr/>
        </p:nvSpPr>
        <p:spPr>
          <a:xfrm>
            <a:off x="8476722" y="2209800"/>
            <a:ext cx="533400" cy="461665"/>
          </a:xfrm>
          <a:prstGeom prst="rect">
            <a:avLst/>
          </a:prstGeom>
          <a:noFill/>
        </p:spPr>
        <p:txBody>
          <a:bodyPr wrap="square" rtlCol="0">
            <a:spAutoFit/>
          </a:bodyPr>
          <a:lstStyle/>
          <a:p>
            <a:r>
              <a:rPr lang="en-US" sz="2400" i="1" dirty="0">
                <a:latin typeface="+mj-lt"/>
              </a:rPr>
              <a:t>x</a:t>
            </a:r>
          </a:p>
        </p:txBody>
      </p:sp>
    </p:spTree>
    <p:extLst>
      <p:ext uri="{BB962C8B-B14F-4D97-AF65-F5344CB8AC3E}">
        <p14:creationId xmlns:p14="http://schemas.microsoft.com/office/powerpoint/2010/main" val="424444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11/16/2020</a:t>
            </a:r>
            <a:endParaRPr lang="en-US" dirty="0"/>
          </a:p>
        </p:txBody>
      </p:sp>
      <p:sp>
        <p:nvSpPr>
          <p:cNvPr id="3" name="Footer Placeholder 2"/>
          <p:cNvSpPr>
            <a:spLocks noGrp="1"/>
          </p:cNvSpPr>
          <p:nvPr>
            <p:ph type="ftr" sz="quarter" idx="11"/>
          </p:nvPr>
        </p:nvSpPr>
        <p:spPr/>
        <p:txBody>
          <a:bodyPr/>
          <a:lstStyle/>
          <a:p>
            <a:r>
              <a:rPr lang="en-US"/>
              <a:t>PHY 711  Fall 2020 --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pic>
        <p:nvPicPr>
          <p:cNvPr id="5" name="Picture 4"/>
          <p:cNvPicPr>
            <a:picLocks noChangeAspect="1"/>
          </p:cNvPicPr>
          <p:nvPr/>
        </p:nvPicPr>
        <p:blipFill>
          <a:blip r:embed="rId4"/>
          <a:stretch>
            <a:fillRect/>
          </a:stretch>
        </p:blipFill>
        <p:spPr>
          <a:xfrm>
            <a:off x="-152400" y="1437481"/>
            <a:ext cx="4648200" cy="4629150"/>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3666695278"/>
              </p:ext>
            </p:extLst>
          </p:nvPr>
        </p:nvGraphicFramePr>
        <p:xfrm>
          <a:off x="165100" y="152400"/>
          <a:ext cx="8813800" cy="1403350"/>
        </p:xfrm>
        <a:graphic>
          <a:graphicData uri="http://schemas.openxmlformats.org/presentationml/2006/ole">
            <mc:AlternateContent xmlns:mc="http://schemas.openxmlformats.org/markup-compatibility/2006">
              <mc:Choice xmlns:v="urn:schemas-microsoft-com:vml" Requires="v">
                <p:oleObj spid="_x0000_s394407" name="Equation" r:id="rId5" imgW="5879880" imgH="977760" progId="Equation.DSMT4">
                  <p:embed/>
                </p:oleObj>
              </mc:Choice>
              <mc:Fallback>
                <p:oleObj name="Equation" r:id="rId5" imgW="5879880" imgH="977760" progId="Equation.DSMT4">
                  <p:embed/>
                  <p:pic>
                    <p:nvPicPr>
                      <p:cNvPr id="0" name=""/>
                      <p:cNvPicPr>
                        <a:picLocks noChangeAspect="1" noChangeArrowheads="1"/>
                      </p:cNvPicPr>
                      <p:nvPr/>
                    </p:nvPicPr>
                    <p:blipFill>
                      <a:blip r:embed="rId6"/>
                      <a:srcRect/>
                      <a:stretch>
                        <a:fillRect/>
                      </a:stretch>
                    </p:blipFill>
                    <p:spPr bwMode="auto">
                      <a:xfrm>
                        <a:off x="165100" y="152400"/>
                        <a:ext cx="8813800" cy="140335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138825426"/>
              </p:ext>
            </p:extLst>
          </p:nvPr>
        </p:nvGraphicFramePr>
        <p:xfrm>
          <a:off x="1009650" y="5562600"/>
          <a:ext cx="2628900" cy="438150"/>
        </p:xfrm>
        <a:graphic>
          <a:graphicData uri="http://schemas.openxmlformats.org/presentationml/2006/ole">
            <mc:AlternateContent xmlns:mc="http://schemas.openxmlformats.org/markup-compatibility/2006">
              <mc:Choice xmlns:v="urn:schemas-microsoft-com:vml" Requires="v">
                <p:oleObj spid="_x0000_s394408" name="Equation" r:id="rId7" imgW="1600200" imgH="266400" progId="Equation.DSMT4">
                  <p:embed/>
                </p:oleObj>
              </mc:Choice>
              <mc:Fallback>
                <p:oleObj name="Equation" r:id="rId7" imgW="1600200" imgH="266400" progId="Equation.DSMT4">
                  <p:embed/>
                  <p:pic>
                    <p:nvPicPr>
                      <p:cNvPr id="0" name=""/>
                      <p:cNvPicPr/>
                      <p:nvPr/>
                    </p:nvPicPr>
                    <p:blipFill>
                      <a:blip r:embed="rId8"/>
                      <a:stretch>
                        <a:fillRect/>
                      </a:stretch>
                    </p:blipFill>
                    <p:spPr>
                      <a:xfrm>
                        <a:off x="1009650" y="5562600"/>
                        <a:ext cx="2628900" cy="438150"/>
                      </a:xfrm>
                      <a:prstGeom prst="rect">
                        <a:avLst/>
                      </a:prstGeom>
                    </p:spPr>
                  </p:pic>
                </p:oleObj>
              </mc:Fallback>
            </mc:AlternateContent>
          </a:graphicData>
        </a:graphic>
      </p:graphicFrame>
      <p:pic>
        <p:nvPicPr>
          <p:cNvPr id="8" name="Picture 7"/>
          <p:cNvPicPr>
            <a:picLocks noChangeAspect="1"/>
          </p:cNvPicPr>
          <p:nvPr/>
        </p:nvPicPr>
        <p:blipFill>
          <a:blip r:embed="rId9"/>
          <a:stretch>
            <a:fillRect/>
          </a:stretch>
        </p:blipFill>
        <p:spPr>
          <a:xfrm>
            <a:off x="4396685" y="1420916"/>
            <a:ext cx="4648200" cy="4524375"/>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1971551397"/>
              </p:ext>
            </p:extLst>
          </p:nvPr>
        </p:nvGraphicFramePr>
        <p:xfrm>
          <a:off x="5915025" y="5638800"/>
          <a:ext cx="2568575" cy="438150"/>
        </p:xfrm>
        <a:graphic>
          <a:graphicData uri="http://schemas.openxmlformats.org/presentationml/2006/ole">
            <mc:AlternateContent xmlns:mc="http://schemas.openxmlformats.org/markup-compatibility/2006">
              <mc:Choice xmlns:v="urn:schemas-microsoft-com:vml" Requires="v">
                <p:oleObj spid="_x0000_s394409" name="Equation" r:id="rId10" imgW="1562040" imgH="266400" progId="Equation.DSMT4">
                  <p:embed/>
                </p:oleObj>
              </mc:Choice>
              <mc:Fallback>
                <p:oleObj name="Equation" r:id="rId10" imgW="1562040" imgH="266400" progId="Equation.DSMT4">
                  <p:embed/>
                  <p:pic>
                    <p:nvPicPr>
                      <p:cNvPr id="0" name=""/>
                      <p:cNvPicPr/>
                      <p:nvPr/>
                    </p:nvPicPr>
                    <p:blipFill>
                      <a:blip r:embed="rId11"/>
                      <a:stretch>
                        <a:fillRect/>
                      </a:stretch>
                    </p:blipFill>
                    <p:spPr>
                      <a:xfrm>
                        <a:off x="5915025" y="5638800"/>
                        <a:ext cx="2568575" cy="438150"/>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5AA8F452-A5A6-45C8-93FD-315601E1C907}"/>
              </a:ext>
            </a:extLst>
          </p:cNvPr>
          <p:cNvSpPr txBox="1"/>
          <p:nvPr/>
        </p:nvSpPr>
        <p:spPr>
          <a:xfrm>
            <a:off x="1480793" y="5144888"/>
            <a:ext cx="533400" cy="523220"/>
          </a:xfrm>
          <a:prstGeom prst="rect">
            <a:avLst/>
          </a:prstGeom>
          <a:noFill/>
        </p:spPr>
        <p:txBody>
          <a:bodyPr wrap="square" rtlCol="0">
            <a:spAutoFit/>
          </a:bodyPr>
          <a:lstStyle/>
          <a:p>
            <a:r>
              <a:rPr lang="en-US" sz="2800" dirty="0">
                <a:latin typeface="+mj-lt"/>
              </a:rPr>
              <a:t>/b</a:t>
            </a:r>
          </a:p>
        </p:txBody>
      </p:sp>
      <p:sp>
        <p:nvSpPr>
          <p:cNvPr id="12" name="TextBox 11">
            <a:extLst>
              <a:ext uri="{FF2B5EF4-FFF2-40B4-BE49-F238E27FC236}">
                <a16:creationId xmlns:a16="http://schemas.microsoft.com/office/drawing/2014/main" id="{6FC632DA-B067-4354-8E44-9225D9EAC5DE}"/>
              </a:ext>
            </a:extLst>
          </p:cNvPr>
          <p:cNvSpPr txBox="1"/>
          <p:nvPr/>
        </p:nvSpPr>
        <p:spPr>
          <a:xfrm>
            <a:off x="6096000" y="5267980"/>
            <a:ext cx="533400" cy="523220"/>
          </a:xfrm>
          <a:prstGeom prst="rect">
            <a:avLst/>
          </a:prstGeom>
          <a:noFill/>
        </p:spPr>
        <p:txBody>
          <a:bodyPr wrap="square" rtlCol="0">
            <a:spAutoFit/>
          </a:bodyPr>
          <a:lstStyle/>
          <a:p>
            <a:r>
              <a:rPr lang="en-US" sz="2800" dirty="0">
                <a:latin typeface="+mj-lt"/>
              </a:rPr>
              <a:t>/b</a:t>
            </a:r>
          </a:p>
        </p:txBody>
      </p:sp>
      <p:sp>
        <p:nvSpPr>
          <p:cNvPr id="13" name="TextBox 12">
            <a:extLst>
              <a:ext uri="{FF2B5EF4-FFF2-40B4-BE49-F238E27FC236}">
                <a16:creationId xmlns:a16="http://schemas.microsoft.com/office/drawing/2014/main" id="{08AC0A38-F3D9-459D-ADA8-4C4461BD77F3}"/>
              </a:ext>
            </a:extLst>
          </p:cNvPr>
          <p:cNvSpPr txBox="1"/>
          <p:nvPr/>
        </p:nvSpPr>
        <p:spPr>
          <a:xfrm>
            <a:off x="3124200" y="5105400"/>
            <a:ext cx="533400" cy="523220"/>
          </a:xfrm>
          <a:prstGeom prst="rect">
            <a:avLst/>
          </a:prstGeom>
          <a:noFill/>
        </p:spPr>
        <p:txBody>
          <a:bodyPr wrap="square" rtlCol="0">
            <a:spAutoFit/>
          </a:bodyPr>
          <a:lstStyle/>
          <a:p>
            <a:r>
              <a:rPr lang="en-US" sz="2800" dirty="0">
                <a:latin typeface="+mj-lt"/>
              </a:rPr>
              <a:t>/a</a:t>
            </a:r>
          </a:p>
        </p:txBody>
      </p:sp>
      <p:sp>
        <p:nvSpPr>
          <p:cNvPr id="14" name="TextBox 13">
            <a:extLst>
              <a:ext uri="{FF2B5EF4-FFF2-40B4-BE49-F238E27FC236}">
                <a16:creationId xmlns:a16="http://schemas.microsoft.com/office/drawing/2014/main" id="{4ED70A73-F1CD-49DD-BD56-C709B99488E4}"/>
              </a:ext>
            </a:extLst>
          </p:cNvPr>
          <p:cNvSpPr txBox="1"/>
          <p:nvPr/>
        </p:nvSpPr>
        <p:spPr>
          <a:xfrm>
            <a:off x="7772400" y="5181600"/>
            <a:ext cx="533400" cy="523220"/>
          </a:xfrm>
          <a:prstGeom prst="rect">
            <a:avLst/>
          </a:prstGeom>
          <a:noFill/>
        </p:spPr>
        <p:txBody>
          <a:bodyPr wrap="square" rtlCol="0">
            <a:spAutoFit/>
          </a:bodyPr>
          <a:lstStyle/>
          <a:p>
            <a:r>
              <a:rPr lang="en-US" sz="2800" dirty="0">
                <a:latin typeface="+mj-lt"/>
              </a:rPr>
              <a:t>/a</a:t>
            </a:r>
          </a:p>
        </p:txBody>
      </p:sp>
    </p:spTree>
    <p:extLst>
      <p:ext uri="{BB962C8B-B14F-4D97-AF65-F5344CB8AC3E}">
        <p14:creationId xmlns:p14="http://schemas.microsoft.com/office/powerpoint/2010/main" val="4179985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21DB7D-0622-4DBF-8B27-38AA4D2B89B5}"/>
              </a:ext>
            </a:extLst>
          </p:cNvPr>
          <p:cNvSpPr>
            <a:spLocks noGrp="1"/>
          </p:cNvSpPr>
          <p:nvPr>
            <p:ph type="dt" sz="half" idx="10"/>
          </p:nvPr>
        </p:nvSpPr>
        <p:spPr/>
        <p:txBody>
          <a:bodyPr/>
          <a:lstStyle/>
          <a:p>
            <a:r>
              <a:rPr lang="en-US"/>
              <a:t>11/16/2020</a:t>
            </a:r>
            <a:endParaRPr lang="en-US" dirty="0"/>
          </a:p>
        </p:txBody>
      </p:sp>
      <p:sp>
        <p:nvSpPr>
          <p:cNvPr id="3" name="Footer Placeholder 2">
            <a:extLst>
              <a:ext uri="{FF2B5EF4-FFF2-40B4-BE49-F238E27FC236}">
                <a16:creationId xmlns:a16="http://schemas.microsoft.com/office/drawing/2014/main" id="{350252B9-06B5-46A9-A35C-A7335F769CB1}"/>
              </a:ext>
            </a:extLst>
          </p:cNvPr>
          <p:cNvSpPr>
            <a:spLocks noGrp="1"/>
          </p:cNvSpPr>
          <p:nvPr>
            <p:ph type="ftr" sz="quarter" idx="11"/>
          </p:nvPr>
        </p:nvSpPr>
        <p:spPr/>
        <p:txBody>
          <a:bodyPr/>
          <a:lstStyle/>
          <a:p>
            <a:r>
              <a:rPr lang="en-US"/>
              <a:t>PHY 711  Fall 2020 -- Lecture 36</a:t>
            </a:r>
            <a:endParaRPr lang="en-US" dirty="0"/>
          </a:p>
        </p:txBody>
      </p:sp>
      <p:sp>
        <p:nvSpPr>
          <p:cNvPr id="4" name="Slide Number Placeholder 3">
            <a:extLst>
              <a:ext uri="{FF2B5EF4-FFF2-40B4-BE49-F238E27FC236}">
                <a16:creationId xmlns:a16="http://schemas.microsoft.com/office/drawing/2014/main" id="{21855A9E-B7B3-4382-87E6-331C528E56F1}"/>
              </a:ext>
            </a:extLst>
          </p:cNvPr>
          <p:cNvSpPr>
            <a:spLocks noGrp="1"/>
          </p:cNvSpPr>
          <p:nvPr>
            <p:ph type="sldNum" sz="quarter" idx="12"/>
          </p:nvPr>
        </p:nvSpPr>
        <p:spPr/>
        <p:txBody>
          <a:bodyPr/>
          <a:lstStyle/>
          <a:p>
            <a:fld id="{CE368B07-CEBF-4C80-90AF-53B34FA04CF3}" type="slidenum">
              <a:rPr lang="en-US" smtClean="0"/>
              <a:t>12</a:t>
            </a:fld>
            <a:endParaRPr lang="en-US" dirty="0"/>
          </a:p>
        </p:txBody>
      </p:sp>
      <p:pic>
        <p:nvPicPr>
          <p:cNvPr id="6" name="Picture 5">
            <a:extLst>
              <a:ext uri="{FF2B5EF4-FFF2-40B4-BE49-F238E27FC236}">
                <a16:creationId xmlns:a16="http://schemas.microsoft.com/office/drawing/2014/main" id="{5226F736-57D0-4D5E-AFAF-9534CDCFED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0050" y="406400"/>
            <a:ext cx="5949950" cy="5949950"/>
          </a:xfrm>
          <a:prstGeom prst="rect">
            <a:avLst/>
          </a:prstGeom>
        </p:spPr>
      </p:pic>
      <p:graphicFrame>
        <p:nvGraphicFramePr>
          <p:cNvPr id="7" name="Object 6">
            <a:extLst>
              <a:ext uri="{FF2B5EF4-FFF2-40B4-BE49-F238E27FC236}">
                <a16:creationId xmlns:a16="http://schemas.microsoft.com/office/drawing/2014/main" id="{09999A01-4CDA-498A-AEF5-82F3F5F60EB5}"/>
              </a:ext>
            </a:extLst>
          </p:cNvPr>
          <p:cNvGraphicFramePr>
            <a:graphicFrameLocks noChangeAspect="1"/>
          </p:cNvGraphicFramePr>
          <p:nvPr>
            <p:extLst>
              <p:ext uri="{D42A27DB-BD31-4B8C-83A1-F6EECF244321}">
                <p14:modId xmlns:p14="http://schemas.microsoft.com/office/powerpoint/2010/main" val="631354027"/>
              </p:ext>
            </p:extLst>
          </p:nvPr>
        </p:nvGraphicFramePr>
        <p:xfrm>
          <a:off x="165100" y="95250"/>
          <a:ext cx="8813800" cy="1403350"/>
        </p:xfrm>
        <a:graphic>
          <a:graphicData uri="http://schemas.openxmlformats.org/presentationml/2006/ole">
            <mc:AlternateContent xmlns:mc="http://schemas.openxmlformats.org/markup-compatibility/2006">
              <mc:Choice xmlns:v="urn:schemas-microsoft-com:vml" Requires="v">
                <p:oleObj spid="_x0000_s398341" name="Equation" r:id="rId5" imgW="5879880" imgH="977760" progId="Equation.DSMT4">
                  <p:embed/>
                </p:oleObj>
              </mc:Choice>
              <mc:Fallback>
                <p:oleObj name="Equation" r:id="rId5" imgW="5879880" imgH="977760" progId="Equation.DSMT4">
                  <p:embed/>
                  <p:pic>
                    <p:nvPicPr>
                      <p:cNvPr id="6" name="Object 5"/>
                      <p:cNvPicPr>
                        <a:picLocks noChangeAspect="1" noChangeArrowheads="1"/>
                      </p:cNvPicPr>
                      <p:nvPr/>
                    </p:nvPicPr>
                    <p:blipFill>
                      <a:blip r:embed="rId6"/>
                      <a:srcRect/>
                      <a:stretch>
                        <a:fillRect/>
                      </a:stretch>
                    </p:blipFill>
                    <p:spPr bwMode="auto">
                      <a:xfrm>
                        <a:off x="165100" y="95250"/>
                        <a:ext cx="8813800" cy="14033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515089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11/16/2020</a:t>
            </a:r>
            <a:endParaRPr lang="en-US" dirty="0"/>
          </a:p>
        </p:txBody>
      </p:sp>
      <p:sp>
        <p:nvSpPr>
          <p:cNvPr id="3" name="Footer Placeholder 2"/>
          <p:cNvSpPr>
            <a:spLocks noGrp="1"/>
          </p:cNvSpPr>
          <p:nvPr>
            <p:ph type="ftr" sz="quarter" idx="11"/>
          </p:nvPr>
        </p:nvSpPr>
        <p:spPr/>
        <p:txBody>
          <a:bodyPr/>
          <a:lstStyle/>
          <a:p>
            <a:r>
              <a:rPr lang="en-US"/>
              <a:t>PHY 711  Fall 2020 --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609600" y="304800"/>
            <a:ext cx="5486400" cy="461665"/>
          </a:xfrm>
          <a:prstGeom prst="rect">
            <a:avLst/>
          </a:prstGeom>
          <a:noFill/>
        </p:spPr>
        <p:txBody>
          <a:bodyPr wrap="square" rtlCol="0">
            <a:spAutoFit/>
          </a:bodyPr>
          <a:lstStyle/>
          <a:p>
            <a:r>
              <a:rPr lang="en-US" sz="2400" dirty="0">
                <a:latin typeface="+mj-lt"/>
              </a:rPr>
              <a:t>Oscillatory thermal behavior</a:t>
            </a:r>
          </a:p>
        </p:txBody>
      </p:sp>
      <p:sp>
        <p:nvSpPr>
          <p:cNvPr id="7" name="Cube 6"/>
          <p:cNvSpPr/>
          <p:nvPr/>
        </p:nvSpPr>
        <p:spPr>
          <a:xfrm rot="10800000" flipV="1">
            <a:off x="2514600" y="1524000"/>
            <a:ext cx="6400800" cy="2057400"/>
          </a:xfrm>
          <a:prstGeom prst="cube">
            <a:avLst>
              <a:gd name="adj" fmla="val 32069"/>
            </a:avLst>
          </a:prstGeom>
          <a:gradFill>
            <a:gsLst>
              <a:gs pos="64000">
                <a:srgbClr val="F884B6">
                  <a:alpha val="65000"/>
                </a:srgbClr>
              </a:gs>
              <a:gs pos="0">
                <a:schemeClr val="bg1"/>
              </a:gs>
              <a:gs pos="74000">
                <a:srgbClr val="F884B6"/>
              </a:gs>
              <a:gs pos="88000">
                <a:srgbClr val="F884B6"/>
              </a:gs>
              <a:gs pos="100000">
                <a:srgbClr val="F884B6"/>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95920" y="3603396"/>
            <a:ext cx="914400" cy="461665"/>
          </a:xfrm>
          <a:prstGeom prst="rect">
            <a:avLst/>
          </a:prstGeom>
          <a:noFill/>
        </p:spPr>
        <p:txBody>
          <a:bodyPr wrap="square" rtlCol="0">
            <a:spAutoFit/>
          </a:bodyPr>
          <a:lstStyle/>
          <a:p>
            <a:r>
              <a:rPr lang="en-US" sz="2400" i="1" dirty="0">
                <a:latin typeface="+mj-lt"/>
              </a:rPr>
              <a:t>z=0</a:t>
            </a:r>
          </a:p>
        </p:txBody>
      </p:sp>
      <p:sp>
        <p:nvSpPr>
          <p:cNvPr id="9" name="TextBox 8"/>
          <p:cNvSpPr txBox="1"/>
          <p:nvPr/>
        </p:nvSpPr>
        <p:spPr>
          <a:xfrm>
            <a:off x="5219700" y="3606538"/>
            <a:ext cx="1752600" cy="461665"/>
          </a:xfrm>
          <a:prstGeom prst="rect">
            <a:avLst/>
          </a:prstGeom>
          <a:noFill/>
        </p:spPr>
        <p:txBody>
          <a:bodyPr wrap="square" rtlCol="0">
            <a:spAutoFit/>
          </a:bodyPr>
          <a:lstStyle/>
          <a:p>
            <a:r>
              <a:rPr lang="en-US" sz="2400" i="1" dirty="0">
                <a:latin typeface="+mj-lt"/>
              </a:rPr>
              <a:t>z</a:t>
            </a:r>
          </a:p>
        </p:txBody>
      </p:sp>
      <p:cxnSp>
        <p:nvCxnSpPr>
          <p:cNvPr id="11" name="Straight Arrow Connector 10"/>
          <p:cNvCxnSpPr/>
          <p:nvPr/>
        </p:nvCxnSpPr>
        <p:spPr>
          <a:xfrm>
            <a:off x="5715000" y="3834228"/>
            <a:ext cx="8382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Object 11"/>
          <p:cNvGraphicFramePr>
            <a:graphicFrameLocks noChangeAspect="1"/>
          </p:cNvGraphicFramePr>
          <p:nvPr>
            <p:extLst>
              <p:ext uri="{D42A27DB-BD31-4B8C-83A1-F6EECF244321}">
                <p14:modId xmlns:p14="http://schemas.microsoft.com/office/powerpoint/2010/main" val="2172456793"/>
              </p:ext>
            </p:extLst>
          </p:nvPr>
        </p:nvGraphicFramePr>
        <p:xfrm>
          <a:off x="735998" y="863670"/>
          <a:ext cx="3709603" cy="688609"/>
        </p:xfrm>
        <a:graphic>
          <a:graphicData uri="http://schemas.openxmlformats.org/presentationml/2006/ole">
            <mc:AlternateContent xmlns:mc="http://schemas.openxmlformats.org/markup-compatibility/2006">
              <mc:Choice xmlns:v="urn:schemas-microsoft-com:vml" Requires="v">
                <p:oleObj spid="_x0000_s395406" name="Equation" r:id="rId4" imgW="2120760" imgH="393480" progId="Equation.DSMT4">
                  <p:embed/>
                </p:oleObj>
              </mc:Choice>
              <mc:Fallback>
                <p:oleObj name="Equation" r:id="rId4" imgW="2120760" imgH="393480" progId="Equation.DSMT4">
                  <p:embed/>
                  <p:pic>
                    <p:nvPicPr>
                      <p:cNvPr id="0" name=""/>
                      <p:cNvPicPr/>
                      <p:nvPr/>
                    </p:nvPicPr>
                    <p:blipFill>
                      <a:blip r:embed="rId5"/>
                      <a:stretch>
                        <a:fillRect/>
                      </a:stretch>
                    </p:blipFill>
                    <p:spPr>
                      <a:xfrm>
                        <a:off x="735998" y="863670"/>
                        <a:ext cx="3709603" cy="688609"/>
                      </a:xfrm>
                      <a:prstGeom prst="rect">
                        <a:avLst/>
                      </a:prstGeom>
                    </p:spPr>
                  </p:pic>
                </p:oleObj>
              </mc:Fallback>
            </mc:AlternateContent>
          </a:graphicData>
        </a:graphic>
      </p:graphicFrame>
      <p:sp>
        <p:nvSpPr>
          <p:cNvPr id="14" name="Right Arrow 13"/>
          <p:cNvSpPr/>
          <p:nvPr/>
        </p:nvSpPr>
        <p:spPr>
          <a:xfrm rot="2812942">
            <a:off x="1629443" y="1566422"/>
            <a:ext cx="914400" cy="6858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2674358308"/>
              </p:ext>
            </p:extLst>
          </p:nvPr>
        </p:nvGraphicFramePr>
        <p:xfrm>
          <a:off x="390525" y="4032384"/>
          <a:ext cx="4181475" cy="2439988"/>
        </p:xfrm>
        <a:graphic>
          <a:graphicData uri="http://schemas.openxmlformats.org/presentationml/2006/ole">
            <mc:AlternateContent xmlns:mc="http://schemas.openxmlformats.org/markup-compatibility/2006">
              <mc:Choice xmlns:v="urn:schemas-microsoft-com:vml" Requires="v">
                <p:oleObj spid="_x0000_s395407" name="Equation" r:id="rId6" imgW="2895480" imgH="1688760" progId="Equation.DSMT4">
                  <p:embed/>
                </p:oleObj>
              </mc:Choice>
              <mc:Fallback>
                <p:oleObj name="Equation" r:id="rId6" imgW="2895480" imgH="1688760" progId="Equation.DSMT4">
                  <p:embed/>
                  <p:pic>
                    <p:nvPicPr>
                      <p:cNvPr id="0" name=""/>
                      <p:cNvPicPr/>
                      <p:nvPr/>
                    </p:nvPicPr>
                    <p:blipFill>
                      <a:blip r:embed="rId7"/>
                      <a:stretch>
                        <a:fillRect/>
                      </a:stretch>
                    </p:blipFill>
                    <p:spPr>
                      <a:xfrm>
                        <a:off x="390525" y="4032384"/>
                        <a:ext cx="4181475" cy="2439988"/>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190549904"/>
              </p:ext>
            </p:extLst>
          </p:nvPr>
        </p:nvGraphicFramePr>
        <p:xfrm>
          <a:off x="5441950" y="4148138"/>
          <a:ext cx="2751138" cy="2328862"/>
        </p:xfrm>
        <a:graphic>
          <a:graphicData uri="http://schemas.openxmlformats.org/presentationml/2006/ole">
            <mc:AlternateContent xmlns:mc="http://schemas.openxmlformats.org/markup-compatibility/2006">
              <mc:Choice xmlns:v="urn:schemas-microsoft-com:vml" Requires="v">
                <p:oleObj spid="_x0000_s395408" name="Equation" r:id="rId8" imgW="1904760" imgH="1612800" progId="Equation.DSMT4">
                  <p:embed/>
                </p:oleObj>
              </mc:Choice>
              <mc:Fallback>
                <p:oleObj name="Equation" r:id="rId8" imgW="1904760" imgH="1612800" progId="Equation.DSMT4">
                  <p:embed/>
                  <p:pic>
                    <p:nvPicPr>
                      <p:cNvPr id="0" name=""/>
                      <p:cNvPicPr/>
                      <p:nvPr/>
                    </p:nvPicPr>
                    <p:blipFill>
                      <a:blip r:embed="rId9"/>
                      <a:stretch>
                        <a:fillRect/>
                      </a:stretch>
                    </p:blipFill>
                    <p:spPr>
                      <a:xfrm>
                        <a:off x="5441950" y="4148138"/>
                        <a:ext cx="2751138" cy="2328862"/>
                      </a:xfrm>
                      <a:prstGeom prst="rect">
                        <a:avLst/>
                      </a:prstGeom>
                    </p:spPr>
                  </p:pic>
                </p:oleObj>
              </mc:Fallback>
            </mc:AlternateContent>
          </a:graphicData>
        </a:graphic>
      </p:graphicFrame>
    </p:spTree>
    <p:extLst>
      <p:ext uri="{BB962C8B-B14F-4D97-AF65-F5344CB8AC3E}">
        <p14:creationId xmlns:p14="http://schemas.microsoft.com/office/powerpoint/2010/main" val="3339826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11/16/2020</a:t>
            </a:r>
            <a:endParaRPr lang="en-US" dirty="0"/>
          </a:p>
        </p:txBody>
      </p:sp>
      <p:sp>
        <p:nvSpPr>
          <p:cNvPr id="3" name="Footer Placeholder 2"/>
          <p:cNvSpPr>
            <a:spLocks noGrp="1"/>
          </p:cNvSpPr>
          <p:nvPr>
            <p:ph type="ftr" sz="quarter" idx="11"/>
          </p:nvPr>
        </p:nvSpPr>
        <p:spPr/>
        <p:txBody>
          <a:bodyPr/>
          <a:lstStyle/>
          <a:p>
            <a:r>
              <a:rPr lang="en-US"/>
              <a:t>PHY 711  Fall 2020 --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609600" y="304800"/>
            <a:ext cx="7467600" cy="461665"/>
          </a:xfrm>
          <a:prstGeom prst="rect">
            <a:avLst/>
          </a:prstGeom>
          <a:noFill/>
        </p:spPr>
        <p:txBody>
          <a:bodyPr wrap="square" rtlCol="0">
            <a:spAutoFit/>
          </a:bodyPr>
          <a:lstStyle/>
          <a:p>
            <a:r>
              <a:rPr lang="en-US" sz="2400" dirty="0">
                <a:latin typeface="+mj-lt"/>
              </a:rPr>
              <a:t>Oscillatory thermal behavior -- continued</a:t>
            </a:r>
          </a:p>
        </p:txBody>
      </p:sp>
      <p:sp>
        <p:nvSpPr>
          <p:cNvPr id="7" name="Cube 6"/>
          <p:cNvSpPr/>
          <p:nvPr/>
        </p:nvSpPr>
        <p:spPr>
          <a:xfrm rot="10800000" flipV="1">
            <a:off x="2514600" y="1524000"/>
            <a:ext cx="6400800" cy="2057400"/>
          </a:xfrm>
          <a:prstGeom prst="cube">
            <a:avLst>
              <a:gd name="adj" fmla="val 32069"/>
            </a:avLst>
          </a:prstGeom>
          <a:gradFill>
            <a:gsLst>
              <a:gs pos="64000">
                <a:srgbClr val="F884B6">
                  <a:alpha val="65000"/>
                </a:srgbClr>
              </a:gs>
              <a:gs pos="0">
                <a:schemeClr val="bg1"/>
              </a:gs>
              <a:gs pos="74000">
                <a:srgbClr val="F884B6"/>
              </a:gs>
              <a:gs pos="88000">
                <a:srgbClr val="F884B6"/>
              </a:gs>
              <a:gs pos="100000">
                <a:srgbClr val="F884B6"/>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95920" y="3603396"/>
            <a:ext cx="914400" cy="461665"/>
          </a:xfrm>
          <a:prstGeom prst="rect">
            <a:avLst/>
          </a:prstGeom>
          <a:noFill/>
        </p:spPr>
        <p:txBody>
          <a:bodyPr wrap="square" rtlCol="0">
            <a:spAutoFit/>
          </a:bodyPr>
          <a:lstStyle/>
          <a:p>
            <a:r>
              <a:rPr lang="en-US" sz="2400" i="1" dirty="0">
                <a:latin typeface="+mj-lt"/>
              </a:rPr>
              <a:t>z=0</a:t>
            </a:r>
          </a:p>
        </p:txBody>
      </p:sp>
      <p:sp>
        <p:nvSpPr>
          <p:cNvPr id="9" name="TextBox 8"/>
          <p:cNvSpPr txBox="1"/>
          <p:nvPr/>
        </p:nvSpPr>
        <p:spPr>
          <a:xfrm>
            <a:off x="5219700" y="3606538"/>
            <a:ext cx="1752600" cy="461665"/>
          </a:xfrm>
          <a:prstGeom prst="rect">
            <a:avLst/>
          </a:prstGeom>
          <a:noFill/>
        </p:spPr>
        <p:txBody>
          <a:bodyPr wrap="square" rtlCol="0">
            <a:spAutoFit/>
          </a:bodyPr>
          <a:lstStyle/>
          <a:p>
            <a:r>
              <a:rPr lang="en-US" sz="2400" i="1" dirty="0">
                <a:latin typeface="+mj-lt"/>
              </a:rPr>
              <a:t>z</a:t>
            </a:r>
          </a:p>
        </p:txBody>
      </p:sp>
      <p:cxnSp>
        <p:nvCxnSpPr>
          <p:cNvPr id="11" name="Straight Arrow Connector 10"/>
          <p:cNvCxnSpPr/>
          <p:nvPr/>
        </p:nvCxnSpPr>
        <p:spPr>
          <a:xfrm>
            <a:off x="5715000" y="3834228"/>
            <a:ext cx="8382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Object 11"/>
          <p:cNvGraphicFramePr>
            <a:graphicFrameLocks noChangeAspect="1"/>
          </p:cNvGraphicFramePr>
          <p:nvPr>
            <p:extLst>
              <p:ext uri="{D42A27DB-BD31-4B8C-83A1-F6EECF244321}">
                <p14:modId xmlns:p14="http://schemas.microsoft.com/office/powerpoint/2010/main" val="2172456793"/>
              </p:ext>
            </p:extLst>
          </p:nvPr>
        </p:nvGraphicFramePr>
        <p:xfrm>
          <a:off x="735998" y="863670"/>
          <a:ext cx="3709603" cy="688609"/>
        </p:xfrm>
        <a:graphic>
          <a:graphicData uri="http://schemas.openxmlformats.org/presentationml/2006/ole">
            <mc:AlternateContent xmlns:mc="http://schemas.openxmlformats.org/markup-compatibility/2006">
              <mc:Choice xmlns:v="urn:schemas-microsoft-com:vml" Requires="v">
                <p:oleObj spid="_x0000_s396380" name="Equation" r:id="rId4" imgW="2120760" imgH="393480" progId="Equation.DSMT4">
                  <p:embed/>
                </p:oleObj>
              </mc:Choice>
              <mc:Fallback>
                <p:oleObj name="Equation" r:id="rId4" imgW="2120760" imgH="393480" progId="Equation.DSMT4">
                  <p:embed/>
                  <p:pic>
                    <p:nvPicPr>
                      <p:cNvPr id="0" name=""/>
                      <p:cNvPicPr/>
                      <p:nvPr/>
                    </p:nvPicPr>
                    <p:blipFill>
                      <a:blip r:embed="rId5"/>
                      <a:stretch>
                        <a:fillRect/>
                      </a:stretch>
                    </p:blipFill>
                    <p:spPr>
                      <a:xfrm>
                        <a:off x="735998" y="863670"/>
                        <a:ext cx="3709603" cy="688609"/>
                      </a:xfrm>
                      <a:prstGeom prst="rect">
                        <a:avLst/>
                      </a:prstGeom>
                    </p:spPr>
                  </p:pic>
                </p:oleObj>
              </mc:Fallback>
            </mc:AlternateContent>
          </a:graphicData>
        </a:graphic>
      </p:graphicFrame>
      <p:sp>
        <p:nvSpPr>
          <p:cNvPr id="14" name="Right Arrow 13"/>
          <p:cNvSpPr/>
          <p:nvPr/>
        </p:nvSpPr>
        <p:spPr>
          <a:xfrm rot="2812942">
            <a:off x="1629443" y="1566422"/>
            <a:ext cx="914400" cy="6858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3140883676"/>
              </p:ext>
            </p:extLst>
          </p:nvPr>
        </p:nvGraphicFramePr>
        <p:xfrm>
          <a:off x="1162650" y="3977615"/>
          <a:ext cx="6565901" cy="2549525"/>
        </p:xfrm>
        <a:graphic>
          <a:graphicData uri="http://schemas.openxmlformats.org/presentationml/2006/ole">
            <mc:AlternateContent xmlns:mc="http://schemas.openxmlformats.org/markup-compatibility/2006">
              <mc:Choice xmlns:v="urn:schemas-microsoft-com:vml" Requires="v">
                <p:oleObj spid="_x0000_s396381" name="Equation" r:id="rId6" imgW="4546440" imgH="1765080" progId="Equation.DSMT4">
                  <p:embed/>
                </p:oleObj>
              </mc:Choice>
              <mc:Fallback>
                <p:oleObj name="Equation" r:id="rId6" imgW="4546440" imgH="1765080" progId="Equation.DSMT4">
                  <p:embed/>
                  <p:pic>
                    <p:nvPicPr>
                      <p:cNvPr id="0" name=""/>
                      <p:cNvPicPr/>
                      <p:nvPr/>
                    </p:nvPicPr>
                    <p:blipFill>
                      <a:blip r:embed="rId7"/>
                      <a:stretch>
                        <a:fillRect/>
                      </a:stretch>
                    </p:blipFill>
                    <p:spPr>
                      <a:xfrm>
                        <a:off x="1162650" y="3977615"/>
                        <a:ext cx="6565901" cy="2549525"/>
                      </a:xfrm>
                      <a:prstGeom prst="rect">
                        <a:avLst/>
                      </a:prstGeom>
                    </p:spPr>
                  </p:pic>
                </p:oleObj>
              </mc:Fallback>
            </mc:AlternateContent>
          </a:graphicData>
        </a:graphic>
      </p:graphicFrame>
    </p:spTree>
    <p:extLst>
      <p:ext uri="{BB962C8B-B14F-4D97-AF65-F5344CB8AC3E}">
        <p14:creationId xmlns:p14="http://schemas.microsoft.com/office/powerpoint/2010/main" val="1355610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11/16/2020</a:t>
            </a:r>
            <a:endParaRPr lang="en-US" dirty="0"/>
          </a:p>
        </p:txBody>
      </p:sp>
      <p:sp>
        <p:nvSpPr>
          <p:cNvPr id="3" name="Footer Placeholder 2"/>
          <p:cNvSpPr>
            <a:spLocks noGrp="1"/>
          </p:cNvSpPr>
          <p:nvPr>
            <p:ph type="ftr" sz="quarter" idx="11"/>
          </p:nvPr>
        </p:nvSpPr>
        <p:spPr/>
        <p:txBody>
          <a:bodyPr/>
          <a:lstStyle/>
          <a:p>
            <a:r>
              <a:rPr lang="en-US"/>
              <a:t>PHY 711  Fall 2020 --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225" y="1171575"/>
            <a:ext cx="8591550" cy="4514850"/>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725937448"/>
              </p:ext>
            </p:extLst>
          </p:nvPr>
        </p:nvGraphicFramePr>
        <p:xfrm>
          <a:off x="2438400" y="273049"/>
          <a:ext cx="3889375" cy="898526"/>
        </p:xfrm>
        <a:graphic>
          <a:graphicData uri="http://schemas.openxmlformats.org/presentationml/2006/ole">
            <mc:AlternateContent xmlns:mc="http://schemas.openxmlformats.org/markup-compatibility/2006">
              <mc:Choice xmlns:v="urn:schemas-microsoft-com:vml" Requires="v">
                <p:oleObj spid="_x0000_s397358" name="Equation" r:id="rId5" imgW="2692080" imgH="622080" progId="Equation.DSMT4">
                  <p:embed/>
                </p:oleObj>
              </mc:Choice>
              <mc:Fallback>
                <p:oleObj name="Equation" r:id="rId5" imgW="2692080" imgH="622080" progId="Equation.DSMT4">
                  <p:embed/>
                  <p:pic>
                    <p:nvPicPr>
                      <p:cNvPr id="0" name=""/>
                      <p:cNvPicPr/>
                      <p:nvPr/>
                    </p:nvPicPr>
                    <p:blipFill>
                      <a:blip r:embed="rId6"/>
                      <a:stretch>
                        <a:fillRect/>
                      </a:stretch>
                    </p:blipFill>
                    <p:spPr>
                      <a:xfrm>
                        <a:off x="2438400" y="273049"/>
                        <a:ext cx="3889375" cy="898526"/>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8D3696C0-8B5F-4F2D-ABB7-96851514780A}"/>
              </a:ext>
            </a:extLst>
          </p:cNvPr>
          <p:cNvSpPr txBox="1"/>
          <p:nvPr/>
        </p:nvSpPr>
        <p:spPr>
          <a:xfrm>
            <a:off x="6400800" y="4267200"/>
            <a:ext cx="838200" cy="461665"/>
          </a:xfrm>
          <a:prstGeom prst="rect">
            <a:avLst/>
          </a:prstGeom>
          <a:noFill/>
        </p:spPr>
        <p:txBody>
          <a:bodyPr wrap="square" rtlCol="0">
            <a:spAutoFit/>
          </a:bodyPr>
          <a:lstStyle/>
          <a:p>
            <a:r>
              <a:rPr lang="en-US" sz="2400" i="1" dirty="0">
                <a:latin typeface="+mj-lt"/>
              </a:rPr>
              <a:t>z</a:t>
            </a:r>
          </a:p>
        </p:txBody>
      </p:sp>
    </p:spTree>
    <p:extLst>
      <p:ext uri="{BB962C8B-B14F-4D97-AF65-F5344CB8AC3E}">
        <p14:creationId xmlns:p14="http://schemas.microsoft.com/office/powerpoint/2010/main" val="2500747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11/16/2020</a:t>
            </a:r>
            <a:endParaRPr lang="en-US" dirty="0"/>
          </a:p>
        </p:txBody>
      </p:sp>
      <p:sp>
        <p:nvSpPr>
          <p:cNvPr id="3" name="Footer Placeholder 2"/>
          <p:cNvSpPr>
            <a:spLocks noGrp="1"/>
          </p:cNvSpPr>
          <p:nvPr>
            <p:ph type="ftr" sz="quarter" idx="11"/>
          </p:nvPr>
        </p:nvSpPr>
        <p:spPr/>
        <p:txBody>
          <a:bodyPr/>
          <a:lstStyle/>
          <a:p>
            <a:r>
              <a:rPr lang="en-US"/>
              <a:t>PHY 711  Fall 2020 --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228600" y="304800"/>
            <a:ext cx="8686800" cy="461665"/>
          </a:xfrm>
          <a:prstGeom prst="rect">
            <a:avLst/>
          </a:prstGeom>
          <a:noFill/>
        </p:spPr>
        <p:txBody>
          <a:bodyPr wrap="square" rtlCol="0">
            <a:spAutoFit/>
          </a:bodyPr>
          <a:lstStyle/>
          <a:p>
            <a:r>
              <a:rPr lang="en-US" sz="2400" dirty="0">
                <a:latin typeface="+mj-lt"/>
              </a:rPr>
              <a:t>Initial value problem in an infinite domain; Fourier transform</a:t>
            </a:r>
          </a:p>
        </p:txBody>
      </p:sp>
      <p:graphicFrame>
        <p:nvGraphicFramePr>
          <p:cNvPr id="6" name="Object 5"/>
          <p:cNvGraphicFramePr>
            <a:graphicFrameLocks noChangeAspect="1"/>
          </p:cNvGraphicFramePr>
          <p:nvPr>
            <p:extLst>
              <p:ext uri="{D42A27DB-BD31-4B8C-83A1-F6EECF244321}">
                <p14:modId xmlns:p14="http://schemas.microsoft.com/office/powerpoint/2010/main" val="3408975774"/>
              </p:ext>
            </p:extLst>
          </p:nvPr>
        </p:nvGraphicFramePr>
        <p:xfrm>
          <a:off x="715963" y="830263"/>
          <a:ext cx="4332287" cy="3990975"/>
        </p:xfrm>
        <a:graphic>
          <a:graphicData uri="http://schemas.openxmlformats.org/presentationml/2006/ole">
            <mc:AlternateContent xmlns:mc="http://schemas.openxmlformats.org/markup-compatibility/2006">
              <mc:Choice xmlns:v="urn:schemas-microsoft-com:vml" Requires="v">
                <p:oleObj spid="_x0000_s387281" name="Equation" r:id="rId4" imgW="2006280" imgH="1930320" progId="Equation.DSMT4">
                  <p:embed/>
                </p:oleObj>
              </mc:Choice>
              <mc:Fallback>
                <p:oleObj name="Equation" r:id="rId4" imgW="2006280" imgH="1930320" progId="Equation.DSMT4">
                  <p:embed/>
                  <p:pic>
                    <p:nvPicPr>
                      <p:cNvPr id="0" name="Object 20"/>
                      <p:cNvPicPr>
                        <a:picLocks noChangeAspect="1" noChangeArrowheads="1"/>
                      </p:cNvPicPr>
                      <p:nvPr/>
                    </p:nvPicPr>
                    <p:blipFill>
                      <a:blip r:embed="rId5"/>
                      <a:srcRect/>
                      <a:stretch>
                        <a:fillRect/>
                      </a:stretch>
                    </p:blipFill>
                    <p:spPr bwMode="auto">
                      <a:xfrm>
                        <a:off x="715963" y="830263"/>
                        <a:ext cx="4332287"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54045229"/>
              </p:ext>
            </p:extLst>
          </p:nvPr>
        </p:nvGraphicFramePr>
        <p:xfrm>
          <a:off x="1035050" y="4953000"/>
          <a:ext cx="6321425" cy="1211263"/>
        </p:xfrm>
        <a:graphic>
          <a:graphicData uri="http://schemas.openxmlformats.org/presentationml/2006/ole">
            <mc:AlternateContent xmlns:mc="http://schemas.openxmlformats.org/markup-compatibility/2006">
              <mc:Choice xmlns:v="urn:schemas-microsoft-com:vml" Requires="v">
                <p:oleObj spid="_x0000_s387282" name="数式" r:id="rId6" imgW="1269720" imgH="253800" progId="Equation.3">
                  <p:embed/>
                </p:oleObj>
              </mc:Choice>
              <mc:Fallback>
                <p:oleObj name="数式" r:id="rId6" imgW="1269720" imgH="253800" progId="Equation.3">
                  <p:embed/>
                  <p:pic>
                    <p:nvPicPr>
                      <p:cNvPr id="0" name="Object 5"/>
                      <p:cNvPicPr>
                        <a:picLocks noChangeAspect="1" noChangeArrowheads="1"/>
                      </p:cNvPicPr>
                      <p:nvPr/>
                    </p:nvPicPr>
                    <p:blipFill>
                      <a:blip r:embed="rId7"/>
                      <a:srcRect/>
                      <a:stretch>
                        <a:fillRect/>
                      </a:stretch>
                    </p:blipFill>
                    <p:spPr bwMode="auto">
                      <a:xfrm>
                        <a:off x="1035050" y="4953000"/>
                        <a:ext cx="6321425" cy="1211263"/>
                      </a:xfrm>
                      <a:prstGeom prst="rect">
                        <a:avLst/>
                      </a:prstGeom>
                      <a:solidFill>
                        <a:srgbClr val="FFFF00"/>
                      </a:solidFill>
                      <a:ln>
                        <a:noFill/>
                      </a:ln>
                    </p:spPr>
                  </p:pic>
                </p:oleObj>
              </mc:Fallback>
            </mc:AlternateContent>
          </a:graphicData>
        </a:graphic>
      </p:graphicFrame>
    </p:spTree>
    <p:extLst>
      <p:ext uri="{BB962C8B-B14F-4D97-AF65-F5344CB8AC3E}">
        <p14:creationId xmlns:p14="http://schemas.microsoft.com/office/powerpoint/2010/main" val="623950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11/16/2020</a:t>
            </a:r>
            <a:endParaRPr lang="en-US" dirty="0"/>
          </a:p>
        </p:txBody>
      </p:sp>
      <p:sp>
        <p:nvSpPr>
          <p:cNvPr id="3" name="Footer Placeholder 2"/>
          <p:cNvSpPr>
            <a:spLocks noGrp="1"/>
          </p:cNvSpPr>
          <p:nvPr>
            <p:ph type="ftr" sz="quarter" idx="11"/>
          </p:nvPr>
        </p:nvSpPr>
        <p:spPr/>
        <p:txBody>
          <a:bodyPr/>
          <a:lstStyle/>
          <a:p>
            <a:r>
              <a:rPr lang="en-US"/>
              <a:t>PHY 711  Fall 2020 --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228600" y="304800"/>
            <a:ext cx="8686800" cy="461665"/>
          </a:xfrm>
          <a:prstGeom prst="rect">
            <a:avLst/>
          </a:prstGeom>
          <a:noFill/>
        </p:spPr>
        <p:txBody>
          <a:bodyPr wrap="square" rtlCol="0">
            <a:spAutoFit/>
          </a:bodyPr>
          <a:lstStyle/>
          <a:p>
            <a:r>
              <a:rPr lang="en-US" sz="2400" dirty="0">
                <a:latin typeface="+mj-lt"/>
              </a:rPr>
              <a:t>Initial value problem in an infinite domain; Fourier transform</a:t>
            </a:r>
          </a:p>
        </p:txBody>
      </p:sp>
      <p:graphicFrame>
        <p:nvGraphicFramePr>
          <p:cNvPr id="6" name="Object 5"/>
          <p:cNvGraphicFramePr>
            <a:graphicFrameLocks noChangeAspect="1"/>
          </p:cNvGraphicFramePr>
          <p:nvPr>
            <p:extLst>
              <p:ext uri="{D42A27DB-BD31-4B8C-83A1-F6EECF244321}">
                <p14:modId xmlns:p14="http://schemas.microsoft.com/office/powerpoint/2010/main" val="2168277040"/>
              </p:ext>
            </p:extLst>
          </p:nvPr>
        </p:nvGraphicFramePr>
        <p:xfrm>
          <a:off x="445293" y="1066800"/>
          <a:ext cx="8253413" cy="892175"/>
        </p:xfrm>
        <a:graphic>
          <a:graphicData uri="http://schemas.openxmlformats.org/presentationml/2006/ole">
            <mc:AlternateContent xmlns:mc="http://schemas.openxmlformats.org/markup-compatibility/2006">
              <mc:Choice xmlns:v="urn:schemas-microsoft-com:vml" Requires="v">
                <p:oleObj spid="_x0000_s388596" name="数式" r:id="rId4" imgW="3822480" imgH="431640" progId="Equation.3">
                  <p:embed/>
                </p:oleObj>
              </mc:Choice>
              <mc:Fallback>
                <p:oleObj name="数式" r:id="rId4" imgW="3822480" imgH="431640" progId="Equation.3">
                  <p:embed/>
                  <p:pic>
                    <p:nvPicPr>
                      <p:cNvPr id="0" name=""/>
                      <p:cNvPicPr>
                        <a:picLocks noChangeAspect="1" noChangeArrowheads="1"/>
                      </p:cNvPicPr>
                      <p:nvPr/>
                    </p:nvPicPr>
                    <p:blipFill>
                      <a:blip r:embed="rId5"/>
                      <a:srcRect/>
                      <a:stretch>
                        <a:fillRect/>
                      </a:stretch>
                    </p:blipFill>
                    <p:spPr bwMode="auto">
                      <a:xfrm>
                        <a:off x="445293" y="1066800"/>
                        <a:ext cx="825341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11744787"/>
              </p:ext>
            </p:extLst>
          </p:nvPr>
        </p:nvGraphicFramePr>
        <p:xfrm>
          <a:off x="1066800" y="2057400"/>
          <a:ext cx="3200399" cy="613236"/>
        </p:xfrm>
        <a:graphic>
          <a:graphicData uri="http://schemas.openxmlformats.org/presentationml/2006/ole">
            <mc:AlternateContent xmlns:mc="http://schemas.openxmlformats.org/markup-compatibility/2006">
              <mc:Choice xmlns:v="urn:schemas-microsoft-com:vml" Requires="v">
                <p:oleObj spid="_x0000_s388597" name="数式" r:id="rId6" imgW="1269720" imgH="253800" progId="Equation.3">
                  <p:embed/>
                </p:oleObj>
              </mc:Choice>
              <mc:Fallback>
                <p:oleObj name="数式" r:id="rId6" imgW="1269720" imgH="253800" progId="Equation.3">
                  <p:embed/>
                  <p:pic>
                    <p:nvPicPr>
                      <p:cNvPr id="0" name=""/>
                      <p:cNvPicPr>
                        <a:picLocks noChangeAspect="1" noChangeArrowheads="1"/>
                      </p:cNvPicPr>
                      <p:nvPr/>
                    </p:nvPicPr>
                    <p:blipFill>
                      <a:blip r:embed="rId7"/>
                      <a:srcRect/>
                      <a:stretch>
                        <a:fillRect/>
                      </a:stretch>
                    </p:blipFill>
                    <p:spPr bwMode="auto">
                      <a:xfrm>
                        <a:off x="1066800" y="2057400"/>
                        <a:ext cx="3200399" cy="613236"/>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66584295"/>
              </p:ext>
            </p:extLst>
          </p:nvPr>
        </p:nvGraphicFramePr>
        <p:xfrm>
          <a:off x="1066800" y="2895600"/>
          <a:ext cx="4662487" cy="892175"/>
        </p:xfrm>
        <a:graphic>
          <a:graphicData uri="http://schemas.openxmlformats.org/presentationml/2006/ole">
            <mc:AlternateContent xmlns:mc="http://schemas.openxmlformats.org/markup-compatibility/2006">
              <mc:Choice xmlns:v="urn:schemas-microsoft-com:vml" Requires="v">
                <p:oleObj spid="_x0000_s388598" name="数式" r:id="rId8" imgW="2158920" imgH="431640" progId="Equation.3">
                  <p:embed/>
                </p:oleObj>
              </mc:Choice>
              <mc:Fallback>
                <p:oleObj name="数式" r:id="rId8" imgW="2158920" imgH="431640" progId="Equation.3">
                  <p:embed/>
                  <p:pic>
                    <p:nvPicPr>
                      <p:cNvPr id="0" name="Object 5"/>
                      <p:cNvPicPr>
                        <a:picLocks noChangeAspect="1" noChangeArrowheads="1"/>
                      </p:cNvPicPr>
                      <p:nvPr/>
                    </p:nvPicPr>
                    <p:blipFill>
                      <a:blip r:embed="rId9"/>
                      <a:srcRect/>
                      <a:stretch>
                        <a:fillRect/>
                      </a:stretch>
                    </p:blipFill>
                    <p:spPr bwMode="auto">
                      <a:xfrm>
                        <a:off x="1066800" y="2895600"/>
                        <a:ext cx="466248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972408260"/>
              </p:ext>
            </p:extLst>
          </p:nvPr>
        </p:nvGraphicFramePr>
        <p:xfrm>
          <a:off x="1143000" y="3962400"/>
          <a:ext cx="4030662" cy="577850"/>
        </p:xfrm>
        <a:graphic>
          <a:graphicData uri="http://schemas.openxmlformats.org/presentationml/2006/ole">
            <mc:AlternateContent xmlns:mc="http://schemas.openxmlformats.org/markup-compatibility/2006">
              <mc:Choice xmlns:v="urn:schemas-microsoft-com:vml" Requires="v">
                <p:oleObj spid="_x0000_s388599" name="数式" r:id="rId10" imgW="1866600" imgH="279360" progId="Equation.3">
                  <p:embed/>
                </p:oleObj>
              </mc:Choice>
              <mc:Fallback>
                <p:oleObj name="数式" r:id="rId10" imgW="1866600" imgH="279360" progId="Equation.3">
                  <p:embed/>
                  <p:pic>
                    <p:nvPicPr>
                      <p:cNvPr id="0" name="Object 5"/>
                      <p:cNvPicPr>
                        <a:picLocks noChangeAspect="1" noChangeArrowheads="1"/>
                      </p:cNvPicPr>
                      <p:nvPr/>
                    </p:nvPicPr>
                    <p:blipFill>
                      <a:blip r:embed="rId11"/>
                      <a:srcRect/>
                      <a:stretch>
                        <a:fillRect/>
                      </a:stretch>
                    </p:blipFill>
                    <p:spPr bwMode="auto">
                      <a:xfrm>
                        <a:off x="1143000" y="3962400"/>
                        <a:ext cx="403066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729206232"/>
              </p:ext>
            </p:extLst>
          </p:nvPr>
        </p:nvGraphicFramePr>
        <p:xfrm>
          <a:off x="1235075" y="4721225"/>
          <a:ext cx="5622925" cy="1679575"/>
        </p:xfrm>
        <a:graphic>
          <a:graphicData uri="http://schemas.openxmlformats.org/presentationml/2006/ole">
            <mc:AlternateContent xmlns:mc="http://schemas.openxmlformats.org/markup-compatibility/2006">
              <mc:Choice xmlns:v="urn:schemas-microsoft-com:vml" Requires="v">
                <p:oleObj spid="_x0000_s388600" name="数式" r:id="rId12" imgW="2603160" imgH="812520" progId="Equation.3">
                  <p:embed/>
                </p:oleObj>
              </mc:Choice>
              <mc:Fallback>
                <p:oleObj name="数式" r:id="rId12" imgW="2603160" imgH="812520" progId="Equation.3">
                  <p:embed/>
                  <p:pic>
                    <p:nvPicPr>
                      <p:cNvPr id="0" name="Object 7"/>
                      <p:cNvPicPr>
                        <a:picLocks noChangeAspect="1" noChangeArrowheads="1"/>
                      </p:cNvPicPr>
                      <p:nvPr/>
                    </p:nvPicPr>
                    <p:blipFill>
                      <a:blip r:embed="rId13"/>
                      <a:srcRect/>
                      <a:stretch>
                        <a:fillRect/>
                      </a:stretch>
                    </p:blipFill>
                    <p:spPr bwMode="auto">
                      <a:xfrm>
                        <a:off x="1235075" y="4721225"/>
                        <a:ext cx="5622925"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14719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11/16/2020</a:t>
            </a:r>
            <a:endParaRPr lang="en-US" dirty="0"/>
          </a:p>
        </p:txBody>
      </p:sp>
      <p:sp>
        <p:nvSpPr>
          <p:cNvPr id="3" name="Footer Placeholder 2"/>
          <p:cNvSpPr>
            <a:spLocks noGrp="1"/>
          </p:cNvSpPr>
          <p:nvPr>
            <p:ph type="ftr" sz="quarter" idx="11"/>
          </p:nvPr>
        </p:nvSpPr>
        <p:spPr/>
        <p:txBody>
          <a:bodyPr/>
          <a:lstStyle/>
          <a:p>
            <a:r>
              <a:rPr lang="en-US"/>
              <a:t>PHY 711  Fall 2020 --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228600" y="304800"/>
            <a:ext cx="8686800" cy="461665"/>
          </a:xfrm>
          <a:prstGeom prst="rect">
            <a:avLst/>
          </a:prstGeom>
          <a:noFill/>
        </p:spPr>
        <p:txBody>
          <a:bodyPr wrap="square" rtlCol="0">
            <a:spAutoFit/>
          </a:bodyPr>
          <a:lstStyle/>
          <a:p>
            <a:r>
              <a:rPr lang="en-US" sz="2400" dirty="0">
                <a:latin typeface="+mj-lt"/>
              </a:rPr>
              <a:t>Initial value problem in an infinite domain; Fourier transform</a:t>
            </a:r>
          </a:p>
        </p:txBody>
      </p:sp>
      <p:graphicFrame>
        <p:nvGraphicFramePr>
          <p:cNvPr id="6" name="Object 5"/>
          <p:cNvGraphicFramePr>
            <a:graphicFrameLocks noChangeAspect="1"/>
          </p:cNvGraphicFramePr>
          <p:nvPr>
            <p:extLst>
              <p:ext uri="{D42A27DB-BD31-4B8C-83A1-F6EECF244321}">
                <p14:modId xmlns:p14="http://schemas.microsoft.com/office/powerpoint/2010/main" val="1049907764"/>
              </p:ext>
            </p:extLst>
          </p:nvPr>
        </p:nvGraphicFramePr>
        <p:xfrm>
          <a:off x="1066800" y="1371600"/>
          <a:ext cx="7400996" cy="3352800"/>
        </p:xfrm>
        <a:graphic>
          <a:graphicData uri="http://schemas.openxmlformats.org/presentationml/2006/ole">
            <mc:AlternateContent xmlns:mc="http://schemas.openxmlformats.org/markup-compatibility/2006">
              <mc:Choice xmlns:v="urn:schemas-microsoft-com:vml" Requires="v">
                <p:oleObj spid="_x0000_s389220" name="数式" r:id="rId4" imgW="2628720" imgH="1244520" progId="Equation.3">
                  <p:embed/>
                </p:oleObj>
              </mc:Choice>
              <mc:Fallback>
                <p:oleObj name="数式" r:id="rId4" imgW="2628720" imgH="1244520" progId="Equation.3">
                  <p:embed/>
                  <p:pic>
                    <p:nvPicPr>
                      <p:cNvPr id="0" name="Object 9"/>
                      <p:cNvPicPr>
                        <a:picLocks noChangeAspect="1" noChangeArrowheads="1"/>
                      </p:cNvPicPr>
                      <p:nvPr/>
                    </p:nvPicPr>
                    <p:blipFill>
                      <a:blip r:embed="rId5"/>
                      <a:srcRect/>
                      <a:stretch>
                        <a:fillRect/>
                      </a:stretch>
                    </p:blipFill>
                    <p:spPr bwMode="auto">
                      <a:xfrm>
                        <a:off x="1066800" y="1371600"/>
                        <a:ext cx="7400996" cy="33528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253732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11/16/2020</a:t>
            </a:r>
            <a:endParaRPr lang="en-US" dirty="0"/>
          </a:p>
        </p:txBody>
      </p:sp>
      <p:sp>
        <p:nvSpPr>
          <p:cNvPr id="3" name="Footer Placeholder 2"/>
          <p:cNvSpPr>
            <a:spLocks noGrp="1"/>
          </p:cNvSpPr>
          <p:nvPr>
            <p:ph type="ftr" sz="quarter" idx="11"/>
          </p:nvPr>
        </p:nvSpPr>
        <p:spPr/>
        <p:txBody>
          <a:bodyPr/>
          <a:lstStyle/>
          <a:p>
            <a:r>
              <a:rPr lang="en-US"/>
              <a:t>PHY 711  Fall 2020 --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533400" y="457200"/>
            <a:ext cx="6400800" cy="461665"/>
          </a:xfrm>
          <a:prstGeom prst="rect">
            <a:avLst/>
          </a:prstGeom>
          <a:noFill/>
        </p:spPr>
        <p:txBody>
          <a:bodyPr wrap="square" rtlCol="0">
            <a:spAutoFit/>
          </a:bodyPr>
          <a:lstStyle/>
          <a:p>
            <a:r>
              <a:rPr lang="en-US" sz="2400" dirty="0">
                <a:latin typeface="+mj-lt"/>
              </a:rPr>
              <a:t>Heat equation in half-space</a:t>
            </a:r>
          </a:p>
        </p:txBody>
      </p:sp>
      <p:graphicFrame>
        <p:nvGraphicFramePr>
          <p:cNvPr id="6" name="Object 5"/>
          <p:cNvGraphicFramePr>
            <a:graphicFrameLocks noChangeAspect="1"/>
          </p:cNvGraphicFramePr>
          <p:nvPr>
            <p:extLst>
              <p:ext uri="{D42A27DB-BD31-4B8C-83A1-F6EECF244321}">
                <p14:modId xmlns:p14="http://schemas.microsoft.com/office/powerpoint/2010/main" val="3144971905"/>
              </p:ext>
            </p:extLst>
          </p:nvPr>
        </p:nvGraphicFramePr>
        <p:xfrm>
          <a:off x="1219200" y="1066800"/>
          <a:ext cx="6477000" cy="3098800"/>
        </p:xfrm>
        <a:graphic>
          <a:graphicData uri="http://schemas.openxmlformats.org/presentationml/2006/ole">
            <mc:AlternateContent xmlns:mc="http://schemas.openxmlformats.org/markup-compatibility/2006">
              <mc:Choice xmlns:v="urn:schemas-microsoft-com:vml" Requires="v">
                <p:oleObj spid="_x0000_s390333" name="数式" r:id="rId4" imgW="3085920" imgH="1498320" progId="Equation.3">
                  <p:embed/>
                </p:oleObj>
              </mc:Choice>
              <mc:Fallback>
                <p:oleObj name="数式" r:id="rId4" imgW="3085920" imgH="1498320" progId="Equation.3">
                  <p:embed/>
                  <p:pic>
                    <p:nvPicPr>
                      <p:cNvPr id="0" name="Object 5"/>
                      <p:cNvPicPr>
                        <a:picLocks noChangeAspect="1" noChangeArrowheads="1"/>
                      </p:cNvPicPr>
                      <p:nvPr/>
                    </p:nvPicPr>
                    <p:blipFill>
                      <a:blip r:embed="rId5"/>
                      <a:srcRect/>
                      <a:stretch>
                        <a:fillRect/>
                      </a:stretch>
                    </p:blipFill>
                    <p:spPr bwMode="auto">
                      <a:xfrm>
                        <a:off x="1219200" y="1066800"/>
                        <a:ext cx="6477000" cy="30988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055980908"/>
              </p:ext>
            </p:extLst>
          </p:nvPr>
        </p:nvGraphicFramePr>
        <p:xfrm>
          <a:off x="2286000" y="3886200"/>
          <a:ext cx="4168775" cy="1941513"/>
        </p:xfrm>
        <a:graphic>
          <a:graphicData uri="http://schemas.openxmlformats.org/presentationml/2006/ole">
            <mc:AlternateContent xmlns:mc="http://schemas.openxmlformats.org/markup-compatibility/2006">
              <mc:Choice xmlns:v="urn:schemas-microsoft-com:vml" Requires="v">
                <p:oleObj spid="_x0000_s390334" name="数式" r:id="rId6" imgW="1930320" imgH="939600" progId="Equation.3">
                  <p:embed/>
                </p:oleObj>
              </mc:Choice>
              <mc:Fallback>
                <p:oleObj name="数式" r:id="rId6" imgW="1930320" imgH="939600" progId="Equation.3">
                  <p:embed/>
                  <p:pic>
                    <p:nvPicPr>
                      <p:cNvPr id="0" name="Object 5"/>
                      <p:cNvPicPr>
                        <a:picLocks noChangeAspect="1" noChangeArrowheads="1"/>
                      </p:cNvPicPr>
                      <p:nvPr/>
                    </p:nvPicPr>
                    <p:blipFill>
                      <a:blip r:embed="rId7"/>
                      <a:srcRect/>
                      <a:stretch>
                        <a:fillRect/>
                      </a:stretch>
                    </p:blipFill>
                    <p:spPr bwMode="auto">
                      <a:xfrm>
                        <a:off x="2286000" y="3886200"/>
                        <a:ext cx="4168775"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3127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EB065E-FF40-4B28-AC65-A5124A1BCD18}"/>
              </a:ext>
            </a:extLst>
          </p:cNvPr>
          <p:cNvPicPr>
            <a:picLocks noChangeAspect="1"/>
          </p:cNvPicPr>
          <p:nvPr/>
        </p:nvPicPr>
        <p:blipFill>
          <a:blip r:embed="rId3"/>
          <a:stretch>
            <a:fillRect/>
          </a:stretch>
        </p:blipFill>
        <p:spPr>
          <a:xfrm>
            <a:off x="577392" y="1524000"/>
            <a:ext cx="8566608" cy="4085354"/>
          </a:xfrm>
          <a:prstGeom prst="rect">
            <a:avLst/>
          </a:prstGeom>
        </p:spPr>
      </p:pic>
      <p:sp>
        <p:nvSpPr>
          <p:cNvPr id="2" name="Date Placeholder 1"/>
          <p:cNvSpPr>
            <a:spLocks noGrp="1"/>
          </p:cNvSpPr>
          <p:nvPr>
            <p:ph type="dt" sz="half" idx="10"/>
          </p:nvPr>
        </p:nvSpPr>
        <p:spPr/>
        <p:txBody>
          <a:bodyPr/>
          <a:lstStyle/>
          <a:p>
            <a:r>
              <a:rPr lang="en-US"/>
              <a:t>11/16/2020</a:t>
            </a:r>
            <a:endParaRPr lang="en-US" dirty="0"/>
          </a:p>
        </p:txBody>
      </p:sp>
      <p:sp>
        <p:nvSpPr>
          <p:cNvPr id="3" name="Footer Placeholder 2"/>
          <p:cNvSpPr>
            <a:spLocks noGrp="1"/>
          </p:cNvSpPr>
          <p:nvPr>
            <p:ph type="ftr" sz="quarter" idx="11"/>
          </p:nvPr>
        </p:nvSpPr>
        <p:spPr/>
        <p:txBody>
          <a:bodyPr/>
          <a:lstStyle/>
          <a:p>
            <a:r>
              <a:rPr lang="en-US"/>
              <a:t>PHY 711  Fall 2020 --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5" name="Right Arrow 4"/>
          <p:cNvSpPr/>
          <p:nvPr/>
        </p:nvSpPr>
        <p:spPr>
          <a:xfrm>
            <a:off x="228600" y="3238500"/>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11/16/2020</a:t>
            </a:r>
            <a:endParaRPr lang="en-US" dirty="0"/>
          </a:p>
        </p:txBody>
      </p:sp>
      <p:sp>
        <p:nvSpPr>
          <p:cNvPr id="3" name="Footer Placeholder 2"/>
          <p:cNvSpPr>
            <a:spLocks noGrp="1"/>
          </p:cNvSpPr>
          <p:nvPr>
            <p:ph type="ftr" sz="quarter" idx="11"/>
          </p:nvPr>
        </p:nvSpPr>
        <p:spPr/>
        <p:txBody>
          <a:bodyPr/>
          <a:lstStyle/>
          <a:p>
            <a:r>
              <a:rPr lang="en-US"/>
              <a:t>PHY 711  Fall 2020 --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p:cNvSpPr txBox="1"/>
          <p:nvPr/>
        </p:nvSpPr>
        <p:spPr>
          <a:xfrm>
            <a:off x="457200" y="226367"/>
            <a:ext cx="6400800" cy="461665"/>
          </a:xfrm>
          <a:prstGeom prst="rect">
            <a:avLst/>
          </a:prstGeom>
          <a:noFill/>
        </p:spPr>
        <p:txBody>
          <a:bodyPr wrap="square" rtlCol="0">
            <a:spAutoFit/>
          </a:bodyPr>
          <a:lstStyle/>
          <a:p>
            <a:r>
              <a:rPr lang="en-US" sz="2400" dirty="0">
                <a:latin typeface="+mj-lt"/>
              </a:rPr>
              <a:t>Heat equation in half-space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93259327"/>
              </p:ext>
            </p:extLst>
          </p:nvPr>
        </p:nvGraphicFramePr>
        <p:xfrm>
          <a:off x="1143000" y="688032"/>
          <a:ext cx="3262312" cy="1260475"/>
        </p:xfrm>
        <a:graphic>
          <a:graphicData uri="http://schemas.openxmlformats.org/presentationml/2006/ole">
            <mc:AlternateContent xmlns:mc="http://schemas.openxmlformats.org/markup-compatibility/2006">
              <mc:Choice xmlns:v="urn:schemas-microsoft-com:vml" Requires="v">
                <p:oleObj spid="_x0000_s391538" name="数式" r:id="rId4" imgW="1511280" imgH="609480" progId="Equation.3">
                  <p:embed/>
                </p:oleObj>
              </mc:Choice>
              <mc:Fallback>
                <p:oleObj name="数式" r:id="rId4" imgW="1511280" imgH="609480" progId="Equation.3">
                  <p:embed/>
                  <p:pic>
                    <p:nvPicPr>
                      <p:cNvPr id="0" name=""/>
                      <p:cNvPicPr>
                        <a:picLocks noChangeAspect="1" noChangeArrowheads="1"/>
                      </p:cNvPicPr>
                      <p:nvPr/>
                    </p:nvPicPr>
                    <p:blipFill>
                      <a:blip r:embed="rId5"/>
                      <a:srcRect/>
                      <a:stretch>
                        <a:fillRect/>
                      </a:stretch>
                    </p:blipFill>
                    <p:spPr bwMode="auto">
                      <a:xfrm>
                        <a:off x="1143000" y="688032"/>
                        <a:ext cx="3262312"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52944996"/>
              </p:ext>
            </p:extLst>
          </p:nvPr>
        </p:nvGraphicFramePr>
        <p:xfrm>
          <a:off x="228600" y="1295400"/>
          <a:ext cx="4168775" cy="1941513"/>
        </p:xfrm>
        <a:graphic>
          <a:graphicData uri="http://schemas.openxmlformats.org/presentationml/2006/ole">
            <mc:AlternateContent xmlns:mc="http://schemas.openxmlformats.org/markup-compatibility/2006">
              <mc:Choice xmlns:v="urn:schemas-microsoft-com:vml" Requires="v">
                <p:oleObj spid="_x0000_s391539" name="数式" r:id="rId6" imgW="1930320" imgH="939600" progId="Equation.3">
                  <p:embed/>
                </p:oleObj>
              </mc:Choice>
              <mc:Fallback>
                <p:oleObj name="数式" r:id="rId6" imgW="1930320" imgH="939600" progId="Equation.3">
                  <p:embed/>
                  <p:pic>
                    <p:nvPicPr>
                      <p:cNvPr id="0" name=""/>
                      <p:cNvPicPr>
                        <a:picLocks noChangeAspect="1" noChangeArrowheads="1"/>
                      </p:cNvPicPr>
                      <p:nvPr/>
                    </p:nvPicPr>
                    <p:blipFill>
                      <a:blip r:embed="rId7"/>
                      <a:srcRect/>
                      <a:stretch>
                        <a:fillRect/>
                      </a:stretch>
                    </p:blipFill>
                    <p:spPr bwMode="auto">
                      <a:xfrm>
                        <a:off x="228600" y="1295400"/>
                        <a:ext cx="4168775"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025871312"/>
              </p:ext>
            </p:extLst>
          </p:nvPr>
        </p:nvGraphicFramePr>
        <p:xfrm>
          <a:off x="1524000" y="3048000"/>
          <a:ext cx="6910388" cy="996950"/>
        </p:xfrm>
        <a:graphic>
          <a:graphicData uri="http://schemas.openxmlformats.org/presentationml/2006/ole">
            <mc:AlternateContent xmlns:mc="http://schemas.openxmlformats.org/markup-compatibility/2006">
              <mc:Choice xmlns:v="urn:schemas-microsoft-com:vml" Requires="v">
                <p:oleObj spid="_x0000_s391540" name="数式" r:id="rId8" imgW="3200400" imgH="482400" progId="Equation.3">
                  <p:embed/>
                </p:oleObj>
              </mc:Choice>
              <mc:Fallback>
                <p:oleObj name="数式" r:id="rId8" imgW="3200400" imgH="482400" progId="Equation.3">
                  <p:embed/>
                  <p:pic>
                    <p:nvPicPr>
                      <p:cNvPr id="0" name="Object 6"/>
                      <p:cNvPicPr>
                        <a:picLocks noChangeAspect="1" noChangeArrowheads="1"/>
                      </p:cNvPicPr>
                      <p:nvPr/>
                    </p:nvPicPr>
                    <p:blipFill>
                      <a:blip r:embed="rId9"/>
                      <a:srcRect/>
                      <a:stretch>
                        <a:fillRect/>
                      </a:stretch>
                    </p:blipFill>
                    <p:spPr bwMode="auto">
                      <a:xfrm>
                        <a:off x="1524000" y="3048000"/>
                        <a:ext cx="6910388"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562289784"/>
              </p:ext>
            </p:extLst>
          </p:nvPr>
        </p:nvGraphicFramePr>
        <p:xfrm>
          <a:off x="762000" y="4114800"/>
          <a:ext cx="5594350" cy="2046288"/>
        </p:xfrm>
        <a:graphic>
          <a:graphicData uri="http://schemas.openxmlformats.org/presentationml/2006/ole">
            <mc:AlternateContent xmlns:mc="http://schemas.openxmlformats.org/markup-compatibility/2006">
              <mc:Choice xmlns:v="urn:schemas-microsoft-com:vml" Requires="v">
                <p:oleObj spid="_x0000_s391541" name="数式" r:id="rId10" imgW="2590560" imgH="990360" progId="Equation.3">
                  <p:embed/>
                </p:oleObj>
              </mc:Choice>
              <mc:Fallback>
                <p:oleObj name="数式" r:id="rId10" imgW="2590560" imgH="990360" progId="Equation.3">
                  <p:embed/>
                  <p:pic>
                    <p:nvPicPr>
                      <p:cNvPr id="0" name="Object 6"/>
                      <p:cNvPicPr>
                        <a:picLocks noChangeAspect="1" noChangeArrowheads="1"/>
                      </p:cNvPicPr>
                      <p:nvPr/>
                    </p:nvPicPr>
                    <p:blipFill>
                      <a:blip r:embed="rId11"/>
                      <a:srcRect/>
                      <a:stretch>
                        <a:fillRect/>
                      </a:stretch>
                    </p:blipFill>
                    <p:spPr bwMode="auto">
                      <a:xfrm>
                        <a:off x="762000" y="4114800"/>
                        <a:ext cx="5594350"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66913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a:stretch>
            <a:fillRect/>
          </a:stretch>
        </p:blipFill>
        <p:spPr>
          <a:xfrm>
            <a:off x="85725" y="1143000"/>
            <a:ext cx="8972550" cy="3810000"/>
          </a:xfrm>
          <a:prstGeom prst="rect">
            <a:avLst/>
          </a:prstGeom>
        </p:spPr>
      </p:pic>
      <p:sp>
        <p:nvSpPr>
          <p:cNvPr id="2" name="Date Placeholder 1"/>
          <p:cNvSpPr>
            <a:spLocks noGrp="1"/>
          </p:cNvSpPr>
          <p:nvPr>
            <p:ph type="dt" sz="half" idx="10"/>
          </p:nvPr>
        </p:nvSpPr>
        <p:spPr/>
        <p:txBody>
          <a:bodyPr/>
          <a:lstStyle/>
          <a:p>
            <a:r>
              <a:rPr lang="en-US"/>
              <a:t>11/16/2020</a:t>
            </a:r>
            <a:endParaRPr lang="en-US" dirty="0"/>
          </a:p>
        </p:txBody>
      </p:sp>
      <p:sp>
        <p:nvSpPr>
          <p:cNvPr id="3" name="Footer Placeholder 2"/>
          <p:cNvSpPr>
            <a:spLocks noGrp="1"/>
          </p:cNvSpPr>
          <p:nvPr>
            <p:ph type="ftr" sz="quarter" idx="11"/>
          </p:nvPr>
        </p:nvSpPr>
        <p:spPr/>
        <p:txBody>
          <a:bodyPr/>
          <a:lstStyle/>
          <a:p>
            <a:r>
              <a:rPr lang="en-US"/>
              <a:t>PHY 711  Fall 2020 --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9" name="TextBox 8"/>
          <p:cNvSpPr txBox="1"/>
          <p:nvPr/>
        </p:nvSpPr>
        <p:spPr>
          <a:xfrm>
            <a:off x="1219200" y="3429000"/>
            <a:ext cx="1219200" cy="461665"/>
          </a:xfrm>
          <a:prstGeom prst="rect">
            <a:avLst/>
          </a:prstGeom>
          <a:noFill/>
        </p:spPr>
        <p:txBody>
          <a:bodyPr wrap="square" rtlCol="0">
            <a:spAutoFit/>
          </a:bodyPr>
          <a:lstStyle/>
          <a:p>
            <a:r>
              <a:rPr lang="en-US" sz="2400" i="1" dirty="0">
                <a:latin typeface="+mj-lt"/>
              </a:rPr>
              <a:t>t=0.01</a:t>
            </a:r>
          </a:p>
        </p:txBody>
      </p:sp>
      <p:sp>
        <p:nvSpPr>
          <p:cNvPr id="11" name="TextBox 10"/>
          <p:cNvSpPr txBox="1"/>
          <p:nvPr/>
        </p:nvSpPr>
        <p:spPr>
          <a:xfrm>
            <a:off x="2971800" y="2819400"/>
            <a:ext cx="1219200" cy="461665"/>
          </a:xfrm>
          <a:prstGeom prst="rect">
            <a:avLst/>
          </a:prstGeom>
          <a:noFill/>
        </p:spPr>
        <p:txBody>
          <a:bodyPr wrap="square" rtlCol="0">
            <a:spAutoFit/>
          </a:bodyPr>
          <a:lstStyle/>
          <a:p>
            <a:r>
              <a:rPr lang="en-US" sz="2400" i="1" dirty="0">
                <a:latin typeface="+mj-lt"/>
              </a:rPr>
              <a:t>t=3</a:t>
            </a:r>
          </a:p>
        </p:txBody>
      </p:sp>
      <p:sp>
        <p:nvSpPr>
          <p:cNvPr id="12" name="TextBox 11"/>
          <p:cNvSpPr txBox="1"/>
          <p:nvPr/>
        </p:nvSpPr>
        <p:spPr>
          <a:xfrm>
            <a:off x="5334000" y="2057400"/>
            <a:ext cx="1219200" cy="461665"/>
          </a:xfrm>
          <a:prstGeom prst="rect">
            <a:avLst/>
          </a:prstGeom>
          <a:noFill/>
        </p:spPr>
        <p:txBody>
          <a:bodyPr wrap="square" rtlCol="0">
            <a:spAutoFit/>
          </a:bodyPr>
          <a:lstStyle/>
          <a:p>
            <a:r>
              <a:rPr lang="en-US" sz="2400" i="1" dirty="0">
                <a:latin typeface="+mj-lt"/>
              </a:rPr>
              <a:t>t=50</a:t>
            </a:r>
          </a:p>
        </p:txBody>
      </p:sp>
      <p:graphicFrame>
        <p:nvGraphicFramePr>
          <p:cNvPr id="13" name="Object 12"/>
          <p:cNvGraphicFramePr>
            <a:graphicFrameLocks noChangeAspect="1"/>
          </p:cNvGraphicFramePr>
          <p:nvPr>
            <p:extLst>
              <p:ext uri="{D42A27DB-BD31-4B8C-83A1-F6EECF244321}">
                <p14:modId xmlns:p14="http://schemas.microsoft.com/office/powerpoint/2010/main" val="235069902"/>
              </p:ext>
            </p:extLst>
          </p:nvPr>
        </p:nvGraphicFramePr>
        <p:xfrm>
          <a:off x="1185512" y="304800"/>
          <a:ext cx="3049587" cy="1005397"/>
        </p:xfrm>
        <a:graphic>
          <a:graphicData uri="http://schemas.openxmlformats.org/presentationml/2006/ole">
            <mc:AlternateContent xmlns:mc="http://schemas.openxmlformats.org/markup-compatibility/2006">
              <mc:Choice xmlns:v="urn:schemas-microsoft-com:vml" Requires="v">
                <p:oleObj spid="_x0000_s392272" name="Equation" r:id="rId5" imgW="1879560" imgH="647640" progId="Equation.DSMT4">
                  <p:embed/>
                </p:oleObj>
              </mc:Choice>
              <mc:Fallback>
                <p:oleObj name="Equation" r:id="rId5" imgW="1879560" imgH="647640" progId="Equation.DSMT4">
                  <p:embed/>
                  <p:pic>
                    <p:nvPicPr>
                      <p:cNvPr id="0" name=""/>
                      <p:cNvPicPr>
                        <a:picLocks noChangeAspect="1" noChangeArrowheads="1"/>
                      </p:cNvPicPr>
                      <p:nvPr/>
                    </p:nvPicPr>
                    <p:blipFill>
                      <a:blip r:embed="rId6"/>
                      <a:srcRect/>
                      <a:stretch>
                        <a:fillRect/>
                      </a:stretch>
                    </p:blipFill>
                    <p:spPr bwMode="auto">
                      <a:xfrm>
                        <a:off x="1185512" y="304800"/>
                        <a:ext cx="3049587" cy="1005397"/>
                      </a:xfrm>
                      <a:prstGeom prst="rect">
                        <a:avLst/>
                      </a:prstGeom>
                      <a:noFill/>
                      <a:ln>
                        <a:noFill/>
                      </a:ln>
                    </p:spPr>
                  </p:pic>
                </p:oleObj>
              </mc:Fallback>
            </mc:AlternateContent>
          </a:graphicData>
        </a:graphic>
      </p:graphicFrame>
      <p:sp>
        <p:nvSpPr>
          <p:cNvPr id="5" name="TextBox 4">
            <a:extLst>
              <a:ext uri="{FF2B5EF4-FFF2-40B4-BE49-F238E27FC236}">
                <a16:creationId xmlns:a16="http://schemas.microsoft.com/office/drawing/2014/main" id="{1EBE7B0B-E5F6-488F-BC55-6B75E1BA0097}"/>
              </a:ext>
            </a:extLst>
          </p:cNvPr>
          <p:cNvSpPr txBox="1"/>
          <p:nvPr/>
        </p:nvSpPr>
        <p:spPr>
          <a:xfrm>
            <a:off x="85725" y="2536650"/>
            <a:ext cx="523875" cy="830997"/>
          </a:xfrm>
          <a:prstGeom prst="rect">
            <a:avLst/>
          </a:prstGeom>
          <a:noFill/>
        </p:spPr>
        <p:txBody>
          <a:bodyPr wrap="square" rtlCol="0">
            <a:spAutoFit/>
          </a:bodyPr>
          <a:lstStyle/>
          <a:p>
            <a:r>
              <a:rPr lang="en-US" sz="2400" dirty="0">
                <a:latin typeface="+mj-lt"/>
              </a:rPr>
              <a:t>_</a:t>
            </a:r>
          </a:p>
          <a:p>
            <a:r>
              <a:rPr lang="en-US" sz="2400" dirty="0">
                <a:latin typeface="+mj-lt"/>
              </a:rPr>
              <a:t>T</a:t>
            </a:r>
            <a:r>
              <a:rPr lang="en-US" sz="2400" baseline="-25000" dirty="0">
                <a:latin typeface="+mj-lt"/>
              </a:rPr>
              <a:t>0</a:t>
            </a:r>
          </a:p>
        </p:txBody>
      </p:sp>
    </p:spTree>
    <p:extLst>
      <p:ext uri="{BB962C8B-B14F-4D97-AF65-F5344CB8AC3E}">
        <p14:creationId xmlns:p14="http://schemas.microsoft.com/office/powerpoint/2010/main" val="2894883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11/16/2020</a:t>
            </a:r>
            <a:endParaRPr lang="en-US" dirty="0"/>
          </a:p>
        </p:txBody>
      </p:sp>
      <p:sp>
        <p:nvSpPr>
          <p:cNvPr id="3" name="Footer Placeholder 2"/>
          <p:cNvSpPr>
            <a:spLocks noGrp="1"/>
          </p:cNvSpPr>
          <p:nvPr>
            <p:ph type="ftr" sz="quarter" idx="11"/>
          </p:nvPr>
        </p:nvSpPr>
        <p:spPr/>
        <p:txBody>
          <a:bodyPr/>
          <a:lstStyle/>
          <a:p>
            <a:r>
              <a:rPr lang="en-US"/>
              <a:t>PHY 711  Fall 2020 --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7028"/>
            <a:ext cx="9144000" cy="4143944"/>
          </a:xfrm>
          <a:prstGeom prst="rect">
            <a:avLst/>
          </a:prstGeom>
        </p:spPr>
      </p:pic>
      <p:sp>
        <p:nvSpPr>
          <p:cNvPr id="6" name="TextBox 5"/>
          <p:cNvSpPr txBox="1"/>
          <p:nvPr/>
        </p:nvSpPr>
        <p:spPr>
          <a:xfrm>
            <a:off x="1143000" y="381000"/>
            <a:ext cx="5715000" cy="461665"/>
          </a:xfrm>
          <a:prstGeom prst="rect">
            <a:avLst/>
          </a:prstGeom>
          <a:noFill/>
        </p:spPr>
        <p:txBody>
          <a:bodyPr wrap="square" rtlCol="0">
            <a:spAutoFit/>
          </a:bodyPr>
          <a:lstStyle/>
          <a:p>
            <a:r>
              <a:rPr lang="en-US" sz="2400" dirty="0">
                <a:latin typeface="+mj-lt"/>
              </a:rPr>
              <a:t>Temperature profile</a:t>
            </a:r>
          </a:p>
        </p:txBody>
      </p:sp>
    </p:spTree>
    <p:extLst>
      <p:ext uri="{BB962C8B-B14F-4D97-AF65-F5344CB8AC3E}">
        <p14:creationId xmlns:p14="http://schemas.microsoft.com/office/powerpoint/2010/main" val="3114975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11/16/2020</a:t>
            </a:r>
            <a:endParaRPr lang="en-US" dirty="0"/>
          </a:p>
        </p:txBody>
      </p:sp>
      <p:sp>
        <p:nvSpPr>
          <p:cNvPr id="3" name="Footer Placeholder 2"/>
          <p:cNvSpPr>
            <a:spLocks noGrp="1"/>
          </p:cNvSpPr>
          <p:nvPr>
            <p:ph type="ftr" sz="quarter" idx="11"/>
          </p:nvPr>
        </p:nvSpPr>
        <p:spPr/>
        <p:txBody>
          <a:bodyPr/>
          <a:lstStyle/>
          <a:p>
            <a:r>
              <a:rPr lang="en-US"/>
              <a:t>PHY 711  Fall 2020 --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sp>
        <p:nvSpPr>
          <p:cNvPr id="5" name="TextBox 4"/>
          <p:cNvSpPr txBox="1"/>
          <p:nvPr/>
        </p:nvSpPr>
        <p:spPr>
          <a:xfrm>
            <a:off x="419100" y="228600"/>
            <a:ext cx="6477000" cy="461665"/>
          </a:xfrm>
          <a:prstGeom prst="rect">
            <a:avLst/>
          </a:prstGeom>
          <a:noFill/>
        </p:spPr>
        <p:txBody>
          <a:bodyPr wrap="square" rtlCol="0">
            <a:spAutoFit/>
          </a:bodyPr>
          <a:lstStyle/>
          <a:p>
            <a:r>
              <a:rPr lang="en-US" sz="2400" dirty="0">
                <a:latin typeface="+mj-lt"/>
              </a:rPr>
              <a:t>Conduction of heat</a:t>
            </a:r>
          </a:p>
        </p:txBody>
      </p:sp>
      <p:grpSp>
        <p:nvGrpSpPr>
          <p:cNvPr id="12" name="Group 11"/>
          <p:cNvGrpSpPr/>
          <p:nvPr/>
        </p:nvGrpSpPr>
        <p:grpSpPr>
          <a:xfrm>
            <a:off x="3390900" y="838200"/>
            <a:ext cx="4991100" cy="2519362"/>
            <a:chOff x="2743200" y="1676400"/>
            <a:chExt cx="4991100" cy="2519362"/>
          </a:xfrm>
        </p:grpSpPr>
        <p:sp>
          <p:nvSpPr>
            <p:cNvPr id="8" name="Right Arrow 7"/>
            <p:cNvSpPr/>
            <p:nvPr/>
          </p:nvSpPr>
          <p:spPr>
            <a:xfrm rot="2019796">
              <a:off x="5791200" y="3810000"/>
              <a:ext cx="1524000" cy="3857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p:cNvSpPr>
              <a:spLocks noChangeAspect="1" noEditPoints="1" noChangeArrowheads="1"/>
            </p:cNvSpPr>
            <p:nvPr/>
          </p:nvSpPr>
          <p:spPr bwMode="auto">
            <a:xfrm>
              <a:off x="2743200" y="1676400"/>
              <a:ext cx="3759462" cy="25193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rgbClr val="F884B6"/>
                </a:gs>
                <a:gs pos="50000">
                  <a:schemeClr val="accent1">
                    <a:tint val="44500"/>
                    <a:satMod val="160000"/>
                  </a:schemeClr>
                </a:gs>
                <a:gs pos="100000">
                  <a:schemeClr val="accent1">
                    <a:tint val="23500"/>
                    <a:satMod val="160000"/>
                  </a:schemeClr>
                </a:gs>
              </a:gsLst>
              <a:lin ang="5400000" scaled="0"/>
            </a:gra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7" name="Cube 6"/>
            <p:cNvSpPr/>
            <p:nvPr/>
          </p:nvSpPr>
          <p:spPr>
            <a:xfrm>
              <a:off x="4419600" y="2819400"/>
              <a:ext cx="457200" cy="457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896100" y="3576458"/>
              <a:ext cx="838200" cy="461665"/>
            </a:xfrm>
            <a:prstGeom prst="rect">
              <a:avLst/>
            </a:prstGeom>
            <a:noFill/>
          </p:spPr>
          <p:txBody>
            <a:bodyPr wrap="square" rtlCol="0">
              <a:spAutoFit/>
            </a:bodyPr>
            <a:lstStyle/>
            <a:p>
              <a:r>
                <a:rPr lang="en-US" sz="2400" b="1" i="1" dirty="0" err="1">
                  <a:latin typeface="+mj-lt"/>
                </a:rPr>
                <a:t>j</a:t>
              </a:r>
              <a:r>
                <a:rPr lang="en-US" sz="2400" b="1" i="1" baseline="-25000" dirty="0" err="1">
                  <a:latin typeface="+mj-lt"/>
                </a:rPr>
                <a:t>h</a:t>
              </a:r>
              <a:endParaRPr lang="en-US" sz="2400" b="1" i="1" dirty="0">
                <a:latin typeface="+mj-lt"/>
              </a:endParaRPr>
            </a:p>
          </p:txBody>
        </p:sp>
        <p:sp>
          <p:nvSpPr>
            <p:cNvPr id="10" name="TextBox 9"/>
            <p:cNvSpPr txBox="1"/>
            <p:nvPr/>
          </p:nvSpPr>
          <p:spPr>
            <a:xfrm>
              <a:off x="4648200" y="2438400"/>
              <a:ext cx="1066800" cy="461665"/>
            </a:xfrm>
            <a:prstGeom prst="rect">
              <a:avLst/>
            </a:prstGeom>
            <a:noFill/>
          </p:spPr>
          <p:txBody>
            <a:bodyPr wrap="square" rtlCol="0">
              <a:spAutoFit/>
            </a:bodyPr>
            <a:lstStyle/>
            <a:p>
              <a:r>
                <a:rPr lang="en-US" sz="2400" b="1" i="1" dirty="0">
                  <a:latin typeface="+mj-lt"/>
                </a:rPr>
                <a:t>T(</a:t>
              </a:r>
              <a:r>
                <a:rPr lang="en-US" sz="2400" b="1" i="1" dirty="0" err="1">
                  <a:latin typeface="+mj-lt"/>
                </a:rPr>
                <a:t>r,t</a:t>
              </a:r>
              <a:r>
                <a:rPr lang="en-US" sz="2400" b="1" i="1" dirty="0">
                  <a:latin typeface="+mj-lt"/>
                </a:rPr>
                <a:t>)</a:t>
              </a:r>
            </a:p>
          </p:txBody>
        </p:sp>
      </p:grpSp>
      <p:graphicFrame>
        <p:nvGraphicFramePr>
          <p:cNvPr id="11" name="Object 10"/>
          <p:cNvGraphicFramePr>
            <a:graphicFrameLocks noChangeAspect="1"/>
          </p:cNvGraphicFramePr>
          <p:nvPr>
            <p:extLst>
              <p:ext uri="{D42A27DB-BD31-4B8C-83A1-F6EECF244321}">
                <p14:modId xmlns:p14="http://schemas.microsoft.com/office/powerpoint/2010/main" val="511340885"/>
              </p:ext>
            </p:extLst>
          </p:nvPr>
        </p:nvGraphicFramePr>
        <p:xfrm>
          <a:off x="741680" y="3581400"/>
          <a:ext cx="7251700" cy="2991234"/>
        </p:xfrm>
        <a:graphic>
          <a:graphicData uri="http://schemas.openxmlformats.org/presentationml/2006/ole">
            <mc:AlternateContent xmlns:mc="http://schemas.openxmlformats.org/markup-compatibility/2006">
              <mc:Choice xmlns:v="urn:schemas-microsoft-com:vml" Requires="v">
                <p:oleObj spid="_x0000_s380020" name="Equation" r:id="rId4" imgW="4228920" imgH="1765080" progId="Equation.DSMT4">
                  <p:embed/>
                </p:oleObj>
              </mc:Choice>
              <mc:Fallback>
                <p:oleObj name="Equation" r:id="rId4" imgW="4228920" imgH="1765080" progId="Equation.DSMT4">
                  <p:embed/>
                  <p:pic>
                    <p:nvPicPr>
                      <p:cNvPr id="0" name=""/>
                      <p:cNvPicPr/>
                      <p:nvPr/>
                    </p:nvPicPr>
                    <p:blipFill>
                      <a:blip r:embed="rId5"/>
                      <a:stretch>
                        <a:fillRect/>
                      </a:stretch>
                    </p:blipFill>
                    <p:spPr>
                      <a:xfrm>
                        <a:off x="741680" y="3581400"/>
                        <a:ext cx="7251700" cy="2991234"/>
                      </a:xfrm>
                      <a:prstGeom prst="rect">
                        <a:avLst/>
                      </a:prstGeom>
                    </p:spPr>
                  </p:pic>
                </p:oleObj>
              </mc:Fallback>
            </mc:AlternateContent>
          </a:graphicData>
        </a:graphic>
      </p:graphicFrame>
    </p:spTree>
    <p:extLst>
      <p:ext uri="{BB962C8B-B14F-4D97-AF65-F5344CB8AC3E}">
        <p14:creationId xmlns:p14="http://schemas.microsoft.com/office/powerpoint/2010/main" val="2956654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11/16/2020</a:t>
            </a:r>
            <a:endParaRPr lang="en-US" dirty="0"/>
          </a:p>
        </p:txBody>
      </p:sp>
      <p:sp>
        <p:nvSpPr>
          <p:cNvPr id="3" name="Footer Placeholder 2"/>
          <p:cNvSpPr>
            <a:spLocks noGrp="1"/>
          </p:cNvSpPr>
          <p:nvPr>
            <p:ph type="ftr" sz="quarter" idx="11"/>
          </p:nvPr>
        </p:nvSpPr>
        <p:spPr/>
        <p:txBody>
          <a:bodyPr/>
          <a:lstStyle/>
          <a:p>
            <a:r>
              <a:rPr lang="en-US"/>
              <a:t>PHY 711  Fall 2020 --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p:cNvSpPr txBox="1"/>
          <p:nvPr/>
        </p:nvSpPr>
        <p:spPr>
          <a:xfrm>
            <a:off x="304800" y="228600"/>
            <a:ext cx="8534400" cy="830997"/>
          </a:xfrm>
          <a:prstGeom prst="rect">
            <a:avLst/>
          </a:prstGeom>
          <a:noFill/>
        </p:spPr>
        <p:txBody>
          <a:bodyPr wrap="square" rtlCol="0">
            <a:spAutoFit/>
          </a:bodyPr>
          <a:lstStyle/>
          <a:p>
            <a:r>
              <a:rPr lang="en-US" sz="2400" dirty="0">
                <a:latin typeface="+mj-lt"/>
              </a:rPr>
              <a:t>Note that in this treatment we are considering a system at constant pressure </a:t>
            </a:r>
            <a:r>
              <a:rPr lang="en-US" sz="2400" i="1" dirty="0">
                <a:latin typeface="+mj-lt"/>
              </a:rPr>
              <a:t>p</a:t>
            </a:r>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826500180"/>
              </p:ext>
            </p:extLst>
          </p:nvPr>
        </p:nvGraphicFramePr>
        <p:xfrm>
          <a:off x="250766" y="1371600"/>
          <a:ext cx="8493046" cy="1981199"/>
        </p:xfrm>
        <a:graphic>
          <a:graphicData uri="http://schemas.openxmlformats.org/presentationml/2006/ole">
            <mc:AlternateContent xmlns:mc="http://schemas.openxmlformats.org/markup-compatibility/2006">
              <mc:Choice xmlns:v="urn:schemas-microsoft-com:vml" Requires="v">
                <p:oleObj spid="_x0000_s393354" name="Equation" r:id="rId4" imgW="7022880" imgH="1638000" progId="Equation.DSMT4">
                  <p:embed/>
                </p:oleObj>
              </mc:Choice>
              <mc:Fallback>
                <p:oleObj name="Equation" r:id="rId4" imgW="7022880" imgH="1638000" progId="Equation.DSMT4">
                  <p:embed/>
                  <p:pic>
                    <p:nvPicPr>
                      <p:cNvPr id="0" name=""/>
                      <p:cNvPicPr/>
                      <p:nvPr/>
                    </p:nvPicPr>
                    <p:blipFill>
                      <a:blip r:embed="rId5"/>
                      <a:stretch>
                        <a:fillRect/>
                      </a:stretch>
                    </p:blipFill>
                    <p:spPr>
                      <a:xfrm>
                        <a:off x="250766" y="1371600"/>
                        <a:ext cx="8493046" cy="1981199"/>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360821500"/>
              </p:ext>
            </p:extLst>
          </p:nvPr>
        </p:nvGraphicFramePr>
        <p:xfrm>
          <a:off x="1535113" y="3313113"/>
          <a:ext cx="7088187" cy="2309812"/>
        </p:xfrm>
        <a:graphic>
          <a:graphicData uri="http://schemas.openxmlformats.org/presentationml/2006/ole">
            <mc:AlternateContent xmlns:mc="http://schemas.openxmlformats.org/markup-compatibility/2006">
              <mc:Choice xmlns:v="urn:schemas-microsoft-com:vml" Requires="v">
                <p:oleObj spid="_x0000_s393355" name="Equation" r:id="rId6" imgW="4444920" imgH="1447560" progId="Equation.DSMT4">
                  <p:embed/>
                </p:oleObj>
              </mc:Choice>
              <mc:Fallback>
                <p:oleObj name="Equation" r:id="rId6" imgW="4444920" imgH="1447560" progId="Equation.DSMT4">
                  <p:embed/>
                  <p:pic>
                    <p:nvPicPr>
                      <p:cNvPr id="0" name=""/>
                      <p:cNvPicPr/>
                      <p:nvPr/>
                    </p:nvPicPr>
                    <p:blipFill>
                      <a:blip r:embed="rId7"/>
                      <a:stretch>
                        <a:fillRect/>
                      </a:stretch>
                    </p:blipFill>
                    <p:spPr>
                      <a:xfrm>
                        <a:off x="1535113" y="3313113"/>
                        <a:ext cx="7088187" cy="2309812"/>
                      </a:xfrm>
                      <a:prstGeom prst="rect">
                        <a:avLst/>
                      </a:prstGeom>
                    </p:spPr>
                  </p:pic>
                </p:oleObj>
              </mc:Fallback>
            </mc:AlternateContent>
          </a:graphicData>
        </a:graphic>
      </p:graphicFrame>
      <p:sp>
        <p:nvSpPr>
          <p:cNvPr id="8" name="TextBox 7"/>
          <p:cNvSpPr txBox="1"/>
          <p:nvPr/>
        </p:nvSpPr>
        <p:spPr>
          <a:xfrm>
            <a:off x="533400" y="5569803"/>
            <a:ext cx="8382000" cy="830997"/>
          </a:xfrm>
          <a:prstGeom prst="rect">
            <a:avLst/>
          </a:prstGeom>
          <a:noFill/>
        </p:spPr>
        <p:txBody>
          <a:bodyPr wrap="square" rtlCol="0">
            <a:spAutoFit/>
          </a:bodyPr>
          <a:lstStyle/>
          <a:p>
            <a:r>
              <a:rPr lang="en-US" sz="2400" dirty="0">
                <a:latin typeface="+mj-lt"/>
              </a:rPr>
              <a:t>More generally, note that </a:t>
            </a:r>
            <a:r>
              <a:rPr lang="en-US" sz="2400" i="1" dirty="0">
                <a:latin typeface="+mj-lt"/>
              </a:rPr>
              <a:t>c</a:t>
            </a:r>
            <a:r>
              <a:rPr lang="en-US" sz="2400" i="1" baseline="-25000" dirty="0">
                <a:latin typeface="+mj-lt"/>
              </a:rPr>
              <a:t>p</a:t>
            </a:r>
            <a:r>
              <a:rPr lang="en-US" sz="2400" dirty="0">
                <a:latin typeface="+mj-lt"/>
              </a:rPr>
              <a:t> can depend on </a:t>
            </a:r>
            <a:r>
              <a:rPr lang="en-US" sz="2400" i="1" dirty="0">
                <a:latin typeface="+mj-lt"/>
              </a:rPr>
              <a:t>T</a:t>
            </a:r>
            <a:r>
              <a:rPr lang="en-US" sz="2400" dirty="0">
                <a:latin typeface="+mj-lt"/>
              </a:rPr>
              <a:t>; we are assuming that dependence to be trivial.</a:t>
            </a:r>
          </a:p>
        </p:txBody>
      </p:sp>
    </p:spTree>
    <p:extLst>
      <p:ext uri="{BB962C8B-B14F-4D97-AF65-F5344CB8AC3E}">
        <p14:creationId xmlns:p14="http://schemas.microsoft.com/office/powerpoint/2010/main" val="153332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11/16/2020</a:t>
            </a:r>
            <a:endParaRPr lang="en-US" dirty="0"/>
          </a:p>
        </p:txBody>
      </p:sp>
      <p:sp>
        <p:nvSpPr>
          <p:cNvPr id="3" name="Footer Placeholder 2"/>
          <p:cNvSpPr>
            <a:spLocks noGrp="1"/>
          </p:cNvSpPr>
          <p:nvPr>
            <p:ph type="ftr" sz="quarter" idx="11"/>
          </p:nvPr>
        </p:nvSpPr>
        <p:spPr/>
        <p:txBody>
          <a:bodyPr/>
          <a:lstStyle/>
          <a:p>
            <a:r>
              <a:rPr lang="en-US"/>
              <a:t>PHY 711  Fall 2020 --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p:cNvSpPr txBox="1"/>
          <p:nvPr/>
        </p:nvSpPr>
        <p:spPr>
          <a:xfrm>
            <a:off x="419100" y="228600"/>
            <a:ext cx="6477000" cy="461665"/>
          </a:xfrm>
          <a:prstGeom prst="rect">
            <a:avLst/>
          </a:prstGeom>
          <a:noFill/>
        </p:spPr>
        <p:txBody>
          <a:bodyPr wrap="square" rtlCol="0">
            <a:spAutoFit/>
          </a:bodyPr>
          <a:lstStyle/>
          <a:p>
            <a:r>
              <a:rPr lang="en-US" sz="2400" dirty="0">
                <a:latin typeface="+mj-lt"/>
              </a:rPr>
              <a:t>Conduction of heat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078128117"/>
              </p:ext>
            </p:extLst>
          </p:nvPr>
        </p:nvGraphicFramePr>
        <p:xfrm>
          <a:off x="765175" y="622340"/>
          <a:ext cx="7613650" cy="3036184"/>
        </p:xfrm>
        <a:graphic>
          <a:graphicData uri="http://schemas.openxmlformats.org/presentationml/2006/ole">
            <mc:AlternateContent xmlns:mc="http://schemas.openxmlformats.org/markup-compatibility/2006">
              <mc:Choice xmlns:v="urn:schemas-microsoft-com:vml" Requires="v">
                <p:oleObj spid="_x0000_s381158" name="Equation" r:id="rId4" imgW="4178160" imgH="1739880" progId="Equation.DSMT4">
                  <p:embed/>
                </p:oleObj>
              </mc:Choice>
              <mc:Fallback>
                <p:oleObj name="Equation" r:id="rId4" imgW="4178160" imgH="1739880" progId="Equation.DSMT4">
                  <p:embed/>
                  <p:pic>
                    <p:nvPicPr>
                      <p:cNvPr id="0" name="Object 10"/>
                      <p:cNvPicPr>
                        <a:picLocks noChangeAspect="1" noChangeArrowheads="1"/>
                      </p:cNvPicPr>
                      <p:nvPr/>
                    </p:nvPicPr>
                    <p:blipFill>
                      <a:blip r:embed="rId5"/>
                      <a:srcRect/>
                      <a:stretch>
                        <a:fillRect/>
                      </a:stretch>
                    </p:blipFill>
                    <p:spPr bwMode="auto">
                      <a:xfrm>
                        <a:off x="765175" y="622340"/>
                        <a:ext cx="7613650" cy="3036184"/>
                      </a:xfrm>
                      <a:prstGeom prst="rect">
                        <a:avLst/>
                      </a:prstGeom>
                      <a:noFill/>
                      <a:ln>
                        <a:noFill/>
                      </a:ln>
                    </p:spPr>
                  </p:pic>
                </p:oleObj>
              </mc:Fallback>
            </mc:AlternateContent>
          </a:graphicData>
        </a:graphic>
      </p:graphicFrame>
      <p:sp>
        <p:nvSpPr>
          <p:cNvPr id="7" name="Right Arrow 6"/>
          <p:cNvSpPr/>
          <p:nvPr/>
        </p:nvSpPr>
        <p:spPr>
          <a:xfrm rot="7417857">
            <a:off x="4829018" y="3745482"/>
            <a:ext cx="1269892"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419600" y="4572000"/>
            <a:ext cx="1524000" cy="461665"/>
          </a:xfrm>
          <a:prstGeom prst="rect">
            <a:avLst/>
          </a:prstGeom>
          <a:noFill/>
        </p:spPr>
        <p:txBody>
          <a:bodyPr wrap="square" rtlCol="0">
            <a:spAutoFit/>
          </a:bodyPr>
          <a:lstStyle/>
          <a:p>
            <a:r>
              <a:rPr lang="en-US" sz="2400" dirty="0">
                <a:latin typeface="+mj-lt"/>
              </a:rPr>
              <a:t>heat flux</a:t>
            </a:r>
          </a:p>
        </p:txBody>
      </p:sp>
      <p:sp>
        <p:nvSpPr>
          <p:cNvPr id="9" name="Right Arrow 8"/>
          <p:cNvSpPr/>
          <p:nvPr/>
        </p:nvSpPr>
        <p:spPr>
          <a:xfrm rot="3985383">
            <a:off x="6967630" y="3868142"/>
            <a:ext cx="1269892"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162800" y="4724400"/>
            <a:ext cx="1828800" cy="461665"/>
          </a:xfrm>
          <a:prstGeom prst="rect">
            <a:avLst/>
          </a:prstGeom>
          <a:noFill/>
        </p:spPr>
        <p:txBody>
          <a:bodyPr wrap="square" rtlCol="0">
            <a:spAutoFit/>
          </a:bodyPr>
          <a:lstStyle/>
          <a:p>
            <a:r>
              <a:rPr lang="en-US" sz="2400" dirty="0">
                <a:latin typeface="+mj-lt"/>
              </a:rPr>
              <a:t>heat source</a:t>
            </a:r>
          </a:p>
        </p:txBody>
      </p:sp>
      <p:graphicFrame>
        <p:nvGraphicFramePr>
          <p:cNvPr id="11" name="Object 10"/>
          <p:cNvGraphicFramePr>
            <a:graphicFrameLocks noChangeAspect="1"/>
          </p:cNvGraphicFramePr>
          <p:nvPr>
            <p:extLst>
              <p:ext uri="{D42A27DB-BD31-4B8C-83A1-F6EECF244321}">
                <p14:modId xmlns:p14="http://schemas.microsoft.com/office/powerpoint/2010/main" val="3479903012"/>
              </p:ext>
            </p:extLst>
          </p:nvPr>
        </p:nvGraphicFramePr>
        <p:xfrm>
          <a:off x="577850" y="5105400"/>
          <a:ext cx="5365750" cy="1257877"/>
        </p:xfrm>
        <a:graphic>
          <a:graphicData uri="http://schemas.openxmlformats.org/presentationml/2006/ole">
            <mc:AlternateContent xmlns:mc="http://schemas.openxmlformats.org/markup-compatibility/2006">
              <mc:Choice xmlns:v="urn:schemas-microsoft-com:vml" Requires="v">
                <p:oleObj spid="_x0000_s381159" name="Equation" r:id="rId6" imgW="2489040" imgH="609480" progId="Equation.DSMT4">
                  <p:embed/>
                </p:oleObj>
              </mc:Choice>
              <mc:Fallback>
                <p:oleObj name="Equation" r:id="rId6" imgW="2489040" imgH="609480" progId="Equation.DSMT4">
                  <p:embed/>
                  <p:pic>
                    <p:nvPicPr>
                      <p:cNvPr id="0" name="Object 5"/>
                      <p:cNvPicPr>
                        <a:picLocks noChangeAspect="1" noChangeArrowheads="1"/>
                      </p:cNvPicPr>
                      <p:nvPr/>
                    </p:nvPicPr>
                    <p:blipFill>
                      <a:blip r:embed="rId7"/>
                      <a:srcRect/>
                      <a:stretch>
                        <a:fillRect/>
                      </a:stretch>
                    </p:blipFill>
                    <p:spPr bwMode="auto">
                      <a:xfrm>
                        <a:off x="577850" y="5105400"/>
                        <a:ext cx="5365750" cy="125787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62012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362200" y="2209800"/>
            <a:ext cx="3886200" cy="1219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11/16/2020</a:t>
            </a:r>
            <a:endParaRPr lang="en-US" dirty="0"/>
          </a:p>
        </p:txBody>
      </p:sp>
      <p:sp>
        <p:nvSpPr>
          <p:cNvPr id="3" name="Footer Placeholder 2"/>
          <p:cNvSpPr>
            <a:spLocks noGrp="1"/>
          </p:cNvSpPr>
          <p:nvPr>
            <p:ph type="ftr" sz="quarter" idx="11"/>
          </p:nvPr>
        </p:nvSpPr>
        <p:spPr/>
        <p:txBody>
          <a:bodyPr/>
          <a:lstStyle/>
          <a:p>
            <a:r>
              <a:rPr lang="en-US"/>
              <a:t>PHY 711  Fall 2020 --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419100" y="228600"/>
            <a:ext cx="6477000" cy="461665"/>
          </a:xfrm>
          <a:prstGeom prst="rect">
            <a:avLst/>
          </a:prstGeom>
          <a:noFill/>
        </p:spPr>
        <p:txBody>
          <a:bodyPr wrap="square" rtlCol="0">
            <a:spAutoFit/>
          </a:bodyPr>
          <a:lstStyle/>
          <a:p>
            <a:r>
              <a:rPr lang="en-US" sz="2400" dirty="0">
                <a:latin typeface="+mj-lt"/>
              </a:rPr>
              <a:t>Conduction of heat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4109849151"/>
              </p:ext>
            </p:extLst>
          </p:nvPr>
        </p:nvGraphicFramePr>
        <p:xfrm>
          <a:off x="1271588" y="609600"/>
          <a:ext cx="4900612" cy="3806469"/>
        </p:xfrm>
        <a:graphic>
          <a:graphicData uri="http://schemas.openxmlformats.org/presentationml/2006/ole">
            <mc:AlternateContent xmlns:mc="http://schemas.openxmlformats.org/markup-compatibility/2006">
              <mc:Choice xmlns:v="urn:schemas-microsoft-com:vml" Requires="v">
                <p:oleObj spid="_x0000_s382066" name="Equation" r:id="rId4" imgW="3111480" imgH="2450880" progId="Equation.DSMT4">
                  <p:embed/>
                </p:oleObj>
              </mc:Choice>
              <mc:Fallback>
                <p:oleObj name="Equation" r:id="rId4" imgW="3111480" imgH="2450880" progId="Equation.DSMT4">
                  <p:embed/>
                  <p:pic>
                    <p:nvPicPr>
                      <p:cNvPr id="0" name="Object 10"/>
                      <p:cNvPicPr>
                        <a:picLocks noChangeAspect="1" noChangeArrowheads="1"/>
                      </p:cNvPicPr>
                      <p:nvPr/>
                    </p:nvPicPr>
                    <p:blipFill>
                      <a:blip r:embed="rId5"/>
                      <a:srcRect/>
                      <a:stretch>
                        <a:fillRect/>
                      </a:stretch>
                    </p:blipFill>
                    <p:spPr bwMode="auto">
                      <a:xfrm>
                        <a:off x="1271588" y="609600"/>
                        <a:ext cx="4900612" cy="3806469"/>
                      </a:xfrm>
                      <a:prstGeom prst="rect">
                        <a:avLst/>
                      </a:prstGeom>
                      <a:noFill/>
                      <a:ln>
                        <a:noFill/>
                      </a:ln>
                    </p:spPr>
                  </p:pic>
                </p:oleObj>
              </mc:Fallback>
            </mc:AlternateContent>
          </a:graphicData>
        </a:graphic>
      </p:graphicFrame>
      <p:sp>
        <p:nvSpPr>
          <p:cNvPr id="7" name="TextBox 6"/>
          <p:cNvSpPr txBox="1"/>
          <p:nvPr/>
        </p:nvSpPr>
        <p:spPr>
          <a:xfrm>
            <a:off x="609600" y="4409842"/>
            <a:ext cx="8305800" cy="1938992"/>
          </a:xfrm>
          <a:prstGeom prst="rect">
            <a:avLst/>
          </a:prstGeom>
          <a:noFill/>
        </p:spPr>
        <p:txBody>
          <a:bodyPr wrap="square" rtlCol="0">
            <a:spAutoFit/>
          </a:bodyPr>
          <a:lstStyle/>
          <a:p>
            <a:pPr algn="ctr"/>
            <a:r>
              <a:rPr lang="en-US" sz="1600" dirty="0">
                <a:latin typeface="+mj-lt"/>
                <a:hlinkClick r:id="rId6"/>
              </a:rPr>
              <a:t>https://www.engineersedge.com/heat_transfer/thermal_diffusivity_table_13953.htm</a:t>
            </a:r>
            <a:endParaRPr lang="en-US" sz="1600" dirty="0">
              <a:latin typeface="+mj-lt"/>
            </a:endParaRPr>
          </a:p>
          <a:p>
            <a:pPr algn="ctr"/>
            <a:r>
              <a:rPr lang="en-US" sz="3200" dirty="0">
                <a:latin typeface="+mj-lt"/>
              </a:rPr>
              <a:t>Typical values (m</a:t>
            </a:r>
            <a:r>
              <a:rPr lang="en-US" sz="3200" baseline="30000" dirty="0">
                <a:latin typeface="+mj-lt"/>
              </a:rPr>
              <a:t>2</a:t>
            </a:r>
            <a:r>
              <a:rPr lang="en-US" sz="3200" dirty="0">
                <a:latin typeface="+mj-lt"/>
              </a:rPr>
              <a:t>/s)</a:t>
            </a:r>
          </a:p>
          <a:p>
            <a:r>
              <a:rPr lang="en-US" sz="2400" dirty="0">
                <a:latin typeface="+mj-lt"/>
              </a:rPr>
              <a:t>Air           2x10</a:t>
            </a:r>
            <a:r>
              <a:rPr lang="en-US" sz="2400" baseline="30000" dirty="0">
                <a:latin typeface="+mj-lt"/>
              </a:rPr>
              <a:t>-5</a:t>
            </a:r>
            <a:endParaRPr lang="en-US" sz="2400" dirty="0">
              <a:latin typeface="+mj-lt"/>
            </a:endParaRPr>
          </a:p>
          <a:p>
            <a:r>
              <a:rPr lang="en-US" sz="2400" dirty="0">
                <a:latin typeface="+mj-lt"/>
              </a:rPr>
              <a:t>Water      1x10</a:t>
            </a:r>
            <a:r>
              <a:rPr lang="en-US" sz="2400" baseline="30000" dirty="0">
                <a:latin typeface="+mj-lt"/>
              </a:rPr>
              <a:t>-7</a:t>
            </a:r>
          </a:p>
          <a:p>
            <a:r>
              <a:rPr lang="en-US" sz="2400" dirty="0">
                <a:latin typeface="+mj-lt"/>
              </a:rPr>
              <a:t>Copper    1x10</a:t>
            </a:r>
            <a:r>
              <a:rPr lang="en-US" sz="2400" baseline="30000" dirty="0">
                <a:latin typeface="+mj-lt"/>
              </a:rPr>
              <a:t>-4</a:t>
            </a:r>
            <a:endParaRPr lang="en-US" sz="2400" dirty="0">
              <a:latin typeface="+mj-lt"/>
            </a:endParaRPr>
          </a:p>
        </p:txBody>
      </p:sp>
      <p:sp>
        <p:nvSpPr>
          <p:cNvPr id="8" name="TextBox 7"/>
          <p:cNvSpPr txBox="1"/>
          <p:nvPr/>
        </p:nvSpPr>
        <p:spPr>
          <a:xfrm>
            <a:off x="4572000" y="3581400"/>
            <a:ext cx="3048000" cy="461665"/>
          </a:xfrm>
          <a:prstGeom prst="rect">
            <a:avLst/>
          </a:prstGeom>
          <a:noFill/>
        </p:spPr>
        <p:txBody>
          <a:bodyPr wrap="square" rtlCol="0">
            <a:spAutoFit/>
          </a:bodyPr>
          <a:lstStyle/>
          <a:p>
            <a:r>
              <a:rPr lang="en-US" sz="2400" dirty="0">
                <a:latin typeface="+mj-lt"/>
              </a:rPr>
              <a:t>thermal diffusivity</a:t>
            </a:r>
          </a:p>
        </p:txBody>
      </p:sp>
    </p:spTree>
    <p:extLst>
      <p:ext uri="{BB962C8B-B14F-4D97-AF65-F5344CB8AC3E}">
        <p14:creationId xmlns:p14="http://schemas.microsoft.com/office/powerpoint/2010/main" val="636572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11/16/2020</a:t>
            </a:r>
            <a:endParaRPr lang="en-US" dirty="0"/>
          </a:p>
        </p:txBody>
      </p:sp>
      <p:sp>
        <p:nvSpPr>
          <p:cNvPr id="3" name="Footer Placeholder 2"/>
          <p:cNvSpPr>
            <a:spLocks noGrp="1"/>
          </p:cNvSpPr>
          <p:nvPr>
            <p:ph type="ftr" sz="quarter" idx="11"/>
          </p:nvPr>
        </p:nvSpPr>
        <p:spPr/>
        <p:txBody>
          <a:bodyPr/>
          <a:lstStyle/>
          <a:p>
            <a:r>
              <a:rPr lang="en-US"/>
              <a:t>PHY 711  Fall 2020 --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685800" y="381000"/>
            <a:ext cx="7086600" cy="461665"/>
          </a:xfrm>
          <a:prstGeom prst="rect">
            <a:avLst/>
          </a:prstGeom>
          <a:noFill/>
        </p:spPr>
        <p:txBody>
          <a:bodyPr wrap="square" rtlCol="0">
            <a:spAutoFit/>
          </a:bodyPr>
          <a:lstStyle/>
          <a:p>
            <a:r>
              <a:rPr lang="en-US" sz="2400" dirty="0">
                <a:latin typeface="+mj-lt"/>
              </a:rPr>
              <a:t>Boundary value problems for heat conduction</a:t>
            </a:r>
          </a:p>
        </p:txBody>
      </p:sp>
      <p:grpSp>
        <p:nvGrpSpPr>
          <p:cNvPr id="18" name="Group 17"/>
          <p:cNvGrpSpPr/>
          <p:nvPr/>
        </p:nvGrpSpPr>
        <p:grpSpPr>
          <a:xfrm>
            <a:off x="1524000" y="914400"/>
            <a:ext cx="5481476" cy="3505200"/>
            <a:chOff x="1524000" y="914400"/>
            <a:chExt cx="5481476" cy="3505200"/>
          </a:xfrm>
        </p:grpSpPr>
        <p:sp>
          <p:nvSpPr>
            <p:cNvPr id="9" name="TextBox 8"/>
            <p:cNvSpPr txBox="1"/>
            <p:nvPr/>
          </p:nvSpPr>
          <p:spPr>
            <a:xfrm>
              <a:off x="3453812" y="3957935"/>
              <a:ext cx="356188" cy="461665"/>
            </a:xfrm>
            <a:prstGeom prst="rect">
              <a:avLst/>
            </a:prstGeom>
            <a:noFill/>
          </p:spPr>
          <p:txBody>
            <a:bodyPr wrap="none" rtlCol="0">
              <a:spAutoFit/>
            </a:bodyPr>
            <a:lstStyle/>
            <a:p>
              <a:r>
                <a:rPr lang="en-US" sz="2400" dirty="0">
                  <a:latin typeface="+mj-lt"/>
                </a:rPr>
                <a:t>a</a:t>
              </a:r>
            </a:p>
          </p:txBody>
        </p:sp>
        <p:sp>
          <p:nvSpPr>
            <p:cNvPr id="10" name="TextBox 9"/>
            <p:cNvSpPr txBox="1"/>
            <p:nvPr/>
          </p:nvSpPr>
          <p:spPr>
            <a:xfrm>
              <a:off x="6519446" y="914400"/>
              <a:ext cx="486030" cy="461665"/>
            </a:xfrm>
            <a:prstGeom prst="rect">
              <a:avLst/>
            </a:prstGeom>
            <a:noFill/>
          </p:spPr>
          <p:txBody>
            <a:bodyPr wrap="none" rtlCol="0">
              <a:spAutoFit/>
            </a:bodyPr>
            <a:lstStyle/>
            <a:p>
              <a:r>
                <a:rPr lang="en-US" sz="2400" b="1" i="1" dirty="0">
                  <a:latin typeface="+mj-lt"/>
                </a:rPr>
                <a:t>T</a:t>
              </a:r>
              <a:r>
                <a:rPr lang="en-US" sz="2400" b="1" i="1" baseline="-25000" dirty="0">
                  <a:latin typeface="+mj-lt"/>
                </a:rPr>
                <a:t>0</a:t>
              </a:r>
              <a:endParaRPr lang="en-US" sz="2400" b="1" i="1" dirty="0">
                <a:latin typeface="+mj-lt"/>
              </a:endParaRPr>
            </a:p>
          </p:txBody>
        </p:sp>
        <p:grpSp>
          <p:nvGrpSpPr>
            <p:cNvPr id="17" name="Group 16"/>
            <p:cNvGrpSpPr/>
            <p:nvPr/>
          </p:nvGrpSpPr>
          <p:grpSpPr>
            <a:xfrm>
              <a:off x="1524000" y="1376065"/>
              <a:ext cx="5238462" cy="2510135"/>
              <a:chOff x="1524000" y="1376065"/>
              <a:chExt cx="5238462" cy="2510135"/>
            </a:xfrm>
          </p:grpSpPr>
          <p:sp>
            <p:nvSpPr>
              <p:cNvPr id="6" name="Cube 5"/>
              <p:cNvSpPr/>
              <p:nvPr/>
            </p:nvSpPr>
            <p:spPr>
              <a:xfrm>
                <a:off x="1880188" y="1981200"/>
                <a:ext cx="4343400" cy="1905000"/>
              </a:xfrm>
              <a:prstGeom prst="cube">
                <a:avLst/>
              </a:prstGeom>
              <a:gradFill flip="none" rotWithShape="1">
                <a:gsLst>
                  <a:gs pos="50000">
                    <a:srgbClr val="DDABD2"/>
                  </a:gs>
                  <a:gs pos="2000">
                    <a:schemeClr val="tx2">
                      <a:lumMod val="20000"/>
                      <a:lumOff val="80000"/>
                    </a:schemeClr>
                  </a:gs>
                  <a:gs pos="78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000" y="2967335"/>
                <a:ext cx="356188" cy="461665"/>
              </a:xfrm>
              <a:prstGeom prst="rect">
                <a:avLst/>
              </a:prstGeom>
              <a:noFill/>
            </p:spPr>
            <p:txBody>
              <a:bodyPr wrap="none" rtlCol="0">
                <a:spAutoFit/>
              </a:bodyPr>
              <a:lstStyle/>
              <a:p>
                <a:r>
                  <a:rPr lang="en-US" sz="2400" dirty="0">
                    <a:latin typeface="+mj-lt"/>
                  </a:rPr>
                  <a:t>b</a:t>
                </a:r>
              </a:p>
            </p:txBody>
          </p:sp>
          <p:sp>
            <p:nvSpPr>
              <p:cNvPr id="8" name="TextBox 7"/>
              <p:cNvSpPr txBox="1"/>
              <p:nvPr/>
            </p:nvSpPr>
            <p:spPr>
              <a:xfrm>
                <a:off x="1727788" y="1750367"/>
                <a:ext cx="338554" cy="461665"/>
              </a:xfrm>
              <a:prstGeom prst="rect">
                <a:avLst/>
              </a:prstGeom>
              <a:noFill/>
            </p:spPr>
            <p:txBody>
              <a:bodyPr wrap="none" rtlCol="0">
                <a:spAutoFit/>
              </a:bodyPr>
              <a:lstStyle/>
              <a:p>
                <a:r>
                  <a:rPr lang="en-US" sz="2400" dirty="0">
                    <a:latin typeface="+mj-lt"/>
                  </a:rPr>
                  <a:t>c</a:t>
                </a:r>
              </a:p>
            </p:txBody>
          </p:sp>
          <p:cxnSp>
            <p:nvCxnSpPr>
              <p:cNvPr id="12" name="Straight Arrow Connector 11"/>
              <p:cNvCxnSpPr>
                <a:stCxn id="10" idx="2"/>
              </p:cNvCxnSpPr>
              <p:nvPr/>
            </p:nvCxnSpPr>
            <p:spPr>
              <a:xfrm flipH="1">
                <a:off x="6248400" y="1376065"/>
                <a:ext cx="514061" cy="12147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880188" y="1376065"/>
                <a:ext cx="4882274" cy="15576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aphicFrame>
        <p:nvGraphicFramePr>
          <p:cNvPr id="16" name="Object 15"/>
          <p:cNvGraphicFramePr>
            <a:graphicFrameLocks noChangeAspect="1"/>
          </p:cNvGraphicFramePr>
          <p:nvPr>
            <p:extLst>
              <p:ext uri="{D42A27DB-BD31-4B8C-83A1-F6EECF244321}">
                <p14:modId xmlns:p14="http://schemas.microsoft.com/office/powerpoint/2010/main" val="2322896671"/>
              </p:ext>
            </p:extLst>
          </p:nvPr>
        </p:nvGraphicFramePr>
        <p:xfrm>
          <a:off x="914400" y="4150320"/>
          <a:ext cx="7879037" cy="2806700"/>
        </p:xfrm>
        <a:graphic>
          <a:graphicData uri="http://schemas.openxmlformats.org/presentationml/2006/ole">
            <mc:AlternateContent xmlns:mc="http://schemas.openxmlformats.org/markup-compatibility/2006">
              <mc:Choice xmlns:v="urn:schemas-microsoft-com:vml" Requires="v">
                <p:oleObj spid="_x0000_s383089" name="Equation" r:id="rId4" imgW="5587920" imgH="2019240" progId="Equation.DSMT4">
                  <p:embed/>
                </p:oleObj>
              </mc:Choice>
              <mc:Fallback>
                <p:oleObj name="Equation" r:id="rId4" imgW="5587920" imgH="2019240" progId="Equation.DSMT4">
                  <p:embed/>
                  <p:pic>
                    <p:nvPicPr>
                      <p:cNvPr id="0" name="Object 5"/>
                      <p:cNvPicPr>
                        <a:picLocks noChangeAspect="1" noChangeArrowheads="1"/>
                      </p:cNvPicPr>
                      <p:nvPr/>
                    </p:nvPicPr>
                    <p:blipFill>
                      <a:blip r:embed="rId5"/>
                      <a:srcRect/>
                      <a:stretch>
                        <a:fillRect/>
                      </a:stretch>
                    </p:blipFill>
                    <p:spPr bwMode="auto">
                      <a:xfrm>
                        <a:off x="914400" y="4150320"/>
                        <a:ext cx="7879037" cy="2806700"/>
                      </a:xfrm>
                      <a:prstGeom prst="rect">
                        <a:avLst/>
                      </a:prstGeom>
                      <a:noFill/>
                      <a:ln>
                        <a:noFill/>
                      </a:ln>
                    </p:spPr>
                  </p:pic>
                </p:oleObj>
              </mc:Fallback>
            </mc:AlternateContent>
          </a:graphicData>
        </a:graphic>
      </p:graphicFrame>
      <p:cxnSp>
        <p:nvCxnSpPr>
          <p:cNvPr id="14" name="Straight Arrow Connector 13">
            <a:extLst>
              <a:ext uri="{FF2B5EF4-FFF2-40B4-BE49-F238E27FC236}">
                <a16:creationId xmlns:a16="http://schemas.microsoft.com/office/drawing/2014/main" id="{2075EF9A-B3BB-4118-8AFA-4DB6441F6E3E}"/>
              </a:ext>
            </a:extLst>
          </p:cNvPr>
          <p:cNvCxnSpPr/>
          <p:nvPr/>
        </p:nvCxnSpPr>
        <p:spPr>
          <a:xfrm>
            <a:off x="6248400" y="3957935"/>
            <a:ext cx="75707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4A279D8-76B3-49B2-B171-354D563268B3}"/>
              </a:ext>
            </a:extLst>
          </p:cNvPr>
          <p:cNvSpPr txBox="1"/>
          <p:nvPr/>
        </p:nvSpPr>
        <p:spPr>
          <a:xfrm>
            <a:off x="7391400" y="3733800"/>
            <a:ext cx="533400" cy="461665"/>
          </a:xfrm>
          <a:prstGeom prst="rect">
            <a:avLst/>
          </a:prstGeom>
          <a:noFill/>
        </p:spPr>
        <p:txBody>
          <a:bodyPr wrap="square" rtlCol="0">
            <a:spAutoFit/>
          </a:bodyPr>
          <a:lstStyle/>
          <a:p>
            <a:r>
              <a:rPr lang="en-US" sz="2400" i="1" dirty="0">
                <a:latin typeface="+mj-lt"/>
              </a:rPr>
              <a:t>x</a:t>
            </a:r>
          </a:p>
        </p:txBody>
      </p:sp>
    </p:spTree>
    <p:extLst>
      <p:ext uri="{BB962C8B-B14F-4D97-AF65-F5344CB8AC3E}">
        <p14:creationId xmlns:p14="http://schemas.microsoft.com/office/powerpoint/2010/main" val="240316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11/16/2020</a:t>
            </a:r>
            <a:endParaRPr lang="en-US" dirty="0"/>
          </a:p>
        </p:txBody>
      </p:sp>
      <p:sp>
        <p:nvSpPr>
          <p:cNvPr id="3" name="Footer Placeholder 2"/>
          <p:cNvSpPr>
            <a:spLocks noGrp="1"/>
          </p:cNvSpPr>
          <p:nvPr>
            <p:ph type="ftr" sz="quarter" idx="11"/>
          </p:nvPr>
        </p:nvSpPr>
        <p:spPr/>
        <p:txBody>
          <a:bodyPr/>
          <a:lstStyle/>
          <a:p>
            <a:r>
              <a:rPr lang="en-US"/>
              <a:t>PHY 711  Fall 2020 --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685800" y="381000"/>
            <a:ext cx="7086600" cy="461665"/>
          </a:xfrm>
          <a:prstGeom prst="rect">
            <a:avLst/>
          </a:prstGeom>
          <a:noFill/>
        </p:spPr>
        <p:txBody>
          <a:bodyPr wrap="square" rtlCol="0">
            <a:spAutoFit/>
          </a:bodyPr>
          <a:lstStyle/>
          <a:p>
            <a:r>
              <a:rPr lang="en-US" sz="2400" dirty="0">
                <a:latin typeface="+mj-lt"/>
              </a:rPr>
              <a:t>Boundary value problems for heat conduction</a:t>
            </a:r>
          </a:p>
        </p:txBody>
      </p:sp>
      <p:grpSp>
        <p:nvGrpSpPr>
          <p:cNvPr id="12" name="Group 11"/>
          <p:cNvGrpSpPr>
            <a:grpSpLocks noChangeAspect="1"/>
          </p:cNvGrpSpPr>
          <p:nvPr/>
        </p:nvGrpSpPr>
        <p:grpSpPr>
          <a:xfrm>
            <a:off x="5334000" y="842665"/>
            <a:ext cx="2893138" cy="1752600"/>
            <a:chOff x="1219200" y="914400"/>
            <a:chExt cx="5786276" cy="3505200"/>
          </a:xfrm>
        </p:grpSpPr>
        <p:sp>
          <p:nvSpPr>
            <p:cNvPr id="13" name="TextBox 12"/>
            <p:cNvSpPr txBox="1"/>
            <p:nvPr/>
          </p:nvSpPr>
          <p:spPr>
            <a:xfrm>
              <a:off x="3453812" y="3957935"/>
              <a:ext cx="356188" cy="461665"/>
            </a:xfrm>
            <a:prstGeom prst="rect">
              <a:avLst/>
            </a:prstGeom>
            <a:noFill/>
          </p:spPr>
          <p:txBody>
            <a:bodyPr wrap="none" rtlCol="0">
              <a:spAutoFit/>
            </a:bodyPr>
            <a:lstStyle/>
            <a:p>
              <a:r>
                <a:rPr lang="en-US" sz="2400" dirty="0">
                  <a:latin typeface="+mj-lt"/>
                </a:rPr>
                <a:t>a</a:t>
              </a:r>
            </a:p>
          </p:txBody>
        </p:sp>
        <p:sp>
          <p:nvSpPr>
            <p:cNvPr id="14" name="TextBox 13"/>
            <p:cNvSpPr txBox="1"/>
            <p:nvPr/>
          </p:nvSpPr>
          <p:spPr>
            <a:xfrm>
              <a:off x="6519446" y="914400"/>
              <a:ext cx="486030" cy="461665"/>
            </a:xfrm>
            <a:prstGeom prst="rect">
              <a:avLst/>
            </a:prstGeom>
            <a:noFill/>
          </p:spPr>
          <p:txBody>
            <a:bodyPr wrap="none" rtlCol="0">
              <a:spAutoFit/>
            </a:bodyPr>
            <a:lstStyle/>
            <a:p>
              <a:r>
                <a:rPr lang="en-US" sz="2400" b="1" i="1" dirty="0">
                  <a:latin typeface="+mj-lt"/>
                </a:rPr>
                <a:t>T</a:t>
              </a:r>
              <a:r>
                <a:rPr lang="en-US" sz="2400" b="1" i="1" baseline="-25000" dirty="0">
                  <a:latin typeface="+mj-lt"/>
                </a:rPr>
                <a:t>0</a:t>
              </a:r>
              <a:endParaRPr lang="en-US" sz="2400" b="1" i="1" dirty="0">
                <a:latin typeface="+mj-lt"/>
              </a:endParaRPr>
            </a:p>
          </p:txBody>
        </p:sp>
        <p:grpSp>
          <p:nvGrpSpPr>
            <p:cNvPr id="15" name="Group 14"/>
            <p:cNvGrpSpPr/>
            <p:nvPr/>
          </p:nvGrpSpPr>
          <p:grpSpPr>
            <a:xfrm>
              <a:off x="1219200" y="1376065"/>
              <a:ext cx="5543262" cy="2510135"/>
              <a:chOff x="1219200" y="1376065"/>
              <a:chExt cx="5543262" cy="2510135"/>
            </a:xfrm>
          </p:grpSpPr>
          <p:sp>
            <p:nvSpPr>
              <p:cNvPr id="16" name="Cube 15"/>
              <p:cNvSpPr/>
              <p:nvPr/>
            </p:nvSpPr>
            <p:spPr>
              <a:xfrm>
                <a:off x="1880188" y="1981200"/>
                <a:ext cx="4343400" cy="1905000"/>
              </a:xfrm>
              <a:prstGeom prst="cube">
                <a:avLst/>
              </a:prstGeom>
              <a:gradFill flip="none" rotWithShape="1">
                <a:gsLst>
                  <a:gs pos="50000">
                    <a:srgbClr val="DDABD2"/>
                  </a:gs>
                  <a:gs pos="2000">
                    <a:schemeClr val="tx2">
                      <a:lumMod val="20000"/>
                      <a:lumOff val="80000"/>
                    </a:schemeClr>
                  </a:gs>
                  <a:gs pos="78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9200" y="2967334"/>
                <a:ext cx="356188" cy="461666"/>
              </a:xfrm>
              <a:prstGeom prst="rect">
                <a:avLst/>
              </a:prstGeom>
              <a:noFill/>
            </p:spPr>
            <p:txBody>
              <a:bodyPr wrap="none" rtlCol="0">
                <a:spAutoFit/>
              </a:bodyPr>
              <a:lstStyle/>
              <a:p>
                <a:r>
                  <a:rPr lang="en-US" sz="2400" dirty="0">
                    <a:latin typeface="+mj-lt"/>
                  </a:rPr>
                  <a:t>b</a:t>
                </a:r>
              </a:p>
            </p:txBody>
          </p:sp>
          <p:sp>
            <p:nvSpPr>
              <p:cNvPr id="18" name="TextBox 17"/>
              <p:cNvSpPr txBox="1"/>
              <p:nvPr/>
            </p:nvSpPr>
            <p:spPr>
              <a:xfrm>
                <a:off x="1727788" y="1515069"/>
                <a:ext cx="338554" cy="461666"/>
              </a:xfrm>
              <a:prstGeom prst="rect">
                <a:avLst/>
              </a:prstGeom>
              <a:noFill/>
            </p:spPr>
            <p:txBody>
              <a:bodyPr wrap="none" rtlCol="0">
                <a:spAutoFit/>
              </a:bodyPr>
              <a:lstStyle/>
              <a:p>
                <a:r>
                  <a:rPr lang="en-US" sz="2400" dirty="0">
                    <a:latin typeface="+mj-lt"/>
                  </a:rPr>
                  <a:t>c</a:t>
                </a:r>
              </a:p>
            </p:txBody>
          </p:sp>
          <p:cxnSp>
            <p:nvCxnSpPr>
              <p:cNvPr id="19" name="Straight Arrow Connector 18"/>
              <p:cNvCxnSpPr>
                <a:stCxn id="14" idx="2"/>
              </p:cNvCxnSpPr>
              <p:nvPr/>
            </p:nvCxnSpPr>
            <p:spPr>
              <a:xfrm flipH="1">
                <a:off x="6248400" y="1376065"/>
                <a:ext cx="514061" cy="12147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1880188" y="1376065"/>
                <a:ext cx="4882274" cy="15576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aphicFrame>
        <p:nvGraphicFramePr>
          <p:cNvPr id="21" name="Object 20"/>
          <p:cNvGraphicFramePr>
            <a:graphicFrameLocks noChangeAspect="1"/>
          </p:cNvGraphicFramePr>
          <p:nvPr>
            <p:extLst>
              <p:ext uri="{D42A27DB-BD31-4B8C-83A1-F6EECF244321}">
                <p14:modId xmlns:p14="http://schemas.microsoft.com/office/powerpoint/2010/main" val="3428888576"/>
              </p:ext>
            </p:extLst>
          </p:nvPr>
        </p:nvGraphicFramePr>
        <p:xfrm>
          <a:off x="737101" y="822582"/>
          <a:ext cx="4491037" cy="3854582"/>
        </p:xfrm>
        <a:graphic>
          <a:graphicData uri="http://schemas.openxmlformats.org/presentationml/2006/ole">
            <mc:AlternateContent xmlns:mc="http://schemas.openxmlformats.org/markup-compatibility/2006">
              <mc:Choice xmlns:v="urn:schemas-microsoft-com:vml" Requires="v">
                <p:oleObj spid="_x0000_s384225" name="Equation" r:id="rId4" imgW="2946240" imgH="2641320" progId="Equation.DSMT4">
                  <p:embed/>
                </p:oleObj>
              </mc:Choice>
              <mc:Fallback>
                <p:oleObj name="Equation" r:id="rId4" imgW="2946240" imgH="2641320" progId="Equation.DSMT4">
                  <p:embed/>
                  <p:pic>
                    <p:nvPicPr>
                      <p:cNvPr id="0" name="Object 15"/>
                      <p:cNvPicPr>
                        <a:picLocks noChangeAspect="1" noChangeArrowheads="1"/>
                      </p:cNvPicPr>
                      <p:nvPr/>
                    </p:nvPicPr>
                    <p:blipFill>
                      <a:blip r:embed="rId5"/>
                      <a:srcRect/>
                      <a:stretch>
                        <a:fillRect/>
                      </a:stretch>
                    </p:blipFill>
                    <p:spPr bwMode="auto">
                      <a:xfrm>
                        <a:off x="737101" y="822582"/>
                        <a:ext cx="4491037" cy="3854582"/>
                      </a:xfrm>
                      <a:prstGeom prst="rect">
                        <a:avLst/>
                      </a:prstGeom>
                      <a:noFill/>
                      <a:ln>
                        <a:noFill/>
                      </a:ln>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486407686"/>
              </p:ext>
            </p:extLst>
          </p:nvPr>
        </p:nvGraphicFramePr>
        <p:xfrm>
          <a:off x="792163" y="4125913"/>
          <a:ext cx="7872412" cy="1966912"/>
        </p:xfrm>
        <a:graphic>
          <a:graphicData uri="http://schemas.openxmlformats.org/presentationml/2006/ole">
            <mc:AlternateContent xmlns:mc="http://schemas.openxmlformats.org/markup-compatibility/2006">
              <mc:Choice xmlns:v="urn:schemas-microsoft-com:vml" Requires="v">
                <p:oleObj spid="_x0000_s384226" name="数式" r:id="rId6" imgW="3644640" imgH="952200" progId="Equation.3">
                  <p:embed/>
                </p:oleObj>
              </mc:Choice>
              <mc:Fallback>
                <p:oleObj name="数式" r:id="rId6" imgW="3644640" imgH="952200" progId="Equation.3">
                  <p:embed/>
                  <p:pic>
                    <p:nvPicPr>
                      <p:cNvPr id="0" name="Object 20"/>
                      <p:cNvPicPr>
                        <a:picLocks noChangeAspect="1" noChangeArrowheads="1"/>
                      </p:cNvPicPr>
                      <p:nvPr/>
                    </p:nvPicPr>
                    <p:blipFill>
                      <a:blip r:embed="rId7"/>
                      <a:srcRect/>
                      <a:stretch>
                        <a:fillRect/>
                      </a:stretch>
                    </p:blipFill>
                    <p:spPr bwMode="auto">
                      <a:xfrm>
                        <a:off x="792163" y="4125913"/>
                        <a:ext cx="7872412"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ight Brace 5"/>
          <p:cNvSpPr/>
          <p:nvPr/>
        </p:nvSpPr>
        <p:spPr>
          <a:xfrm>
            <a:off x="5410200" y="2667000"/>
            <a:ext cx="254294" cy="121920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5787249" y="3037424"/>
            <a:ext cx="2979237" cy="646331"/>
          </a:xfrm>
          <a:prstGeom prst="rect">
            <a:avLst/>
          </a:prstGeom>
          <a:noFill/>
        </p:spPr>
        <p:txBody>
          <a:bodyPr wrap="square" rtlCol="0">
            <a:spAutoFit/>
          </a:bodyPr>
          <a:lstStyle/>
          <a:p>
            <a:r>
              <a:rPr lang="en-US" dirty="0">
                <a:latin typeface="+mj-lt"/>
              </a:rPr>
              <a:t>Assuming thermally insulated boundaries</a:t>
            </a:r>
          </a:p>
        </p:txBody>
      </p:sp>
      <p:cxnSp>
        <p:nvCxnSpPr>
          <p:cNvPr id="23" name="Straight Arrow Connector 22">
            <a:extLst>
              <a:ext uri="{FF2B5EF4-FFF2-40B4-BE49-F238E27FC236}">
                <a16:creationId xmlns:a16="http://schemas.microsoft.com/office/drawing/2014/main" id="{A69C32DF-4F5F-42C4-90A0-22F3838D100F}"/>
              </a:ext>
            </a:extLst>
          </p:cNvPr>
          <p:cNvCxnSpPr/>
          <p:nvPr/>
        </p:nvCxnSpPr>
        <p:spPr>
          <a:xfrm>
            <a:off x="7696200" y="2422405"/>
            <a:ext cx="75707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10913B9-10C6-4482-93FC-78C5833CD045}"/>
              </a:ext>
            </a:extLst>
          </p:cNvPr>
          <p:cNvSpPr txBox="1"/>
          <p:nvPr/>
        </p:nvSpPr>
        <p:spPr>
          <a:xfrm>
            <a:off x="8476722" y="2209800"/>
            <a:ext cx="533400" cy="461665"/>
          </a:xfrm>
          <a:prstGeom prst="rect">
            <a:avLst/>
          </a:prstGeom>
          <a:noFill/>
        </p:spPr>
        <p:txBody>
          <a:bodyPr wrap="square" rtlCol="0">
            <a:spAutoFit/>
          </a:bodyPr>
          <a:lstStyle/>
          <a:p>
            <a:r>
              <a:rPr lang="en-US" sz="2400" i="1" dirty="0">
                <a:latin typeface="+mj-lt"/>
              </a:rPr>
              <a:t>x</a:t>
            </a:r>
          </a:p>
        </p:txBody>
      </p:sp>
    </p:spTree>
    <p:extLst>
      <p:ext uri="{BB962C8B-B14F-4D97-AF65-F5344CB8AC3E}">
        <p14:creationId xmlns:p14="http://schemas.microsoft.com/office/powerpoint/2010/main" val="489448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11/16/2020</a:t>
            </a:r>
            <a:endParaRPr lang="en-US" dirty="0"/>
          </a:p>
        </p:txBody>
      </p:sp>
      <p:sp>
        <p:nvSpPr>
          <p:cNvPr id="3" name="Footer Placeholder 2"/>
          <p:cNvSpPr>
            <a:spLocks noGrp="1"/>
          </p:cNvSpPr>
          <p:nvPr>
            <p:ph type="ftr" sz="quarter" idx="11"/>
          </p:nvPr>
        </p:nvSpPr>
        <p:spPr/>
        <p:txBody>
          <a:bodyPr/>
          <a:lstStyle/>
          <a:p>
            <a:r>
              <a:rPr lang="en-US"/>
              <a:t>PHY 711  Fall 2020 -- Lecture 36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685800" y="381000"/>
            <a:ext cx="7086600" cy="461665"/>
          </a:xfrm>
          <a:prstGeom prst="rect">
            <a:avLst/>
          </a:prstGeom>
          <a:noFill/>
        </p:spPr>
        <p:txBody>
          <a:bodyPr wrap="square" rtlCol="0">
            <a:spAutoFit/>
          </a:bodyPr>
          <a:lstStyle/>
          <a:p>
            <a:r>
              <a:rPr lang="en-US" sz="2400" dirty="0">
                <a:latin typeface="+mj-lt"/>
              </a:rPr>
              <a:t>Boundary value problems for heat conduction</a:t>
            </a:r>
          </a:p>
        </p:txBody>
      </p:sp>
      <p:grpSp>
        <p:nvGrpSpPr>
          <p:cNvPr id="6" name="Group 5"/>
          <p:cNvGrpSpPr>
            <a:grpSpLocks noChangeAspect="1"/>
          </p:cNvGrpSpPr>
          <p:nvPr/>
        </p:nvGrpSpPr>
        <p:grpSpPr>
          <a:xfrm>
            <a:off x="5334000" y="842665"/>
            <a:ext cx="2893138" cy="1752600"/>
            <a:chOff x="1219200" y="914400"/>
            <a:chExt cx="5786276" cy="3505200"/>
          </a:xfrm>
        </p:grpSpPr>
        <p:sp>
          <p:nvSpPr>
            <p:cNvPr id="7" name="TextBox 6"/>
            <p:cNvSpPr txBox="1"/>
            <p:nvPr/>
          </p:nvSpPr>
          <p:spPr>
            <a:xfrm>
              <a:off x="3453812" y="3957935"/>
              <a:ext cx="356188" cy="461665"/>
            </a:xfrm>
            <a:prstGeom prst="rect">
              <a:avLst/>
            </a:prstGeom>
            <a:noFill/>
          </p:spPr>
          <p:txBody>
            <a:bodyPr wrap="none" rtlCol="0">
              <a:spAutoFit/>
            </a:bodyPr>
            <a:lstStyle/>
            <a:p>
              <a:r>
                <a:rPr lang="en-US" sz="2400" dirty="0">
                  <a:latin typeface="+mj-lt"/>
                </a:rPr>
                <a:t>a</a:t>
              </a:r>
            </a:p>
          </p:txBody>
        </p:sp>
        <p:sp>
          <p:nvSpPr>
            <p:cNvPr id="8" name="TextBox 7"/>
            <p:cNvSpPr txBox="1"/>
            <p:nvPr/>
          </p:nvSpPr>
          <p:spPr>
            <a:xfrm>
              <a:off x="6519446" y="914400"/>
              <a:ext cx="486030" cy="461665"/>
            </a:xfrm>
            <a:prstGeom prst="rect">
              <a:avLst/>
            </a:prstGeom>
            <a:noFill/>
          </p:spPr>
          <p:txBody>
            <a:bodyPr wrap="none" rtlCol="0">
              <a:spAutoFit/>
            </a:bodyPr>
            <a:lstStyle/>
            <a:p>
              <a:r>
                <a:rPr lang="en-US" sz="2400" b="1" i="1" dirty="0">
                  <a:latin typeface="+mj-lt"/>
                </a:rPr>
                <a:t>T</a:t>
              </a:r>
              <a:r>
                <a:rPr lang="en-US" sz="2400" b="1" i="1" baseline="-25000" dirty="0">
                  <a:latin typeface="+mj-lt"/>
                </a:rPr>
                <a:t>0</a:t>
              </a:r>
              <a:endParaRPr lang="en-US" sz="2400" b="1" i="1" dirty="0">
                <a:latin typeface="+mj-lt"/>
              </a:endParaRPr>
            </a:p>
          </p:txBody>
        </p:sp>
        <p:grpSp>
          <p:nvGrpSpPr>
            <p:cNvPr id="9" name="Group 8"/>
            <p:cNvGrpSpPr/>
            <p:nvPr/>
          </p:nvGrpSpPr>
          <p:grpSpPr>
            <a:xfrm>
              <a:off x="1219200" y="1376065"/>
              <a:ext cx="5543262" cy="2510135"/>
              <a:chOff x="1219200" y="1376065"/>
              <a:chExt cx="5543262" cy="2510135"/>
            </a:xfrm>
          </p:grpSpPr>
          <p:sp>
            <p:nvSpPr>
              <p:cNvPr id="10" name="Cube 9"/>
              <p:cNvSpPr/>
              <p:nvPr/>
            </p:nvSpPr>
            <p:spPr>
              <a:xfrm>
                <a:off x="1880188" y="1981200"/>
                <a:ext cx="4343400" cy="1905000"/>
              </a:xfrm>
              <a:prstGeom prst="cube">
                <a:avLst/>
              </a:prstGeom>
              <a:gradFill flip="none" rotWithShape="1">
                <a:gsLst>
                  <a:gs pos="50000">
                    <a:srgbClr val="DDABD2"/>
                  </a:gs>
                  <a:gs pos="2000">
                    <a:schemeClr val="tx2">
                      <a:lumMod val="20000"/>
                      <a:lumOff val="80000"/>
                    </a:schemeClr>
                  </a:gs>
                  <a:gs pos="78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219200" y="2967334"/>
                <a:ext cx="356188" cy="461666"/>
              </a:xfrm>
              <a:prstGeom prst="rect">
                <a:avLst/>
              </a:prstGeom>
              <a:noFill/>
            </p:spPr>
            <p:txBody>
              <a:bodyPr wrap="none" rtlCol="0">
                <a:spAutoFit/>
              </a:bodyPr>
              <a:lstStyle/>
              <a:p>
                <a:r>
                  <a:rPr lang="en-US" sz="2400" dirty="0">
                    <a:latin typeface="+mj-lt"/>
                  </a:rPr>
                  <a:t>b</a:t>
                </a:r>
              </a:p>
            </p:txBody>
          </p:sp>
          <p:sp>
            <p:nvSpPr>
              <p:cNvPr id="12" name="TextBox 11"/>
              <p:cNvSpPr txBox="1"/>
              <p:nvPr/>
            </p:nvSpPr>
            <p:spPr>
              <a:xfrm>
                <a:off x="1727788" y="1515069"/>
                <a:ext cx="338554" cy="461666"/>
              </a:xfrm>
              <a:prstGeom prst="rect">
                <a:avLst/>
              </a:prstGeom>
              <a:noFill/>
            </p:spPr>
            <p:txBody>
              <a:bodyPr wrap="none" rtlCol="0">
                <a:spAutoFit/>
              </a:bodyPr>
              <a:lstStyle/>
              <a:p>
                <a:r>
                  <a:rPr lang="en-US" sz="2400" dirty="0">
                    <a:latin typeface="+mj-lt"/>
                  </a:rPr>
                  <a:t>c</a:t>
                </a:r>
              </a:p>
            </p:txBody>
          </p:sp>
          <p:cxnSp>
            <p:nvCxnSpPr>
              <p:cNvPr id="13" name="Straight Arrow Connector 12"/>
              <p:cNvCxnSpPr>
                <a:stCxn id="8" idx="2"/>
              </p:cNvCxnSpPr>
              <p:nvPr/>
            </p:nvCxnSpPr>
            <p:spPr>
              <a:xfrm flipH="1">
                <a:off x="6248400" y="1376065"/>
                <a:ext cx="514061" cy="12147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880188" y="1376065"/>
                <a:ext cx="4882274" cy="15576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aphicFrame>
        <p:nvGraphicFramePr>
          <p:cNvPr id="15" name="Object 14"/>
          <p:cNvGraphicFramePr>
            <a:graphicFrameLocks noChangeAspect="1"/>
          </p:cNvGraphicFramePr>
          <p:nvPr>
            <p:extLst>
              <p:ext uri="{D42A27DB-BD31-4B8C-83A1-F6EECF244321}">
                <p14:modId xmlns:p14="http://schemas.microsoft.com/office/powerpoint/2010/main" val="319665713"/>
              </p:ext>
            </p:extLst>
          </p:nvPr>
        </p:nvGraphicFramePr>
        <p:xfrm>
          <a:off x="450850" y="1998682"/>
          <a:ext cx="5873750" cy="4249718"/>
        </p:xfrm>
        <a:graphic>
          <a:graphicData uri="http://schemas.openxmlformats.org/presentationml/2006/ole">
            <mc:AlternateContent xmlns:mc="http://schemas.openxmlformats.org/markup-compatibility/2006">
              <mc:Choice xmlns:v="urn:schemas-microsoft-com:vml" Requires="v">
                <p:oleObj spid="_x0000_s385134" name="Equation" r:id="rId4" imgW="4279680" imgH="3238200" progId="Equation.DSMT4">
                  <p:embed/>
                </p:oleObj>
              </mc:Choice>
              <mc:Fallback>
                <p:oleObj name="Equation" r:id="rId4" imgW="4279680" imgH="3238200" progId="Equation.DSMT4">
                  <p:embed/>
                  <p:pic>
                    <p:nvPicPr>
                      <p:cNvPr id="0" name="Object 21"/>
                      <p:cNvPicPr>
                        <a:picLocks noChangeAspect="1" noChangeArrowheads="1"/>
                      </p:cNvPicPr>
                      <p:nvPr/>
                    </p:nvPicPr>
                    <p:blipFill>
                      <a:blip r:embed="rId5"/>
                      <a:srcRect/>
                      <a:stretch>
                        <a:fillRect/>
                      </a:stretch>
                    </p:blipFill>
                    <p:spPr bwMode="auto">
                      <a:xfrm>
                        <a:off x="450850" y="1998682"/>
                        <a:ext cx="5873750" cy="4249718"/>
                      </a:xfrm>
                      <a:prstGeom prst="rect">
                        <a:avLst/>
                      </a:prstGeom>
                      <a:noFill/>
                      <a:ln>
                        <a:noFill/>
                      </a:ln>
                    </p:spPr>
                  </p:pic>
                </p:oleObj>
              </mc:Fallback>
            </mc:AlternateContent>
          </a:graphicData>
        </a:graphic>
      </p:graphicFrame>
      <p:cxnSp>
        <p:nvCxnSpPr>
          <p:cNvPr id="16" name="Straight Arrow Connector 15">
            <a:extLst>
              <a:ext uri="{FF2B5EF4-FFF2-40B4-BE49-F238E27FC236}">
                <a16:creationId xmlns:a16="http://schemas.microsoft.com/office/drawing/2014/main" id="{62AC1AA1-97CD-4061-94FD-7422CE0C58D9}"/>
              </a:ext>
            </a:extLst>
          </p:cNvPr>
          <p:cNvCxnSpPr/>
          <p:nvPr/>
        </p:nvCxnSpPr>
        <p:spPr>
          <a:xfrm>
            <a:off x="7696200" y="2494140"/>
            <a:ext cx="75707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0E36444-9E98-461C-A0ED-87F469E898F6}"/>
              </a:ext>
            </a:extLst>
          </p:cNvPr>
          <p:cNvSpPr txBox="1"/>
          <p:nvPr/>
        </p:nvSpPr>
        <p:spPr>
          <a:xfrm>
            <a:off x="8476722" y="2281535"/>
            <a:ext cx="533400" cy="461665"/>
          </a:xfrm>
          <a:prstGeom prst="rect">
            <a:avLst/>
          </a:prstGeom>
          <a:noFill/>
        </p:spPr>
        <p:txBody>
          <a:bodyPr wrap="square" rtlCol="0">
            <a:spAutoFit/>
          </a:bodyPr>
          <a:lstStyle/>
          <a:p>
            <a:r>
              <a:rPr lang="en-US" sz="2400" i="1" dirty="0">
                <a:latin typeface="+mj-lt"/>
              </a:rPr>
              <a:t>x</a:t>
            </a:r>
          </a:p>
        </p:txBody>
      </p:sp>
    </p:spTree>
    <p:extLst>
      <p:ext uri="{BB962C8B-B14F-4D97-AF65-F5344CB8AC3E}">
        <p14:creationId xmlns:p14="http://schemas.microsoft.com/office/powerpoint/2010/main" val="20090935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23629</TotalTime>
  <Words>708</Words>
  <Application>Microsoft Office PowerPoint</Application>
  <PresentationFormat>On-screen Show (4:3)</PresentationFormat>
  <Paragraphs>180</Paragraphs>
  <Slides>22</Slides>
  <Notes>22</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27" baseType="lpstr">
      <vt:lpstr>Arial</vt:lpstr>
      <vt:lpstr>Calibri</vt:lpstr>
      <vt:lpstr>Office Theme</vt:lpstr>
      <vt:lpstr>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1084</cp:revision>
  <cp:lastPrinted>2020-11-15T23:22:45Z</cp:lastPrinted>
  <dcterms:created xsi:type="dcterms:W3CDTF">2012-01-10T18:32:24Z</dcterms:created>
  <dcterms:modified xsi:type="dcterms:W3CDTF">2020-11-15T23:22:56Z</dcterms:modified>
</cp:coreProperties>
</file>