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96" r:id="rId2"/>
    <p:sldId id="414" r:id="rId3"/>
    <p:sldId id="415" r:id="rId4"/>
    <p:sldId id="354" r:id="rId5"/>
    <p:sldId id="399" r:id="rId6"/>
    <p:sldId id="396" r:id="rId7"/>
    <p:sldId id="397" r:id="rId8"/>
    <p:sldId id="398" r:id="rId9"/>
    <p:sldId id="386" r:id="rId10"/>
    <p:sldId id="387" r:id="rId11"/>
    <p:sldId id="389" r:id="rId12"/>
    <p:sldId id="390" r:id="rId13"/>
    <p:sldId id="391" r:id="rId14"/>
    <p:sldId id="392" r:id="rId15"/>
    <p:sldId id="416" r:id="rId16"/>
    <p:sldId id="393" r:id="rId17"/>
    <p:sldId id="394" r:id="rId18"/>
    <p:sldId id="395" r:id="rId19"/>
    <p:sldId id="400" r:id="rId20"/>
    <p:sldId id="417" r:id="rId21"/>
    <p:sldId id="401" r:id="rId22"/>
    <p:sldId id="402" r:id="rId23"/>
    <p:sldId id="403" r:id="rId24"/>
    <p:sldId id="404" r:id="rId25"/>
    <p:sldId id="405" r:id="rId26"/>
    <p:sldId id="406" r:id="rId27"/>
    <p:sldId id="407" r:id="rId28"/>
    <p:sldId id="418" r:id="rId29"/>
    <p:sldId id="408" r:id="rId30"/>
    <p:sldId id="409" r:id="rId31"/>
    <p:sldId id="410" r:id="rId32"/>
    <p:sldId id="411" r:id="rId33"/>
    <p:sldId id="412" r:id="rId34"/>
    <p:sldId id="413" r:id="rId3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6" d="100"/>
          <a:sy n="56" d="100"/>
        </p:scale>
        <p:origin x="384" y="60"/>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11/18/2020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11/18/2020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 measurement of viscosity for irrotational flow.</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987974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simple viscous </a:t>
            </a:r>
            <a:r>
              <a:rPr lang="en-US" dirty="0" err="1"/>
              <a:t>flowl</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50682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for the velocity profile.</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004551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is useful for measuring eta.</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61363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related system with a cylindrical shell.</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45532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result again can be used to measure the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28354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will consider an incompressible fluid in which case eta/rho is the important parameter.</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757477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deriving Stokes law of viscous drag, it is interesting to recall its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279114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moving in the presence of the Stokes viscous drag, tend to read a steady “terminal”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67343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the velocity decays to zero.</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798381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previous discussions without viscosity, the velocity near the sphere is not necessarily zero.     How will this be affected in the presence of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552522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keep the dominant terms, finding a relationship between the pressure and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187928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follows the treatment of Landau and </a:t>
            </a:r>
            <a:r>
              <a:rPr lang="en-US" dirty="0" err="1"/>
              <a:t>Lifshitz</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157491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form of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8244641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find the most general form of the equation that satisfies the 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941604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306683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velocity achieves steady flue far from the sphere and is zero on the sphere boundary.</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652091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all the constants and solving for the pressure .</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2615268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drag force from the solution to the </a:t>
            </a:r>
            <a:r>
              <a:rPr lang="en-US"/>
              <a:t>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14774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week’s colloquium speaker has an intriguing topic  --</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458066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fluid equations we have discussed previously, combining Newton’s equations with the continuity equation to find a new convenient form.</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47544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78985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11/18/2020</a:t>
            </a:r>
            <a:endParaRPr lang="en-US" dirty="0"/>
          </a:p>
        </p:txBody>
      </p:sp>
      <p:sp>
        <p:nvSpPr>
          <p:cNvPr id="8" name="Footer Placeholder 7"/>
          <p:cNvSpPr>
            <a:spLocks noGrp="1"/>
          </p:cNvSpPr>
          <p:nvPr>
            <p:ph type="ftr" sz="quarter" idx="11"/>
          </p:nvPr>
        </p:nvSpPr>
        <p:spPr/>
        <p:txBody>
          <a:bodyPr/>
          <a:lstStyle/>
          <a:p>
            <a:r>
              <a:rPr lang="en-US"/>
              <a:t>PHY 711  Fall 2020 -- Lecture 37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11/18/2020</a:t>
            </a:r>
            <a:endParaRPr lang="en-US" dirty="0"/>
          </a:p>
        </p:txBody>
      </p:sp>
      <p:sp>
        <p:nvSpPr>
          <p:cNvPr id="4" name="Footer Placeholder 3"/>
          <p:cNvSpPr>
            <a:spLocks noGrp="1"/>
          </p:cNvSpPr>
          <p:nvPr>
            <p:ph type="ftr" sz="quarter" idx="11"/>
          </p:nvPr>
        </p:nvSpPr>
        <p:spPr/>
        <p:txBody>
          <a:bodyPr/>
          <a:lstStyle/>
          <a:p>
            <a:r>
              <a:rPr lang="en-US"/>
              <a:t>PHY 711  Fall 2020 -- Lecture 37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11/18/2020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37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0.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image" Target="../media/image16.wmf"/><Relationship Id="rId4" Type="http://schemas.openxmlformats.org/officeDocument/2006/relationships/oleObject" Target="../embeddings/oleObject14.bin"/><Relationship Id="rId9" Type="http://schemas.openxmlformats.org/officeDocument/2006/relationships/image" Target="../media/image18.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9.w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5.bin"/><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8.wmf"/><Relationship Id="rId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9.w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2.png"/><Relationship Id="rId5" Type="http://schemas.openxmlformats.org/officeDocument/2006/relationships/image" Target="../media/image31.wmf"/><Relationship Id="rId4" Type="http://schemas.openxmlformats.org/officeDocument/2006/relationships/oleObject" Target="../embeddings/oleObject30.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4.png"/><Relationship Id="rId5" Type="http://schemas.openxmlformats.org/officeDocument/2006/relationships/image" Target="../media/image33.wmf"/><Relationship Id="rId4" Type="http://schemas.openxmlformats.org/officeDocument/2006/relationships/oleObject" Target="../embeddings/oleObject3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5.wmf"/><Relationship Id="rId5" Type="http://schemas.openxmlformats.org/officeDocument/2006/relationships/oleObject" Target="../embeddings/oleObject32.bin"/><Relationship Id="rId4" Type="http://schemas.openxmlformats.org/officeDocument/2006/relationships/image" Target="../media/image36.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4.bin"/><Relationship Id="rId5" Type="http://schemas.openxmlformats.org/officeDocument/2006/relationships/image" Target="../media/image37.wmf"/><Relationship Id="rId4" Type="http://schemas.openxmlformats.org/officeDocument/2006/relationships/oleObject" Target="../embeddings/oleObject33.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3.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6.bin"/><Relationship Id="rId5" Type="http://schemas.openxmlformats.org/officeDocument/2006/relationships/image" Target="../media/image39.wmf"/><Relationship Id="rId4" Type="http://schemas.openxmlformats.org/officeDocument/2006/relationships/oleObject" Target="../embeddings/oleObject35.bin"/><Relationship Id="rId9" Type="http://schemas.openxmlformats.org/officeDocument/2006/relationships/image" Target="../media/image41.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42.wmf"/><Relationship Id="rId5" Type="http://schemas.openxmlformats.org/officeDocument/2006/relationships/oleObject" Target="../embeddings/oleObject38.bin"/><Relationship Id="rId4" Type="http://schemas.openxmlformats.org/officeDocument/2006/relationships/image" Target="../media/image41.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2.bin"/><Relationship Id="rId5" Type="http://schemas.openxmlformats.org/officeDocument/2006/relationships/image" Target="../media/image45.wmf"/><Relationship Id="rId4" Type="http://schemas.openxmlformats.org/officeDocument/2006/relationships/oleObject" Target="../embeddings/oleObject41.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4.bin"/><Relationship Id="rId5" Type="http://schemas.openxmlformats.org/officeDocument/2006/relationships/image" Target="../media/image47.wmf"/><Relationship Id="rId4" Type="http://schemas.openxmlformats.org/officeDocument/2006/relationships/oleObject" Target="../embeddings/oleObject4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9.wmf"/><Relationship Id="rId4" Type="http://schemas.openxmlformats.org/officeDocument/2006/relationships/oleObject" Target="../embeddings/oleObject45.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image" Target="../media/image50.wmf"/><Relationship Id="rId4" Type="http://schemas.openxmlformats.org/officeDocument/2006/relationships/oleObject" Target="../embeddings/oleObject46.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image" Target="../media/image51.wmf"/><Relationship Id="rId4" Type="http://schemas.openxmlformats.org/officeDocument/2006/relationships/oleObject" Target="../embeddings/oleObject47.bin"/></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152400"/>
            <a:ext cx="8839200" cy="600164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a:t>
            </a:r>
          </a:p>
          <a:p>
            <a:pPr algn="ctr"/>
            <a:endParaRPr lang="en-US" sz="3200" b="1" dirty="0"/>
          </a:p>
          <a:p>
            <a:pPr algn="ctr"/>
            <a:r>
              <a:rPr lang="en-US" sz="3200" b="1" dirty="0"/>
              <a:t>Discussion for Lecture 37: Chap. 12 in F &amp; W</a:t>
            </a:r>
          </a:p>
          <a:p>
            <a:pPr algn="ctr"/>
            <a:endParaRPr lang="en-US" sz="3200" b="1" dirty="0"/>
          </a:p>
          <a:p>
            <a:pPr algn="ctr"/>
            <a:r>
              <a:rPr lang="en-US" sz="3200" b="1" dirty="0">
                <a:solidFill>
                  <a:schemeClr val="folHlink"/>
                </a:solidFill>
              </a:rPr>
              <a:t>Viscous fluids </a:t>
            </a:r>
          </a:p>
          <a:p>
            <a:pPr marL="514350" indent="-514350">
              <a:buFont typeface="+mj-lt"/>
              <a:buAutoNum type="arabicPeriod"/>
            </a:pPr>
            <a:r>
              <a:rPr lang="en-US" sz="3200" b="1" dirty="0">
                <a:solidFill>
                  <a:schemeClr val="folHlink"/>
                </a:solidFill>
              </a:rPr>
              <a:t>Viscous stress tensor</a:t>
            </a:r>
          </a:p>
          <a:p>
            <a:pPr marL="514350" lvl="1" indent="-514350">
              <a:spcBef>
                <a:spcPct val="50000"/>
              </a:spcBef>
              <a:buFont typeface="+mj-lt"/>
              <a:buAutoNum type="arabicPeriod" startAt="2"/>
            </a:pPr>
            <a:r>
              <a:rPr lang="en-US" sz="3200" b="1" dirty="0" err="1">
                <a:solidFill>
                  <a:schemeClr val="folHlink"/>
                </a:solidFill>
              </a:rPr>
              <a:t>Navier</a:t>
            </a:r>
            <a:r>
              <a:rPr lang="en-US" sz="3200" b="1" dirty="0">
                <a:solidFill>
                  <a:schemeClr val="folHlink"/>
                </a:solidFill>
              </a:rPr>
              <a:t>-Stokes equation</a:t>
            </a:r>
          </a:p>
          <a:p>
            <a:pPr marL="514350" lvl="1" indent="-514350">
              <a:spcBef>
                <a:spcPct val="50000"/>
              </a:spcBef>
              <a:buFont typeface="+mj-lt"/>
              <a:buAutoNum type="arabicPeriod" startAt="2"/>
            </a:pPr>
            <a:r>
              <a:rPr lang="en-US" sz="3200" b="1" dirty="0">
                <a:solidFill>
                  <a:schemeClr val="folHlink"/>
                </a:solidFill>
              </a:rPr>
              <a:t>Example for incompressible fluid – Stokes “law”</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spid="_x0000_s403638" name="Equation" r:id="rId4" imgW="6235560" imgH="4254480" progId="Equation.DSMT4">
                  <p:embed/>
                </p:oleObj>
              </mc:Choice>
              <mc:Fallback>
                <p:oleObj name="Equation" r:id="rId4" imgW="6235560" imgH="4254480" progId="Equation.DSMT4">
                  <p:embed/>
                  <p:pic>
                    <p:nvPicPr>
                      <p:cNvPr id="0" name=""/>
                      <p:cNvPicPr/>
                      <p:nvPr/>
                    </p:nvPicPr>
                    <p:blipFill>
                      <a:blip r:embed="rId5"/>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80565248"/>
              </p:ext>
            </p:extLst>
          </p:nvPr>
        </p:nvGraphicFramePr>
        <p:xfrm>
          <a:off x="296863" y="5345113"/>
          <a:ext cx="2478087" cy="1193800"/>
        </p:xfrm>
        <a:graphic>
          <a:graphicData uri="http://schemas.openxmlformats.org/presentationml/2006/ole">
            <mc:AlternateContent xmlns:mc="http://schemas.openxmlformats.org/markup-compatibility/2006">
              <mc:Choice xmlns:v="urn:schemas-microsoft-com:vml" Requires="v">
                <p:oleObj spid="_x0000_s403639" name="Equation" r:id="rId6" imgW="1866600" imgH="901440" progId="Equation.DSMT4">
                  <p:embed/>
                </p:oleObj>
              </mc:Choice>
              <mc:Fallback>
                <p:oleObj name="Equation" r:id="rId6" imgW="1866600" imgH="901440" progId="Equation.DSMT4">
                  <p:embed/>
                  <p:pic>
                    <p:nvPicPr>
                      <p:cNvPr id="0" name=""/>
                      <p:cNvPicPr/>
                      <p:nvPr/>
                    </p:nvPicPr>
                    <p:blipFill>
                      <a:blip r:embed="rId7"/>
                      <a:stretch>
                        <a:fillRect/>
                      </a:stretch>
                    </p:blipFill>
                    <p:spPr>
                      <a:xfrm>
                        <a:off x="296863" y="5345113"/>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spid="_x0000_s405589"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52124" y="11039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3099506398"/>
              </p:ext>
            </p:extLst>
          </p:nvPr>
        </p:nvGraphicFramePr>
        <p:xfrm>
          <a:off x="457200" y="838200"/>
          <a:ext cx="6931025" cy="2541587"/>
        </p:xfrm>
        <a:graphic>
          <a:graphicData uri="http://schemas.openxmlformats.org/presentationml/2006/ole">
            <mc:AlternateContent xmlns:mc="http://schemas.openxmlformats.org/markup-compatibility/2006">
              <mc:Choice xmlns:v="urn:schemas-microsoft-com:vml" Requires="v">
                <p:oleObj spid="_x0000_s406740"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457200" y="838200"/>
                        <a:ext cx="6931025" cy="25415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1642010"/>
              </p:ext>
            </p:extLst>
          </p:nvPr>
        </p:nvGraphicFramePr>
        <p:xfrm>
          <a:off x="588018" y="3373438"/>
          <a:ext cx="5275263" cy="2982912"/>
        </p:xfrm>
        <a:graphic>
          <a:graphicData uri="http://schemas.openxmlformats.org/presentationml/2006/ole">
            <mc:AlternateContent xmlns:mc="http://schemas.openxmlformats.org/markup-compatibility/2006">
              <mc:Choice xmlns:v="urn:schemas-microsoft-com:vml" Requires="v">
                <p:oleObj spid="_x0000_s406741" name="Equation" r:id="rId6" imgW="3593880" imgH="2031840" progId="Equation.DSMT4">
                  <p:embed/>
                </p:oleObj>
              </mc:Choice>
              <mc:Fallback>
                <p:oleObj name="Equation" r:id="rId6" imgW="3593880" imgH="2031840" progId="Equation.DSMT4">
                  <p:embed/>
                  <p:pic>
                    <p:nvPicPr>
                      <p:cNvPr id="0" name=""/>
                      <p:cNvPicPr/>
                      <p:nvPr/>
                    </p:nvPicPr>
                    <p:blipFill>
                      <a:blip r:embed="rId7"/>
                      <a:stretch>
                        <a:fillRect/>
                      </a:stretch>
                    </p:blipFill>
                    <p:spPr>
                      <a:xfrm>
                        <a:off x="588018" y="3373438"/>
                        <a:ext cx="5275263" cy="29829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12497505"/>
              </p:ext>
            </p:extLst>
          </p:nvPr>
        </p:nvGraphicFramePr>
        <p:xfrm>
          <a:off x="3971549" y="2531281"/>
          <a:ext cx="4715251" cy="433387"/>
        </p:xfrm>
        <a:graphic>
          <a:graphicData uri="http://schemas.openxmlformats.org/presentationml/2006/ole">
            <mc:AlternateContent xmlns:mc="http://schemas.openxmlformats.org/markup-compatibility/2006">
              <mc:Choice xmlns:v="urn:schemas-microsoft-com:vml" Requires="v">
                <p:oleObj spid="_x0000_s406742" name="Equation" r:id="rId8" imgW="3454200" imgH="317160" progId="Equation.DSMT4">
                  <p:embed/>
                </p:oleObj>
              </mc:Choice>
              <mc:Fallback>
                <p:oleObj name="Equation" r:id="rId8" imgW="3454200" imgH="317160" progId="Equation.DSMT4">
                  <p:embed/>
                  <p:pic>
                    <p:nvPicPr>
                      <p:cNvPr id="0" name=""/>
                      <p:cNvPicPr/>
                      <p:nvPr/>
                    </p:nvPicPr>
                    <p:blipFill>
                      <a:blip r:embed="rId9"/>
                      <a:stretch>
                        <a:fillRect/>
                      </a:stretch>
                    </p:blipFill>
                    <p:spPr>
                      <a:xfrm>
                        <a:off x="3971549" y="2531281"/>
                        <a:ext cx="4715251" cy="433387"/>
                      </a:xfrm>
                      <a:prstGeom prst="rect">
                        <a:avLst/>
                      </a:prstGeom>
                    </p:spPr>
                  </p:pic>
                </p:oleObj>
              </mc:Fallback>
            </mc:AlternateContent>
          </a:graphicData>
        </a:graphic>
      </p:graphicFrame>
    </p:spTree>
    <p:extLst>
      <p:ext uri="{BB962C8B-B14F-4D97-AF65-F5344CB8AC3E}">
        <p14:creationId xmlns:p14="http://schemas.microsoft.com/office/powerpoint/2010/main" val="3238900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9186323"/>
              </p:ext>
            </p:extLst>
          </p:nvPr>
        </p:nvGraphicFramePr>
        <p:xfrm>
          <a:off x="640079" y="1401336"/>
          <a:ext cx="5098579" cy="1570464"/>
        </p:xfrm>
        <a:graphic>
          <a:graphicData uri="http://schemas.openxmlformats.org/presentationml/2006/ole">
            <mc:AlternateContent xmlns:mc="http://schemas.openxmlformats.org/markup-compatibility/2006">
              <mc:Choice xmlns:v="urn:schemas-microsoft-com:vml" Requires="v">
                <p:oleObj spid="_x0000_s407718" name="Equation" r:id="rId4" imgW="3085920" imgH="952200" progId="Equation.DSMT4">
                  <p:embed/>
                </p:oleObj>
              </mc:Choice>
              <mc:Fallback>
                <p:oleObj name="Equation" r:id="rId4" imgW="3085920" imgH="952200" progId="Equation.DSMT4">
                  <p:embed/>
                  <p:pic>
                    <p:nvPicPr>
                      <p:cNvPr id="0" name=""/>
                      <p:cNvPicPr/>
                      <p:nvPr/>
                    </p:nvPicPr>
                    <p:blipFill>
                      <a:blip r:embed="rId5"/>
                      <a:stretch>
                        <a:fillRect/>
                      </a:stretch>
                    </p:blipFill>
                    <p:spPr>
                      <a:xfrm>
                        <a:off x="640079" y="1401336"/>
                        <a:ext cx="5098579" cy="1570464"/>
                      </a:xfrm>
                      <a:prstGeom prst="rect">
                        <a:avLst/>
                      </a:prstGeom>
                    </p:spPr>
                  </p:pic>
                </p:oleObj>
              </mc:Fallback>
            </mc:AlternateContent>
          </a:graphicData>
        </a:graphic>
      </p:graphicFrame>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758663601"/>
              </p:ext>
            </p:extLst>
          </p:nvPr>
        </p:nvGraphicFramePr>
        <p:xfrm>
          <a:off x="640079" y="3065780"/>
          <a:ext cx="4904748" cy="3321050"/>
        </p:xfrm>
        <a:graphic>
          <a:graphicData uri="http://schemas.openxmlformats.org/presentationml/2006/ole">
            <mc:AlternateContent xmlns:mc="http://schemas.openxmlformats.org/markup-compatibility/2006">
              <mc:Choice xmlns:v="urn:schemas-microsoft-com:vml" Requires="v">
                <p:oleObj spid="_x0000_s407719" name="Equation" r:id="rId6" imgW="3314520" imgH="2247840" progId="Equation.DSMT4">
                  <p:embed/>
                </p:oleObj>
              </mc:Choice>
              <mc:Fallback>
                <p:oleObj name="Equation" r:id="rId6" imgW="3314520" imgH="2247840" progId="Equation.DSMT4">
                  <p:embed/>
                  <p:pic>
                    <p:nvPicPr>
                      <p:cNvPr id="0" name=""/>
                      <p:cNvPicPr/>
                      <p:nvPr/>
                    </p:nvPicPr>
                    <p:blipFill>
                      <a:blip r:embed="rId7"/>
                      <a:stretch>
                        <a:fillRect/>
                      </a:stretch>
                    </p:blipFill>
                    <p:spPr>
                      <a:xfrm>
                        <a:off x="640079" y="3065780"/>
                        <a:ext cx="4904748" cy="3321050"/>
                      </a:xfrm>
                      <a:prstGeom prst="rect">
                        <a:avLst/>
                      </a:prstGeom>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7" name="TextBox 6"/>
          <p:cNvSpPr txBox="1"/>
          <p:nvPr/>
        </p:nvSpPr>
        <p:spPr>
          <a:xfrm>
            <a:off x="4114800" y="5029200"/>
            <a:ext cx="4800600" cy="461665"/>
          </a:xfrm>
          <a:prstGeom prst="rect">
            <a:avLst/>
          </a:prstGeom>
          <a:noFill/>
        </p:spPr>
        <p:txBody>
          <a:bodyPr wrap="square" rtlCol="0">
            <a:spAutoFit/>
          </a:bodyPr>
          <a:lstStyle/>
          <a:p>
            <a:r>
              <a:rPr lang="en-US" sz="2400" dirty="0">
                <a:latin typeface="+mj-lt"/>
              </a:rPr>
              <a:t>(uniform pressure gradient)</a:t>
            </a:r>
          </a:p>
        </p:txBody>
      </p:sp>
    </p:spTree>
    <p:extLst>
      <p:ext uri="{BB962C8B-B14F-4D97-AF65-F5344CB8AC3E}">
        <p14:creationId xmlns:p14="http://schemas.microsoft.com/office/powerpoint/2010/main" val="3060288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4134956874"/>
              </p:ext>
            </p:extLst>
          </p:nvPr>
        </p:nvGraphicFramePr>
        <p:xfrm>
          <a:off x="379414" y="1217554"/>
          <a:ext cx="5411787" cy="3921125"/>
        </p:xfrm>
        <a:graphic>
          <a:graphicData uri="http://schemas.openxmlformats.org/presentationml/2006/ole">
            <mc:AlternateContent xmlns:mc="http://schemas.openxmlformats.org/markup-compatibility/2006">
              <mc:Choice xmlns:v="urn:schemas-microsoft-com:vml" Requires="v">
                <p:oleObj spid="_x0000_s408742" name="Equation" r:id="rId4" imgW="3657600" imgH="2654280" progId="Equation.DSMT4">
                  <p:embed/>
                </p:oleObj>
              </mc:Choice>
              <mc:Fallback>
                <p:oleObj name="Equation" r:id="rId4" imgW="3657600" imgH="2654280" progId="Equation.DSMT4">
                  <p:embed/>
                  <p:pic>
                    <p:nvPicPr>
                      <p:cNvPr id="0" name=""/>
                      <p:cNvPicPr/>
                      <p:nvPr/>
                    </p:nvPicPr>
                    <p:blipFill>
                      <a:blip r:embed="rId5"/>
                      <a:stretch>
                        <a:fillRect/>
                      </a:stretch>
                    </p:blipFill>
                    <p:spPr>
                      <a:xfrm>
                        <a:off x="379414" y="1217554"/>
                        <a:ext cx="5411787" cy="39211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673519852"/>
              </p:ext>
            </p:extLst>
          </p:nvPr>
        </p:nvGraphicFramePr>
        <p:xfrm>
          <a:off x="762000" y="5374481"/>
          <a:ext cx="2970213" cy="900112"/>
        </p:xfrm>
        <a:graphic>
          <a:graphicData uri="http://schemas.openxmlformats.org/presentationml/2006/ole">
            <mc:AlternateContent xmlns:mc="http://schemas.openxmlformats.org/markup-compatibility/2006">
              <mc:Choice xmlns:v="urn:schemas-microsoft-com:vml" Requires="v">
                <p:oleObj spid="_x0000_s408743" name="Equation" r:id="rId6" imgW="2006280" imgH="609480" progId="Equation.DSMT4">
                  <p:embed/>
                </p:oleObj>
              </mc:Choice>
              <mc:Fallback>
                <p:oleObj name="Equation" r:id="rId6" imgW="2006280" imgH="609480" progId="Equation.DSMT4">
                  <p:embed/>
                  <p:pic>
                    <p:nvPicPr>
                      <p:cNvPr id="0" name=""/>
                      <p:cNvPicPr/>
                      <p:nvPr/>
                    </p:nvPicPr>
                    <p:blipFill>
                      <a:blip r:embed="rId7"/>
                      <a:stretch>
                        <a:fillRect/>
                      </a:stretch>
                    </p:blipFill>
                    <p:spPr>
                      <a:xfrm>
                        <a:off x="762000" y="5374481"/>
                        <a:ext cx="2970213" cy="900112"/>
                      </a:xfrm>
                      <a:prstGeom prst="rect">
                        <a:avLst/>
                      </a:prstGeom>
                      <a:solidFill>
                        <a:srgbClr val="FFFF00"/>
                      </a:solid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Tree>
    <p:extLst>
      <p:ext uri="{BB962C8B-B14F-4D97-AF65-F5344CB8AC3E}">
        <p14:creationId xmlns:p14="http://schemas.microsoft.com/office/powerpoint/2010/main" val="363406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2703-325F-4CCA-8E7E-8785CF5DCE84}"/>
              </a:ext>
            </a:extLst>
          </p:cNvPr>
          <p:cNvSpPr>
            <a:spLocks noGrp="1"/>
          </p:cNvSpPr>
          <p:nvPr>
            <p:ph type="dt" sz="half" idx="10"/>
          </p:nvPr>
        </p:nvSpPr>
        <p:spPr/>
        <p:txBody>
          <a:bodyPr/>
          <a:lstStyle/>
          <a:p>
            <a:r>
              <a:rPr lang="en-US"/>
              <a:t>11/18/2020</a:t>
            </a:r>
            <a:endParaRPr lang="en-US" dirty="0"/>
          </a:p>
        </p:txBody>
      </p:sp>
      <p:sp>
        <p:nvSpPr>
          <p:cNvPr id="3" name="Footer Placeholder 2">
            <a:extLst>
              <a:ext uri="{FF2B5EF4-FFF2-40B4-BE49-F238E27FC236}">
                <a16:creationId xmlns:a16="http://schemas.microsoft.com/office/drawing/2014/main" id="{B247FDEE-2652-4DDD-A529-4DB77C652FD7}"/>
              </a:ext>
            </a:extLst>
          </p:cNvPr>
          <p:cNvSpPr>
            <a:spLocks noGrp="1"/>
          </p:cNvSpPr>
          <p:nvPr>
            <p:ph type="ftr" sz="quarter" idx="11"/>
          </p:nvPr>
        </p:nvSpPr>
        <p:spPr/>
        <p:txBody>
          <a:bodyPr/>
          <a:lstStyle/>
          <a:p>
            <a:r>
              <a:rPr lang="en-US"/>
              <a:t>PHY 711  Fall 2020 -- Lecture 37</a:t>
            </a:r>
            <a:endParaRPr lang="en-US" dirty="0"/>
          </a:p>
        </p:txBody>
      </p:sp>
      <p:sp>
        <p:nvSpPr>
          <p:cNvPr id="4" name="Slide Number Placeholder 3">
            <a:extLst>
              <a:ext uri="{FF2B5EF4-FFF2-40B4-BE49-F238E27FC236}">
                <a16:creationId xmlns:a16="http://schemas.microsoft.com/office/drawing/2014/main" id="{B851D1A1-68CA-44D9-85E0-8D44FA04B9C2}"/>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5F061FDD-C2BA-4DC5-83C0-32B3EB1035FE}"/>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Comment on boundary condition </a:t>
            </a:r>
          </a:p>
        </p:txBody>
      </p:sp>
      <p:graphicFrame>
        <p:nvGraphicFramePr>
          <p:cNvPr id="6" name="Object 5">
            <a:extLst>
              <a:ext uri="{FF2B5EF4-FFF2-40B4-BE49-F238E27FC236}">
                <a16:creationId xmlns:a16="http://schemas.microsoft.com/office/drawing/2014/main" id="{82134B64-63F6-43BE-9690-01A6EAB09637}"/>
              </a:ext>
            </a:extLst>
          </p:cNvPr>
          <p:cNvGraphicFramePr>
            <a:graphicFrameLocks noChangeAspect="1"/>
          </p:cNvGraphicFramePr>
          <p:nvPr>
            <p:extLst>
              <p:ext uri="{D42A27DB-BD31-4B8C-83A1-F6EECF244321}">
                <p14:modId xmlns:p14="http://schemas.microsoft.com/office/powerpoint/2010/main" val="3967839720"/>
              </p:ext>
            </p:extLst>
          </p:nvPr>
        </p:nvGraphicFramePr>
        <p:xfrm>
          <a:off x="1828800" y="914400"/>
          <a:ext cx="2312641" cy="769937"/>
        </p:xfrm>
        <a:graphic>
          <a:graphicData uri="http://schemas.openxmlformats.org/presentationml/2006/ole">
            <mc:AlternateContent xmlns:mc="http://schemas.openxmlformats.org/markup-compatibility/2006">
              <mc:Choice xmlns:v="urn:schemas-microsoft-com:vml" Requires="v">
                <p:oleObj spid="_x0000_s438282" name="Equation" r:id="rId3" imgW="876240" imgH="291960" progId="Equation.DSMT4">
                  <p:embed/>
                </p:oleObj>
              </mc:Choice>
              <mc:Fallback>
                <p:oleObj name="Equation" r:id="rId3" imgW="876240" imgH="291960" progId="Equation.DSMT4">
                  <p:embed/>
                  <p:pic>
                    <p:nvPicPr>
                      <p:cNvPr id="17" name="Object 16"/>
                      <p:cNvPicPr/>
                      <p:nvPr/>
                    </p:nvPicPr>
                    <p:blipFill>
                      <a:blip r:embed="rId4"/>
                      <a:stretch>
                        <a:fillRect/>
                      </a:stretch>
                    </p:blipFill>
                    <p:spPr>
                      <a:xfrm>
                        <a:off x="1828800" y="914400"/>
                        <a:ext cx="2312641" cy="769937"/>
                      </a:xfrm>
                      <a:prstGeom prst="rect">
                        <a:avLst/>
                      </a:prstGeom>
                    </p:spPr>
                  </p:pic>
                </p:oleObj>
              </mc:Fallback>
            </mc:AlternateContent>
          </a:graphicData>
        </a:graphic>
      </p:graphicFrame>
      <p:sp>
        <p:nvSpPr>
          <p:cNvPr id="8" name="Can 7">
            <a:extLst>
              <a:ext uri="{FF2B5EF4-FFF2-40B4-BE49-F238E27FC236}">
                <a16:creationId xmlns:a16="http://schemas.microsoft.com/office/drawing/2014/main" id="{B52471E7-2BAA-487E-868A-20A16654FCC6}"/>
              </a:ext>
            </a:extLst>
          </p:cNvPr>
          <p:cNvSpPr/>
          <p:nvPr/>
        </p:nvSpPr>
        <p:spPr>
          <a:xfrm>
            <a:off x="6248400" y="762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ED1503D6-6443-47CE-AD69-92ACB674666F}"/>
              </a:ext>
            </a:extLst>
          </p:cNvPr>
          <p:cNvCxnSpPr/>
          <p:nvPr/>
        </p:nvCxnSpPr>
        <p:spPr>
          <a:xfrm flipV="1">
            <a:off x="6858000" y="762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C4C43-B69D-4267-BB3A-51C0CEE01FF4}"/>
              </a:ext>
            </a:extLst>
          </p:cNvPr>
          <p:cNvSpPr txBox="1"/>
          <p:nvPr/>
        </p:nvSpPr>
        <p:spPr>
          <a:xfrm>
            <a:off x="6934200" y="762000"/>
            <a:ext cx="381000" cy="461665"/>
          </a:xfrm>
          <a:prstGeom prst="rect">
            <a:avLst/>
          </a:prstGeom>
          <a:noFill/>
        </p:spPr>
        <p:txBody>
          <a:bodyPr wrap="square" rtlCol="0">
            <a:spAutoFit/>
          </a:bodyPr>
          <a:lstStyle/>
          <a:p>
            <a:r>
              <a:rPr lang="en-US" sz="2400" i="1" dirty="0">
                <a:latin typeface="+mj-lt"/>
              </a:rPr>
              <a:t>R</a:t>
            </a:r>
          </a:p>
        </p:txBody>
      </p:sp>
      <p:cxnSp>
        <p:nvCxnSpPr>
          <p:cNvPr id="11" name="Straight Arrow Connector 10">
            <a:extLst>
              <a:ext uri="{FF2B5EF4-FFF2-40B4-BE49-F238E27FC236}">
                <a16:creationId xmlns:a16="http://schemas.microsoft.com/office/drawing/2014/main" id="{D5D538F2-1A3A-4A06-AEF9-C3DC33791012}"/>
              </a:ext>
            </a:extLst>
          </p:cNvPr>
          <p:cNvCxnSpPr/>
          <p:nvPr/>
        </p:nvCxnSpPr>
        <p:spPr>
          <a:xfrm flipH="1">
            <a:off x="6629400" y="1676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F85BE04-A7D0-455A-B658-56182B8AE7DF}"/>
              </a:ext>
            </a:extLst>
          </p:cNvPr>
          <p:cNvSpPr txBox="1"/>
          <p:nvPr/>
        </p:nvSpPr>
        <p:spPr>
          <a:xfrm>
            <a:off x="6553200" y="1828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sp>
        <p:nvSpPr>
          <p:cNvPr id="13" name="Right Brace 12">
            <a:extLst>
              <a:ext uri="{FF2B5EF4-FFF2-40B4-BE49-F238E27FC236}">
                <a16:creationId xmlns:a16="http://schemas.microsoft.com/office/drawing/2014/main" id="{5931B841-BABF-4EA7-98EC-1A50AB28D0EB}"/>
              </a:ext>
            </a:extLst>
          </p:cNvPr>
          <p:cNvSpPr/>
          <p:nvPr/>
        </p:nvSpPr>
        <p:spPr>
          <a:xfrm>
            <a:off x="7620000" y="914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96DF4104-D5FA-4C43-93DA-613AF18EE801}"/>
              </a:ext>
            </a:extLst>
          </p:cNvPr>
          <p:cNvSpPr txBox="1"/>
          <p:nvPr/>
        </p:nvSpPr>
        <p:spPr>
          <a:xfrm>
            <a:off x="7924800" y="1676400"/>
            <a:ext cx="457200" cy="461665"/>
          </a:xfrm>
          <a:prstGeom prst="rect">
            <a:avLst/>
          </a:prstGeom>
          <a:noFill/>
        </p:spPr>
        <p:txBody>
          <a:bodyPr wrap="square" rtlCol="0">
            <a:spAutoFit/>
          </a:bodyPr>
          <a:lstStyle/>
          <a:p>
            <a:r>
              <a:rPr lang="en-US" sz="2400" i="1" dirty="0">
                <a:latin typeface="+mj-lt"/>
              </a:rPr>
              <a:t>L</a:t>
            </a:r>
          </a:p>
        </p:txBody>
      </p:sp>
      <p:sp>
        <p:nvSpPr>
          <p:cNvPr id="15" name="Cylinder 14">
            <a:extLst>
              <a:ext uri="{FF2B5EF4-FFF2-40B4-BE49-F238E27FC236}">
                <a16:creationId xmlns:a16="http://schemas.microsoft.com/office/drawing/2014/main" id="{1C7BB8C4-FB81-4EE4-86DD-74E65F45F747}"/>
              </a:ext>
            </a:extLst>
          </p:cNvPr>
          <p:cNvSpPr/>
          <p:nvPr/>
        </p:nvSpPr>
        <p:spPr>
          <a:xfrm>
            <a:off x="1270759" y="2590800"/>
            <a:ext cx="4368042" cy="3048000"/>
          </a:xfrm>
          <a:prstGeom prst="can">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C3E9F516-C6A9-4C6A-BC66-0A1767F3A611}"/>
              </a:ext>
            </a:extLst>
          </p:cNvPr>
          <p:cNvCxnSpPr>
            <a:cxnSpLocks/>
          </p:cNvCxnSpPr>
          <p:nvPr/>
        </p:nvCxnSpPr>
        <p:spPr>
          <a:xfrm flipH="1">
            <a:off x="1981201" y="3847166"/>
            <a:ext cx="1" cy="4572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63D7FD4-1A2E-496F-BD0B-85A386CDA5A8}"/>
              </a:ext>
            </a:extLst>
          </p:cNvPr>
          <p:cNvCxnSpPr>
            <a:cxnSpLocks/>
          </p:cNvCxnSpPr>
          <p:nvPr/>
        </p:nvCxnSpPr>
        <p:spPr>
          <a:xfrm>
            <a:off x="2362200" y="3850341"/>
            <a:ext cx="0" cy="5715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57A79B-DFBA-4E29-AADA-E811185B5E05}"/>
              </a:ext>
            </a:extLst>
          </p:cNvPr>
          <p:cNvCxnSpPr>
            <a:cxnSpLocks/>
          </p:cNvCxnSpPr>
          <p:nvPr/>
        </p:nvCxnSpPr>
        <p:spPr>
          <a:xfrm>
            <a:off x="2895600" y="3850341"/>
            <a:ext cx="0" cy="9080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CCBEF8C-FEEA-473F-998B-B7BEAEAE3F8F}"/>
              </a:ext>
            </a:extLst>
          </p:cNvPr>
          <p:cNvCxnSpPr>
            <a:cxnSpLocks/>
          </p:cNvCxnSpPr>
          <p:nvPr/>
        </p:nvCxnSpPr>
        <p:spPr>
          <a:xfrm>
            <a:off x="3505200" y="3850341"/>
            <a:ext cx="0" cy="11747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020C758-4F70-415D-ACF5-1EC26EE06889}"/>
              </a:ext>
            </a:extLst>
          </p:cNvPr>
          <p:cNvCxnSpPr/>
          <p:nvPr/>
        </p:nvCxnSpPr>
        <p:spPr>
          <a:xfrm flipH="1">
            <a:off x="1270759" y="2895600"/>
            <a:ext cx="2184021"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F8F736-7E39-4C32-9A6A-8E3CF27DDA9C}"/>
              </a:ext>
            </a:extLst>
          </p:cNvPr>
          <p:cNvSpPr txBox="1"/>
          <p:nvPr/>
        </p:nvSpPr>
        <p:spPr>
          <a:xfrm>
            <a:off x="2438400" y="2890557"/>
            <a:ext cx="838196" cy="462243"/>
          </a:xfrm>
          <a:prstGeom prst="rect">
            <a:avLst/>
          </a:prstGeom>
          <a:noFill/>
        </p:spPr>
        <p:txBody>
          <a:bodyPr wrap="square" rtlCol="0">
            <a:spAutoFit/>
          </a:bodyPr>
          <a:lstStyle/>
          <a:p>
            <a:r>
              <a:rPr lang="en-US" sz="2400" i="1" dirty="0">
                <a:latin typeface="+mj-lt"/>
              </a:rPr>
              <a:t>R</a:t>
            </a:r>
          </a:p>
        </p:txBody>
      </p:sp>
      <p:cxnSp>
        <p:nvCxnSpPr>
          <p:cNvPr id="32" name="Straight Arrow Connector 31">
            <a:extLst>
              <a:ext uri="{FF2B5EF4-FFF2-40B4-BE49-F238E27FC236}">
                <a16:creationId xmlns:a16="http://schemas.microsoft.com/office/drawing/2014/main" id="{ACB6BEB5-9566-48E8-9C3B-E5D7E6ED9E81}"/>
              </a:ext>
            </a:extLst>
          </p:cNvPr>
          <p:cNvCxnSpPr>
            <a:cxnSpLocks/>
          </p:cNvCxnSpPr>
          <p:nvPr/>
        </p:nvCxnSpPr>
        <p:spPr>
          <a:xfrm flipH="1">
            <a:off x="1600200" y="3886200"/>
            <a:ext cx="1" cy="26481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Arrow: Curved Right 33">
            <a:extLst>
              <a:ext uri="{FF2B5EF4-FFF2-40B4-BE49-F238E27FC236}">
                <a16:creationId xmlns:a16="http://schemas.microsoft.com/office/drawing/2014/main" id="{184266B3-7D21-42F4-A8CF-3EE23D14DACF}"/>
              </a:ext>
            </a:extLst>
          </p:cNvPr>
          <p:cNvSpPr/>
          <p:nvPr/>
        </p:nvSpPr>
        <p:spPr>
          <a:xfrm>
            <a:off x="76195" y="1981200"/>
            <a:ext cx="1143005" cy="186596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7852895-F080-4C8F-ACFA-2C0D6BF69022}"/>
              </a:ext>
            </a:extLst>
          </p:cNvPr>
          <p:cNvSpPr txBox="1"/>
          <p:nvPr/>
        </p:nvSpPr>
        <p:spPr>
          <a:xfrm>
            <a:off x="1447802" y="1828800"/>
            <a:ext cx="4368040" cy="830997"/>
          </a:xfrm>
          <a:prstGeom prst="rect">
            <a:avLst/>
          </a:prstGeom>
          <a:noFill/>
        </p:spPr>
        <p:txBody>
          <a:bodyPr wrap="square" rtlCol="0">
            <a:spAutoFit/>
          </a:bodyPr>
          <a:lstStyle/>
          <a:p>
            <a:r>
              <a:rPr lang="en-US" sz="2400" dirty="0">
                <a:latin typeface="+mj-lt"/>
              </a:rPr>
              <a:t>Fluid approximately stationary at boundary</a:t>
            </a:r>
          </a:p>
        </p:txBody>
      </p:sp>
    </p:spTree>
    <p:extLst>
      <p:ext uri="{BB962C8B-B14F-4D97-AF65-F5344CB8AC3E}">
        <p14:creationId xmlns:p14="http://schemas.microsoft.com/office/powerpoint/2010/main" val="94097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506536315"/>
              </p:ext>
            </p:extLst>
          </p:nvPr>
        </p:nvGraphicFramePr>
        <p:xfrm>
          <a:off x="568325" y="1538288"/>
          <a:ext cx="4548188" cy="2417762"/>
        </p:xfrm>
        <a:graphic>
          <a:graphicData uri="http://schemas.openxmlformats.org/presentationml/2006/ole">
            <mc:AlternateContent xmlns:mc="http://schemas.openxmlformats.org/markup-compatibility/2006">
              <mc:Choice xmlns:v="urn:schemas-microsoft-com:vml" Requires="v">
                <p:oleObj spid="_x0000_s409683" name="Equation" r:id="rId4" imgW="3073320" imgH="1638000" progId="Equation.DSMT4">
                  <p:embed/>
                </p:oleObj>
              </mc:Choice>
              <mc:Fallback>
                <p:oleObj name="Equation" r:id="rId4" imgW="3073320" imgH="1638000" progId="Equation.DSMT4">
                  <p:embed/>
                  <p:pic>
                    <p:nvPicPr>
                      <p:cNvPr id="0" name=""/>
                      <p:cNvPicPr/>
                      <p:nvPr/>
                    </p:nvPicPr>
                    <p:blipFill>
                      <a:blip r:embed="rId5"/>
                      <a:stretch>
                        <a:fillRect/>
                      </a:stretch>
                    </p:blipFill>
                    <p:spPr>
                      <a:xfrm>
                        <a:off x="568325" y="1538288"/>
                        <a:ext cx="4548188" cy="2417762"/>
                      </a:xfrm>
                      <a:prstGeom prst="rect">
                        <a:avLst/>
                      </a:prstGeom>
                      <a:no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6" name="TextBox 5"/>
          <p:cNvSpPr txBox="1"/>
          <p:nvPr/>
        </p:nvSpPr>
        <p:spPr>
          <a:xfrm>
            <a:off x="914400" y="4419600"/>
            <a:ext cx="5105400" cy="830997"/>
          </a:xfrm>
          <a:prstGeom prst="rect">
            <a:avLst/>
          </a:prstGeom>
          <a:noFill/>
        </p:spPr>
        <p:txBody>
          <a:bodyPr wrap="square" rtlCol="0">
            <a:spAutoFit/>
          </a:bodyPr>
          <a:lstStyle/>
          <a:p>
            <a:r>
              <a:rPr lang="en-US" sz="2400" dirty="0" err="1">
                <a:latin typeface="+mj-lt"/>
              </a:rPr>
              <a:t>Poiseuille</a:t>
            </a:r>
            <a:r>
              <a:rPr lang="en-US" sz="2400" dirty="0">
                <a:latin typeface="+mj-lt"/>
              </a:rPr>
              <a:t> formula;</a:t>
            </a:r>
          </a:p>
          <a:p>
            <a:r>
              <a:rPr lang="en-US" sz="2400" dirty="0">
                <a:latin typeface="+mj-lt"/>
              </a:rPr>
              <a:t>    </a:t>
            </a:r>
            <a:r>
              <a:rPr lang="en-US" sz="2400" dirty="0">
                <a:latin typeface="+mj-lt"/>
                <a:sym typeface="Wingdings" panose="05000000000000000000" pitchFamily="2" charset="2"/>
              </a:rPr>
              <a:t>Method for measuring </a:t>
            </a:r>
            <a:r>
              <a:rPr lang="en-US" sz="2400" dirty="0">
                <a:latin typeface="Symbol" panose="05050102010706020507" pitchFamily="18" charset="2"/>
                <a:sym typeface="Wingdings" panose="05000000000000000000" pitchFamily="2" charset="2"/>
              </a:rPr>
              <a:t>h</a:t>
            </a:r>
            <a:endParaRPr lang="en-US" sz="2400" dirty="0">
              <a:latin typeface="Symbol" panose="05050102010706020507" pitchFamily="18" charset="2"/>
            </a:endParaRPr>
          </a:p>
        </p:txBody>
      </p:sp>
    </p:spTree>
    <p:extLst>
      <p:ext uri="{BB962C8B-B14F-4D97-AF65-F5344CB8AC3E}">
        <p14:creationId xmlns:p14="http://schemas.microsoft.com/office/powerpoint/2010/main" val="2612321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endParaRPr lang="en-US" sz="2400" dirty="0">
              <a:latin typeface="+mj-lt"/>
            </a:endParaRP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383242561"/>
              </p:ext>
            </p:extLst>
          </p:nvPr>
        </p:nvGraphicFramePr>
        <p:xfrm>
          <a:off x="3584547" y="1437597"/>
          <a:ext cx="5449888" cy="4953000"/>
        </p:xfrm>
        <a:graphic>
          <a:graphicData uri="http://schemas.openxmlformats.org/presentationml/2006/ole">
            <mc:AlternateContent xmlns:mc="http://schemas.openxmlformats.org/markup-compatibility/2006">
              <mc:Choice xmlns:v="urn:schemas-microsoft-com:vml" Requires="v">
                <p:oleObj spid="_x0000_s417872" name="Equation" r:id="rId4" imgW="3682800" imgH="3352680" progId="Equation.DSMT4">
                  <p:embed/>
                </p:oleObj>
              </mc:Choice>
              <mc:Fallback>
                <p:oleObj name="Equation" r:id="rId4" imgW="3682800" imgH="3352680" progId="Equation.DSMT4">
                  <p:embed/>
                  <p:pic>
                    <p:nvPicPr>
                      <p:cNvPr id="0" name=""/>
                      <p:cNvPicPr/>
                      <p:nvPr/>
                    </p:nvPicPr>
                    <p:blipFill>
                      <a:blip r:embed="rId5"/>
                      <a:stretch>
                        <a:fillRect/>
                      </a:stretch>
                    </p:blipFill>
                    <p:spPr>
                      <a:xfrm>
                        <a:off x="3584547" y="1437597"/>
                        <a:ext cx="5449888" cy="4953000"/>
                      </a:xfrm>
                      <a:prstGeom prst="rect">
                        <a:avLst/>
                      </a:prstGeom>
                    </p:spPr>
                  </p:pic>
                </p:oleObj>
              </mc:Fallback>
            </mc:AlternateContent>
          </a:graphicData>
        </a:graphic>
      </p:graphicFrame>
    </p:spTree>
    <p:extLst>
      <p:ext uri="{BB962C8B-B14F-4D97-AF65-F5344CB8AC3E}">
        <p14:creationId xmlns:p14="http://schemas.microsoft.com/office/powerpoint/2010/main" val="662253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r>
              <a:rPr lang="en-US" sz="2400" i="1" dirty="0">
                <a:latin typeface="+mj-lt"/>
              </a:rPr>
              <a:t> </a:t>
            </a:r>
            <a:r>
              <a:rPr lang="en-US" sz="2400" dirty="0">
                <a:latin typeface="+mj-lt"/>
              </a:rPr>
              <a:t> -- continued</a:t>
            </a: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548728316"/>
              </p:ext>
            </p:extLst>
          </p:nvPr>
        </p:nvGraphicFramePr>
        <p:xfrm>
          <a:off x="3509963" y="1620838"/>
          <a:ext cx="5486400" cy="1631950"/>
        </p:xfrm>
        <a:graphic>
          <a:graphicData uri="http://schemas.openxmlformats.org/presentationml/2006/ole">
            <mc:AlternateContent xmlns:mc="http://schemas.openxmlformats.org/markup-compatibility/2006">
              <mc:Choice xmlns:v="urn:schemas-microsoft-com:vml" Requires="v">
                <p:oleObj spid="_x0000_s418970" name="Equation" r:id="rId4" imgW="3708360" imgH="1104840" progId="Equation.DSMT4">
                  <p:embed/>
                </p:oleObj>
              </mc:Choice>
              <mc:Fallback>
                <p:oleObj name="Equation" r:id="rId4" imgW="3708360" imgH="1104840" progId="Equation.DSMT4">
                  <p:embed/>
                  <p:pic>
                    <p:nvPicPr>
                      <p:cNvPr id="0" name=""/>
                      <p:cNvPicPr/>
                      <p:nvPr/>
                    </p:nvPicPr>
                    <p:blipFill>
                      <a:blip r:embed="rId5"/>
                      <a:stretch>
                        <a:fillRect/>
                      </a:stretch>
                    </p:blipFill>
                    <p:spPr>
                      <a:xfrm>
                        <a:off x="3509963" y="1620838"/>
                        <a:ext cx="5486400" cy="16319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83492732"/>
              </p:ext>
            </p:extLst>
          </p:nvPr>
        </p:nvGraphicFramePr>
        <p:xfrm>
          <a:off x="1407184" y="4787900"/>
          <a:ext cx="7310438" cy="1854200"/>
        </p:xfrm>
        <a:graphic>
          <a:graphicData uri="http://schemas.openxmlformats.org/presentationml/2006/ole">
            <mc:AlternateContent xmlns:mc="http://schemas.openxmlformats.org/markup-compatibility/2006">
              <mc:Choice xmlns:v="urn:schemas-microsoft-com:vml" Requires="v">
                <p:oleObj spid="_x0000_s418971" name="Equation" r:id="rId6" imgW="4940280" imgH="1257120" progId="Equation.DSMT4">
                  <p:embed/>
                </p:oleObj>
              </mc:Choice>
              <mc:Fallback>
                <p:oleObj name="Equation" r:id="rId6" imgW="4940280" imgH="1257120" progId="Equation.DSMT4">
                  <p:embed/>
                  <p:pic>
                    <p:nvPicPr>
                      <p:cNvPr id="0" name=""/>
                      <p:cNvPicPr/>
                      <p:nvPr/>
                    </p:nvPicPr>
                    <p:blipFill>
                      <a:blip r:embed="rId7"/>
                      <a:stretch>
                        <a:fillRect/>
                      </a:stretch>
                    </p:blipFill>
                    <p:spPr>
                      <a:xfrm>
                        <a:off x="1407184" y="4787900"/>
                        <a:ext cx="7310438" cy="1854200"/>
                      </a:xfrm>
                      <a:prstGeom prst="rect">
                        <a:avLst/>
                      </a:prstGeom>
                      <a:noFill/>
                    </p:spPr>
                  </p:pic>
                </p:oleObj>
              </mc:Fallback>
            </mc:AlternateContent>
          </a:graphicData>
        </a:graphic>
      </p:graphicFrame>
    </p:spTree>
    <p:extLst>
      <p:ext uri="{BB962C8B-B14F-4D97-AF65-F5344CB8AC3E}">
        <p14:creationId xmlns:p14="http://schemas.microsoft.com/office/powerpoint/2010/main" val="419395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815656158"/>
              </p:ext>
            </p:extLst>
          </p:nvPr>
        </p:nvGraphicFramePr>
        <p:xfrm>
          <a:off x="196850" y="1166813"/>
          <a:ext cx="8689975" cy="1762125"/>
        </p:xfrm>
        <a:graphic>
          <a:graphicData uri="http://schemas.openxmlformats.org/presentationml/2006/ole">
            <mc:AlternateContent xmlns:mc="http://schemas.openxmlformats.org/markup-compatibility/2006">
              <mc:Choice xmlns:v="urn:schemas-microsoft-com:vml" Requires="v">
                <p:oleObj spid="_x0000_s422962" name="Equation" r:id="rId4" imgW="3390840" imgH="685800" progId="Equation.DSMT4">
                  <p:embed/>
                </p:oleObj>
              </mc:Choice>
              <mc:Fallback>
                <p:oleObj name="Equation" r:id="rId4" imgW="3390840" imgH="685800" progId="Equation.DSMT4">
                  <p:embed/>
                  <p:pic>
                    <p:nvPicPr>
                      <p:cNvPr id="0" name=""/>
                      <p:cNvPicPr>
                        <a:picLocks noChangeAspect="1" noChangeArrowheads="1"/>
                      </p:cNvPicPr>
                      <p:nvPr/>
                    </p:nvPicPr>
                    <p:blipFill>
                      <a:blip r:embed="rId5"/>
                      <a:srcRect/>
                      <a:stretch>
                        <a:fillRect/>
                      </a:stretch>
                    </p:blipFill>
                    <p:spPr bwMode="auto">
                      <a:xfrm>
                        <a:off x="196850" y="1166813"/>
                        <a:ext cx="8689975" cy="1762125"/>
                      </a:xfrm>
                      <a:prstGeom prst="rect">
                        <a:avLst/>
                      </a:prstGeom>
                      <a:noFill/>
                      <a:ln>
                        <a:noFill/>
                      </a:ln>
                    </p:spPr>
                  </p:pic>
                </p:oleObj>
              </mc:Fallback>
            </mc:AlternateContent>
          </a:graphicData>
        </a:graphic>
      </p:graphicFrame>
      <p:sp>
        <p:nvSpPr>
          <p:cNvPr id="7" name="TextBox 6"/>
          <p:cNvSpPr txBox="1"/>
          <p:nvPr/>
        </p:nvSpPr>
        <p:spPr>
          <a:xfrm>
            <a:off x="571500" y="3522722"/>
            <a:ext cx="7239000" cy="3046988"/>
          </a:xfrm>
          <a:prstGeom prst="rect">
            <a:avLst/>
          </a:prstGeom>
          <a:noFill/>
        </p:spPr>
        <p:txBody>
          <a:bodyPr wrap="square" rtlCol="0">
            <a:spAutoFit/>
          </a:bodyPr>
          <a:lstStyle/>
          <a:p>
            <a:r>
              <a:rPr lang="en-US" sz="2400" dirty="0">
                <a:latin typeface="+mj-lt"/>
              </a:rPr>
              <a:t>Plan: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Consider the solution to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F04D2-8FFD-45E3-8A51-EB738913D4E0}"/>
              </a:ext>
            </a:extLst>
          </p:cNvPr>
          <p:cNvSpPr>
            <a:spLocks noGrp="1"/>
          </p:cNvSpPr>
          <p:nvPr>
            <p:ph type="dt" sz="half" idx="10"/>
          </p:nvPr>
        </p:nvSpPr>
        <p:spPr/>
        <p:txBody>
          <a:bodyPr/>
          <a:lstStyle/>
          <a:p>
            <a:r>
              <a:rPr lang="en-US"/>
              <a:t>11/18/2020</a:t>
            </a:r>
            <a:endParaRPr lang="en-US" dirty="0"/>
          </a:p>
        </p:txBody>
      </p:sp>
      <p:sp>
        <p:nvSpPr>
          <p:cNvPr id="3" name="Footer Placeholder 2">
            <a:extLst>
              <a:ext uri="{FF2B5EF4-FFF2-40B4-BE49-F238E27FC236}">
                <a16:creationId xmlns:a16="http://schemas.microsoft.com/office/drawing/2014/main" id="{27789A36-8FF5-4A43-AEA1-FE9765AF0FB0}"/>
              </a:ext>
            </a:extLst>
          </p:cNvPr>
          <p:cNvSpPr>
            <a:spLocks noGrp="1"/>
          </p:cNvSpPr>
          <p:nvPr>
            <p:ph type="ftr" sz="quarter" idx="11"/>
          </p:nvPr>
        </p:nvSpPr>
        <p:spPr/>
        <p:txBody>
          <a:bodyPr/>
          <a:lstStyle/>
          <a:p>
            <a:r>
              <a:rPr lang="en-US"/>
              <a:t>PHY 711  Fall 2020 -- Lecture 37</a:t>
            </a:r>
            <a:endParaRPr lang="en-US" dirty="0"/>
          </a:p>
        </p:txBody>
      </p:sp>
      <p:sp>
        <p:nvSpPr>
          <p:cNvPr id="4" name="Slide Number Placeholder 3">
            <a:extLst>
              <a:ext uri="{FF2B5EF4-FFF2-40B4-BE49-F238E27FC236}">
                <a16:creationId xmlns:a16="http://schemas.microsoft.com/office/drawing/2014/main" id="{F547257E-7B81-43D5-B00A-B68106F63A97}"/>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4D770208-B4F0-4206-9111-79E6AFA56CB9}"/>
              </a:ext>
            </a:extLst>
          </p:cNvPr>
          <p:cNvSpPr txBox="1"/>
          <p:nvPr/>
        </p:nvSpPr>
        <p:spPr>
          <a:xfrm>
            <a:off x="0" y="1302127"/>
            <a:ext cx="9144000" cy="3539430"/>
          </a:xfrm>
          <a:prstGeom prst="rect">
            <a:avLst/>
          </a:prstGeom>
          <a:noFill/>
        </p:spPr>
        <p:txBody>
          <a:bodyPr wrap="square" rtlCol="0">
            <a:spAutoFit/>
          </a:bodyPr>
          <a:lstStyle/>
          <a:p>
            <a:r>
              <a:rPr lang="en-US" sz="3200" dirty="0"/>
              <a:t>Schedule for weekly one-on-one meetings  (EST)</a:t>
            </a:r>
          </a:p>
          <a:p>
            <a:endParaRPr lang="en-US" sz="3200" dirty="0"/>
          </a:p>
          <a:p>
            <a:r>
              <a:rPr lang="en-US" sz="3200" dirty="0"/>
              <a:t>Nick – 11 AM  Monday</a:t>
            </a:r>
          </a:p>
          <a:p>
            <a:r>
              <a:rPr lang="en-US" sz="3200" dirty="0"/>
              <a:t>Gao – 9 PM Tuesday</a:t>
            </a:r>
          </a:p>
          <a:p>
            <a:r>
              <a:rPr lang="en-US" sz="3200" dirty="0"/>
              <a:t>Tim –11 AM Wednesday</a:t>
            </a:r>
          </a:p>
          <a:p>
            <a:r>
              <a:rPr lang="en-US" sz="3200" dirty="0"/>
              <a:t>Jeanette – 11 AM Friday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3676890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8F8BA-4724-4590-8471-C168C463F277}"/>
              </a:ext>
            </a:extLst>
          </p:cNvPr>
          <p:cNvSpPr>
            <a:spLocks noGrp="1"/>
          </p:cNvSpPr>
          <p:nvPr>
            <p:ph type="dt" sz="half" idx="10"/>
          </p:nvPr>
        </p:nvSpPr>
        <p:spPr/>
        <p:txBody>
          <a:bodyPr/>
          <a:lstStyle/>
          <a:p>
            <a:r>
              <a:rPr lang="en-US"/>
              <a:t>11/18/2020</a:t>
            </a:r>
            <a:endParaRPr lang="en-US" dirty="0"/>
          </a:p>
        </p:txBody>
      </p:sp>
      <p:sp>
        <p:nvSpPr>
          <p:cNvPr id="3" name="Footer Placeholder 2">
            <a:extLst>
              <a:ext uri="{FF2B5EF4-FFF2-40B4-BE49-F238E27FC236}">
                <a16:creationId xmlns:a16="http://schemas.microsoft.com/office/drawing/2014/main" id="{CCDEF1C3-20CB-49CD-A1FC-404E57A06FE5}"/>
              </a:ext>
            </a:extLst>
          </p:cNvPr>
          <p:cNvSpPr>
            <a:spLocks noGrp="1"/>
          </p:cNvSpPr>
          <p:nvPr>
            <p:ph type="ftr" sz="quarter" idx="11"/>
          </p:nvPr>
        </p:nvSpPr>
        <p:spPr/>
        <p:txBody>
          <a:bodyPr/>
          <a:lstStyle/>
          <a:p>
            <a:r>
              <a:rPr lang="en-US"/>
              <a:t>PHY 711  Fall 2020 -- Lecture 37</a:t>
            </a:r>
            <a:endParaRPr lang="en-US" dirty="0"/>
          </a:p>
        </p:txBody>
      </p:sp>
      <p:sp>
        <p:nvSpPr>
          <p:cNvPr id="4" name="Slide Number Placeholder 3">
            <a:extLst>
              <a:ext uri="{FF2B5EF4-FFF2-40B4-BE49-F238E27FC236}">
                <a16:creationId xmlns:a16="http://schemas.microsoft.com/office/drawing/2014/main" id="{AC1BACD3-BF97-4FE5-AEFC-771900C1EB37}"/>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43443848-A44B-46C7-BEFF-055962DC7298}"/>
              </a:ext>
            </a:extLst>
          </p:cNvPr>
          <p:cNvSpPr txBox="1"/>
          <p:nvPr/>
        </p:nvSpPr>
        <p:spPr>
          <a:xfrm>
            <a:off x="457200" y="533400"/>
            <a:ext cx="7848600" cy="2308324"/>
          </a:xfrm>
          <a:prstGeom prst="rect">
            <a:avLst/>
          </a:prstGeom>
          <a:noFill/>
        </p:spPr>
        <p:txBody>
          <a:bodyPr wrap="square" rtlCol="0">
            <a:spAutoFit/>
          </a:bodyPr>
          <a:lstStyle/>
          <a:p>
            <a:r>
              <a:rPr lang="en-US" sz="2400" dirty="0">
                <a:latin typeface="+mj-lt"/>
              </a:rPr>
              <a:t>Have you ever encountered Stokes law in previous contexts?</a:t>
            </a:r>
          </a:p>
          <a:p>
            <a:pPr marL="457200" indent="-457200">
              <a:buFont typeface="+mj-lt"/>
              <a:buAutoNum type="alphaLcPeriod"/>
            </a:pPr>
            <a:r>
              <a:rPr lang="en-US" sz="2400" dirty="0">
                <a:latin typeface="+mj-lt"/>
              </a:rPr>
              <a:t>Milliken oil drop experiment</a:t>
            </a:r>
          </a:p>
          <a:p>
            <a:pPr marL="457200" indent="-457200">
              <a:buFont typeface="+mj-lt"/>
              <a:buAutoNum type="alphaLcPeriod"/>
            </a:pPr>
            <a:r>
              <a:rPr lang="en-US" sz="2400" dirty="0">
                <a:latin typeface="+mj-lt"/>
              </a:rPr>
              <a:t>A sphere falling due to gravity in a viscous fluid, reaching a terminal velocity</a:t>
            </a:r>
          </a:p>
          <a:p>
            <a:pPr marL="457200" indent="-457200">
              <a:buFont typeface="+mj-lt"/>
              <a:buAutoNum type="alphaLcPeriod"/>
            </a:pPr>
            <a:r>
              <a:rPr lang="en-US" sz="2400" dirty="0">
                <a:latin typeface="+mj-lt"/>
              </a:rPr>
              <a:t>Other? </a:t>
            </a:r>
          </a:p>
        </p:txBody>
      </p:sp>
    </p:spTree>
    <p:extLst>
      <p:ext uri="{BB962C8B-B14F-4D97-AF65-F5344CB8AC3E}">
        <p14:creationId xmlns:p14="http://schemas.microsoft.com/office/powerpoint/2010/main" val="3357673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64645173"/>
              </p:ext>
            </p:extLst>
          </p:nvPr>
        </p:nvGraphicFramePr>
        <p:xfrm>
          <a:off x="457200" y="533400"/>
          <a:ext cx="8471368" cy="2514600"/>
        </p:xfrm>
        <a:graphic>
          <a:graphicData uri="http://schemas.openxmlformats.org/presentationml/2006/ole">
            <mc:AlternateContent xmlns:mc="http://schemas.openxmlformats.org/markup-compatibility/2006">
              <mc:Choice xmlns:v="urn:schemas-microsoft-com:vml" Requires="v">
                <p:oleObj spid="_x0000_s423984"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533400"/>
                        <a:ext cx="8471368" cy="2514600"/>
                      </a:xfrm>
                      <a:prstGeom prst="rect">
                        <a:avLst/>
                      </a:prstGeom>
                      <a:noFill/>
                      <a:ln>
                        <a:noFill/>
                      </a:ln>
                    </p:spPr>
                  </p:pic>
                </p:oleObj>
              </mc:Fallback>
            </mc:AlternateContent>
          </a:graphicData>
        </a:graphic>
      </p:graphicFrame>
      <p:sp>
        <p:nvSpPr>
          <p:cNvPr id="6" name="Right Brace 5"/>
          <p:cNvSpPr/>
          <p:nvPr/>
        </p:nvSpPr>
        <p:spPr>
          <a:xfrm rot="5400000">
            <a:off x="4648200" y="2362200"/>
            <a:ext cx="228600" cy="3810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044008"/>
              </p:ext>
            </p:extLst>
          </p:nvPr>
        </p:nvGraphicFramePr>
        <p:xfrm>
          <a:off x="2525295" y="3927465"/>
          <a:ext cx="4064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70840">
                <a:tc>
                  <a:txBody>
                    <a:bodyPr/>
                    <a:lstStyle/>
                    <a:p>
                      <a:pPr algn="ctr"/>
                      <a:r>
                        <a:rPr lang="en-US" dirty="0"/>
                        <a:t>Fluid</a:t>
                      </a:r>
                    </a:p>
                  </a:txBody>
                  <a:tcPr/>
                </a:tc>
                <a:tc>
                  <a:txBody>
                    <a:bodyPr/>
                    <a:lstStyle/>
                    <a:p>
                      <a:pPr algn="ctr"/>
                      <a:r>
                        <a:rPr lang="en-US" dirty="0">
                          <a:latin typeface="Symbol" panose="05050102010706020507" pitchFamily="18" charset="2"/>
                        </a:rPr>
                        <a:t>n</a:t>
                      </a:r>
                      <a:r>
                        <a:rPr lang="en-US" dirty="0"/>
                        <a:t> (m</a:t>
                      </a:r>
                      <a:r>
                        <a:rPr lang="en-US" baseline="30000" dirty="0"/>
                        <a:t>2</a:t>
                      </a:r>
                      <a:r>
                        <a:rPr lang="en-US" baseline="0" dirty="0"/>
                        <a:t>/s)</a:t>
                      </a:r>
                      <a:endParaRPr lang="en-US" dirty="0"/>
                    </a:p>
                  </a:txBody>
                  <a:tcPr/>
                </a:tc>
                <a:extLst>
                  <a:ext uri="{0D108BD9-81ED-4DB2-BD59-A6C34878D82A}">
                    <a16:rowId xmlns:a16="http://schemas.microsoft.com/office/drawing/2014/main" val="10000"/>
                  </a:ext>
                </a:extLst>
              </a:tr>
              <a:tr h="370840">
                <a:tc>
                  <a:txBody>
                    <a:bodyPr/>
                    <a:lstStyle/>
                    <a:p>
                      <a:r>
                        <a:rPr lang="en-US" dirty="0"/>
                        <a:t>Water</a:t>
                      </a:r>
                    </a:p>
                  </a:txBody>
                  <a:tcPr/>
                </a:tc>
                <a:tc>
                  <a:txBody>
                    <a:bodyPr/>
                    <a:lstStyle/>
                    <a:p>
                      <a:r>
                        <a:rPr lang="en-US" dirty="0"/>
                        <a:t>  1.00 x 10</a:t>
                      </a:r>
                      <a:r>
                        <a:rPr lang="en-US" baseline="30000" dirty="0"/>
                        <a:t>-6</a:t>
                      </a:r>
                      <a:endParaRPr lang="en-US" dirty="0"/>
                    </a:p>
                  </a:txBody>
                  <a:tcPr/>
                </a:tc>
                <a:extLst>
                  <a:ext uri="{0D108BD9-81ED-4DB2-BD59-A6C34878D82A}">
                    <a16:rowId xmlns:a16="http://schemas.microsoft.com/office/drawing/2014/main" val="10001"/>
                  </a:ext>
                </a:extLst>
              </a:tr>
              <a:tr h="370840">
                <a:tc>
                  <a:txBody>
                    <a:bodyPr/>
                    <a:lstStyle/>
                    <a:p>
                      <a:r>
                        <a:rPr lang="en-US" dirty="0"/>
                        <a:t>Air</a:t>
                      </a:r>
                    </a:p>
                  </a:txBody>
                  <a:tcPr/>
                </a:tc>
                <a:tc>
                  <a:txBody>
                    <a:bodyPr/>
                    <a:lstStyle/>
                    <a:p>
                      <a:r>
                        <a:rPr lang="en-US" dirty="0"/>
                        <a:t>14.9  x  10</a:t>
                      </a:r>
                      <a:r>
                        <a:rPr lang="en-US" baseline="30000" dirty="0"/>
                        <a:t>-6</a:t>
                      </a:r>
                      <a:endParaRPr lang="en-US" dirty="0"/>
                    </a:p>
                  </a:txBody>
                  <a:tcPr/>
                </a:tc>
                <a:extLst>
                  <a:ext uri="{0D108BD9-81ED-4DB2-BD59-A6C34878D82A}">
                    <a16:rowId xmlns:a16="http://schemas.microsoft.com/office/drawing/2014/main" val="10002"/>
                  </a:ext>
                </a:extLst>
              </a:tr>
              <a:tr h="370840">
                <a:tc>
                  <a:txBody>
                    <a:bodyPr/>
                    <a:lstStyle/>
                    <a:p>
                      <a:r>
                        <a:rPr lang="en-US" dirty="0"/>
                        <a:t>Ethyl alcohol</a:t>
                      </a:r>
                    </a:p>
                  </a:txBody>
                  <a:tcPr/>
                </a:tc>
                <a:tc>
                  <a:txBody>
                    <a:bodyPr/>
                    <a:lstStyle/>
                    <a:p>
                      <a:r>
                        <a:rPr lang="en-US" dirty="0"/>
                        <a:t>  1.52 x  10</a:t>
                      </a:r>
                      <a:r>
                        <a:rPr lang="en-US" baseline="30000" dirty="0"/>
                        <a:t>-6</a:t>
                      </a:r>
                      <a:endParaRPr lang="en-US" dirty="0"/>
                    </a:p>
                  </a:txBody>
                  <a:tcPr/>
                </a:tc>
                <a:extLst>
                  <a:ext uri="{0D108BD9-81ED-4DB2-BD59-A6C34878D82A}">
                    <a16:rowId xmlns:a16="http://schemas.microsoft.com/office/drawing/2014/main" val="10003"/>
                  </a:ext>
                </a:extLst>
              </a:tr>
              <a:tr h="370840">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kinematic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4057596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92843866"/>
              </p:ext>
            </p:extLst>
          </p:nvPr>
        </p:nvGraphicFramePr>
        <p:xfrm>
          <a:off x="228600" y="457200"/>
          <a:ext cx="8624888" cy="1697037"/>
        </p:xfrm>
        <a:graphic>
          <a:graphicData uri="http://schemas.openxmlformats.org/presentationml/2006/ole">
            <mc:AlternateContent xmlns:mc="http://schemas.openxmlformats.org/markup-compatibility/2006">
              <mc:Choice xmlns:v="urn:schemas-microsoft-com:vml" Requires="v">
                <p:oleObj spid="_x0000_s425054" name="数式" r:id="rId4" imgW="3365280" imgH="660240" progId="Equation.3">
                  <p:embed/>
                </p:oleObj>
              </mc:Choice>
              <mc:Fallback>
                <p:oleObj name="数式" r:id="rId4" imgW="336528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57200"/>
                        <a:ext cx="8624888"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05451292"/>
              </p:ext>
            </p:extLst>
          </p:nvPr>
        </p:nvGraphicFramePr>
        <p:xfrm>
          <a:off x="622300" y="2923691"/>
          <a:ext cx="6997700" cy="3462337"/>
        </p:xfrm>
        <a:graphic>
          <a:graphicData uri="http://schemas.openxmlformats.org/presentationml/2006/ole">
            <mc:AlternateContent xmlns:mc="http://schemas.openxmlformats.org/markup-compatibility/2006">
              <mc:Choice xmlns:v="urn:schemas-microsoft-com:vml" Requires="v">
                <p:oleObj spid="_x0000_s425055" name="数式" r:id="rId6" imgW="2730240" imgH="1346040" progId="Equation.3">
                  <p:embed/>
                </p:oleObj>
              </mc:Choice>
              <mc:Fallback>
                <p:oleObj name="数式" r:id="rId6" imgW="2730240" imgH="1346040" progId="Equation.3">
                  <p:embed/>
                  <p:pic>
                    <p:nvPicPr>
                      <p:cNvPr id="0" name=""/>
                      <p:cNvPicPr>
                        <a:picLocks noChangeAspect="1" noChangeArrowheads="1"/>
                      </p:cNvPicPr>
                      <p:nvPr/>
                    </p:nvPicPr>
                    <p:blipFill>
                      <a:blip r:embed="rId7"/>
                      <a:srcRect/>
                      <a:stretch>
                        <a:fillRect/>
                      </a:stretch>
                    </p:blipFill>
                    <p:spPr bwMode="auto">
                      <a:xfrm>
                        <a:off x="622300" y="2923691"/>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p:cNvGrpSpPr/>
          <p:nvPr/>
        </p:nvGrpSpPr>
        <p:grpSpPr>
          <a:xfrm>
            <a:off x="3581400" y="1524000"/>
            <a:ext cx="3429000" cy="1447800"/>
            <a:chOff x="3200400" y="2514600"/>
            <a:chExt cx="3429000" cy="1447800"/>
          </a:xfrm>
        </p:grpSpPr>
        <p:sp>
          <p:nvSpPr>
            <p:cNvPr id="8" name="Rectangle 7"/>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4" name="Straight Arrow Connector 13"/>
          <p:cNvCxnSpPr/>
          <p:nvPr/>
        </p:nvCxnSpPr>
        <p:spPr>
          <a:xfrm>
            <a:off x="4474325" y="2118360"/>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79125" y="2037694"/>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1656612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2833042"/>
              </p:ext>
            </p:extLst>
          </p:nvPr>
        </p:nvGraphicFramePr>
        <p:xfrm>
          <a:off x="228600" y="152400"/>
          <a:ext cx="6997700" cy="3462337"/>
        </p:xfrm>
        <a:graphic>
          <a:graphicData uri="http://schemas.openxmlformats.org/presentationml/2006/ole">
            <mc:AlternateContent xmlns:mc="http://schemas.openxmlformats.org/markup-compatibility/2006">
              <mc:Choice xmlns:v="urn:schemas-microsoft-com:vml" Requires="v">
                <p:oleObj spid="_x0000_s426032" name="数式" r:id="rId4" imgW="2730240" imgH="1346040" progId="Equation.3">
                  <p:embed/>
                </p:oleObj>
              </mc:Choice>
              <mc:Fallback>
                <p:oleObj name="数式" r:id="rId4" imgW="2730240" imgH="1346040" progId="Equation.3">
                  <p:embed/>
                  <p:pic>
                    <p:nvPicPr>
                      <p:cNvPr id="0" name=""/>
                      <p:cNvPicPr>
                        <a:picLocks noChangeAspect="1" noChangeArrowheads="1"/>
                      </p:cNvPicPr>
                      <p:nvPr/>
                    </p:nvPicPr>
                    <p:blipFill>
                      <a:blip r:embed="rId5"/>
                      <a:srcRect/>
                      <a:stretch>
                        <a:fillRect/>
                      </a:stretch>
                    </p:blipFill>
                    <p:spPr bwMode="auto">
                      <a:xfrm>
                        <a:off x="228600" y="152400"/>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6"/>
          <a:stretch>
            <a:fillRect/>
          </a:stretch>
        </p:blipFill>
        <p:spPr>
          <a:xfrm>
            <a:off x="766813" y="3724881"/>
            <a:ext cx="6858000" cy="2521324"/>
          </a:xfrm>
          <a:prstGeom prst="rect">
            <a:avLst/>
          </a:prstGeom>
        </p:spPr>
      </p:pic>
      <p:sp>
        <p:nvSpPr>
          <p:cNvPr id="7" name="TextBox 6"/>
          <p:cNvSpPr txBox="1"/>
          <p:nvPr/>
        </p:nvSpPr>
        <p:spPr>
          <a:xfrm>
            <a:off x="4724400" y="6096000"/>
            <a:ext cx="381000" cy="461665"/>
          </a:xfrm>
          <a:prstGeom prst="rect">
            <a:avLst/>
          </a:prstGeom>
          <a:noFill/>
        </p:spPr>
        <p:txBody>
          <a:bodyPr wrap="square" rtlCol="0">
            <a:spAutoFit/>
          </a:bodyPr>
          <a:lstStyle/>
          <a:p>
            <a:r>
              <a:rPr lang="en-US" sz="2400" i="1" dirty="0">
                <a:latin typeface="+mj-lt"/>
              </a:rPr>
              <a:t>t</a:t>
            </a:r>
          </a:p>
        </p:txBody>
      </p:sp>
      <p:sp>
        <p:nvSpPr>
          <p:cNvPr id="9" name="TextBox 8"/>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10" name="Group 9"/>
          <p:cNvGrpSpPr/>
          <p:nvPr/>
        </p:nvGrpSpPr>
        <p:grpSpPr>
          <a:xfrm>
            <a:off x="5257800" y="2133600"/>
            <a:ext cx="3429000" cy="1447800"/>
            <a:chOff x="3200400" y="2514600"/>
            <a:chExt cx="3429000" cy="1447800"/>
          </a:xfrm>
        </p:grpSpPr>
        <p:sp>
          <p:nvSpPr>
            <p:cNvPr id="11" name="Rectangle 10"/>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5" name="Straight Arrow Connector 14"/>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7" name="Straight Arrow Connector 16"/>
          <p:cNvCxnSpPr/>
          <p:nvPr/>
        </p:nvCxnSpPr>
        <p:spPr>
          <a:xfrm>
            <a:off x="6172200" y="2743201"/>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77000" y="2662535"/>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2362571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9511311"/>
              </p:ext>
            </p:extLst>
          </p:nvPr>
        </p:nvGraphicFramePr>
        <p:xfrm>
          <a:off x="59343" y="647315"/>
          <a:ext cx="9025313" cy="2752279"/>
        </p:xfrm>
        <a:graphic>
          <a:graphicData uri="http://schemas.openxmlformats.org/presentationml/2006/ole">
            <mc:AlternateContent xmlns:mc="http://schemas.openxmlformats.org/markup-compatibility/2006">
              <mc:Choice xmlns:v="urn:schemas-microsoft-com:vml" Requires="v">
                <p:oleObj spid="_x0000_s427055" name="Equation" r:id="rId4" imgW="5892480" imgH="1790640" progId="Equation.DSMT4">
                  <p:embed/>
                </p:oleObj>
              </mc:Choice>
              <mc:Fallback>
                <p:oleObj name="Equation" r:id="rId4" imgW="5892480" imgH="1790640" progId="Equation.DSMT4">
                  <p:embed/>
                  <p:pic>
                    <p:nvPicPr>
                      <p:cNvPr id="0" name=""/>
                      <p:cNvPicPr>
                        <a:picLocks noChangeAspect="1" noChangeArrowheads="1"/>
                      </p:cNvPicPr>
                      <p:nvPr/>
                    </p:nvPicPr>
                    <p:blipFill>
                      <a:blip r:embed="rId5"/>
                      <a:srcRect/>
                      <a:stretch>
                        <a:fillRect/>
                      </a:stretch>
                    </p:blipFill>
                    <p:spPr bwMode="auto">
                      <a:xfrm>
                        <a:off x="59343" y="647315"/>
                        <a:ext cx="9025313" cy="2752279"/>
                      </a:xfrm>
                      <a:prstGeom prst="rect">
                        <a:avLst/>
                      </a:prstGeom>
                      <a:noFill/>
                      <a:ln>
                        <a:noFill/>
                      </a:ln>
                    </p:spPr>
                  </p:pic>
                </p:oleObj>
              </mc:Fallback>
            </mc:AlternateContent>
          </a:graphicData>
        </a:graphic>
      </p:graphicFrame>
      <p:sp>
        <p:nvSpPr>
          <p:cNvPr id="7" name="TextBox 6"/>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8" name="Group 7"/>
          <p:cNvGrpSpPr/>
          <p:nvPr/>
        </p:nvGrpSpPr>
        <p:grpSpPr>
          <a:xfrm>
            <a:off x="5257800" y="2133600"/>
            <a:ext cx="3429000" cy="1447800"/>
            <a:chOff x="3200400" y="2514600"/>
            <a:chExt cx="3429000" cy="1447800"/>
          </a:xfrm>
        </p:grpSpPr>
        <p:sp>
          <p:nvSpPr>
            <p:cNvPr id="9" name="Rectangle 8"/>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pic>
        <p:nvPicPr>
          <p:cNvPr id="18" name="Picture 17"/>
          <p:cNvPicPr>
            <a:picLocks noChangeAspect="1"/>
          </p:cNvPicPr>
          <p:nvPr/>
        </p:nvPicPr>
        <p:blipFill>
          <a:blip r:embed="rId6"/>
          <a:stretch>
            <a:fillRect/>
          </a:stretch>
        </p:blipFill>
        <p:spPr>
          <a:xfrm>
            <a:off x="914400" y="3551887"/>
            <a:ext cx="4648200" cy="2589527"/>
          </a:xfrm>
          <a:prstGeom prst="rect">
            <a:avLst/>
          </a:prstGeom>
        </p:spPr>
      </p:pic>
      <p:sp>
        <p:nvSpPr>
          <p:cNvPr id="19" name="TextBox 18"/>
          <p:cNvSpPr txBox="1"/>
          <p:nvPr/>
        </p:nvSpPr>
        <p:spPr>
          <a:xfrm>
            <a:off x="3200400" y="5862935"/>
            <a:ext cx="381000" cy="461665"/>
          </a:xfrm>
          <a:prstGeom prst="rect">
            <a:avLst/>
          </a:prstGeom>
          <a:noFill/>
        </p:spPr>
        <p:txBody>
          <a:bodyPr wrap="square" rtlCol="0">
            <a:spAutoFit/>
          </a:bodyPr>
          <a:lstStyle/>
          <a:p>
            <a:r>
              <a:rPr lang="en-US" sz="2400" i="1" dirty="0">
                <a:latin typeface="+mj-lt"/>
              </a:rPr>
              <a:t>t</a:t>
            </a:r>
          </a:p>
        </p:txBody>
      </p:sp>
    </p:spTree>
    <p:extLst>
      <p:ext uri="{BB962C8B-B14F-4D97-AF65-F5344CB8AC3E}">
        <p14:creationId xmlns:p14="http://schemas.microsoft.com/office/powerpoint/2010/main" val="2489003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152400" y="384711"/>
            <a:ext cx="7924800" cy="3416320"/>
          </a:xfrm>
          <a:prstGeom prst="rect">
            <a:avLst/>
          </a:prstGeom>
          <a:noFill/>
        </p:spPr>
        <p:txBody>
          <a:bodyPr wrap="square" rtlCol="0">
            <a:spAutoFit/>
          </a:bodyPr>
          <a:lstStyle/>
          <a:p>
            <a:r>
              <a:rPr lang="en-US" sz="2400" b="1" dirty="0"/>
              <a:t>Recall:  PHY 711 -- Assignment #18     </a:t>
            </a:r>
            <a:r>
              <a:rPr lang="en-US" sz="2400" dirty="0"/>
              <a:t>Oct. 26, 2020</a:t>
            </a:r>
          </a:p>
          <a:p>
            <a:endParaRPr lang="en-US" sz="2400" dirty="0"/>
          </a:p>
          <a:p>
            <a:r>
              <a:rPr lang="en-US" sz="2400" dirty="0"/>
              <a:t>Determine the form of the velocity potential for an incompressible fluid representing uniform velocity in the </a:t>
            </a:r>
            <a:r>
              <a:rPr lang="en-US" sz="2400" b="1" dirty="0"/>
              <a:t>z</a:t>
            </a:r>
            <a:r>
              <a:rPr lang="en-US" sz="2400" dirty="0"/>
              <a:t> direction at large distances from a spherical obstruction of radius </a:t>
            </a:r>
            <a:r>
              <a:rPr lang="en-US" sz="2400" i="1" dirty="0"/>
              <a:t>a</a:t>
            </a:r>
            <a:r>
              <a:rPr lang="en-US" sz="2400" dirty="0"/>
              <a:t>. Find the form of the velocity potential and the velocity field for all </a:t>
            </a:r>
            <a:r>
              <a:rPr lang="en-US" sz="2400" i="1" dirty="0"/>
              <a:t>r &gt; a</a:t>
            </a:r>
            <a:r>
              <a:rPr lang="en-US" sz="2400" dirty="0"/>
              <a:t>. Assume that for </a:t>
            </a:r>
            <a:r>
              <a:rPr lang="en-US" sz="2400" i="1" dirty="0"/>
              <a:t>r = a, </a:t>
            </a:r>
            <a:r>
              <a:rPr lang="en-US" sz="2400" dirty="0"/>
              <a:t>the velocity in the radial direction is 0 but the velocity in the azimuthal direction is not necessarily 0. </a:t>
            </a:r>
          </a:p>
        </p:txBody>
      </p:sp>
      <p:pic>
        <p:nvPicPr>
          <p:cNvPr id="390146" name="Picture 2" descr="http://urbana.mie.uc.edu/yliu/Images/Stokes_Flow_Around_A_Cylinder.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3657600"/>
            <a:ext cx="3057143" cy="2642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2647531997"/>
              </p:ext>
            </p:extLst>
          </p:nvPr>
        </p:nvGraphicFramePr>
        <p:xfrm>
          <a:off x="347662" y="3856923"/>
          <a:ext cx="4486275" cy="1770062"/>
        </p:xfrm>
        <a:graphic>
          <a:graphicData uri="http://schemas.openxmlformats.org/presentationml/2006/ole">
            <mc:AlternateContent xmlns:mc="http://schemas.openxmlformats.org/markup-compatibility/2006">
              <mc:Choice xmlns:v="urn:schemas-microsoft-com:vml" Requires="v">
                <p:oleObj spid="_x0000_s428080" name="Equation" r:id="rId5" imgW="2679480" imgH="1054080" progId="Equation.DSMT4">
                  <p:embed/>
                </p:oleObj>
              </mc:Choice>
              <mc:Fallback>
                <p:oleObj name="Equation" r:id="rId5" imgW="2679480" imgH="1054080" progId="Equation.DSMT4">
                  <p:embed/>
                  <p:pic>
                    <p:nvPicPr>
                      <p:cNvPr id="0" name=""/>
                      <p:cNvPicPr>
                        <a:picLocks noChangeAspect="1" noChangeArrowheads="1"/>
                      </p:cNvPicPr>
                      <p:nvPr/>
                    </p:nvPicPr>
                    <p:blipFill>
                      <a:blip r:embed="rId6"/>
                      <a:srcRect/>
                      <a:stretch>
                        <a:fillRect/>
                      </a:stretch>
                    </p:blipFill>
                    <p:spPr bwMode="auto">
                      <a:xfrm>
                        <a:off x="347662" y="3856923"/>
                        <a:ext cx="4486275" cy="177006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5077E25-FF31-4DC8-9470-7429E43C0101}"/>
              </a:ext>
            </a:extLst>
          </p:cNvPr>
          <p:cNvSpPr txBox="1"/>
          <p:nvPr/>
        </p:nvSpPr>
        <p:spPr>
          <a:xfrm>
            <a:off x="114019" y="5707915"/>
            <a:ext cx="4724400" cy="830997"/>
          </a:xfrm>
          <a:prstGeom prst="rect">
            <a:avLst/>
          </a:prstGeom>
          <a:noFill/>
        </p:spPr>
        <p:txBody>
          <a:bodyPr wrap="square" rtlCol="0">
            <a:spAutoFit/>
          </a:bodyPr>
          <a:lstStyle/>
          <a:p>
            <a:r>
              <a:rPr lang="en-US" sz="2400" dirty="0">
                <a:solidFill>
                  <a:srgbClr val="DA32AA"/>
                </a:solidFill>
                <a:latin typeface="+mj-lt"/>
              </a:rPr>
              <a:t>In the present viscous case, we will assume that </a:t>
            </a:r>
            <a:r>
              <a:rPr lang="en-US" sz="2400" b="1" dirty="0">
                <a:solidFill>
                  <a:srgbClr val="DA32AA"/>
                </a:solidFill>
                <a:latin typeface="+mj-lt"/>
              </a:rPr>
              <a:t>v</a:t>
            </a:r>
            <a:r>
              <a:rPr lang="en-US" sz="2400" dirty="0">
                <a:solidFill>
                  <a:srgbClr val="DA32AA"/>
                </a:solidFill>
                <a:latin typeface="+mj-lt"/>
              </a:rPr>
              <a:t>(</a:t>
            </a:r>
            <a:r>
              <a:rPr lang="en-US" sz="2400" i="1" dirty="0">
                <a:solidFill>
                  <a:srgbClr val="DA32AA"/>
                </a:solidFill>
                <a:latin typeface="+mj-lt"/>
              </a:rPr>
              <a:t>a</a:t>
            </a:r>
            <a:r>
              <a:rPr lang="en-US" sz="2400" dirty="0">
                <a:solidFill>
                  <a:srgbClr val="DA32AA"/>
                </a:solidFill>
                <a:latin typeface="+mj-lt"/>
              </a:rPr>
              <a:t>)=0.</a:t>
            </a:r>
          </a:p>
        </p:txBody>
      </p:sp>
    </p:spTree>
    <p:extLst>
      <p:ext uri="{BB962C8B-B14F-4D97-AF65-F5344CB8AC3E}">
        <p14:creationId xmlns:p14="http://schemas.microsoft.com/office/powerpoint/2010/main" val="1241038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9822569"/>
              </p:ext>
            </p:extLst>
          </p:nvPr>
        </p:nvGraphicFramePr>
        <p:xfrm>
          <a:off x="457200" y="450628"/>
          <a:ext cx="8397240" cy="2492597"/>
        </p:xfrm>
        <a:graphic>
          <a:graphicData uri="http://schemas.openxmlformats.org/presentationml/2006/ole">
            <mc:AlternateContent xmlns:mc="http://schemas.openxmlformats.org/markup-compatibility/2006">
              <mc:Choice xmlns:v="urn:schemas-microsoft-com:vml" Requires="v">
                <p:oleObj spid="_x0000_s429148"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450628"/>
                        <a:ext cx="8397240" cy="249259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27905759"/>
              </p:ext>
            </p:extLst>
          </p:nvPr>
        </p:nvGraphicFramePr>
        <p:xfrm>
          <a:off x="1057275" y="2747963"/>
          <a:ext cx="5154613" cy="2908300"/>
        </p:xfrm>
        <a:graphic>
          <a:graphicData uri="http://schemas.openxmlformats.org/presentationml/2006/ole">
            <mc:AlternateContent xmlns:mc="http://schemas.openxmlformats.org/markup-compatibility/2006">
              <mc:Choice xmlns:v="urn:schemas-microsoft-com:vml" Requires="v">
                <p:oleObj spid="_x0000_s429149" name="Equation" r:id="rId6" imgW="2958840" imgH="1663560" progId="Equation.DSMT4">
                  <p:embed/>
                </p:oleObj>
              </mc:Choice>
              <mc:Fallback>
                <p:oleObj name="Equation" r:id="rId6" imgW="2958840" imgH="1663560" progId="Equation.DSMT4">
                  <p:embed/>
                  <p:pic>
                    <p:nvPicPr>
                      <p:cNvPr id="0" name=""/>
                      <p:cNvPicPr>
                        <a:picLocks noChangeAspect="1" noChangeArrowheads="1"/>
                      </p:cNvPicPr>
                      <p:nvPr/>
                    </p:nvPicPr>
                    <p:blipFill>
                      <a:blip r:embed="rId7"/>
                      <a:srcRect/>
                      <a:stretch>
                        <a:fillRect/>
                      </a:stretch>
                    </p:blipFill>
                    <p:spPr bwMode="auto">
                      <a:xfrm>
                        <a:off x="1057275" y="2747963"/>
                        <a:ext cx="5154613" cy="2908300"/>
                      </a:xfrm>
                      <a:prstGeom prst="rect">
                        <a:avLst/>
                      </a:prstGeom>
                      <a:noFill/>
                      <a:ln>
                        <a:noFill/>
                      </a:ln>
                    </p:spPr>
                  </p:pic>
                </p:oleObj>
              </mc:Fallback>
            </mc:AlternateContent>
          </a:graphicData>
        </a:graphic>
      </p:graphicFrame>
      <p:sp>
        <p:nvSpPr>
          <p:cNvPr id="7" name="Curved Left Arrow 6"/>
          <p:cNvSpPr/>
          <p:nvPr/>
        </p:nvSpPr>
        <p:spPr>
          <a:xfrm>
            <a:off x="4038600" y="1490979"/>
            <a:ext cx="5011420" cy="4452621"/>
          </a:xfrm>
          <a:prstGeom prst="curvedLeftArrow">
            <a:avLst>
              <a:gd name="adj1" fmla="val 10298"/>
              <a:gd name="adj2" fmla="val 22473"/>
              <a:gd name="adj3" fmla="val 23377"/>
            </a:avLst>
          </a:prstGeom>
          <a:solidFill>
            <a:srgbClr val="DA32AA">
              <a:alpha val="31000"/>
            </a:srgbClr>
          </a:solidFill>
          <a:ln>
            <a:solidFill>
              <a:schemeClr val="accent1">
                <a:shade val="5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0124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4716477"/>
              </p:ext>
            </p:extLst>
          </p:nvPr>
        </p:nvGraphicFramePr>
        <p:xfrm>
          <a:off x="685800" y="227807"/>
          <a:ext cx="5684838" cy="1865312"/>
        </p:xfrm>
        <a:graphic>
          <a:graphicData uri="http://schemas.openxmlformats.org/presentationml/2006/ole">
            <mc:AlternateContent xmlns:mc="http://schemas.openxmlformats.org/markup-compatibility/2006">
              <mc:Choice xmlns:v="urn:schemas-microsoft-com:vml" Requires="v">
                <p:oleObj spid="_x0000_s430217" name="Equation" r:id="rId4" imgW="3263760" imgH="1066680" progId="Equation.DSMT4">
                  <p:embed/>
                </p:oleObj>
              </mc:Choice>
              <mc:Fallback>
                <p:oleObj name="Equation" r:id="rId4" imgW="3263760" imgH="1066680" progId="Equation.DSMT4">
                  <p:embed/>
                  <p:pic>
                    <p:nvPicPr>
                      <p:cNvPr id="0" name=""/>
                      <p:cNvPicPr>
                        <a:picLocks noChangeAspect="1" noChangeArrowheads="1"/>
                      </p:cNvPicPr>
                      <p:nvPr/>
                    </p:nvPicPr>
                    <p:blipFill>
                      <a:blip r:embed="rId5"/>
                      <a:srcRect/>
                      <a:stretch>
                        <a:fillRect/>
                      </a:stretch>
                    </p:blipFill>
                    <p:spPr bwMode="auto">
                      <a:xfrm>
                        <a:off x="685800" y="227807"/>
                        <a:ext cx="5684838" cy="18653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82142356"/>
              </p:ext>
            </p:extLst>
          </p:nvPr>
        </p:nvGraphicFramePr>
        <p:xfrm>
          <a:off x="601663" y="4138613"/>
          <a:ext cx="4508500" cy="1093787"/>
        </p:xfrm>
        <a:graphic>
          <a:graphicData uri="http://schemas.openxmlformats.org/presentationml/2006/ole">
            <mc:AlternateContent xmlns:mc="http://schemas.openxmlformats.org/markup-compatibility/2006">
              <mc:Choice xmlns:v="urn:schemas-microsoft-com:vml" Requires="v">
                <p:oleObj spid="_x0000_s430218" name="Equation" r:id="rId6" imgW="2781000" imgH="672840" progId="Equation.DSMT4">
                  <p:embed/>
                </p:oleObj>
              </mc:Choice>
              <mc:Fallback>
                <p:oleObj name="Equation" r:id="rId6" imgW="2781000" imgH="672840" progId="Equation.DSMT4">
                  <p:embed/>
                  <p:pic>
                    <p:nvPicPr>
                      <p:cNvPr id="0" name=""/>
                      <p:cNvPicPr>
                        <a:picLocks noChangeAspect="1" noChangeArrowheads="1"/>
                      </p:cNvPicPr>
                      <p:nvPr/>
                    </p:nvPicPr>
                    <p:blipFill>
                      <a:blip r:embed="rId7"/>
                      <a:srcRect/>
                      <a:stretch>
                        <a:fillRect/>
                      </a:stretch>
                    </p:blipFill>
                    <p:spPr bwMode="auto">
                      <a:xfrm>
                        <a:off x="601663" y="4138613"/>
                        <a:ext cx="4508500" cy="1093787"/>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15644136"/>
              </p:ext>
            </p:extLst>
          </p:nvPr>
        </p:nvGraphicFramePr>
        <p:xfrm>
          <a:off x="708025" y="2399429"/>
          <a:ext cx="6356350" cy="1638300"/>
        </p:xfrm>
        <a:graphic>
          <a:graphicData uri="http://schemas.openxmlformats.org/presentationml/2006/ole">
            <mc:AlternateContent xmlns:mc="http://schemas.openxmlformats.org/markup-compatibility/2006">
              <mc:Choice xmlns:v="urn:schemas-microsoft-com:vml" Requires="v">
                <p:oleObj spid="_x0000_s430219" name="Equation" r:id="rId8" imgW="4152600" imgH="1066680" progId="Equation.DSMT4">
                  <p:embed/>
                </p:oleObj>
              </mc:Choice>
              <mc:Fallback>
                <p:oleObj name="Equation" r:id="rId8" imgW="4152600" imgH="1066680" progId="Equation.DSMT4">
                  <p:embed/>
                  <p:pic>
                    <p:nvPicPr>
                      <p:cNvPr id="0" name=""/>
                      <p:cNvPicPr>
                        <a:picLocks noChangeAspect="1" noChangeArrowheads="1"/>
                      </p:cNvPicPr>
                      <p:nvPr/>
                    </p:nvPicPr>
                    <p:blipFill>
                      <a:blip r:embed="rId9"/>
                      <a:srcRect/>
                      <a:stretch>
                        <a:fillRect/>
                      </a:stretch>
                    </p:blipFill>
                    <p:spPr bwMode="auto">
                      <a:xfrm>
                        <a:off x="708025" y="2399429"/>
                        <a:ext cx="6356350" cy="1638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87929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6428A5-1737-4269-9A1E-04B4C7C0A48F}"/>
              </a:ext>
            </a:extLst>
          </p:cNvPr>
          <p:cNvSpPr>
            <a:spLocks noGrp="1"/>
          </p:cNvSpPr>
          <p:nvPr>
            <p:ph type="dt" sz="half" idx="10"/>
          </p:nvPr>
        </p:nvSpPr>
        <p:spPr/>
        <p:txBody>
          <a:bodyPr/>
          <a:lstStyle/>
          <a:p>
            <a:r>
              <a:rPr lang="en-US"/>
              <a:t>11/18/2020</a:t>
            </a:r>
            <a:endParaRPr lang="en-US" dirty="0"/>
          </a:p>
        </p:txBody>
      </p:sp>
      <p:sp>
        <p:nvSpPr>
          <p:cNvPr id="3" name="Footer Placeholder 2">
            <a:extLst>
              <a:ext uri="{FF2B5EF4-FFF2-40B4-BE49-F238E27FC236}">
                <a16:creationId xmlns:a16="http://schemas.microsoft.com/office/drawing/2014/main" id="{5908B1E7-ED1E-4C58-B1B8-2E5B8AD81E03}"/>
              </a:ext>
            </a:extLst>
          </p:cNvPr>
          <p:cNvSpPr>
            <a:spLocks noGrp="1"/>
          </p:cNvSpPr>
          <p:nvPr>
            <p:ph type="ftr" sz="quarter" idx="11"/>
          </p:nvPr>
        </p:nvSpPr>
        <p:spPr/>
        <p:txBody>
          <a:bodyPr/>
          <a:lstStyle/>
          <a:p>
            <a:r>
              <a:rPr lang="en-US"/>
              <a:t>PHY 711  Fall 2020 -- Lecture 37</a:t>
            </a:r>
            <a:endParaRPr lang="en-US" dirty="0"/>
          </a:p>
        </p:txBody>
      </p:sp>
      <p:sp>
        <p:nvSpPr>
          <p:cNvPr id="4" name="Slide Number Placeholder 3">
            <a:extLst>
              <a:ext uri="{FF2B5EF4-FFF2-40B4-BE49-F238E27FC236}">
                <a16:creationId xmlns:a16="http://schemas.microsoft.com/office/drawing/2014/main" id="{B6F51D18-48E6-47D2-A00E-DE024B8C8FF5}"/>
              </a:ext>
            </a:extLst>
          </p:cNvPr>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a:extLst>
              <a:ext uri="{FF2B5EF4-FFF2-40B4-BE49-F238E27FC236}">
                <a16:creationId xmlns:a16="http://schemas.microsoft.com/office/drawing/2014/main" id="{BE0D4DC7-E54E-4C3A-A396-5B4B1DBC60D6}"/>
              </a:ext>
            </a:extLst>
          </p:cNvPr>
          <p:cNvSpPr txBox="1"/>
          <p:nvPr/>
        </p:nvSpPr>
        <p:spPr>
          <a:xfrm>
            <a:off x="457200" y="381000"/>
            <a:ext cx="7239000" cy="461665"/>
          </a:xfrm>
          <a:prstGeom prst="rect">
            <a:avLst/>
          </a:prstGeom>
          <a:noFill/>
        </p:spPr>
        <p:txBody>
          <a:bodyPr wrap="square" rtlCol="0">
            <a:spAutoFit/>
          </a:bodyPr>
          <a:lstStyle/>
          <a:p>
            <a:r>
              <a:rPr lang="en-US" sz="2400" dirty="0">
                <a:latin typeface="+mj-lt"/>
              </a:rPr>
              <a:t>Your question – why assume</a:t>
            </a:r>
          </a:p>
        </p:txBody>
      </p:sp>
      <p:graphicFrame>
        <p:nvGraphicFramePr>
          <p:cNvPr id="6" name="Object 5">
            <a:extLst>
              <a:ext uri="{FF2B5EF4-FFF2-40B4-BE49-F238E27FC236}">
                <a16:creationId xmlns:a16="http://schemas.microsoft.com/office/drawing/2014/main" id="{10093424-269C-469E-97E1-3BFF451EEB34}"/>
              </a:ext>
            </a:extLst>
          </p:cNvPr>
          <p:cNvGraphicFramePr>
            <a:graphicFrameLocks noChangeAspect="1"/>
          </p:cNvGraphicFramePr>
          <p:nvPr>
            <p:extLst>
              <p:ext uri="{D42A27DB-BD31-4B8C-83A1-F6EECF244321}">
                <p14:modId xmlns:p14="http://schemas.microsoft.com/office/powerpoint/2010/main" val="2957377686"/>
              </p:ext>
            </p:extLst>
          </p:nvPr>
        </p:nvGraphicFramePr>
        <p:xfrm>
          <a:off x="898525" y="990600"/>
          <a:ext cx="6356350" cy="1638300"/>
        </p:xfrm>
        <a:graphic>
          <a:graphicData uri="http://schemas.openxmlformats.org/presentationml/2006/ole">
            <mc:AlternateContent xmlns:mc="http://schemas.openxmlformats.org/markup-compatibility/2006">
              <mc:Choice xmlns:v="urn:schemas-microsoft-com:vml" Requires="v">
                <p:oleObj spid="_x0000_s439306" name="Equation" r:id="rId3" imgW="4152600" imgH="1066680" progId="Equation.DSMT4">
                  <p:embed/>
                </p:oleObj>
              </mc:Choice>
              <mc:Fallback>
                <p:oleObj name="Equation" r:id="rId3" imgW="4152600" imgH="1066680" progId="Equation.DSMT4">
                  <p:embed/>
                  <p:pic>
                    <p:nvPicPr>
                      <p:cNvPr id="10" name="Object 9"/>
                      <p:cNvPicPr>
                        <a:picLocks noChangeAspect="1" noChangeArrowheads="1"/>
                      </p:cNvPicPr>
                      <p:nvPr/>
                    </p:nvPicPr>
                    <p:blipFill>
                      <a:blip r:embed="rId4"/>
                      <a:srcRect/>
                      <a:stretch>
                        <a:fillRect/>
                      </a:stretch>
                    </p:blipFill>
                    <p:spPr bwMode="auto">
                      <a:xfrm>
                        <a:off x="898525" y="990600"/>
                        <a:ext cx="6356350" cy="1638300"/>
                      </a:xfrm>
                      <a:prstGeom prst="rect">
                        <a:avLst/>
                      </a:prstGeom>
                      <a:noFill/>
                      <a:ln>
                        <a:noFill/>
                      </a:ln>
                    </p:spPr>
                  </p:pic>
                </p:oleObj>
              </mc:Fallback>
            </mc:AlternateContent>
          </a:graphicData>
        </a:graphic>
      </p:graphicFrame>
      <p:grpSp>
        <p:nvGrpSpPr>
          <p:cNvPr id="7" name="Group 6">
            <a:extLst>
              <a:ext uri="{FF2B5EF4-FFF2-40B4-BE49-F238E27FC236}">
                <a16:creationId xmlns:a16="http://schemas.microsoft.com/office/drawing/2014/main" id="{8281ED64-F356-4F78-A6C6-482608CA6474}"/>
              </a:ext>
            </a:extLst>
          </p:cNvPr>
          <p:cNvGrpSpPr/>
          <p:nvPr/>
        </p:nvGrpSpPr>
        <p:grpSpPr>
          <a:xfrm>
            <a:off x="5257800" y="1752600"/>
            <a:ext cx="3429000" cy="1447800"/>
            <a:chOff x="3200400" y="2514600"/>
            <a:chExt cx="3429000" cy="1447800"/>
          </a:xfrm>
        </p:grpSpPr>
        <p:sp>
          <p:nvSpPr>
            <p:cNvPr id="8" name="Rectangle 7">
              <a:extLst>
                <a:ext uri="{FF2B5EF4-FFF2-40B4-BE49-F238E27FC236}">
                  <a16:creationId xmlns:a16="http://schemas.microsoft.com/office/drawing/2014/main" id="{592392CC-0840-4110-B6F3-AB090552DFF2}"/>
                </a:ext>
              </a:extLst>
            </p:cNvPr>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E263FB8-4CE2-442A-93A3-FED1E851D9BB}"/>
                </a:ext>
              </a:extLst>
            </p:cNvPr>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C8710A55-9631-4BFD-B318-CA242FF977F6}"/>
                </a:ext>
              </a:extLst>
            </p:cNvPr>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B9A338A-DC1D-4C42-8B5B-5F39888D4665}"/>
                </a:ext>
              </a:extLst>
            </p:cNvPr>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a:extLst>
                <a:ext uri="{FF2B5EF4-FFF2-40B4-BE49-F238E27FC236}">
                  <a16:creationId xmlns:a16="http://schemas.microsoft.com/office/drawing/2014/main" id="{5DDDE12E-B9AA-4221-BE38-30332784100A}"/>
                </a:ext>
              </a:extLst>
            </p:cNvPr>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5130814-8A30-4880-9E66-B35E696B89A8}"/>
                </a:ext>
              </a:extLst>
            </p:cNvPr>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graphicFrame>
        <p:nvGraphicFramePr>
          <p:cNvPr id="14" name="Object 13">
            <a:extLst>
              <a:ext uri="{FF2B5EF4-FFF2-40B4-BE49-F238E27FC236}">
                <a16:creationId xmlns:a16="http://schemas.microsoft.com/office/drawing/2014/main" id="{3E3ED8C3-02F8-438A-9861-69A853C34F25}"/>
              </a:ext>
            </a:extLst>
          </p:cNvPr>
          <p:cNvGraphicFramePr>
            <a:graphicFrameLocks noChangeAspect="1"/>
          </p:cNvGraphicFramePr>
          <p:nvPr>
            <p:extLst>
              <p:ext uri="{D42A27DB-BD31-4B8C-83A1-F6EECF244321}">
                <p14:modId xmlns:p14="http://schemas.microsoft.com/office/powerpoint/2010/main" val="3705357691"/>
              </p:ext>
            </p:extLst>
          </p:nvPr>
        </p:nvGraphicFramePr>
        <p:xfrm>
          <a:off x="6191065" y="3794760"/>
          <a:ext cx="2057383" cy="609595"/>
        </p:xfrm>
        <a:graphic>
          <a:graphicData uri="http://schemas.openxmlformats.org/presentationml/2006/ole">
            <mc:AlternateContent xmlns:mc="http://schemas.openxmlformats.org/markup-compatibility/2006">
              <mc:Choice xmlns:v="urn:schemas-microsoft-com:vml" Requires="v">
                <p:oleObj spid="_x0000_s439307" name="Equation" r:id="rId5" imgW="685800" imgH="203040" progId="Equation.DSMT4">
                  <p:embed/>
                </p:oleObj>
              </mc:Choice>
              <mc:Fallback>
                <p:oleObj name="Equation" r:id="rId5" imgW="685800" imgH="203040" progId="Equation.DSMT4">
                  <p:embed/>
                  <p:pic>
                    <p:nvPicPr>
                      <p:cNvPr id="0" name=""/>
                      <p:cNvPicPr/>
                      <p:nvPr/>
                    </p:nvPicPr>
                    <p:blipFill>
                      <a:blip r:embed="rId6"/>
                      <a:stretch>
                        <a:fillRect/>
                      </a:stretch>
                    </p:blipFill>
                    <p:spPr>
                      <a:xfrm>
                        <a:off x="6191065" y="3794760"/>
                        <a:ext cx="2057383" cy="609595"/>
                      </a:xfrm>
                      <a:prstGeom prst="rect">
                        <a:avLst/>
                      </a:prstGeom>
                    </p:spPr>
                  </p:pic>
                </p:oleObj>
              </mc:Fallback>
            </mc:AlternateContent>
          </a:graphicData>
        </a:graphic>
      </p:graphicFrame>
      <p:sp>
        <p:nvSpPr>
          <p:cNvPr id="15" name="Arrow: Curved Up 14">
            <a:extLst>
              <a:ext uri="{FF2B5EF4-FFF2-40B4-BE49-F238E27FC236}">
                <a16:creationId xmlns:a16="http://schemas.microsoft.com/office/drawing/2014/main" id="{83E580A0-649C-4412-A779-28C61CA63833}"/>
              </a:ext>
            </a:extLst>
          </p:cNvPr>
          <p:cNvSpPr/>
          <p:nvPr/>
        </p:nvSpPr>
        <p:spPr>
          <a:xfrm rot="16850060">
            <a:off x="7620000" y="3063240"/>
            <a:ext cx="1066800"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20062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3867991733"/>
              </p:ext>
            </p:extLst>
          </p:nvPr>
        </p:nvGraphicFramePr>
        <p:xfrm>
          <a:off x="387350" y="381000"/>
          <a:ext cx="8604250" cy="3181205"/>
        </p:xfrm>
        <a:graphic>
          <a:graphicData uri="http://schemas.openxmlformats.org/presentationml/2006/ole">
            <mc:AlternateContent xmlns:mc="http://schemas.openxmlformats.org/markup-compatibility/2006">
              <mc:Choice xmlns:v="urn:schemas-microsoft-com:vml" Requires="v">
                <p:oleObj spid="_x0000_s431198" name="Equation" r:id="rId4" imgW="5308560" imgH="1955520" progId="Equation.DSMT4">
                  <p:embed/>
                </p:oleObj>
              </mc:Choice>
              <mc:Fallback>
                <p:oleObj name="Equation" r:id="rId4" imgW="5308560" imgH="1955520" progId="Equation.DSMT4">
                  <p:embed/>
                  <p:pic>
                    <p:nvPicPr>
                      <p:cNvPr id="0" name=""/>
                      <p:cNvPicPr>
                        <a:picLocks noChangeAspect="1" noChangeArrowheads="1"/>
                      </p:cNvPicPr>
                      <p:nvPr/>
                    </p:nvPicPr>
                    <p:blipFill>
                      <a:blip r:embed="rId5"/>
                      <a:srcRect/>
                      <a:stretch>
                        <a:fillRect/>
                      </a:stretch>
                    </p:blipFill>
                    <p:spPr bwMode="auto">
                      <a:xfrm>
                        <a:off x="387350" y="381000"/>
                        <a:ext cx="8604250" cy="318120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14962039"/>
              </p:ext>
            </p:extLst>
          </p:nvPr>
        </p:nvGraphicFramePr>
        <p:xfrm>
          <a:off x="665163" y="3579813"/>
          <a:ext cx="7050087" cy="1930400"/>
        </p:xfrm>
        <a:graphic>
          <a:graphicData uri="http://schemas.openxmlformats.org/presentationml/2006/ole">
            <mc:AlternateContent xmlns:mc="http://schemas.openxmlformats.org/markup-compatibility/2006">
              <mc:Choice xmlns:v="urn:schemas-microsoft-com:vml" Requires="v">
                <p:oleObj spid="_x0000_s431199" name="Equation" r:id="rId6" imgW="2933640" imgH="799920" progId="Equation.DSMT4">
                  <p:embed/>
                </p:oleObj>
              </mc:Choice>
              <mc:Fallback>
                <p:oleObj name="Equation" r:id="rId6" imgW="2933640" imgH="799920" progId="Equation.DSMT4">
                  <p:embed/>
                  <p:pic>
                    <p:nvPicPr>
                      <p:cNvPr id="0" name=""/>
                      <p:cNvPicPr>
                        <a:picLocks noChangeAspect="1" noChangeArrowheads="1"/>
                      </p:cNvPicPr>
                      <p:nvPr/>
                    </p:nvPicPr>
                    <p:blipFill>
                      <a:blip r:embed="rId7"/>
                      <a:srcRect/>
                      <a:stretch>
                        <a:fillRect/>
                      </a:stretch>
                    </p:blipFill>
                    <p:spPr bwMode="auto">
                      <a:xfrm>
                        <a:off x="665163" y="3579813"/>
                        <a:ext cx="7050087"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547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C78BBE-73CC-49C1-B4F1-E98FF9F416B0}"/>
              </a:ext>
            </a:extLst>
          </p:cNvPr>
          <p:cNvSpPr>
            <a:spLocks noGrp="1"/>
          </p:cNvSpPr>
          <p:nvPr>
            <p:ph type="dt" sz="half" idx="10"/>
          </p:nvPr>
        </p:nvSpPr>
        <p:spPr/>
        <p:txBody>
          <a:bodyPr/>
          <a:lstStyle/>
          <a:p>
            <a:r>
              <a:rPr lang="en-US"/>
              <a:t>11/18/2020</a:t>
            </a:r>
            <a:endParaRPr lang="en-US" dirty="0"/>
          </a:p>
        </p:txBody>
      </p:sp>
      <p:sp>
        <p:nvSpPr>
          <p:cNvPr id="3" name="Footer Placeholder 2">
            <a:extLst>
              <a:ext uri="{FF2B5EF4-FFF2-40B4-BE49-F238E27FC236}">
                <a16:creationId xmlns:a16="http://schemas.microsoft.com/office/drawing/2014/main" id="{B99BCCE6-DF4D-4416-B607-C9E7E0313A0F}"/>
              </a:ext>
            </a:extLst>
          </p:cNvPr>
          <p:cNvSpPr>
            <a:spLocks noGrp="1"/>
          </p:cNvSpPr>
          <p:nvPr>
            <p:ph type="ftr" sz="quarter" idx="11"/>
          </p:nvPr>
        </p:nvSpPr>
        <p:spPr/>
        <p:txBody>
          <a:bodyPr/>
          <a:lstStyle/>
          <a:p>
            <a:r>
              <a:rPr lang="en-US"/>
              <a:t>PHY 711  Fall 2020 -- Lecture 37</a:t>
            </a:r>
            <a:endParaRPr lang="en-US" dirty="0"/>
          </a:p>
        </p:txBody>
      </p:sp>
      <p:sp>
        <p:nvSpPr>
          <p:cNvPr id="4" name="Slide Number Placeholder 3">
            <a:extLst>
              <a:ext uri="{FF2B5EF4-FFF2-40B4-BE49-F238E27FC236}">
                <a16:creationId xmlns:a16="http://schemas.microsoft.com/office/drawing/2014/main" id="{5E34642E-EFAC-411A-8F1A-5C219DF43DFD}"/>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D336E94B-1F7C-4BBF-BF0E-D09F4434F6CE}"/>
              </a:ext>
            </a:extLst>
          </p:cNvPr>
          <p:cNvSpPr txBox="1"/>
          <p:nvPr/>
        </p:nvSpPr>
        <p:spPr>
          <a:xfrm>
            <a:off x="76200" y="168275"/>
            <a:ext cx="8458200" cy="1200329"/>
          </a:xfrm>
          <a:prstGeom prst="rect">
            <a:avLst/>
          </a:prstGeom>
          <a:noFill/>
        </p:spPr>
        <p:txBody>
          <a:bodyPr wrap="square" rtlCol="0">
            <a:spAutoFit/>
          </a:bodyPr>
          <a:lstStyle/>
          <a:p>
            <a:r>
              <a:rPr lang="en-US" sz="2400" dirty="0">
                <a:latin typeface="+mj-lt"/>
              </a:rPr>
              <a:t>Your questions –</a:t>
            </a:r>
          </a:p>
          <a:p>
            <a:r>
              <a:rPr lang="en-US" sz="2400" dirty="0">
                <a:latin typeface="+mj-lt"/>
              </a:rPr>
              <a:t>From Gao – </a:t>
            </a:r>
          </a:p>
          <a:p>
            <a:r>
              <a:rPr lang="en-US" sz="2400" dirty="0">
                <a:latin typeface="+mj-lt"/>
              </a:rPr>
              <a:t>1, </a:t>
            </a:r>
            <a:r>
              <a:rPr lang="en-US" dirty="0"/>
              <a:t>Why can we let v be like this?</a:t>
            </a:r>
            <a:endParaRPr lang="en-US" sz="2400" dirty="0">
              <a:latin typeface="+mj-lt"/>
            </a:endParaRPr>
          </a:p>
        </p:txBody>
      </p:sp>
      <p:pic>
        <p:nvPicPr>
          <p:cNvPr id="437252" name="Picture 4" descr="截屏2020-11-18 下午6.59.48.png">
            <a:extLst>
              <a:ext uri="{FF2B5EF4-FFF2-40B4-BE49-F238E27FC236}">
                <a16:creationId xmlns:a16="http://schemas.microsoft.com/office/drawing/2014/main" id="{458AD767-5B8D-458C-B727-DF849D7844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768439"/>
            <a:ext cx="3657600" cy="683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0389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7984658"/>
              </p:ext>
            </p:extLst>
          </p:nvPr>
        </p:nvGraphicFramePr>
        <p:xfrm>
          <a:off x="304800" y="228600"/>
          <a:ext cx="8662988" cy="2847975"/>
        </p:xfrm>
        <a:graphic>
          <a:graphicData uri="http://schemas.openxmlformats.org/presentationml/2006/ole">
            <mc:AlternateContent xmlns:mc="http://schemas.openxmlformats.org/markup-compatibility/2006">
              <mc:Choice xmlns:v="urn:schemas-microsoft-com:vml" Requires="v">
                <p:oleObj spid="_x0000_s432220" name="数式" r:id="rId4" imgW="3606480" imgH="1180800" progId="Equation.3">
                  <p:embed/>
                </p:oleObj>
              </mc:Choice>
              <mc:Fallback>
                <p:oleObj name="数式" r:id="rId4" imgW="3606480" imgH="1180800" progId="Equation.3">
                  <p:embed/>
                  <p:pic>
                    <p:nvPicPr>
                      <p:cNvPr id="0" name=""/>
                      <p:cNvPicPr>
                        <a:picLocks noChangeAspect="1" noChangeArrowheads="1"/>
                      </p:cNvPicPr>
                      <p:nvPr/>
                    </p:nvPicPr>
                    <p:blipFill>
                      <a:blip r:embed="rId5"/>
                      <a:srcRect/>
                      <a:stretch>
                        <a:fillRect/>
                      </a:stretch>
                    </p:blipFill>
                    <p:spPr bwMode="auto">
                      <a:xfrm>
                        <a:off x="304800" y="228600"/>
                        <a:ext cx="8662988"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4440077"/>
              </p:ext>
            </p:extLst>
          </p:nvPr>
        </p:nvGraphicFramePr>
        <p:xfrm>
          <a:off x="330200" y="3186113"/>
          <a:ext cx="8483600" cy="3060700"/>
        </p:xfrm>
        <a:graphic>
          <a:graphicData uri="http://schemas.openxmlformats.org/presentationml/2006/ole">
            <mc:AlternateContent xmlns:mc="http://schemas.openxmlformats.org/markup-compatibility/2006">
              <mc:Choice xmlns:v="urn:schemas-microsoft-com:vml" Requires="v">
                <p:oleObj spid="_x0000_s432221" name="Equation" r:id="rId6" imgW="5473440" imgH="1968480" progId="Equation.DSMT4">
                  <p:embed/>
                </p:oleObj>
              </mc:Choice>
              <mc:Fallback>
                <p:oleObj name="Equation" r:id="rId6" imgW="5473440" imgH="1968480" progId="Equation.DSMT4">
                  <p:embed/>
                  <p:pic>
                    <p:nvPicPr>
                      <p:cNvPr id="0" name=""/>
                      <p:cNvPicPr>
                        <a:picLocks noChangeAspect="1" noChangeArrowheads="1"/>
                      </p:cNvPicPr>
                      <p:nvPr/>
                    </p:nvPicPr>
                    <p:blipFill>
                      <a:blip r:embed="rId7"/>
                      <a:srcRect/>
                      <a:stretch>
                        <a:fillRect/>
                      </a:stretch>
                    </p:blipFill>
                    <p:spPr bwMode="auto">
                      <a:xfrm>
                        <a:off x="330200" y="3186113"/>
                        <a:ext cx="8483600" cy="306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0661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46433492"/>
              </p:ext>
            </p:extLst>
          </p:nvPr>
        </p:nvGraphicFramePr>
        <p:xfrm>
          <a:off x="367748" y="33130"/>
          <a:ext cx="6749567" cy="2867581"/>
        </p:xfrm>
        <a:graphic>
          <a:graphicData uri="http://schemas.openxmlformats.org/presentationml/2006/ole">
            <mc:AlternateContent xmlns:mc="http://schemas.openxmlformats.org/markup-compatibility/2006">
              <mc:Choice xmlns:v="urn:schemas-microsoft-com:vml" Requires="v">
                <p:oleObj spid="_x0000_s433244" name="Equation" r:id="rId4" imgW="3962160" imgH="1676160" progId="Equation.DSMT4">
                  <p:embed/>
                </p:oleObj>
              </mc:Choice>
              <mc:Fallback>
                <p:oleObj name="Equation" r:id="rId4" imgW="3962160" imgH="1676160" progId="Equation.DSMT4">
                  <p:embed/>
                  <p:pic>
                    <p:nvPicPr>
                      <p:cNvPr id="0" name=""/>
                      <p:cNvPicPr>
                        <a:picLocks noChangeAspect="1" noChangeArrowheads="1"/>
                      </p:cNvPicPr>
                      <p:nvPr/>
                    </p:nvPicPr>
                    <p:blipFill>
                      <a:blip r:embed="rId5"/>
                      <a:srcRect/>
                      <a:stretch>
                        <a:fillRect/>
                      </a:stretch>
                    </p:blipFill>
                    <p:spPr bwMode="auto">
                      <a:xfrm>
                        <a:off x="367748" y="33130"/>
                        <a:ext cx="6749567" cy="286758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9996474"/>
              </p:ext>
            </p:extLst>
          </p:nvPr>
        </p:nvGraphicFramePr>
        <p:xfrm>
          <a:off x="457200" y="2900711"/>
          <a:ext cx="8478838" cy="3973512"/>
        </p:xfrm>
        <a:graphic>
          <a:graphicData uri="http://schemas.openxmlformats.org/presentationml/2006/ole">
            <mc:AlternateContent xmlns:mc="http://schemas.openxmlformats.org/markup-compatibility/2006">
              <mc:Choice xmlns:v="urn:schemas-microsoft-com:vml" Requires="v">
                <p:oleObj spid="_x0000_s433245" name="Equation" r:id="rId6" imgW="4978080" imgH="2323800" progId="Equation.DSMT4">
                  <p:embed/>
                </p:oleObj>
              </mc:Choice>
              <mc:Fallback>
                <p:oleObj name="Equation" r:id="rId6" imgW="4978080" imgH="2323800" progId="Equation.DSMT4">
                  <p:embed/>
                  <p:pic>
                    <p:nvPicPr>
                      <p:cNvPr id="0" name=""/>
                      <p:cNvPicPr>
                        <a:picLocks noChangeAspect="1" noChangeArrowheads="1"/>
                      </p:cNvPicPr>
                      <p:nvPr/>
                    </p:nvPicPr>
                    <p:blipFill>
                      <a:blip r:embed="rId7"/>
                      <a:srcRect/>
                      <a:stretch>
                        <a:fillRect/>
                      </a:stretch>
                    </p:blipFill>
                    <p:spPr bwMode="auto">
                      <a:xfrm>
                        <a:off x="457200" y="2900711"/>
                        <a:ext cx="8478838" cy="3973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1781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1263007"/>
              </p:ext>
            </p:extLst>
          </p:nvPr>
        </p:nvGraphicFramePr>
        <p:xfrm>
          <a:off x="374650" y="552450"/>
          <a:ext cx="8262938" cy="5327650"/>
        </p:xfrm>
        <a:graphic>
          <a:graphicData uri="http://schemas.openxmlformats.org/presentationml/2006/ole">
            <mc:AlternateContent xmlns:mc="http://schemas.openxmlformats.org/markup-compatibility/2006">
              <mc:Choice xmlns:v="urn:schemas-microsoft-com:vml" Requires="v">
                <p:oleObj spid="_x0000_s434223" name="Equation" r:id="rId4" imgW="5473440" imgH="3517560" progId="Equation.DSMT4">
                  <p:embed/>
                </p:oleObj>
              </mc:Choice>
              <mc:Fallback>
                <p:oleObj name="Equation" r:id="rId4" imgW="5473440" imgH="3517560" progId="Equation.DSMT4">
                  <p:embed/>
                  <p:pic>
                    <p:nvPicPr>
                      <p:cNvPr id="0" name=""/>
                      <p:cNvPicPr>
                        <a:picLocks noChangeAspect="1" noChangeArrowheads="1"/>
                      </p:cNvPicPr>
                      <p:nvPr/>
                    </p:nvPicPr>
                    <p:blipFill>
                      <a:blip r:embed="rId5"/>
                      <a:srcRect/>
                      <a:stretch>
                        <a:fillRect/>
                      </a:stretch>
                    </p:blipFill>
                    <p:spPr bwMode="auto">
                      <a:xfrm>
                        <a:off x="374650" y="552450"/>
                        <a:ext cx="8262938" cy="532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662256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28031328"/>
              </p:ext>
            </p:extLst>
          </p:nvPr>
        </p:nvGraphicFramePr>
        <p:xfrm>
          <a:off x="1798638" y="625475"/>
          <a:ext cx="5062537" cy="5080000"/>
        </p:xfrm>
        <a:graphic>
          <a:graphicData uri="http://schemas.openxmlformats.org/presentationml/2006/ole">
            <mc:AlternateContent xmlns:mc="http://schemas.openxmlformats.org/markup-compatibility/2006">
              <mc:Choice xmlns:v="urn:schemas-microsoft-com:vml" Requires="v">
                <p:oleObj spid="_x0000_s435246" name="Equation" r:id="rId4" imgW="2108160" imgH="2108160" progId="Equation.DSMT4">
                  <p:embed/>
                </p:oleObj>
              </mc:Choice>
              <mc:Fallback>
                <p:oleObj name="Equation" r:id="rId4" imgW="2108160" imgH="2108160" progId="Equation.DSMT4">
                  <p:embed/>
                  <p:pic>
                    <p:nvPicPr>
                      <p:cNvPr id="0" name=""/>
                      <p:cNvPicPr>
                        <a:picLocks noChangeAspect="1" noChangeArrowheads="1"/>
                      </p:cNvPicPr>
                      <p:nvPr/>
                    </p:nvPicPr>
                    <p:blipFill>
                      <a:blip r:embed="rId5"/>
                      <a:srcRect/>
                      <a:stretch>
                        <a:fillRect/>
                      </a:stretch>
                    </p:blipFill>
                    <p:spPr bwMode="auto">
                      <a:xfrm>
                        <a:off x="1798638" y="625475"/>
                        <a:ext cx="5062537"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186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05323137"/>
              </p:ext>
            </p:extLst>
          </p:nvPr>
        </p:nvGraphicFramePr>
        <p:xfrm>
          <a:off x="755650" y="700088"/>
          <a:ext cx="4838700" cy="3230562"/>
        </p:xfrm>
        <a:graphic>
          <a:graphicData uri="http://schemas.openxmlformats.org/presentationml/2006/ole">
            <mc:AlternateContent xmlns:mc="http://schemas.openxmlformats.org/markup-compatibility/2006">
              <mc:Choice xmlns:v="urn:schemas-microsoft-com:vml" Requires="v">
                <p:oleObj spid="_x0000_s436270" name="Equation" r:id="rId4" imgW="2616120" imgH="1739880" progId="Equation.DSMT4">
                  <p:embed/>
                </p:oleObj>
              </mc:Choice>
              <mc:Fallback>
                <p:oleObj name="Equation" r:id="rId4" imgW="2616120" imgH="1739880" progId="Equation.DSMT4">
                  <p:embed/>
                  <p:pic>
                    <p:nvPicPr>
                      <p:cNvPr id="0" name=""/>
                      <p:cNvPicPr>
                        <a:picLocks noChangeAspect="1" noChangeArrowheads="1"/>
                      </p:cNvPicPr>
                      <p:nvPr/>
                    </p:nvPicPr>
                    <p:blipFill>
                      <a:blip r:embed="rId5"/>
                      <a:srcRect/>
                      <a:stretch>
                        <a:fillRect/>
                      </a:stretch>
                    </p:blipFill>
                    <p:spPr bwMode="auto">
                      <a:xfrm>
                        <a:off x="755650" y="700088"/>
                        <a:ext cx="4838700" cy="3230562"/>
                      </a:xfrm>
                      <a:prstGeom prst="rect">
                        <a:avLst/>
                      </a:prstGeom>
                      <a:noFill/>
                      <a:ln>
                        <a:noFill/>
                      </a:ln>
                    </p:spPr>
                  </p:pic>
                </p:oleObj>
              </mc:Fallback>
            </mc:AlternateContent>
          </a:graphicData>
        </a:graphic>
      </p:graphicFrame>
      <p:grpSp>
        <p:nvGrpSpPr>
          <p:cNvPr id="6" name="Group 5"/>
          <p:cNvGrpSpPr/>
          <p:nvPr/>
        </p:nvGrpSpPr>
        <p:grpSpPr>
          <a:xfrm>
            <a:off x="1371600" y="4648200"/>
            <a:ext cx="3429000" cy="1447800"/>
            <a:chOff x="3200400" y="2514600"/>
            <a:chExt cx="3429000" cy="1447800"/>
          </a:xfrm>
        </p:grpSpPr>
        <p:sp>
          <p:nvSpPr>
            <p:cNvPr id="7" name="Rectangle 6"/>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1" name="Straight Arrow Connector 10"/>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83932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4</a:t>
            </a:fld>
            <a:endParaRPr lang="en-US" dirty="0"/>
          </a:p>
        </p:txBody>
      </p:sp>
      <p:sp>
        <p:nvSpPr>
          <p:cNvPr id="5" name="Right Arrow 4"/>
          <p:cNvSpPr/>
          <p:nvPr/>
        </p:nvSpPr>
        <p:spPr>
          <a:xfrm>
            <a:off x="0" y="3733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8BAB6235-B2E9-4FED-BDA7-19DCA73FEFD7}"/>
              </a:ext>
            </a:extLst>
          </p:cNvPr>
          <p:cNvPicPr>
            <a:picLocks noChangeAspect="1"/>
          </p:cNvPicPr>
          <p:nvPr/>
        </p:nvPicPr>
        <p:blipFill>
          <a:blip r:embed="rId3"/>
          <a:stretch>
            <a:fillRect/>
          </a:stretch>
        </p:blipFill>
        <p:spPr>
          <a:xfrm>
            <a:off x="466725" y="1185654"/>
            <a:ext cx="8677275" cy="476213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pic>
        <p:nvPicPr>
          <p:cNvPr id="7" name="Picture 6">
            <a:extLst>
              <a:ext uri="{FF2B5EF4-FFF2-40B4-BE49-F238E27FC236}">
                <a16:creationId xmlns:a16="http://schemas.microsoft.com/office/drawing/2014/main" id="{48FA5870-DAC2-4D78-AB6C-C567B27EEB06}"/>
              </a:ext>
            </a:extLst>
          </p:cNvPr>
          <p:cNvPicPr>
            <a:picLocks noChangeAspect="1"/>
          </p:cNvPicPr>
          <p:nvPr/>
        </p:nvPicPr>
        <p:blipFill>
          <a:blip r:embed="rId3"/>
          <a:stretch>
            <a:fillRect/>
          </a:stretch>
        </p:blipFill>
        <p:spPr>
          <a:xfrm>
            <a:off x="1295400" y="381000"/>
            <a:ext cx="7139354" cy="5874152"/>
          </a:xfrm>
          <a:prstGeom prst="rect">
            <a:avLst/>
          </a:prstGeom>
        </p:spPr>
      </p:pic>
      <p:sp>
        <p:nvSpPr>
          <p:cNvPr id="8" name="TextBox 7">
            <a:extLst>
              <a:ext uri="{FF2B5EF4-FFF2-40B4-BE49-F238E27FC236}">
                <a16:creationId xmlns:a16="http://schemas.microsoft.com/office/drawing/2014/main" id="{CF9B1441-83BC-466F-A695-E4AADEC19FC0}"/>
              </a:ext>
            </a:extLst>
          </p:cNvPr>
          <p:cNvSpPr txBox="1"/>
          <p:nvPr/>
        </p:nvSpPr>
        <p:spPr>
          <a:xfrm>
            <a:off x="3124200" y="990600"/>
            <a:ext cx="3962400" cy="830997"/>
          </a:xfrm>
          <a:prstGeom prst="rect">
            <a:avLst/>
          </a:prstGeom>
          <a:noFill/>
        </p:spPr>
        <p:txBody>
          <a:bodyPr wrap="square" rtlCol="0">
            <a:spAutoFit/>
          </a:bodyPr>
          <a:lstStyle/>
          <a:p>
            <a:r>
              <a:rPr lang="en-US" sz="2400" b="1" dirty="0">
                <a:solidFill>
                  <a:srgbClr val="FF0000"/>
                </a:solidFill>
                <a:latin typeface="+mj-lt"/>
              </a:rPr>
              <a:t>Thursday, Nov. 19, 2020</a:t>
            </a:r>
          </a:p>
          <a:p>
            <a:r>
              <a:rPr lang="en-US" sz="2400" b="1" dirty="0">
                <a:solidFill>
                  <a:srgbClr val="FF0000"/>
                </a:solidFill>
                <a:latin typeface="+mj-lt"/>
              </a:rPr>
              <a:t>4 PM</a:t>
            </a:r>
          </a:p>
        </p:txBody>
      </p:sp>
    </p:spTree>
    <p:extLst>
      <p:ext uri="{BB962C8B-B14F-4D97-AF65-F5344CB8AC3E}">
        <p14:creationId xmlns:p14="http://schemas.microsoft.com/office/powerpoint/2010/main" val="3959478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7" name="TextBox 6"/>
          <p:cNvSpPr txBox="1"/>
          <p:nvPr/>
        </p:nvSpPr>
        <p:spPr>
          <a:xfrm>
            <a:off x="381000" y="152400"/>
            <a:ext cx="7620000" cy="461665"/>
          </a:xfrm>
          <a:prstGeom prst="rect">
            <a:avLst/>
          </a:prstGeom>
          <a:noFill/>
        </p:spPr>
        <p:txBody>
          <a:bodyPr wrap="square" rtlCol="0">
            <a:spAutoFit/>
          </a:bodyPr>
          <a:lstStyle/>
          <a:p>
            <a:r>
              <a:rPr lang="en-US" sz="2400" dirty="0">
                <a:latin typeface="+mj-lt"/>
              </a:rPr>
              <a:t>Equations for motion of non-viscous fluid</a:t>
            </a:r>
          </a:p>
        </p:txBody>
      </p:sp>
      <p:graphicFrame>
        <p:nvGraphicFramePr>
          <p:cNvPr id="8" name="Object 7"/>
          <p:cNvGraphicFramePr>
            <a:graphicFrameLocks noChangeAspect="1"/>
          </p:cNvGraphicFramePr>
          <p:nvPr>
            <p:extLst>
              <p:ext uri="{D42A27DB-BD31-4B8C-83A1-F6EECF244321}">
                <p14:modId xmlns:p14="http://schemas.microsoft.com/office/powerpoint/2010/main" val="2798684535"/>
              </p:ext>
            </p:extLst>
          </p:nvPr>
        </p:nvGraphicFramePr>
        <p:xfrm>
          <a:off x="954088" y="777875"/>
          <a:ext cx="6015037" cy="4108450"/>
        </p:xfrm>
        <a:graphic>
          <a:graphicData uri="http://schemas.openxmlformats.org/presentationml/2006/ole">
            <mc:AlternateContent xmlns:mc="http://schemas.openxmlformats.org/markup-compatibility/2006">
              <mc:Choice xmlns:v="urn:schemas-microsoft-com:vml" Requires="v">
                <p:oleObj spid="_x0000_s420053" name="Equation" r:id="rId4" imgW="4686120" imgH="3200400" progId="Equation.DSMT4">
                  <p:embed/>
                </p:oleObj>
              </mc:Choice>
              <mc:Fallback>
                <p:oleObj name="Equation" r:id="rId4" imgW="4686120" imgH="3200400" progId="Equation.DSMT4">
                  <p:embed/>
                  <p:pic>
                    <p:nvPicPr>
                      <p:cNvPr id="0" name=""/>
                      <p:cNvPicPr/>
                      <p:nvPr/>
                    </p:nvPicPr>
                    <p:blipFill>
                      <a:blip r:embed="rId5"/>
                      <a:stretch>
                        <a:fillRect/>
                      </a:stretch>
                    </p:blipFill>
                    <p:spPr>
                      <a:xfrm>
                        <a:off x="954088" y="777875"/>
                        <a:ext cx="6015037" cy="4108450"/>
                      </a:xfrm>
                      <a:prstGeom prst="rect">
                        <a:avLst/>
                      </a:prstGeom>
                    </p:spPr>
                  </p:pic>
                </p:oleObj>
              </mc:Fallback>
            </mc:AlternateContent>
          </a:graphicData>
        </a:graphic>
      </p:graphicFrame>
      <p:sp>
        <p:nvSpPr>
          <p:cNvPr id="9" name="Right Brace 8"/>
          <p:cNvSpPr/>
          <p:nvPr/>
        </p:nvSpPr>
        <p:spPr>
          <a:xfrm rot="5400000">
            <a:off x="1447800" y="4343400"/>
            <a:ext cx="457200" cy="1371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71292852"/>
              </p:ext>
            </p:extLst>
          </p:nvPr>
        </p:nvGraphicFramePr>
        <p:xfrm>
          <a:off x="1062484" y="5300008"/>
          <a:ext cx="1151631" cy="1042987"/>
        </p:xfrm>
        <a:graphic>
          <a:graphicData uri="http://schemas.openxmlformats.org/presentationml/2006/ole">
            <mc:AlternateContent xmlns:mc="http://schemas.openxmlformats.org/markup-compatibility/2006">
              <mc:Choice xmlns:v="urn:schemas-microsoft-com:vml" Requires="v">
                <p:oleObj spid="_x0000_s420054" name="Equation" r:id="rId6" imgW="672840" imgH="609480" progId="Equation.DSMT4">
                  <p:embed/>
                </p:oleObj>
              </mc:Choice>
              <mc:Fallback>
                <p:oleObj name="Equation" r:id="rId6" imgW="672840" imgH="609480" progId="Equation.DSMT4">
                  <p:embed/>
                  <p:pic>
                    <p:nvPicPr>
                      <p:cNvPr id="0" name=""/>
                      <p:cNvPicPr/>
                      <p:nvPr/>
                    </p:nvPicPr>
                    <p:blipFill>
                      <a:blip r:embed="rId7"/>
                      <a:stretch>
                        <a:fillRect/>
                      </a:stretch>
                    </p:blipFill>
                    <p:spPr>
                      <a:xfrm>
                        <a:off x="1062484" y="5300008"/>
                        <a:ext cx="1151631" cy="1042987"/>
                      </a:xfrm>
                      <a:prstGeom prst="rect">
                        <a:avLst/>
                      </a:prstGeom>
                    </p:spPr>
                  </p:pic>
                </p:oleObj>
              </mc:Fallback>
            </mc:AlternateContent>
          </a:graphicData>
        </a:graphic>
      </p:graphicFrame>
      <p:sp>
        <p:nvSpPr>
          <p:cNvPr id="11" name="Right Brace 10"/>
          <p:cNvSpPr/>
          <p:nvPr/>
        </p:nvSpPr>
        <p:spPr>
          <a:xfrm rot="5400000">
            <a:off x="3657600" y="3810000"/>
            <a:ext cx="457200" cy="24384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569737809"/>
              </p:ext>
            </p:extLst>
          </p:nvPr>
        </p:nvGraphicFramePr>
        <p:xfrm>
          <a:off x="3041650" y="5010150"/>
          <a:ext cx="1911350" cy="1282700"/>
        </p:xfrm>
        <a:graphic>
          <a:graphicData uri="http://schemas.openxmlformats.org/presentationml/2006/ole">
            <mc:AlternateContent xmlns:mc="http://schemas.openxmlformats.org/markup-compatibility/2006">
              <mc:Choice xmlns:v="urn:schemas-microsoft-com:vml" Requires="v">
                <p:oleObj spid="_x0000_s420055" name="Equation" r:id="rId8" imgW="1117440" imgH="749160" progId="Equation.DSMT4">
                  <p:embed/>
                </p:oleObj>
              </mc:Choice>
              <mc:Fallback>
                <p:oleObj name="Equation" r:id="rId8" imgW="1117440" imgH="749160" progId="Equation.DSMT4">
                  <p:embed/>
                  <p:pic>
                    <p:nvPicPr>
                      <p:cNvPr id="0" name=""/>
                      <p:cNvPicPr/>
                      <p:nvPr/>
                    </p:nvPicPr>
                    <p:blipFill>
                      <a:blip r:embed="rId9"/>
                      <a:stretch>
                        <a:fillRect/>
                      </a:stretch>
                    </p:blipFill>
                    <p:spPr>
                      <a:xfrm>
                        <a:off x="3041650" y="5010150"/>
                        <a:ext cx="1911350" cy="1282700"/>
                      </a:xfrm>
                      <a:prstGeom prst="rect">
                        <a:avLst/>
                      </a:prstGeom>
                    </p:spPr>
                  </p:pic>
                </p:oleObj>
              </mc:Fallback>
            </mc:AlternateContent>
          </a:graphicData>
        </a:graphic>
      </p:graphicFrame>
    </p:spTree>
    <p:extLst>
      <p:ext uri="{BB962C8B-B14F-4D97-AF65-F5344CB8AC3E}">
        <p14:creationId xmlns:p14="http://schemas.microsoft.com/office/powerpoint/2010/main" val="390649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2579247299"/>
              </p:ext>
            </p:extLst>
          </p:nvPr>
        </p:nvGraphicFramePr>
        <p:xfrm>
          <a:off x="892175" y="895350"/>
          <a:ext cx="6210300" cy="2395538"/>
        </p:xfrm>
        <a:graphic>
          <a:graphicData uri="http://schemas.openxmlformats.org/presentationml/2006/ole">
            <mc:AlternateContent xmlns:mc="http://schemas.openxmlformats.org/markup-compatibility/2006">
              <mc:Choice xmlns:v="urn:schemas-microsoft-com:vml" Requires="v">
                <p:oleObj spid="_x0000_s421073" name="Equation" r:id="rId4" imgW="4838400" imgH="1866600" progId="Equation.DSMT4">
                  <p:embed/>
                </p:oleObj>
              </mc:Choice>
              <mc:Fallback>
                <p:oleObj name="Equation" r:id="rId4" imgW="4838400" imgH="1866600" progId="Equation.DSMT4">
                  <p:embed/>
                  <p:pic>
                    <p:nvPicPr>
                      <p:cNvPr id="0" name=""/>
                      <p:cNvPicPr/>
                      <p:nvPr/>
                    </p:nvPicPr>
                    <p:blipFill>
                      <a:blip r:embed="rId5"/>
                      <a:stretch>
                        <a:fillRect/>
                      </a:stretch>
                    </p:blipFill>
                    <p:spPr>
                      <a:xfrm>
                        <a:off x="892175" y="895350"/>
                        <a:ext cx="6210300"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spid="_x0000_s421074" name="Equation" r:id="rId6" imgW="3479760" imgH="647640" progId="Equation.DSMT4">
                  <p:embed/>
                </p:oleObj>
              </mc:Choice>
              <mc:Fallback>
                <p:oleObj name="Equation" r:id="rId6" imgW="3479760" imgH="647640" progId="Equation.DSMT4">
                  <p:embed/>
                  <p:pic>
                    <p:nvPicPr>
                      <p:cNvPr id="0" name=""/>
                      <p:cNvPicPr/>
                      <p:nvPr/>
                    </p:nvPicPr>
                    <p:blipFill>
                      <a:blip r:embed="rId7"/>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38425125"/>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spid="_x0000_s421075" name="Equation" r:id="rId8" imgW="3848040" imgH="1054080" progId="Equation.DSMT4">
                  <p:embed/>
                </p:oleObj>
              </mc:Choice>
              <mc:Fallback>
                <p:oleObj name="Equation" r:id="rId8" imgW="3848040" imgH="1054080" progId="Equation.DSMT4">
                  <p:embed/>
                  <p:pic>
                    <p:nvPicPr>
                      <p:cNvPr id="0" name=""/>
                      <p:cNvPicPr/>
                      <p:nvPr/>
                    </p:nvPicPr>
                    <p:blipFill>
                      <a:blip r:embed="rId9"/>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spid="_x0000_s422038" name="Equation" r:id="rId4" imgW="2400120" imgH="1079280" progId="Equation.DSMT4">
                  <p:embed/>
                </p:oleObj>
              </mc:Choice>
              <mc:Fallback>
                <p:oleObj name="Equation" r:id="rId4" imgW="2400120" imgH="1079280" progId="Equation.DSMT4">
                  <p:embed/>
                  <p:pic>
                    <p:nvPicPr>
                      <p:cNvPr id="0" name=""/>
                      <p:cNvPicPr/>
                      <p:nvPr/>
                    </p:nvPicPr>
                    <p:blipFill>
                      <a:blip r:embed="rId5"/>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spid="_x0000_s422039" name="Equation" r:id="rId6" imgW="2565360" imgH="952200" progId="Equation.DSMT4">
                  <p:embed/>
                </p:oleObj>
              </mc:Choice>
              <mc:Fallback>
                <p:oleObj name="Equation" r:id="rId6" imgW="2565360" imgH="952200" progId="Equation.DSMT4">
                  <p:embed/>
                  <p:pic>
                    <p:nvPicPr>
                      <p:cNvPr id="0" name=""/>
                      <p:cNvPicPr/>
                      <p:nvPr/>
                    </p:nvPicPr>
                    <p:blipFill>
                      <a:blip r:embed="rId7"/>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spid="_x0000_s402625" name="Equation" r:id="rId4" imgW="6210000" imgH="2070000" progId="Equation.DSMT4">
                  <p:embed/>
                </p:oleObj>
              </mc:Choice>
              <mc:Fallback>
                <p:oleObj name="Equation" r:id="rId4" imgW="6210000" imgH="2070000" progId="Equation.DSMT4">
                  <p:embed/>
                  <p:pic>
                    <p:nvPicPr>
                      <p:cNvPr id="0" name=""/>
                      <p:cNvPicPr/>
                      <p:nvPr/>
                    </p:nvPicPr>
                    <p:blipFill>
                      <a:blip r:embed="rId5"/>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653135"/>
            <a:ext cx="2819400" cy="461665"/>
          </a:xfrm>
          <a:prstGeom prst="rect">
            <a:avLst/>
          </a:prstGeom>
          <a:noFill/>
        </p:spPr>
        <p:txBody>
          <a:bodyPr wrap="square" rtlCol="0">
            <a:spAutoFit/>
          </a:bodyPr>
          <a:lstStyle/>
          <a:p>
            <a:r>
              <a:rPr lang="en-US" sz="2400" dirty="0">
                <a:latin typeface="+mj-lt"/>
              </a:rPr>
              <a:t>bulk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spid="_x0000_s402626" name="Equation" r:id="rId6" imgW="4673520" imgH="1447560" progId="Equation.DSMT4">
                  <p:embed/>
                </p:oleObj>
              </mc:Choice>
              <mc:Fallback>
                <p:oleObj name="Equation" r:id="rId6" imgW="4673520" imgH="1447560" progId="Equation.DSMT4">
                  <p:embed/>
                  <p:pic>
                    <p:nvPicPr>
                      <p:cNvPr id="0" name=""/>
                      <p:cNvPicPr/>
                      <p:nvPr/>
                    </p:nvPicPr>
                    <p:blipFill>
                      <a:blip r:embed="rId7"/>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25427</TotalTime>
  <Words>1451</Words>
  <Application>Microsoft Office PowerPoint</Application>
  <PresentationFormat>On-screen Show (4:3)</PresentationFormat>
  <Paragraphs>287</Paragraphs>
  <Slides>34</Slides>
  <Notes>29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41" baseType="lpstr">
      <vt:lpstr>Arial</vt:lpstr>
      <vt:lpstr>Calibri</vt:lpstr>
      <vt:lpstr>Symbol</vt:lpstr>
      <vt:lpstr>Office Theme</vt:lpstr>
      <vt:lpstr>Equation</vt:lpstr>
      <vt:lpstr>MathType 7.0 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1164</cp:revision>
  <cp:lastPrinted>2020-11-16T21:52:25Z</cp:lastPrinted>
  <dcterms:created xsi:type="dcterms:W3CDTF">2012-01-10T18:32:24Z</dcterms:created>
  <dcterms:modified xsi:type="dcterms:W3CDTF">2020-11-18T16:40:49Z</dcterms:modified>
</cp:coreProperties>
</file>