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54" r:id="rId3"/>
    <p:sldId id="399" r:id="rId4"/>
    <p:sldId id="396" r:id="rId5"/>
    <p:sldId id="397" r:id="rId6"/>
    <p:sldId id="398" r:id="rId7"/>
    <p:sldId id="386" r:id="rId8"/>
    <p:sldId id="387" r:id="rId9"/>
    <p:sldId id="389" r:id="rId10"/>
    <p:sldId id="390" r:id="rId11"/>
    <p:sldId id="391" r:id="rId12"/>
    <p:sldId id="392" r:id="rId13"/>
    <p:sldId id="393" r:id="rId14"/>
    <p:sldId id="394" r:id="rId15"/>
    <p:sldId id="395"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82" d="100"/>
          <a:sy n="82" d="100"/>
        </p:scale>
        <p:origin x="534" y="84"/>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11/16/2020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11/16/2020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some effects of viscosity on the motion of fluids, following Chapter 12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98089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 measurement of viscosity for irrotational flow.</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987974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simple viscous </a:t>
            </a:r>
            <a:r>
              <a:rPr lang="en-US" dirty="0" err="1"/>
              <a:t>flowl</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50682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Solving for the velocity profile.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004551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is useful for measuring eta.</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61363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related system with a cylindrical shell.</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455321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result again can be used to measure the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283546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an analysis of  viscous flow as a drag force.</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695283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will consider an incompressible fluid in which case eta/rho is the important parameter.</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757477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deriving Stokes law of viscous drag, it is interesting to recall its effects.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279114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Objects moving in the presence of the Stokes viscous drag, tend to read a steady “terminal”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67343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the velocity decays to zero.</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798381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previous discussions without viscosity, the velocity near the sphere is not necessarily zero.     How will this be affected in the presence of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552522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keep the dominant terms, finding a relationship between the pressure and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1879289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follows the treatment of Landau and </a:t>
            </a:r>
            <a:r>
              <a:rPr lang="en-US" dirty="0" err="1"/>
              <a:t>Lifshitz</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157491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form of the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8244641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find the most general form of the equation that satisfies the 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9416041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3066838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 that the velocity achieves steady flue far from the sphere and is zero on the sphere boundary.</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652091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all the constants and solving for the pressure .</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615268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Deducing the drag force from the solution to the </a:t>
            </a:r>
            <a:r>
              <a:rPr lang="en-US"/>
              <a:t>differential equation.</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477415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week’s colloquium speaker has an intriguing topic  --</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458066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the fluid equations we have discussed previously, combining Newton’s equations with the continuity equation to find a new convenient form.</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47544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recognize terms that have the  units of force/area and can be described as a stress tensor </a:t>
            </a:r>
            <a:r>
              <a:rPr lang="en-US" dirty="0" err="1"/>
              <a:t>Tij</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095895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step is to imagine that the additional effects of viscosity should/can be represented as a viscous stress tensor.     The example of sheer force suggests that the viscous stress tensor involves derivatives of the velocity of the fluid.</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734984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Imagining the most general form of the viscous tensor, we consider all derivatives of all components of fluid velocity, separating out the terms with zero trace, with the remaining terms proportional to the divergence of the velocity and representing the “bulk” viscosity.</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06829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can write the fluid equations with the full stress tensor.    The continuity equation still applies.   The so-called </a:t>
            </a:r>
            <a:r>
              <a:rPr lang="en-US" dirty="0" err="1"/>
              <a:t>Navier</a:t>
            </a:r>
            <a:r>
              <a:rPr lang="en-US" dirty="0"/>
              <a:t>-Stokes equation summarizes the expected behavior of fluids in terms of the material dependent viscosity parameters eta and </a:t>
            </a:r>
            <a:r>
              <a:rPr lang="en-US" dirty="0" err="1"/>
              <a:t>zera</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343681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some typical values of the viscosity parameter eta.</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789852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11/18/2020</a:t>
            </a:r>
            <a:endParaRPr lang="en-US" dirty="0"/>
          </a:p>
        </p:txBody>
      </p:sp>
      <p:sp>
        <p:nvSpPr>
          <p:cNvPr id="5" name="Footer Placeholder 4"/>
          <p:cNvSpPr>
            <a:spLocks noGrp="1"/>
          </p:cNvSpPr>
          <p:nvPr>
            <p:ph type="ftr" sz="quarter" idx="11"/>
          </p:nvPr>
        </p:nvSpPr>
        <p:spPr/>
        <p:txBody>
          <a:bodyPr/>
          <a:lstStyle/>
          <a:p>
            <a:r>
              <a:rPr lang="en-US"/>
              <a:t>PHY 711  Fall 2020 -- Lecture 37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11/18/2020</a:t>
            </a:r>
            <a:endParaRPr lang="en-US" dirty="0"/>
          </a:p>
        </p:txBody>
      </p:sp>
      <p:sp>
        <p:nvSpPr>
          <p:cNvPr id="6" name="Footer Placeholder 5"/>
          <p:cNvSpPr>
            <a:spLocks noGrp="1"/>
          </p:cNvSpPr>
          <p:nvPr>
            <p:ph type="ftr" sz="quarter" idx="11"/>
          </p:nvPr>
        </p:nvSpPr>
        <p:spPr/>
        <p:txBody>
          <a:bodyPr/>
          <a:lstStyle/>
          <a:p>
            <a:r>
              <a:rPr lang="en-US"/>
              <a:t>PHY 711  Fall 2020 -- Lecture 37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11/18/2020</a:t>
            </a:r>
            <a:endParaRPr lang="en-US" dirty="0"/>
          </a:p>
        </p:txBody>
      </p:sp>
      <p:sp>
        <p:nvSpPr>
          <p:cNvPr id="8" name="Footer Placeholder 7"/>
          <p:cNvSpPr>
            <a:spLocks noGrp="1"/>
          </p:cNvSpPr>
          <p:nvPr>
            <p:ph type="ftr" sz="quarter" idx="11"/>
          </p:nvPr>
        </p:nvSpPr>
        <p:spPr/>
        <p:txBody>
          <a:bodyPr/>
          <a:lstStyle/>
          <a:p>
            <a:r>
              <a:rPr lang="en-US"/>
              <a:t>PHY 711  Fall 2020 -- Lecture 37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11/18/2020</a:t>
            </a:r>
            <a:endParaRPr lang="en-US" dirty="0"/>
          </a:p>
        </p:txBody>
      </p:sp>
      <p:sp>
        <p:nvSpPr>
          <p:cNvPr id="4" name="Footer Placeholder 3"/>
          <p:cNvSpPr>
            <a:spLocks noGrp="1"/>
          </p:cNvSpPr>
          <p:nvPr>
            <p:ph type="ftr" sz="quarter" idx="11"/>
          </p:nvPr>
        </p:nvSpPr>
        <p:spPr/>
        <p:txBody>
          <a:bodyPr/>
          <a:lstStyle/>
          <a:p>
            <a:r>
              <a:rPr lang="en-US"/>
              <a:t>PHY 711  Fall 2020 -- Lecture 37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11/18/2020</a:t>
            </a:r>
            <a:endParaRPr lang="en-US" dirty="0"/>
          </a:p>
        </p:txBody>
      </p:sp>
      <p:sp>
        <p:nvSpPr>
          <p:cNvPr id="6" name="Footer Placeholder 5"/>
          <p:cNvSpPr>
            <a:spLocks noGrp="1"/>
          </p:cNvSpPr>
          <p:nvPr>
            <p:ph type="ftr" sz="quarter" idx="11"/>
          </p:nvPr>
        </p:nvSpPr>
        <p:spPr/>
        <p:txBody>
          <a:bodyPr/>
          <a:lstStyle/>
          <a:p>
            <a:r>
              <a:rPr lang="en-US"/>
              <a:t>PHY 711  Fall 2020 -- Lecture 37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11/18/2020</a:t>
            </a:r>
            <a:endParaRPr lang="en-US" dirty="0"/>
          </a:p>
        </p:txBody>
      </p:sp>
      <p:sp>
        <p:nvSpPr>
          <p:cNvPr id="6" name="Footer Placeholder 5"/>
          <p:cNvSpPr>
            <a:spLocks noGrp="1"/>
          </p:cNvSpPr>
          <p:nvPr>
            <p:ph type="ftr" sz="quarter" idx="11"/>
          </p:nvPr>
        </p:nvSpPr>
        <p:spPr/>
        <p:txBody>
          <a:bodyPr/>
          <a:lstStyle/>
          <a:p>
            <a:r>
              <a:rPr lang="en-US"/>
              <a:t>PHY 711  Fall 2020 -- Lecture 37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11/18/2020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37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0.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 Id="rId9"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0.bin"/><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2.wmf"/><Relationship Id="rId4"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3.wmf"/><Relationship Id="rId4" Type="http://schemas.openxmlformats.org/officeDocument/2006/relationships/oleObject" Target="../embeddings/oleObject2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24.wmf"/><Relationship Id="rId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6.wmf"/><Relationship Id="rId4" Type="http://schemas.openxmlformats.org/officeDocument/2006/relationships/oleObject" Target="../embeddings/oleObject2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7.wmf"/><Relationship Id="rId4" Type="http://schemas.openxmlformats.org/officeDocument/2006/relationships/oleObject" Target="../embeddings/oleObject26.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8.bin"/><Relationship Id="rId5" Type="http://schemas.openxmlformats.org/officeDocument/2006/relationships/image" Target="../media/image28.wmf"/><Relationship Id="rId4" Type="http://schemas.openxmlformats.org/officeDocument/2006/relationships/oleObject" Target="../embeddings/oleObject27.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0.png"/><Relationship Id="rId5" Type="http://schemas.openxmlformats.org/officeDocument/2006/relationships/image" Target="../media/image29.wmf"/><Relationship Id="rId4" Type="http://schemas.openxmlformats.org/officeDocument/2006/relationships/oleObject" Target="../embeddings/oleObject29.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2.png"/><Relationship Id="rId5" Type="http://schemas.openxmlformats.org/officeDocument/2006/relationships/image" Target="../media/image31.wmf"/><Relationship Id="rId4" Type="http://schemas.openxmlformats.org/officeDocument/2006/relationships/oleObject" Target="../embeddings/oleObject3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33.wmf"/><Relationship Id="rId5" Type="http://schemas.openxmlformats.org/officeDocument/2006/relationships/oleObject" Target="../embeddings/oleObject31.bin"/><Relationship Id="rId4" Type="http://schemas.openxmlformats.org/officeDocument/2006/relationships/image" Target="../media/image34.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3.bin"/><Relationship Id="rId5" Type="http://schemas.openxmlformats.org/officeDocument/2006/relationships/image" Target="../media/image35.wmf"/><Relationship Id="rId4" Type="http://schemas.openxmlformats.org/officeDocument/2006/relationships/oleObject" Target="../embeddings/oleObject32.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23.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5.bin"/><Relationship Id="rId5" Type="http://schemas.openxmlformats.org/officeDocument/2006/relationships/image" Target="../media/image37.wmf"/><Relationship Id="rId4" Type="http://schemas.openxmlformats.org/officeDocument/2006/relationships/oleObject" Target="../embeddings/oleObject34.bin"/><Relationship Id="rId9" Type="http://schemas.openxmlformats.org/officeDocument/2006/relationships/image" Target="../media/image39.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8.bin"/><Relationship Id="rId5" Type="http://schemas.openxmlformats.org/officeDocument/2006/relationships/image" Target="../media/image40.wmf"/><Relationship Id="rId4" Type="http://schemas.openxmlformats.org/officeDocument/2006/relationships/oleObject" Target="../embeddings/oleObject37.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0.bin"/><Relationship Id="rId5" Type="http://schemas.openxmlformats.org/officeDocument/2006/relationships/image" Target="../media/image42.wmf"/><Relationship Id="rId4" Type="http://schemas.openxmlformats.org/officeDocument/2006/relationships/oleObject" Target="../embeddings/oleObject3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2.bin"/><Relationship Id="rId5" Type="http://schemas.openxmlformats.org/officeDocument/2006/relationships/image" Target="../media/image44.wmf"/><Relationship Id="rId4" Type="http://schemas.openxmlformats.org/officeDocument/2006/relationships/oleObject" Target="../embeddings/oleObject41.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6.wmf"/><Relationship Id="rId4" Type="http://schemas.openxmlformats.org/officeDocument/2006/relationships/oleObject" Target="../embeddings/oleObject43.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47.wmf"/><Relationship Id="rId4" Type="http://schemas.openxmlformats.org/officeDocument/2006/relationships/oleObject" Target="../embeddings/oleObject44.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48.wmf"/><Relationship Id="rId4" Type="http://schemas.openxmlformats.org/officeDocument/2006/relationships/oleObject" Target="../embeddings/oleObject45.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533400" y="152400"/>
            <a:ext cx="8458200" cy="6001643"/>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a:t>
            </a:r>
          </a:p>
          <a:p>
            <a:pPr algn="ctr"/>
            <a:endParaRPr lang="en-US" sz="3200" b="1" dirty="0"/>
          </a:p>
          <a:p>
            <a:pPr algn="ctr"/>
            <a:r>
              <a:rPr lang="en-US" sz="3200" b="1" dirty="0"/>
              <a:t>Plan for Lecture 37: Chap. 12 in F &amp; W</a:t>
            </a:r>
          </a:p>
          <a:p>
            <a:pPr algn="ctr"/>
            <a:endParaRPr lang="en-US" sz="3200" b="1" dirty="0"/>
          </a:p>
          <a:p>
            <a:pPr algn="ctr"/>
            <a:r>
              <a:rPr lang="en-US" sz="3200" b="1" dirty="0">
                <a:solidFill>
                  <a:schemeClr val="folHlink"/>
                </a:solidFill>
              </a:rPr>
              <a:t>Viscous fluids </a:t>
            </a:r>
          </a:p>
          <a:p>
            <a:pPr marL="514350" indent="-514350">
              <a:buFont typeface="+mj-lt"/>
              <a:buAutoNum type="arabicPeriod"/>
            </a:pPr>
            <a:r>
              <a:rPr lang="en-US" sz="3200" b="1" dirty="0">
                <a:solidFill>
                  <a:schemeClr val="folHlink"/>
                </a:solidFill>
              </a:rPr>
              <a:t>Viscous stress tensor</a:t>
            </a:r>
          </a:p>
          <a:p>
            <a:pPr marL="514350" lvl="1" indent="-514350">
              <a:spcBef>
                <a:spcPct val="50000"/>
              </a:spcBef>
              <a:buFont typeface="+mj-lt"/>
              <a:buAutoNum type="arabicPeriod" startAt="2"/>
            </a:pPr>
            <a:r>
              <a:rPr lang="en-US" sz="3200" b="1" dirty="0" err="1">
                <a:solidFill>
                  <a:schemeClr val="folHlink"/>
                </a:solidFill>
              </a:rPr>
              <a:t>Navier</a:t>
            </a:r>
            <a:r>
              <a:rPr lang="en-US" sz="3200" b="1" dirty="0">
                <a:solidFill>
                  <a:schemeClr val="folHlink"/>
                </a:solidFill>
              </a:rPr>
              <a:t>-Stokes equation</a:t>
            </a:r>
          </a:p>
          <a:p>
            <a:pPr marL="514350" lvl="1" indent="-514350">
              <a:spcBef>
                <a:spcPct val="50000"/>
              </a:spcBef>
              <a:buFont typeface="+mj-lt"/>
              <a:buAutoNum type="arabicPeriod" startAt="2"/>
            </a:pPr>
            <a:r>
              <a:rPr lang="en-US" sz="3200" b="1" dirty="0">
                <a:solidFill>
                  <a:schemeClr val="folHlink"/>
                </a:solidFill>
              </a:rPr>
              <a:t>Example for incompressible fluid – Stokes “law”</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52124" y="11039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a:t>
            </a:r>
          </a:p>
        </p:txBody>
      </p:sp>
      <p:graphicFrame>
        <p:nvGraphicFramePr>
          <p:cNvPr id="6" name="Object 5"/>
          <p:cNvGraphicFramePr>
            <a:graphicFrameLocks noChangeAspect="1"/>
          </p:cNvGraphicFramePr>
          <p:nvPr>
            <p:extLst>
              <p:ext uri="{D42A27DB-BD31-4B8C-83A1-F6EECF244321}">
                <p14:modId xmlns:p14="http://schemas.microsoft.com/office/powerpoint/2010/main" val="3099506398"/>
              </p:ext>
            </p:extLst>
          </p:nvPr>
        </p:nvGraphicFramePr>
        <p:xfrm>
          <a:off x="457200" y="838200"/>
          <a:ext cx="6931025" cy="2541587"/>
        </p:xfrm>
        <a:graphic>
          <a:graphicData uri="http://schemas.openxmlformats.org/presentationml/2006/ole">
            <mc:AlternateContent xmlns:mc="http://schemas.openxmlformats.org/markup-compatibility/2006">
              <mc:Choice xmlns:v="urn:schemas-microsoft-com:vml" Requires="v">
                <p:oleObj spid="_x0000_s406692"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457200" y="838200"/>
                        <a:ext cx="6931025" cy="25415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51642010"/>
              </p:ext>
            </p:extLst>
          </p:nvPr>
        </p:nvGraphicFramePr>
        <p:xfrm>
          <a:off x="588018" y="3373438"/>
          <a:ext cx="5275263" cy="2982912"/>
        </p:xfrm>
        <a:graphic>
          <a:graphicData uri="http://schemas.openxmlformats.org/presentationml/2006/ole">
            <mc:AlternateContent xmlns:mc="http://schemas.openxmlformats.org/markup-compatibility/2006">
              <mc:Choice xmlns:v="urn:schemas-microsoft-com:vml" Requires="v">
                <p:oleObj spid="_x0000_s406693" name="Equation" r:id="rId6" imgW="3593880" imgH="2031840" progId="Equation.DSMT4">
                  <p:embed/>
                </p:oleObj>
              </mc:Choice>
              <mc:Fallback>
                <p:oleObj name="Equation" r:id="rId6" imgW="3593880" imgH="2031840" progId="Equation.DSMT4">
                  <p:embed/>
                  <p:pic>
                    <p:nvPicPr>
                      <p:cNvPr id="0" name=""/>
                      <p:cNvPicPr/>
                      <p:nvPr/>
                    </p:nvPicPr>
                    <p:blipFill>
                      <a:blip r:embed="rId7"/>
                      <a:stretch>
                        <a:fillRect/>
                      </a:stretch>
                    </p:blipFill>
                    <p:spPr>
                      <a:xfrm>
                        <a:off x="588018" y="3373438"/>
                        <a:ext cx="5275263" cy="29829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12497505"/>
              </p:ext>
            </p:extLst>
          </p:nvPr>
        </p:nvGraphicFramePr>
        <p:xfrm>
          <a:off x="3971549" y="2531281"/>
          <a:ext cx="4715251" cy="433387"/>
        </p:xfrm>
        <a:graphic>
          <a:graphicData uri="http://schemas.openxmlformats.org/presentationml/2006/ole">
            <mc:AlternateContent xmlns:mc="http://schemas.openxmlformats.org/markup-compatibility/2006">
              <mc:Choice xmlns:v="urn:schemas-microsoft-com:vml" Requires="v">
                <p:oleObj spid="_x0000_s406694" name="Equation" r:id="rId8" imgW="3454200" imgH="317160" progId="Equation.DSMT4">
                  <p:embed/>
                </p:oleObj>
              </mc:Choice>
              <mc:Fallback>
                <p:oleObj name="Equation" r:id="rId8" imgW="3454200" imgH="317160" progId="Equation.DSMT4">
                  <p:embed/>
                  <p:pic>
                    <p:nvPicPr>
                      <p:cNvPr id="0" name=""/>
                      <p:cNvPicPr/>
                      <p:nvPr/>
                    </p:nvPicPr>
                    <p:blipFill>
                      <a:blip r:embed="rId9"/>
                      <a:stretch>
                        <a:fillRect/>
                      </a:stretch>
                    </p:blipFill>
                    <p:spPr>
                      <a:xfrm>
                        <a:off x="3971549" y="2531281"/>
                        <a:ext cx="4715251" cy="433387"/>
                      </a:xfrm>
                      <a:prstGeom prst="rect">
                        <a:avLst/>
                      </a:prstGeom>
                    </p:spPr>
                  </p:pic>
                </p:oleObj>
              </mc:Fallback>
            </mc:AlternateContent>
          </a:graphicData>
        </a:graphic>
      </p:graphicFrame>
    </p:spTree>
    <p:extLst>
      <p:ext uri="{BB962C8B-B14F-4D97-AF65-F5344CB8AC3E}">
        <p14:creationId xmlns:p14="http://schemas.microsoft.com/office/powerpoint/2010/main" val="323890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9186323"/>
              </p:ext>
            </p:extLst>
          </p:nvPr>
        </p:nvGraphicFramePr>
        <p:xfrm>
          <a:off x="640079" y="1401336"/>
          <a:ext cx="5098579" cy="1570464"/>
        </p:xfrm>
        <a:graphic>
          <a:graphicData uri="http://schemas.openxmlformats.org/presentationml/2006/ole">
            <mc:AlternateContent xmlns:mc="http://schemas.openxmlformats.org/markup-compatibility/2006">
              <mc:Choice xmlns:v="urn:schemas-microsoft-com:vml" Requires="v">
                <p:oleObj spid="_x0000_s407686" name="Equation" r:id="rId4" imgW="3085920" imgH="952200" progId="Equation.DSMT4">
                  <p:embed/>
                </p:oleObj>
              </mc:Choice>
              <mc:Fallback>
                <p:oleObj name="Equation" r:id="rId4" imgW="3085920" imgH="952200" progId="Equation.DSMT4">
                  <p:embed/>
                  <p:pic>
                    <p:nvPicPr>
                      <p:cNvPr id="0" name=""/>
                      <p:cNvPicPr/>
                      <p:nvPr/>
                    </p:nvPicPr>
                    <p:blipFill>
                      <a:blip r:embed="rId5"/>
                      <a:stretch>
                        <a:fillRect/>
                      </a:stretch>
                    </p:blipFill>
                    <p:spPr>
                      <a:xfrm>
                        <a:off x="640079" y="1401336"/>
                        <a:ext cx="5098579" cy="1570464"/>
                      </a:xfrm>
                      <a:prstGeom prst="rect">
                        <a:avLst/>
                      </a:prstGeom>
                    </p:spPr>
                  </p:pic>
                </p:oleObj>
              </mc:Fallback>
            </mc:AlternateContent>
          </a:graphicData>
        </a:graphic>
      </p:graphicFrame>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1758663601"/>
              </p:ext>
            </p:extLst>
          </p:nvPr>
        </p:nvGraphicFramePr>
        <p:xfrm>
          <a:off x="640079" y="3065780"/>
          <a:ext cx="4904748" cy="3321050"/>
        </p:xfrm>
        <a:graphic>
          <a:graphicData uri="http://schemas.openxmlformats.org/presentationml/2006/ole">
            <mc:AlternateContent xmlns:mc="http://schemas.openxmlformats.org/markup-compatibility/2006">
              <mc:Choice xmlns:v="urn:schemas-microsoft-com:vml" Requires="v">
                <p:oleObj spid="_x0000_s407687" name="Equation" r:id="rId6" imgW="3314520" imgH="2247840" progId="Equation.DSMT4">
                  <p:embed/>
                </p:oleObj>
              </mc:Choice>
              <mc:Fallback>
                <p:oleObj name="Equation" r:id="rId6" imgW="3314520" imgH="2247840" progId="Equation.DSMT4">
                  <p:embed/>
                  <p:pic>
                    <p:nvPicPr>
                      <p:cNvPr id="0" name=""/>
                      <p:cNvPicPr/>
                      <p:nvPr/>
                    </p:nvPicPr>
                    <p:blipFill>
                      <a:blip r:embed="rId7"/>
                      <a:stretch>
                        <a:fillRect/>
                      </a:stretch>
                    </p:blipFill>
                    <p:spPr>
                      <a:xfrm>
                        <a:off x="640079" y="3065780"/>
                        <a:ext cx="4904748" cy="3321050"/>
                      </a:xfrm>
                      <a:prstGeom prst="rect">
                        <a:avLst/>
                      </a:prstGeom>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7" name="TextBox 6"/>
          <p:cNvSpPr txBox="1"/>
          <p:nvPr/>
        </p:nvSpPr>
        <p:spPr>
          <a:xfrm>
            <a:off x="4114800" y="5029200"/>
            <a:ext cx="4800600" cy="461665"/>
          </a:xfrm>
          <a:prstGeom prst="rect">
            <a:avLst/>
          </a:prstGeom>
          <a:noFill/>
        </p:spPr>
        <p:txBody>
          <a:bodyPr wrap="square" rtlCol="0">
            <a:spAutoFit/>
          </a:bodyPr>
          <a:lstStyle/>
          <a:p>
            <a:r>
              <a:rPr lang="en-US" sz="2400" dirty="0">
                <a:latin typeface="+mj-lt"/>
              </a:rPr>
              <a:t>(uniform pressure gradient)</a:t>
            </a:r>
          </a:p>
        </p:txBody>
      </p:sp>
    </p:spTree>
    <p:extLst>
      <p:ext uri="{BB962C8B-B14F-4D97-AF65-F5344CB8AC3E}">
        <p14:creationId xmlns:p14="http://schemas.microsoft.com/office/powerpoint/2010/main" val="3060288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1297963617"/>
              </p:ext>
            </p:extLst>
          </p:nvPr>
        </p:nvGraphicFramePr>
        <p:xfrm>
          <a:off x="531813" y="1371600"/>
          <a:ext cx="5411787" cy="3921125"/>
        </p:xfrm>
        <a:graphic>
          <a:graphicData uri="http://schemas.openxmlformats.org/presentationml/2006/ole">
            <mc:AlternateContent xmlns:mc="http://schemas.openxmlformats.org/markup-compatibility/2006">
              <mc:Choice xmlns:v="urn:schemas-microsoft-com:vml" Requires="v">
                <p:oleObj spid="_x0000_s408710" name="Equation" r:id="rId4" imgW="3657600" imgH="2654280" progId="Equation.DSMT4">
                  <p:embed/>
                </p:oleObj>
              </mc:Choice>
              <mc:Fallback>
                <p:oleObj name="Equation" r:id="rId4" imgW="3657600" imgH="2654280" progId="Equation.DSMT4">
                  <p:embed/>
                  <p:pic>
                    <p:nvPicPr>
                      <p:cNvPr id="0" name=""/>
                      <p:cNvPicPr/>
                      <p:nvPr/>
                    </p:nvPicPr>
                    <p:blipFill>
                      <a:blip r:embed="rId5"/>
                      <a:stretch>
                        <a:fillRect/>
                      </a:stretch>
                    </p:blipFill>
                    <p:spPr>
                      <a:xfrm>
                        <a:off x="531813" y="1371600"/>
                        <a:ext cx="5411787" cy="3921125"/>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673519852"/>
              </p:ext>
            </p:extLst>
          </p:nvPr>
        </p:nvGraphicFramePr>
        <p:xfrm>
          <a:off x="762000" y="5374481"/>
          <a:ext cx="2970213" cy="900112"/>
        </p:xfrm>
        <a:graphic>
          <a:graphicData uri="http://schemas.openxmlformats.org/presentationml/2006/ole">
            <mc:AlternateContent xmlns:mc="http://schemas.openxmlformats.org/markup-compatibility/2006">
              <mc:Choice xmlns:v="urn:schemas-microsoft-com:vml" Requires="v">
                <p:oleObj spid="_x0000_s408711" name="Equation" r:id="rId6" imgW="2006280" imgH="609480" progId="Equation.DSMT4">
                  <p:embed/>
                </p:oleObj>
              </mc:Choice>
              <mc:Fallback>
                <p:oleObj name="Equation" r:id="rId6" imgW="2006280" imgH="609480" progId="Equation.DSMT4">
                  <p:embed/>
                  <p:pic>
                    <p:nvPicPr>
                      <p:cNvPr id="0" name=""/>
                      <p:cNvPicPr/>
                      <p:nvPr/>
                    </p:nvPicPr>
                    <p:blipFill>
                      <a:blip r:embed="rId7"/>
                      <a:stretch>
                        <a:fillRect/>
                      </a:stretch>
                    </p:blipFill>
                    <p:spPr>
                      <a:xfrm>
                        <a:off x="762000" y="5374481"/>
                        <a:ext cx="2970213" cy="900112"/>
                      </a:xfrm>
                      <a:prstGeom prst="rect">
                        <a:avLst/>
                      </a:prstGeom>
                      <a:solidFill>
                        <a:srgbClr val="FFFF00"/>
                      </a:solid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Tree>
    <p:extLst>
      <p:ext uri="{BB962C8B-B14F-4D97-AF65-F5344CB8AC3E}">
        <p14:creationId xmlns:p14="http://schemas.microsoft.com/office/powerpoint/2010/main" val="3634066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81000" y="304800"/>
            <a:ext cx="8305800" cy="830997"/>
          </a:xfrm>
          <a:prstGeom prst="rect">
            <a:avLst/>
          </a:prstGeom>
          <a:noFill/>
        </p:spPr>
        <p:txBody>
          <a:bodyPr wrap="square" rtlCol="0">
            <a:spAutoFit/>
          </a:bodyPr>
          <a:lstStyle/>
          <a:p>
            <a:r>
              <a:rPr lang="en-US" sz="2400" dirty="0">
                <a:latin typeface="+mj-lt"/>
              </a:rPr>
              <a:t>Example – steady flow of an incompressible fluid in a long pipe with a circular cross section of radius </a:t>
            </a:r>
            <a:r>
              <a:rPr lang="en-US" sz="2400" i="1" dirty="0">
                <a:latin typeface="+mj-lt"/>
              </a:rPr>
              <a:t>R -- </a:t>
            </a:r>
            <a:r>
              <a:rPr lang="en-US" sz="2400" dirty="0">
                <a:latin typeface="+mj-lt"/>
              </a:rPr>
              <a:t>continued</a:t>
            </a:r>
          </a:p>
        </p:txBody>
      </p:sp>
      <p:sp>
        <p:nvSpPr>
          <p:cNvPr id="8" name="Can 7"/>
          <p:cNvSpPr/>
          <p:nvPr/>
        </p:nvSpPr>
        <p:spPr>
          <a:xfrm>
            <a:off x="6248400" y="2286000"/>
            <a:ext cx="1219200" cy="2362200"/>
          </a:xfrm>
          <a:prstGeom prst="can">
            <a:avLst>
              <a:gd name="adj" fmla="val 39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858000" y="2286000"/>
            <a:ext cx="304800" cy="228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34200" y="2286000"/>
            <a:ext cx="381000" cy="461665"/>
          </a:xfrm>
          <a:prstGeom prst="rect">
            <a:avLst/>
          </a:prstGeom>
          <a:noFill/>
        </p:spPr>
        <p:txBody>
          <a:bodyPr wrap="square" rtlCol="0">
            <a:spAutoFit/>
          </a:bodyPr>
          <a:lstStyle/>
          <a:p>
            <a:r>
              <a:rPr lang="en-US" sz="2400" i="1" dirty="0">
                <a:latin typeface="+mj-lt"/>
              </a:rPr>
              <a:t>R</a:t>
            </a:r>
          </a:p>
        </p:txBody>
      </p:sp>
      <p:cxnSp>
        <p:nvCxnSpPr>
          <p:cNvPr id="15" name="Straight Arrow Connector 14"/>
          <p:cNvCxnSpPr/>
          <p:nvPr/>
        </p:nvCxnSpPr>
        <p:spPr>
          <a:xfrm flipH="1">
            <a:off x="6629400" y="3200400"/>
            <a:ext cx="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53200" y="3352800"/>
            <a:ext cx="685800" cy="461665"/>
          </a:xfrm>
          <a:prstGeom prst="rect">
            <a:avLst/>
          </a:prstGeom>
          <a:noFill/>
        </p:spPr>
        <p:txBody>
          <a:bodyPr wrap="square" rtlCol="0">
            <a:spAutoFit/>
          </a:bodyPr>
          <a:lstStyle/>
          <a:p>
            <a:r>
              <a:rPr lang="en-US" sz="2400" b="1" dirty="0">
                <a:latin typeface="+mj-lt"/>
              </a:rPr>
              <a:t>v</a:t>
            </a:r>
            <a:r>
              <a:rPr lang="en-US" sz="2400" dirty="0">
                <a:latin typeface="+mj-lt"/>
              </a:rPr>
              <a:t>(</a:t>
            </a:r>
            <a:r>
              <a:rPr lang="en-US" sz="2400" i="1" dirty="0">
                <a:latin typeface="+mj-lt"/>
              </a:rPr>
              <a:t>r</a:t>
            </a:r>
            <a:r>
              <a:rPr lang="en-US" sz="2400" dirty="0">
                <a:latin typeface="+mj-lt"/>
              </a:rPr>
              <a:t>)</a:t>
            </a:r>
            <a:endParaRPr lang="en-US" sz="2400" b="1" dirty="0">
              <a:latin typeface="+mj-lt"/>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506536315"/>
              </p:ext>
            </p:extLst>
          </p:nvPr>
        </p:nvGraphicFramePr>
        <p:xfrm>
          <a:off x="568325" y="1538288"/>
          <a:ext cx="4548188" cy="2417762"/>
        </p:xfrm>
        <a:graphic>
          <a:graphicData uri="http://schemas.openxmlformats.org/presentationml/2006/ole">
            <mc:AlternateContent xmlns:mc="http://schemas.openxmlformats.org/markup-compatibility/2006">
              <mc:Choice xmlns:v="urn:schemas-microsoft-com:vml" Requires="v">
                <p:oleObj spid="_x0000_s409667" name="Equation" r:id="rId4" imgW="3073320" imgH="1638000" progId="Equation.DSMT4">
                  <p:embed/>
                </p:oleObj>
              </mc:Choice>
              <mc:Fallback>
                <p:oleObj name="Equation" r:id="rId4" imgW="3073320" imgH="1638000" progId="Equation.DSMT4">
                  <p:embed/>
                  <p:pic>
                    <p:nvPicPr>
                      <p:cNvPr id="0" name=""/>
                      <p:cNvPicPr/>
                      <p:nvPr/>
                    </p:nvPicPr>
                    <p:blipFill>
                      <a:blip r:embed="rId5"/>
                      <a:stretch>
                        <a:fillRect/>
                      </a:stretch>
                    </p:blipFill>
                    <p:spPr>
                      <a:xfrm>
                        <a:off x="568325" y="1538288"/>
                        <a:ext cx="4548188" cy="2417762"/>
                      </a:xfrm>
                      <a:prstGeom prst="rect">
                        <a:avLst/>
                      </a:prstGeom>
                      <a:noFill/>
                    </p:spPr>
                  </p:pic>
                </p:oleObj>
              </mc:Fallback>
            </mc:AlternateContent>
          </a:graphicData>
        </a:graphic>
      </p:graphicFrame>
      <p:sp>
        <p:nvSpPr>
          <p:cNvPr id="18" name="Right Brace 17"/>
          <p:cNvSpPr/>
          <p:nvPr/>
        </p:nvSpPr>
        <p:spPr>
          <a:xfrm>
            <a:off x="7620000" y="2438400"/>
            <a:ext cx="381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7924800" y="3200400"/>
            <a:ext cx="457200" cy="461665"/>
          </a:xfrm>
          <a:prstGeom prst="rect">
            <a:avLst/>
          </a:prstGeom>
          <a:noFill/>
        </p:spPr>
        <p:txBody>
          <a:bodyPr wrap="square" rtlCol="0">
            <a:spAutoFit/>
          </a:bodyPr>
          <a:lstStyle/>
          <a:p>
            <a:r>
              <a:rPr lang="en-US" sz="2400" i="1" dirty="0">
                <a:latin typeface="+mj-lt"/>
              </a:rPr>
              <a:t>L</a:t>
            </a:r>
          </a:p>
        </p:txBody>
      </p:sp>
      <p:sp>
        <p:nvSpPr>
          <p:cNvPr id="6" name="TextBox 5"/>
          <p:cNvSpPr txBox="1"/>
          <p:nvPr/>
        </p:nvSpPr>
        <p:spPr>
          <a:xfrm>
            <a:off x="914400" y="4419600"/>
            <a:ext cx="5105400" cy="830997"/>
          </a:xfrm>
          <a:prstGeom prst="rect">
            <a:avLst/>
          </a:prstGeom>
          <a:noFill/>
        </p:spPr>
        <p:txBody>
          <a:bodyPr wrap="square" rtlCol="0">
            <a:spAutoFit/>
          </a:bodyPr>
          <a:lstStyle/>
          <a:p>
            <a:r>
              <a:rPr lang="en-US" sz="2400" dirty="0" err="1">
                <a:latin typeface="+mj-lt"/>
              </a:rPr>
              <a:t>Poiseuille</a:t>
            </a:r>
            <a:r>
              <a:rPr lang="en-US" sz="2400" dirty="0">
                <a:latin typeface="+mj-lt"/>
              </a:rPr>
              <a:t> formula;</a:t>
            </a:r>
          </a:p>
          <a:p>
            <a:r>
              <a:rPr lang="en-US" sz="2400" dirty="0">
                <a:latin typeface="+mj-lt"/>
              </a:rPr>
              <a:t>    </a:t>
            </a:r>
            <a:r>
              <a:rPr lang="en-US" sz="2400" dirty="0">
                <a:latin typeface="+mj-lt"/>
                <a:sym typeface="Wingdings" panose="05000000000000000000" pitchFamily="2" charset="2"/>
              </a:rPr>
              <a:t>Method for measuring </a:t>
            </a:r>
            <a:r>
              <a:rPr lang="en-US" sz="2400" dirty="0">
                <a:latin typeface="Symbol" panose="05050102010706020507" pitchFamily="18" charset="2"/>
                <a:sym typeface="Wingdings" panose="05000000000000000000" pitchFamily="2" charset="2"/>
              </a:rPr>
              <a:t>h</a:t>
            </a:r>
            <a:endParaRPr lang="en-US" sz="2400" dirty="0">
              <a:latin typeface="Symbol" panose="05050102010706020507" pitchFamily="18" charset="2"/>
            </a:endParaRPr>
          </a:p>
        </p:txBody>
      </p:sp>
    </p:spTree>
    <p:extLst>
      <p:ext uri="{BB962C8B-B14F-4D97-AF65-F5344CB8AC3E}">
        <p14:creationId xmlns:p14="http://schemas.microsoft.com/office/powerpoint/2010/main" val="2612321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endParaRPr lang="en-US" sz="2400" dirty="0">
              <a:latin typeface="+mj-lt"/>
            </a:endParaRP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383242561"/>
              </p:ext>
            </p:extLst>
          </p:nvPr>
        </p:nvGraphicFramePr>
        <p:xfrm>
          <a:off x="3584547" y="1437597"/>
          <a:ext cx="5449888" cy="4953000"/>
        </p:xfrm>
        <a:graphic>
          <a:graphicData uri="http://schemas.openxmlformats.org/presentationml/2006/ole">
            <mc:AlternateContent xmlns:mc="http://schemas.openxmlformats.org/markup-compatibility/2006">
              <mc:Choice xmlns:v="urn:schemas-microsoft-com:vml" Requires="v">
                <p:oleObj spid="_x0000_s417856" name="Equation" r:id="rId4" imgW="3682800" imgH="3352680" progId="Equation.DSMT4">
                  <p:embed/>
                </p:oleObj>
              </mc:Choice>
              <mc:Fallback>
                <p:oleObj name="Equation" r:id="rId4" imgW="3682800" imgH="3352680" progId="Equation.DSMT4">
                  <p:embed/>
                  <p:pic>
                    <p:nvPicPr>
                      <p:cNvPr id="0" name=""/>
                      <p:cNvPicPr/>
                      <p:nvPr/>
                    </p:nvPicPr>
                    <p:blipFill>
                      <a:blip r:embed="rId5"/>
                      <a:stretch>
                        <a:fillRect/>
                      </a:stretch>
                    </p:blipFill>
                    <p:spPr>
                      <a:xfrm>
                        <a:off x="3584547" y="1437597"/>
                        <a:ext cx="5449888" cy="4953000"/>
                      </a:xfrm>
                      <a:prstGeom prst="rect">
                        <a:avLst/>
                      </a:prstGeom>
                    </p:spPr>
                  </p:pic>
                </p:oleObj>
              </mc:Fallback>
            </mc:AlternateContent>
          </a:graphicData>
        </a:graphic>
      </p:graphicFrame>
    </p:spTree>
    <p:extLst>
      <p:ext uri="{BB962C8B-B14F-4D97-AF65-F5344CB8AC3E}">
        <p14:creationId xmlns:p14="http://schemas.microsoft.com/office/powerpoint/2010/main" val="662253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81000" y="304800"/>
            <a:ext cx="8305800" cy="1200329"/>
          </a:xfrm>
          <a:prstGeom prst="rect">
            <a:avLst/>
          </a:prstGeom>
          <a:noFill/>
        </p:spPr>
        <p:txBody>
          <a:bodyPr wrap="square" rtlCol="0">
            <a:spAutoFit/>
          </a:bodyPr>
          <a:lstStyle/>
          <a:p>
            <a:r>
              <a:rPr lang="en-US" sz="2400" dirty="0">
                <a:latin typeface="+mj-lt"/>
              </a:rPr>
              <a:t>Example – steady flow of an incompressible fluid in a long tube with a circular cross section of outer radius </a:t>
            </a:r>
            <a:r>
              <a:rPr lang="en-US" sz="2400" i="1" dirty="0">
                <a:latin typeface="+mj-lt"/>
              </a:rPr>
              <a:t>R </a:t>
            </a:r>
            <a:r>
              <a:rPr lang="en-US" sz="2400" dirty="0">
                <a:latin typeface="+mj-lt"/>
              </a:rPr>
              <a:t>and inner radius </a:t>
            </a:r>
            <a:r>
              <a:rPr lang="en-US" sz="2400" i="1" dirty="0" err="1">
                <a:latin typeface="Symbol" panose="05050102010706020507" pitchFamily="18" charset="2"/>
              </a:rPr>
              <a:t>k</a:t>
            </a:r>
            <a:r>
              <a:rPr lang="en-US" sz="2400" i="1" dirty="0" err="1">
                <a:latin typeface="+mj-lt"/>
              </a:rPr>
              <a:t>R</a:t>
            </a:r>
            <a:r>
              <a:rPr lang="en-US" sz="2400" i="1" dirty="0">
                <a:latin typeface="+mj-lt"/>
              </a:rPr>
              <a:t> </a:t>
            </a:r>
            <a:r>
              <a:rPr lang="en-US" sz="2400" dirty="0">
                <a:latin typeface="+mj-lt"/>
              </a:rPr>
              <a:t> -- continued</a:t>
            </a:r>
          </a:p>
        </p:txBody>
      </p:sp>
      <p:sp>
        <p:nvSpPr>
          <p:cNvPr id="6" name="Can 5"/>
          <p:cNvSpPr/>
          <p:nvPr/>
        </p:nvSpPr>
        <p:spPr>
          <a:xfrm>
            <a:off x="876300" y="2133599"/>
            <a:ext cx="2514600" cy="3352800"/>
          </a:xfrm>
          <a:prstGeom prst="can">
            <a:avLst>
              <a:gd name="adj" fmla="val 396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371600" y="2362200"/>
            <a:ext cx="1524000" cy="533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flipH="1">
            <a:off x="319045" y="2525247"/>
            <a:ext cx="478044" cy="25908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5356" y="3579167"/>
            <a:ext cx="457200" cy="461665"/>
          </a:xfrm>
          <a:prstGeom prst="rect">
            <a:avLst/>
          </a:prstGeom>
          <a:noFill/>
        </p:spPr>
        <p:txBody>
          <a:bodyPr wrap="square" rtlCol="0">
            <a:spAutoFit/>
          </a:bodyPr>
          <a:lstStyle/>
          <a:p>
            <a:r>
              <a:rPr lang="en-US" sz="2400" i="1" dirty="0">
                <a:latin typeface="+mj-lt"/>
              </a:rPr>
              <a:t>L</a:t>
            </a:r>
          </a:p>
        </p:txBody>
      </p:sp>
      <p:cxnSp>
        <p:nvCxnSpPr>
          <p:cNvPr id="12" name="Straight Arrow Connector 11"/>
          <p:cNvCxnSpPr/>
          <p:nvPr/>
        </p:nvCxnSpPr>
        <p:spPr>
          <a:xfrm flipV="1">
            <a:off x="2095500" y="2375079"/>
            <a:ext cx="1028700" cy="2538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8" idx="5"/>
          </p:cNvCxnSpPr>
          <p:nvPr/>
        </p:nvCxnSpPr>
        <p:spPr>
          <a:xfrm>
            <a:off x="2095500" y="2628900"/>
            <a:ext cx="576915" cy="18858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7400" y="2205335"/>
            <a:ext cx="381000" cy="461665"/>
          </a:xfrm>
          <a:prstGeom prst="rect">
            <a:avLst/>
          </a:prstGeom>
          <a:noFill/>
        </p:spPr>
        <p:txBody>
          <a:bodyPr wrap="square" rtlCol="0">
            <a:spAutoFit/>
          </a:bodyPr>
          <a:lstStyle/>
          <a:p>
            <a:r>
              <a:rPr lang="en-US" sz="2400" i="1" dirty="0">
                <a:latin typeface="+mj-lt"/>
              </a:rPr>
              <a:t>R</a:t>
            </a:r>
          </a:p>
        </p:txBody>
      </p:sp>
      <p:sp>
        <p:nvSpPr>
          <p:cNvPr id="16" name="TextBox 15"/>
          <p:cNvSpPr txBox="1"/>
          <p:nvPr/>
        </p:nvSpPr>
        <p:spPr>
          <a:xfrm>
            <a:off x="1937685" y="2514600"/>
            <a:ext cx="576915" cy="461665"/>
          </a:xfrm>
          <a:prstGeom prst="rect">
            <a:avLst/>
          </a:prstGeom>
          <a:noFill/>
        </p:spPr>
        <p:txBody>
          <a:bodyPr wrap="square" rtlCol="0">
            <a:spAutoFit/>
          </a:bodyPr>
          <a:lstStyle/>
          <a:p>
            <a:r>
              <a:rPr lang="en-US" sz="2400" i="1" dirty="0" err="1">
                <a:latin typeface="Symbol" panose="05050102010706020507" pitchFamily="18" charset="2"/>
              </a:rPr>
              <a:t>k</a:t>
            </a:r>
            <a:r>
              <a:rPr lang="en-US" sz="2400" i="1" dirty="0" err="1">
                <a:latin typeface="+mj-lt"/>
              </a:rPr>
              <a:t>R</a:t>
            </a:r>
            <a:endParaRPr lang="en-US" sz="2400" i="1" dirty="0">
              <a:latin typeface="+mj-lt"/>
            </a:endParaRPr>
          </a:p>
        </p:txBody>
      </p:sp>
      <p:graphicFrame>
        <p:nvGraphicFramePr>
          <p:cNvPr id="17" name="Object 16"/>
          <p:cNvGraphicFramePr>
            <a:graphicFrameLocks noChangeAspect="1"/>
          </p:cNvGraphicFramePr>
          <p:nvPr>
            <p:extLst>
              <p:ext uri="{D42A27DB-BD31-4B8C-83A1-F6EECF244321}">
                <p14:modId xmlns:p14="http://schemas.microsoft.com/office/powerpoint/2010/main" val="2548728316"/>
              </p:ext>
            </p:extLst>
          </p:nvPr>
        </p:nvGraphicFramePr>
        <p:xfrm>
          <a:off x="3509963" y="1620838"/>
          <a:ext cx="5486400" cy="1631950"/>
        </p:xfrm>
        <a:graphic>
          <a:graphicData uri="http://schemas.openxmlformats.org/presentationml/2006/ole">
            <mc:AlternateContent xmlns:mc="http://schemas.openxmlformats.org/markup-compatibility/2006">
              <mc:Choice xmlns:v="urn:schemas-microsoft-com:vml" Requires="v">
                <p:oleObj spid="_x0000_s418938" name="Equation" r:id="rId4" imgW="3708360" imgH="1104840" progId="Equation.DSMT4">
                  <p:embed/>
                </p:oleObj>
              </mc:Choice>
              <mc:Fallback>
                <p:oleObj name="Equation" r:id="rId4" imgW="3708360" imgH="1104840" progId="Equation.DSMT4">
                  <p:embed/>
                  <p:pic>
                    <p:nvPicPr>
                      <p:cNvPr id="0" name=""/>
                      <p:cNvPicPr/>
                      <p:nvPr/>
                    </p:nvPicPr>
                    <p:blipFill>
                      <a:blip r:embed="rId5"/>
                      <a:stretch>
                        <a:fillRect/>
                      </a:stretch>
                    </p:blipFill>
                    <p:spPr>
                      <a:xfrm>
                        <a:off x="3509963" y="1620838"/>
                        <a:ext cx="5486400" cy="163195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383492732"/>
              </p:ext>
            </p:extLst>
          </p:nvPr>
        </p:nvGraphicFramePr>
        <p:xfrm>
          <a:off x="1407184" y="4787900"/>
          <a:ext cx="7310438" cy="1854200"/>
        </p:xfrm>
        <a:graphic>
          <a:graphicData uri="http://schemas.openxmlformats.org/presentationml/2006/ole">
            <mc:AlternateContent xmlns:mc="http://schemas.openxmlformats.org/markup-compatibility/2006">
              <mc:Choice xmlns:v="urn:schemas-microsoft-com:vml" Requires="v">
                <p:oleObj spid="_x0000_s418939" name="Equation" r:id="rId6" imgW="4940280" imgH="1257120" progId="Equation.DSMT4">
                  <p:embed/>
                </p:oleObj>
              </mc:Choice>
              <mc:Fallback>
                <p:oleObj name="Equation" r:id="rId6" imgW="4940280" imgH="1257120" progId="Equation.DSMT4">
                  <p:embed/>
                  <p:pic>
                    <p:nvPicPr>
                      <p:cNvPr id="0" name=""/>
                      <p:cNvPicPr/>
                      <p:nvPr/>
                    </p:nvPicPr>
                    <p:blipFill>
                      <a:blip r:embed="rId7"/>
                      <a:stretch>
                        <a:fillRect/>
                      </a:stretch>
                    </p:blipFill>
                    <p:spPr>
                      <a:xfrm>
                        <a:off x="1407184" y="4787900"/>
                        <a:ext cx="7310438" cy="1854200"/>
                      </a:xfrm>
                      <a:prstGeom prst="rect">
                        <a:avLst/>
                      </a:prstGeom>
                      <a:noFill/>
                    </p:spPr>
                  </p:pic>
                </p:oleObj>
              </mc:Fallback>
            </mc:AlternateContent>
          </a:graphicData>
        </a:graphic>
      </p:graphicFrame>
    </p:spTree>
    <p:extLst>
      <p:ext uri="{BB962C8B-B14F-4D97-AF65-F5344CB8AC3E}">
        <p14:creationId xmlns:p14="http://schemas.microsoft.com/office/powerpoint/2010/main" val="4193957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228600" y="533400"/>
            <a:ext cx="8534400" cy="461665"/>
          </a:xfrm>
          <a:prstGeom prst="rect">
            <a:avLst/>
          </a:prstGeom>
          <a:noFill/>
        </p:spPr>
        <p:txBody>
          <a:bodyPr wrap="square" rtlCol="0">
            <a:spAutoFit/>
          </a:bodyPr>
          <a:lstStyle/>
          <a:p>
            <a:r>
              <a:rPr lang="en-US" sz="2400" dirty="0">
                <a:latin typeface="+mj-lt"/>
              </a:rPr>
              <a:t>More discussion of  viscous effects in incompressible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589508481"/>
              </p:ext>
            </p:extLst>
          </p:nvPr>
        </p:nvGraphicFramePr>
        <p:xfrm>
          <a:off x="228600" y="1199079"/>
          <a:ext cx="8624887" cy="1696521"/>
        </p:xfrm>
        <a:graphic>
          <a:graphicData uri="http://schemas.openxmlformats.org/presentationml/2006/ole">
            <mc:AlternateContent xmlns:mc="http://schemas.openxmlformats.org/markup-compatibility/2006">
              <mc:Choice xmlns:v="urn:schemas-microsoft-com:vml" Requires="v">
                <p:oleObj spid="_x0000_s422946" name="数式" r:id="rId4" imgW="3365280" imgH="660240" progId="Equation.3">
                  <p:embed/>
                </p:oleObj>
              </mc:Choice>
              <mc:Fallback>
                <p:oleObj name="数式" r:id="rId4" imgW="3365280" imgH="660240" progId="Equation.3">
                  <p:embed/>
                  <p:pic>
                    <p:nvPicPr>
                      <p:cNvPr id="0" name=""/>
                      <p:cNvPicPr>
                        <a:picLocks noChangeAspect="1" noChangeArrowheads="1"/>
                      </p:cNvPicPr>
                      <p:nvPr/>
                    </p:nvPicPr>
                    <p:blipFill>
                      <a:blip r:embed="rId5"/>
                      <a:srcRect/>
                      <a:stretch>
                        <a:fillRect/>
                      </a:stretch>
                    </p:blipFill>
                    <p:spPr bwMode="auto">
                      <a:xfrm>
                        <a:off x="228600" y="1199079"/>
                        <a:ext cx="8624887" cy="1696521"/>
                      </a:xfrm>
                      <a:prstGeom prst="rect">
                        <a:avLst/>
                      </a:prstGeom>
                      <a:noFill/>
                      <a:ln>
                        <a:noFill/>
                      </a:ln>
                    </p:spPr>
                  </p:pic>
                </p:oleObj>
              </mc:Fallback>
            </mc:AlternateContent>
          </a:graphicData>
        </a:graphic>
      </p:graphicFrame>
      <p:sp>
        <p:nvSpPr>
          <p:cNvPr id="7" name="TextBox 6"/>
          <p:cNvSpPr txBox="1"/>
          <p:nvPr/>
        </p:nvSpPr>
        <p:spPr>
          <a:xfrm>
            <a:off x="571500" y="3522722"/>
            <a:ext cx="7239000" cy="3046988"/>
          </a:xfrm>
          <a:prstGeom prst="rect">
            <a:avLst/>
          </a:prstGeom>
          <a:noFill/>
        </p:spPr>
        <p:txBody>
          <a:bodyPr wrap="square" rtlCol="0">
            <a:spAutoFit/>
          </a:bodyPr>
          <a:lstStyle/>
          <a:p>
            <a:r>
              <a:rPr lang="en-US" sz="2400" dirty="0">
                <a:latin typeface="+mj-lt"/>
              </a:rPr>
              <a:t>Plan:</a:t>
            </a:r>
          </a:p>
          <a:p>
            <a:pPr marL="457200" indent="-457200">
              <a:buFont typeface="+mj-lt"/>
              <a:buAutoNum type="arabicPeriod"/>
            </a:pPr>
            <a:r>
              <a:rPr lang="en-US" sz="2400" dirty="0">
                <a:latin typeface="+mj-lt"/>
              </a:rPr>
              <a:t>Consider the general effects of viscosity on fluid equations</a:t>
            </a:r>
          </a:p>
          <a:p>
            <a:pPr marL="457200" indent="-457200">
              <a:buFont typeface="+mj-lt"/>
              <a:buAutoNum type="arabicPeriod"/>
            </a:pPr>
            <a:r>
              <a:rPr lang="en-US" sz="2400" dirty="0">
                <a:latin typeface="+mj-lt"/>
              </a:rPr>
              <a:t>Consider the solution to the linearized equations for the case of steady-state flow of a sphere of radius R</a:t>
            </a:r>
          </a:p>
          <a:p>
            <a:pPr marL="457200" indent="-457200">
              <a:buFont typeface="+mj-lt"/>
              <a:buAutoNum type="arabicPeriod"/>
            </a:pPr>
            <a:r>
              <a:rPr lang="en-US" sz="2400" dirty="0">
                <a:latin typeface="+mj-lt"/>
              </a:rPr>
              <a:t>Infer the drag force needed to maintain the steady-state flow</a:t>
            </a:r>
          </a:p>
        </p:txBody>
      </p:sp>
      <p:grpSp>
        <p:nvGrpSpPr>
          <p:cNvPr id="9" name="Group 8"/>
          <p:cNvGrpSpPr/>
          <p:nvPr/>
        </p:nvGrpSpPr>
        <p:grpSpPr>
          <a:xfrm>
            <a:off x="3200400" y="2514600"/>
            <a:ext cx="3429000" cy="1447800"/>
            <a:chOff x="3200400" y="2514600"/>
            <a:chExt cx="3429000" cy="1447800"/>
          </a:xfrm>
        </p:grpSpPr>
        <p:sp>
          <p:nvSpPr>
            <p:cNvPr id="15" name="Rectangle 14"/>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464804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64645173"/>
              </p:ext>
            </p:extLst>
          </p:nvPr>
        </p:nvGraphicFramePr>
        <p:xfrm>
          <a:off x="457200" y="533400"/>
          <a:ext cx="8471368" cy="2514600"/>
        </p:xfrm>
        <a:graphic>
          <a:graphicData uri="http://schemas.openxmlformats.org/presentationml/2006/ole">
            <mc:AlternateContent xmlns:mc="http://schemas.openxmlformats.org/markup-compatibility/2006">
              <mc:Choice xmlns:v="urn:schemas-microsoft-com:vml" Requires="v">
                <p:oleObj spid="_x0000_s423968"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533400"/>
                        <a:ext cx="8471368" cy="2514600"/>
                      </a:xfrm>
                      <a:prstGeom prst="rect">
                        <a:avLst/>
                      </a:prstGeom>
                      <a:noFill/>
                      <a:ln>
                        <a:noFill/>
                      </a:ln>
                    </p:spPr>
                  </p:pic>
                </p:oleObj>
              </mc:Fallback>
            </mc:AlternateContent>
          </a:graphicData>
        </a:graphic>
      </p:graphicFrame>
      <p:sp>
        <p:nvSpPr>
          <p:cNvPr id="6" name="Right Brace 5"/>
          <p:cNvSpPr/>
          <p:nvPr/>
        </p:nvSpPr>
        <p:spPr>
          <a:xfrm rot="5400000">
            <a:off x="4648200" y="2362200"/>
            <a:ext cx="228600" cy="3810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70044008"/>
              </p:ext>
            </p:extLst>
          </p:nvPr>
        </p:nvGraphicFramePr>
        <p:xfrm>
          <a:off x="2525295" y="3927465"/>
          <a:ext cx="4064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tblGrid>
              <a:tr h="370840">
                <a:tc>
                  <a:txBody>
                    <a:bodyPr/>
                    <a:lstStyle/>
                    <a:p>
                      <a:pPr algn="ctr"/>
                      <a:r>
                        <a:rPr lang="en-US" dirty="0"/>
                        <a:t>Fluid</a:t>
                      </a:r>
                    </a:p>
                  </a:txBody>
                  <a:tcPr/>
                </a:tc>
                <a:tc>
                  <a:txBody>
                    <a:bodyPr/>
                    <a:lstStyle/>
                    <a:p>
                      <a:pPr algn="ctr"/>
                      <a:r>
                        <a:rPr lang="en-US" dirty="0">
                          <a:latin typeface="Symbol" panose="05050102010706020507" pitchFamily="18" charset="2"/>
                        </a:rPr>
                        <a:t>n</a:t>
                      </a:r>
                      <a:r>
                        <a:rPr lang="en-US" dirty="0"/>
                        <a:t> (m</a:t>
                      </a:r>
                      <a:r>
                        <a:rPr lang="en-US" baseline="30000" dirty="0"/>
                        <a:t>2</a:t>
                      </a:r>
                      <a:r>
                        <a:rPr lang="en-US" baseline="0" dirty="0"/>
                        <a:t>/s)</a:t>
                      </a:r>
                      <a:endParaRPr lang="en-US" dirty="0"/>
                    </a:p>
                  </a:txBody>
                  <a:tcPr/>
                </a:tc>
                <a:extLst>
                  <a:ext uri="{0D108BD9-81ED-4DB2-BD59-A6C34878D82A}">
                    <a16:rowId xmlns:a16="http://schemas.microsoft.com/office/drawing/2014/main" val="10000"/>
                  </a:ext>
                </a:extLst>
              </a:tr>
              <a:tr h="370840">
                <a:tc>
                  <a:txBody>
                    <a:bodyPr/>
                    <a:lstStyle/>
                    <a:p>
                      <a:r>
                        <a:rPr lang="en-US" dirty="0"/>
                        <a:t>Water</a:t>
                      </a:r>
                    </a:p>
                  </a:txBody>
                  <a:tcPr/>
                </a:tc>
                <a:tc>
                  <a:txBody>
                    <a:bodyPr/>
                    <a:lstStyle/>
                    <a:p>
                      <a:r>
                        <a:rPr lang="en-US" dirty="0"/>
                        <a:t>  1.00 x 10</a:t>
                      </a:r>
                      <a:r>
                        <a:rPr lang="en-US" baseline="30000" dirty="0"/>
                        <a:t>-6</a:t>
                      </a:r>
                      <a:endParaRPr lang="en-US" dirty="0"/>
                    </a:p>
                  </a:txBody>
                  <a:tcPr/>
                </a:tc>
                <a:extLst>
                  <a:ext uri="{0D108BD9-81ED-4DB2-BD59-A6C34878D82A}">
                    <a16:rowId xmlns:a16="http://schemas.microsoft.com/office/drawing/2014/main" val="10001"/>
                  </a:ext>
                </a:extLst>
              </a:tr>
              <a:tr h="370840">
                <a:tc>
                  <a:txBody>
                    <a:bodyPr/>
                    <a:lstStyle/>
                    <a:p>
                      <a:r>
                        <a:rPr lang="en-US" dirty="0"/>
                        <a:t>Air</a:t>
                      </a:r>
                    </a:p>
                  </a:txBody>
                  <a:tcPr/>
                </a:tc>
                <a:tc>
                  <a:txBody>
                    <a:bodyPr/>
                    <a:lstStyle/>
                    <a:p>
                      <a:r>
                        <a:rPr lang="en-US" dirty="0"/>
                        <a:t>14.9  x  10</a:t>
                      </a:r>
                      <a:r>
                        <a:rPr lang="en-US" baseline="30000" dirty="0"/>
                        <a:t>-6</a:t>
                      </a:r>
                      <a:endParaRPr lang="en-US" dirty="0"/>
                    </a:p>
                  </a:txBody>
                  <a:tcPr/>
                </a:tc>
                <a:extLst>
                  <a:ext uri="{0D108BD9-81ED-4DB2-BD59-A6C34878D82A}">
                    <a16:rowId xmlns:a16="http://schemas.microsoft.com/office/drawing/2014/main" val="10002"/>
                  </a:ext>
                </a:extLst>
              </a:tr>
              <a:tr h="370840">
                <a:tc>
                  <a:txBody>
                    <a:bodyPr/>
                    <a:lstStyle/>
                    <a:p>
                      <a:r>
                        <a:rPr lang="en-US" dirty="0"/>
                        <a:t>Ethyl alcohol</a:t>
                      </a:r>
                    </a:p>
                  </a:txBody>
                  <a:tcPr/>
                </a:tc>
                <a:tc>
                  <a:txBody>
                    <a:bodyPr/>
                    <a:lstStyle/>
                    <a:p>
                      <a:r>
                        <a:rPr lang="en-US" dirty="0"/>
                        <a:t>  1.52 x  10</a:t>
                      </a:r>
                      <a:r>
                        <a:rPr lang="en-US" baseline="30000" dirty="0"/>
                        <a:t>-6</a:t>
                      </a:r>
                      <a:endParaRPr lang="en-US" dirty="0"/>
                    </a:p>
                  </a:txBody>
                  <a:tcPr/>
                </a:tc>
                <a:extLst>
                  <a:ext uri="{0D108BD9-81ED-4DB2-BD59-A6C34878D82A}">
                    <a16:rowId xmlns:a16="http://schemas.microsoft.com/office/drawing/2014/main" val="10003"/>
                  </a:ext>
                </a:extLst>
              </a:tr>
              <a:tr h="370840">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kinematic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4057596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92843866"/>
              </p:ext>
            </p:extLst>
          </p:nvPr>
        </p:nvGraphicFramePr>
        <p:xfrm>
          <a:off x="228600" y="457200"/>
          <a:ext cx="8624888" cy="1697037"/>
        </p:xfrm>
        <a:graphic>
          <a:graphicData uri="http://schemas.openxmlformats.org/presentationml/2006/ole">
            <mc:AlternateContent xmlns:mc="http://schemas.openxmlformats.org/markup-compatibility/2006">
              <mc:Choice xmlns:v="urn:schemas-microsoft-com:vml" Requires="v">
                <p:oleObj spid="_x0000_s425022" name="数式" r:id="rId4" imgW="3365280" imgH="660240" progId="Equation.3">
                  <p:embed/>
                </p:oleObj>
              </mc:Choice>
              <mc:Fallback>
                <p:oleObj name="数式" r:id="rId4" imgW="3365280" imgH="660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57200"/>
                        <a:ext cx="8624888" cy="169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005451292"/>
              </p:ext>
            </p:extLst>
          </p:nvPr>
        </p:nvGraphicFramePr>
        <p:xfrm>
          <a:off x="622300" y="2923691"/>
          <a:ext cx="6997700" cy="3462337"/>
        </p:xfrm>
        <a:graphic>
          <a:graphicData uri="http://schemas.openxmlformats.org/presentationml/2006/ole">
            <mc:AlternateContent xmlns:mc="http://schemas.openxmlformats.org/markup-compatibility/2006">
              <mc:Choice xmlns:v="urn:schemas-microsoft-com:vml" Requires="v">
                <p:oleObj spid="_x0000_s425023" name="数式" r:id="rId6" imgW="2730240" imgH="1346040" progId="Equation.3">
                  <p:embed/>
                </p:oleObj>
              </mc:Choice>
              <mc:Fallback>
                <p:oleObj name="数式" r:id="rId6" imgW="2730240" imgH="1346040" progId="Equation.3">
                  <p:embed/>
                  <p:pic>
                    <p:nvPicPr>
                      <p:cNvPr id="0" name=""/>
                      <p:cNvPicPr>
                        <a:picLocks noChangeAspect="1" noChangeArrowheads="1"/>
                      </p:cNvPicPr>
                      <p:nvPr/>
                    </p:nvPicPr>
                    <p:blipFill>
                      <a:blip r:embed="rId7"/>
                      <a:srcRect/>
                      <a:stretch>
                        <a:fillRect/>
                      </a:stretch>
                    </p:blipFill>
                    <p:spPr bwMode="auto">
                      <a:xfrm>
                        <a:off x="622300" y="2923691"/>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7" name="Group 6"/>
          <p:cNvGrpSpPr/>
          <p:nvPr/>
        </p:nvGrpSpPr>
        <p:grpSpPr>
          <a:xfrm>
            <a:off x="3581400" y="1524000"/>
            <a:ext cx="3429000" cy="1447800"/>
            <a:chOff x="3200400" y="2514600"/>
            <a:chExt cx="3429000" cy="1447800"/>
          </a:xfrm>
        </p:grpSpPr>
        <p:sp>
          <p:nvSpPr>
            <p:cNvPr id="8" name="Rectangle 7"/>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2" name="Straight Arrow Connector 11"/>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4" name="Straight Arrow Connector 13"/>
          <p:cNvCxnSpPr/>
          <p:nvPr/>
        </p:nvCxnSpPr>
        <p:spPr>
          <a:xfrm>
            <a:off x="4474325" y="2118360"/>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779125" y="2037694"/>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1656612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22833042"/>
              </p:ext>
            </p:extLst>
          </p:nvPr>
        </p:nvGraphicFramePr>
        <p:xfrm>
          <a:off x="228600" y="152400"/>
          <a:ext cx="6997700" cy="3462337"/>
        </p:xfrm>
        <a:graphic>
          <a:graphicData uri="http://schemas.openxmlformats.org/presentationml/2006/ole">
            <mc:AlternateContent xmlns:mc="http://schemas.openxmlformats.org/markup-compatibility/2006">
              <mc:Choice xmlns:v="urn:schemas-microsoft-com:vml" Requires="v">
                <p:oleObj spid="_x0000_s426016" name="数式" r:id="rId4" imgW="2730240" imgH="1346040" progId="Equation.3">
                  <p:embed/>
                </p:oleObj>
              </mc:Choice>
              <mc:Fallback>
                <p:oleObj name="数式" r:id="rId4" imgW="2730240" imgH="1346040" progId="Equation.3">
                  <p:embed/>
                  <p:pic>
                    <p:nvPicPr>
                      <p:cNvPr id="0" name=""/>
                      <p:cNvPicPr>
                        <a:picLocks noChangeAspect="1" noChangeArrowheads="1"/>
                      </p:cNvPicPr>
                      <p:nvPr/>
                    </p:nvPicPr>
                    <p:blipFill>
                      <a:blip r:embed="rId5"/>
                      <a:srcRect/>
                      <a:stretch>
                        <a:fillRect/>
                      </a:stretch>
                    </p:blipFill>
                    <p:spPr bwMode="auto">
                      <a:xfrm>
                        <a:off x="228600" y="152400"/>
                        <a:ext cx="6997700" cy="346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5"/>
          <p:cNvPicPr>
            <a:picLocks noChangeAspect="1"/>
          </p:cNvPicPr>
          <p:nvPr/>
        </p:nvPicPr>
        <p:blipFill>
          <a:blip r:embed="rId6"/>
          <a:stretch>
            <a:fillRect/>
          </a:stretch>
        </p:blipFill>
        <p:spPr>
          <a:xfrm>
            <a:off x="766813" y="3724881"/>
            <a:ext cx="6858000" cy="2521324"/>
          </a:xfrm>
          <a:prstGeom prst="rect">
            <a:avLst/>
          </a:prstGeom>
        </p:spPr>
      </p:pic>
      <p:sp>
        <p:nvSpPr>
          <p:cNvPr id="7" name="TextBox 6"/>
          <p:cNvSpPr txBox="1"/>
          <p:nvPr/>
        </p:nvSpPr>
        <p:spPr>
          <a:xfrm>
            <a:off x="4724400" y="6096000"/>
            <a:ext cx="381000" cy="461665"/>
          </a:xfrm>
          <a:prstGeom prst="rect">
            <a:avLst/>
          </a:prstGeom>
          <a:noFill/>
        </p:spPr>
        <p:txBody>
          <a:bodyPr wrap="square" rtlCol="0">
            <a:spAutoFit/>
          </a:bodyPr>
          <a:lstStyle/>
          <a:p>
            <a:r>
              <a:rPr lang="en-US" sz="2400" i="1" dirty="0">
                <a:latin typeface="+mj-lt"/>
              </a:rPr>
              <a:t>t</a:t>
            </a:r>
          </a:p>
        </p:txBody>
      </p:sp>
      <p:sp>
        <p:nvSpPr>
          <p:cNvPr id="9" name="TextBox 8"/>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10" name="Group 9"/>
          <p:cNvGrpSpPr/>
          <p:nvPr/>
        </p:nvGrpSpPr>
        <p:grpSpPr>
          <a:xfrm>
            <a:off x="5257800" y="2133600"/>
            <a:ext cx="3429000" cy="1447800"/>
            <a:chOff x="3200400" y="2514600"/>
            <a:chExt cx="3429000" cy="1447800"/>
          </a:xfrm>
        </p:grpSpPr>
        <p:sp>
          <p:nvSpPr>
            <p:cNvPr id="11" name="Rectangle 10"/>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5" name="Straight Arrow Connector 14"/>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cxnSp>
        <p:nvCxnSpPr>
          <p:cNvPr id="17" name="Straight Arrow Connector 16"/>
          <p:cNvCxnSpPr/>
          <p:nvPr/>
        </p:nvCxnSpPr>
        <p:spPr>
          <a:xfrm>
            <a:off x="6172200" y="2743201"/>
            <a:ext cx="914400" cy="0"/>
          </a:xfrm>
          <a:prstGeom prst="straightConnector1">
            <a:avLst/>
          </a:prstGeom>
          <a:ln w="508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477000" y="2662535"/>
            <a:ext cx="402475" cy="461665"/>
          </a:xfrm>
          <a:prstGeom prst="rect">
            <a:avLst/>
          </a:prstGeom>
          <a:noFill/>
        </p:spPr>
        <p:txBody>
          <a:bodyPr wrap="square" rtlCol="0">
            <a:spAutoFit/>
          </a:bodyPr>
          <a:lstStyle/>
          <a:p>
            <a:r>
              <a:rPr lang="en-US" sz="2400" i="1" dirty="0">
                <a:solidFill>
                  <a:srgbClr val="C00000"/>
                </a:solidFill>
                <a:latin typeface="+mj-lt"/>
              </a:rPr>
              <a:t>F</a:t>
            </a:r>
          </a:p>
        </p:txBody>
      </p:sp>
    </p:spTree>
    <p:extLst>
      <p:ext uri="{BB962C8B-B14F-4D97-AF65-F5344CB8AC3E}">
        <p14:creationId xmlns:p14="http://schemas.microsoft.com/office/powerpoint/2010/main" val="236257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10"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2</a:t>
            </a:fld>
            <a:endParaRPr lang="en-US" dirty="0"/>
          </a:p>
        </p:txBody>
      </p:sp>
      <p:sp>
        <p:nvSpPr>
          <p:cNvPr id="5" name="Right Arrow 4"/>
          <p:cNvSpPr/>
          <p:nvPr/>
        </p:nvSpPr>
        <p:spPr>
          <a:xfrm>
            <a:off x="0" y="3733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8BAB6235-B2E9-4FED-BDA7-19DCA73FEFD7}"/>
              </a:ext>
            </a:extLst>
          </p:cNvPr>
          <p:cNvPicPr>
            <a:picLocks noChangeAspect="1"/>
          </p:cNvPicPr>
          <p:nvPr/>
        </p:nvPicPr>
        <p:blipFill>
          <a:blip r:embed="rId3"/>
          <a:stretch>
            <a:fillRect/>
          </a:stretch>
        </p:blipFill>
        <p:spPr>
          <a:xfrm>
            <a:off x="466725" y="1185654"/>
            <a:ext cx="8677275" cy="4762130"/>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99511311"/>
              </p:ext>
            </p:extLst>
          </p:nvPr>
        </p:nvGraphicFramePr>
        <p:xfrm>
          <a:off x="59343" y="647315"/>
          <a:ext cx="9025313" cy="2752279"/>
        </p:xfrm>
        <a:graphic>
          <a:graphicData uri="http://schemas.openxmlformats.org/presentationml/2006/ole">
            <mc:AlternateContent xmlns:mc="http://schemas.openxmlformats.org/markup-compatibility/2006">
              <mc:Choice xmlns:v="urn:schemas-microsoft-com:vml" Requires="v">
                <p:oleObj spid="_x0000_s427039" name="Equation" r:id="rId4" imgW="5892480" imgH="1790640" progId="Equation.DSMT4">
                  <p:embed/>
                </p:oleObj>
              </mc:Choice>
              <mc:Fallback>
                <p:oleObj name="Equation" r:id="rId4" imgW="5892480" imgH="1790640" progId="Equation.DSMT4">
                  <p:embed/>
                  <p:pic>
                    <p:nvPicPr>
                      <p:cNvPr id="0" name=""/>
                      <p:cNvPicPr>
                        <a:picLocks noChangeAspect="1" noChangeArrowheads="1"/>
                      </p:cNvPicPr>
                      <p:nvPr/>
                    </p:nvPicPr>
                    <p:blipFill>
                      <a:blip r:embed="rId5"/>
                      <a:srcRect/>
                      <a:stretch>
                        <a:fillRect/>
                      </a:stretch>
                    </p:blipFill>
                    <p:spPr bwMode="auto">
                      <a:xfrm>
                        <a:off x="59343" y="647315"/>
                        <a:ext cx="9025313" cy="2752279"/>
                      </a:xfrm>
                      <a:prstGeom prst="rect">
                        <a:avLst/>
                      </a:prstGeom>
                      <a:noFill/>
                      <a:ln>
                        <a:noFill/>
                      </a:ln>
                    </p:spPr>
                  </p:pic>
                </p:oleObj>
              </mc:Fallback>
            </mc:AlternateContent>
          </a:graphicData>
        </a:graphic>
      </p:graphicFrame>
      <p:sp>
        <p:nvSpPr>
          <p:cNvPr id="7" name="TextBox 6"/>
          <p:cNvSpPr txBox="1"/>
          <p:nvPr/>
        </p:nvSpPr>
        <p:spPr>
          <a:xfrm>
            <a:off x="533400" y="4491335"/>
            <a:ext cx="381000" cy="461665"/>
          </a:xfrm>
          <a:prstGeom prst="rect">
            <a:avLst/>
          </a:prstGeom>
          <a:noFill/>
        </p:spPr>
        <p:txBody>
          <a:bodyPr wrap="square" rtlCol="0">
            <a:spAutoFit/>
          </a:bodyPr>
          <a:lstStyle/>
          <a:p>
            <a:r>
              <a:rPr lang="en-US" sz="2400" i="1" dirty="0">
                <a:latin typeface="+mj-lt"/>
              </a:rPr>
              <a:t>u</a:t>
            </a:r>
          </a:p>
        </p:txBody>
      </p:sp>
      <p:grpSp>
        <p:nvGrpSpPr>
          <p:cNvPr id="8" name="Group 7"/>
          <p:cNvGrpSpPr/>
          <p:nvPr/>
        </p:nvGrpSpPr>
        <p:grpSpPr>
          <a:xfrm>
            <a:off x="5257800" y="2133600"/>
            <a:ext cx="3429000" cy="1447800"/>
            <a:chOff x="3200400" y="2514600"/>
            <a:chExt cx="3429000" cy="1447800"/>
          </a:xfrm>
        </p:grpSpPr>
        <p:sp>
          <p:nvSpPr>
            <p:cNvPr id="9" name="Rectangle 8"/>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3" name="Straight Arrow Connector 12"/>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pic>
        <p:nvPicPr>
          <p:cNvPr id="18" name="Picture 17"/>
          <p:cNvPicPr>
            <a:picLocks noChangeAspect="1"/>
          </p:cNvPicPr>
          <p:nvPr/>
        </p:nvPicPr>
        <p:blipFill>
          <a:blip r:embed="rId6"/>
          <a:stretch>
            <a:fillRect/>
          </a:stretch>
        </p:blipFill>
        <p:spPr>
          <a:xfrm>
            <a:off x="914400" y="3551887"/>
            <a:ext cx="4648200" cy="2589527"/>
          </a:xfrm>
          <a:prstGeom prst="rect">
            <a:avLst/>
          </a:prstGeom>
        </p:spPr>
      </p:pic>
      <p:sp>
        <p:nvSpPr>
          <p:cNvPr id="19" name="TextBox 18"/>
          <p:cNvSpPr txBox="1"/>
          <p:nvPr/>
        </p:nvSpPr>
        <p:spPr>
          <a:xfrm>
            <a:off x="3200400" y="5862935"/>
            <a:ext cx="381000" cy="461665"/>
          </a:xfrm>
          <a:prstGeom prst="rect">
            <a:avLst/>
          </a:prstGeom>
          <a:noFill/>
        </p:spPr>
        <p:txBody>
          <a:bodyPr wrap="square" rtlCol="0">
            <a:spAutoFit/>
          </a:bodyPr>
          <a:lstStyle/>
          <a:p>
            <a:r>
              <a:rPr lang="en-US" sz="2400" i="1" dirty="0">
                <a:latin typeface="+mj-lt"/>
              </a:rPr>
              <a:t>t</a:t>
            </a:r>
          </a:p>
        </p:txBody>
      </p:sp>
    </p:spTree>
    <p:extLst>
      <p:ext uri="{BB962C8B-B14F-4D97-AF65-F5344CB8AC3E}">
        <p14:creationId xmlns:p14="http://schemas.microsoft.com/office/powerpoint/2010/main" val="2489003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152400" y="384711"/>
            <a:ext cx="7924800" cy="3416320"/>
          </a:xfrm>
          <a:prstGeom prst="rect">
            <a:avLst/>
          </a:prstGeom>
          <a:noFill/>
        </p:spPr>
        <p:txBody>
          <a:bodyPr wrap="square" rtlCol="0">
            <a:spAutoFit/>
          </a:bodyPr>
          <a:lstStyle/>
          <a:p>
            <a:r>
              <a:rPr lang="en-US" sz="2400" b="1" dirty="0"/>
              <a:t>Recall:  PHY 711 -- Assignment #18     </a:t>
            </a:r>
            <a:r>
              <a:rPr lang="en-US" sz="2400" dirty="0"/>
              <a:t>Oct. 26, 2020</a:t>
            </a:r>
          </a:p>
          <a:p>
            <a:endParaRPr lang="en-US" sz="2400" dirty="0"/>
          </a:p>
          <a:p>
            <a:r>
              <a:rPr lang="en-US" sz="2400" dirty="0"/>
              <a:t>Determine the form of the velocity potential for an incompressible fluid representing uniform velocity in the </a:t>
            </a:r>
            <a:r>
              <a:rPr lang="en-US" sz="2400" b="1" dirty="0"/>
              <a:t>z</a:t>
            </a:r>
            <a:r>
              <a:rPr lang="en-US" sz="2400" dirty="0"/>
              <a:t> direction at large distances from a spherical obstruction of radius </a:t>
            </a:r>
            <a:r>
              <a:rPr lang="en-US" sz="2400" i="1" dirty="0"/>
              <a:t>a</a:t>
            </a:r>
            <a:r>
              <a:rPr lang="en-US" sz="2400" dirty="0"/>
              <a:t>. Find the form of the velocity potential and the velocity field for all </a:t>
            </a:r>
            <a:r>
              <a:rPr lang="en-US" sz="2400" i="1" dirty="0"/>
              <a:t>r &gt; a</a:t>
            </a:r>
            <a:r>
              <a:rPr lang="en-US" sz="2400" dirty="0"/>
              <a:t>. Assume that for </a:t>
            </a:r>
            <a:r>
              <a:rPr lang="en-US" sz="2400" i="1" dirty="0"/>
              <a:t>r = a, </a:t>
            </a:r>
            <a:r>
              <a:rPr lang="en-US" sz="2400" dirty="0"/>
              <a:t>the velocity in the radial direction is 0 but the velocity in the azimuthal direction is not necessarily 0. </a:t>
            </a:r>
          </a:p>
        </p:txBody>
      </p:sp>
      <p:pic>
        <p:nvPicPr>
          <p:cNvPr id="390146" name="Picture 2" descr="http://urbana.mie.uc.edu/yliu/Images/Stokes_Flow_Around_A_Cylinder.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3657600"/>
            <a:ext cx="3057143" cy="26428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619971867"/>
              </p:ext>
            </p:extLst>
          </p:nvPr>
        </p:nvGraphicFramePr>
        <p:xfrm>
          <a:off x="373063" y="4094163"/>
          <a:ext cx="4486275" cy="1770062"/>
        </p:xfrm>
        <a:graphic>
          <a:graphicData uri="http://schemas.openxmlformats.org/presentationml/2006/ole">
            <mc:AlternateContent xmlns:mc="http://schemas.openxmlformats.org/markup-compatibility/2006">
              <mc:Choice xmlns:v="urn:schemas-microsoft-com:vml" Requires="v">
                <p:oleObj spid="_x0000_s428064" name="Equation" r:id="rId5" imgW="2679480" imgH="1054080" progId="Equation.DSMT4">
                  <p:embed/>
                </p:oleObj>
              </mc:Choice>
              <mc:Fallback>
                <p:oleObj name="Equation" r:id="rId5" imgW="2679480" imgH="1054080" progId="Equation.DSMT4">
                  <p:embed/>
                  <p:pic>
                    <p:nvPicPr>
                      <p:cNvPr id="0" name=""/>
                      <p:cNvPicPr>
                        <a:picLocks noChangeAspect="1" noChangeArrowheads="1"/>
                      </p:cNvPicPr>
                      <p:nvPr/>
                    </p:nvPicPr>
                    <p:blipFill>
                      <a:blip r:embed="rId6"/>
                      <a:srcRect/>
                      <a:stretch>
                        <a:fillRect/>
                      </a:stretch>
                    </p:blipFill>
                    <p:spPr bwMode="auto">
                      <a:xfrm>
                        <a:off x="373063" y="4094163"/>
                        <a:ext cx="4486275" cy="17700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41038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9822569"/>
              </p:ext>
            </p:extLst>
          </p:nvPr>
        </p:nvGraphicFramePr>
        <p:xfrm>
          <a:off x="457200" y="450628"/>
          <a:ext cx="8397240" cy="2492597"/>
        </p:xfrm>
        <a:graphic>
          <a:graphicData uri="http://schemas.openxmlformats.org/presentationml/2006/ole">
            <mc:AlternateContent xmlns:mc="http://schemas.openxmlformats.org/markup-compatibility/2006">
              <mc:Choice xmlns:v="urn:schemas-microsoft-com:vml" Requires="v">
                <p:oleObj spid="_x0000_s429116" name="Equation" r:id="rId4" imgW="5448240" imgH="1612800" progId="Equation.DSMT4">
                  <p:embed/>
                </p:oleObj>
              </mc:Choice>
              <mc:Fallback>
                <p:oleObj name="Equation" r:id="rId4" imgW="5448240" imgH="1612800" progId="Equation.DSMT4">
                  <p:embed/>
                  <p:pic>
                    <p:nvPicPr>
                      <p:cNvPr id="0" name=""/>
                      <p:cNvPicPr>
                        <a:picLocks noChangeAspect="1" noChangeArrowheads="1"/>
                      </p:cNvPicPr>
                      <p:nvPr/>
                    </p:nvPicPr>
                    <p:blipFill>
                      <a:blip r:embed="rId5"/>
                      <a:srcRect/>
                      <a:stretch>
                        <a:fillRect/>
                      </a:stretch>
                    </p:blipFill>
                    <p:spPr bwMode="auto">
                      <a:xfrm>
                        <a:off x="457200" y="450628"/>
                        <a:ext cx="8397240" cy="2492597"/>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27905759"/>
              </p:ext>
            </p:extLst>
          </p:nvPr>
        </p:nvGraphicFramePr>
        <p:xfrm>
          <a:off x="1057275" y="2747963"/>
          <a:ext cx="5154613" cy="2908300"/>
        </p:xfrm>
        <a:graphic>
          <a:graphicData uri="http://schemas.openxmlformats.org/presentationml/2006/ole">
            <mc:AlternateContent xmlns:mc="http://schemas.openxmlformats.org/markup-compatibility/2006">
              <mc:Choice xmlns:v="urn:schemas-microsoft-com:vml" Requires="v">
                <p:oleObj spid="_x0000_s429117" name="Equation" r:id="rId6" imgW="2958840" imgH="1663560" progId="Equation.DSMT4">
                  <p:embed/>
                </p:oleObj>
              </mc:Choice>
              <mc:Fallback>
                <p:oleObj name="Equation" r:id="rId6" imgW="2958840" imgH="1663560" progId="Equation.DSMT4">
                  <p:embed/>
                  <p:pic>
                    <p:nvPicPr>
                      <p:cNvPr id="0" name=""/>
                      <p:cNvPicPr>
                        <a:picLocks noChangeAspect="1" noChangeArrowheads="1"/>
                      </p:cNvPicPr>
                      <p:nvPr/>
                    </p:nvPicPr>
                    <p:blipFill>
                      <a:blip r:embed="rId7"/>
                      <a:srcRect/>
                      <a:stretch>
                        <a:fillRect/>
                      </a:stretch>
                    </p:blipFill>
                    <p:spPr bwMode="auto">
                      <a:xfrm>
                        <a:off x="1057275" y="2747963"/>
                        <a:ext cx="5154613" cy="2908300"/>
                      </a:xfrm>
                      <a:prstGeom prst="rect">
                        <a:avLst/>
                      </a:prstGeom>
                      <a:noFill/>
                      <a:ln>
                        <a:noFill/>
                      </a:ln>
                    </p:spPr>
                  </p:pic>
                </p:oleObj>
              </mc:Fallback>
            </mc:AlternateContent>
          </a:graphicData>
        </a:graphic>
      </p:graphicFrame>
      <p:sp>
        <p:nvSpPr>
          <p:cNvPr id="7" name="Curved Left Arrow 6"/>
          <p:cNvSpPr/>
          <p:nvPr/>
        </p:nvSpPr>
        <p:spPr>
          <a:xfrm>
            <a:off x="4038600" y="1490979"/>
            <a:ext cx="5011420" cy="4452621"/>
          </a:xfrm>
          <a:prstGeom prst="curvedLeftArrow">
            <a:avLst>
              <a:gd name="adj1" fmla="val 10298"/>
              <a:gd name="adj2" fmla="val 22473"/>
              <a:gd name="adj3" fmla="val 23377"/>
            </a:avLst>
          </a:prstGeom>
          <a:solidFill>
            <a:srgbClr val="DA32AA">
              <a:alpha val="31000"/>
            </a:srgbClr>
          </a:solidFill>
          <a:ln>
            <a:solidFill>
              <a:schemeClr val="accent1">
                <a:shade val="50000"/>
                <a:alpha val="4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90124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64716477"/>
              </p:ext>
            </p:extLst>
          </p:nvPr>
        </p:nvGraphicFramePr>
        <p:xfrm>
          <a:off x="685800" y="227807"/>
          <a:ext cx="5684838" cy="1865312"/>
        </p:xfrm>
        <a:graphic>
          <a:graphicData uri="http://schemas.openxmlformats.org/presentationml/2006/ole">
            <mc:AlternateContent xmlns:mc="http://schemas.openxmlformats.org/markup-compatibility/2006">
              <mc:Choice xmlns:v="urn:schemas-microsoft-com:vml" Requires="v">
                <p:oleObj spid="_x0000_s430169" name="Equation" r:id="rId4" imgW="3263760" imgH="1066680" progId="Equation.DSMT4">
                  <p:embed/>
                </p:oleObj>
              </mc:Choice>
              <mc:Fallback>
                <p:oleObj name="Equation" r:id="rId4" imgW="3263760" imgH="1066680" progId="Equation.DSMT4">
                  <p:embed/>
                  <p:pic>
                    <p:nvPicPr>
                      <p:cNvPr id="0" name=""/>
                      <p:cNvPicPr>
                        <a:picLocks noChangeAspect="1" noChangeArrowheads="1"/>
                      </p:cNvPicPr>
                      <p:nvPr/>
                    </p:nvPicPr>
                    <p:blipFill>
                      <a:blip r:embed="rId5"/>
                      <a:srcRect/>
                      <a:stretch>
                        <a:fillRect/>
                      </a:stretch>
                    </p:blipFill>
                    <p:spPr bwMode="auto">
                      <a:xfrm>
                        <a:off x="685800" y="227807"/>
                        <a:ext cx="5684838" cy="186531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82142356"/>
              </p:ext>
            </p:extLst>
          </p:nvPr>
        </p:nvGraphicFramePr>
        <p:xfrm>
          <a:off x="601663" y="4138613"/>
          <a:ext cx="4508500" cy="1093787"/>
        </p:xfrm>
        <a:graphic>
          <a:graphicData uri="http://schemas.openxmlformats.org/presentationml/2006/ole">
            <mc:AlternateContent xmlns:mc="http://schemas.openxmlformats.org/markup-compatibility/2006">
              <mc:Choice xmlns:v="urn:schemas-microsoft-com:vml" Requires="v">
                <p:oleObj spid="_x0000_s430170" name="Equation" r:id="rId6" imgW="2781000" imgH="672840" progId="Equation.DSMT4">
                  <p:embed/>
                </p:oleObj>
              </mc:Choice>
              <mc:Fallback>
                <p:oleObj name="Equation" r:id="rId6" imgW="2781000" imgH="672840" progId="Equation.DSMT4">
                  <p:embed/>
                  <p:pic>
                    <p:nvPicPr>
                      <p:cNvPr id="0" name=""/>
                      <p:cNvPicPr>
                        <a:picLocks noChangeAspect="1" noChangeArrowheads="1"/>
                      </p:cNvPicPr>
                      <p:nvPr/>
                    </p:nvPicPr>
                    <p:blipFill>
                      <a:blip r:embed="rId7"/>
                      <a:srcRect/>
                      <a:stretch>
                        <a:fillRect/>
                      </a:stretch>
                    </p:blipFill>
                    <p:spPr bwMode="auto">
                      <a:xfrm>
                        <a:off x="601663" y="4138613"/>
                        <a:ext cx="4508500" cy="1093787"/>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15644136"/>
              </p:ext>
            </p:extLst>
          </p:nvPr>
        </p:nvGraphicFramePr>
        <p:xfrm>
          <a:off x="708025" y="2399429"/>
          <a:ext cx="6356350" cy="1638300"/>
        </p:xfrm>
        <a:graphic>
          <a:graphicData uri="http://schemas.openxmlformats.org/presentationml/2006/ole">
            <mc:AlternateContent xmlns:mc="http://schemas.openxmlformats.org/markup-compatibility/2006">
              <mc:Choice xmlns:v="urn:schemas-microsoft-com:vml" Requires="v">
                <p:oleObj spid="_x0000_s430171" name="Equation" r:id="rId8" imgW="4152600" imgH="1066680" progId="Equation.DSMT4">
                  <p:embed/>
                </p:oleObj>
              </mc:Choice>
              <mc:Fallback>
                <p:oleObj name="Equation" r:id="rId8" imgW="4152600" imgH="1066680" progId="Equation.DSMT4">
                  <p:embed/>
                  <p:pic>
                    <p:nvPicPr>
                      <p:cNvPr id="0" name=""/>
                      <p:cNvPicPr>
                        <a:picLocks noChangeAspect="1" noChangeArrowheads="1"/>
                      </p:cNvPicPr>
                      <p:nvPr/>
                    </p:nvPicPr>
                    <p:blipFill>
                      <a:blip r:embed="rId9"/>
                      <a:srcRect/>
                      <a:stretch>
                        <a:fillRect/>
                      </a:stretch>
                    </p:blipFill>
                    <p:spPr bwMode="auto">
                      <a:xfrm>
                        <a:off x="708025" y="2399429"/>
                        <a:ext cx="6356350" cy="16383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87929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Digression</a:t>
            </a:r>
          </a:p>
        </p:txBody>
      </p:sp>
      <p:graphicFrame>
        <p:nvGraphicFramePr>
          <p:cNvPr id="6" name="Object 5"/>
          <p:cNvGraphicFramePr>
            <a:graphicFrameLocks noChangeAspect="1"/>
          </p:cNvGraphicFramePr>
          <p:nvPr>
            <p:extLst>
              <p:ext uri="{D42A27DB-BD31-4B8C-83A1-F6EECF244321}">
                <p14:modId xmlns:p14="http://schemas.microsoft.com/office/powerpoint/2010/main" val="3867991733"/>
              </p:ext>
            </p:extLst>
          </p:nvPr>
        </p:nvGraphicFramePr>
        <p:xfrm>
          <a:off x="387350" y="381000"/>
          <a:ext cx="8604250" cy="3181205"/>
        </p:xfrm>
        <a:graphic>
          <a:graphicData uri="http://schemas.openxmlformats.org/presentationml/2006/ole">
            <mc:AlternateContent xmlns:mc="http://schemas.openxmlformats.org/markup-compatibility/2006">
              <mc:Choice xmlns:v="urn:schemas-microsoft-com:vml" Requires="v">
                <p:oleObj spid="_x0000_s431164" name="Equation" r:id="rId4" imgW="5308560" imgH="1955520" progId="Equation.DSMT4">
                  <p:embed/>
                </p:oleObj>
              </mc:Choice>
              <mc:Fallback>
                <p:oleObj name="Equation" r:id="rId4" imgW="5308560" imgH="1955520" progId="Equation.DSMT4">
                  <p:embed/>
                  <p:pic>
                    <p:nvPicPr>
                      <p:cNvPr id="0" name=""/>
                      <p:cNvPicPr>
                        <a:picLocks noChangeAspect="1" noChangeArrowheads="1"/>
                      </p:cNvPicPr>
                      <p:nvPr/>
                    </p:nvPicPr>
                    <p:blipFill>
                      <a:blip r:embed="rId5"/>
                      <a:srcRect/>
                      <a:stretch>
                        <a:fillRect/>
                      </a:stretch>
                    </p:blipFill>
                    <p:spPr bwMode="auto">
                      <a:xfrm>
                        <a:off x="387350" y="381000"/>
                        <a:ext cx="8604250" cy="3181205"/>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60080081"/>
              </p:ext>
            </p:extLst>
          </p:nvPr>
        </p:nvGraphicFramePr>
        <p:xfrm>
          <a:off x="834231" y="3962400"/>
          <a:ext cx="6713537" cy="1163638"/>
        </p:xfrm>
        <a:graphic>
          <a:graphicData uri="http://schemas.openxmlformats.org/presentationml/2006/ole">
            <mc:AlternateContent xmlns:mc="http://schemas.openxmlformats.org/markup-compatibility/2006">
              <mc:Choice xmlns:v="urn:schemas-microsoft-com:vml" Requires="v">
                <p:oleObj spid="_x0000_s431165" name="数式" r:id="rId6" imgW="2793960" imgH="482400" progId="Equation.3">
                  <p:embed/>
                </p:oleObj>
              </mc:Choice>
              <mc:Fallback>
                <p:oleObj name="数式" r:id="rId6" imgW="2793960" imgH="482400" progId="Equation.3">
                  <p:embed/>
                  <p:pic>
                    <p:nvPicPr>
                      <p:cNvPr id="0" name=""/>
                      <p:cNvPicPr>
                        <a:picLocks noChangeAspect="1" noChangeArrowheads="1"/>
                      </p:cNvPicPr>
                      <p:nvPr/>
                    </p:nvPicPr>
                    <p:blipFill>
                      <a:blip r:embed="rId7"/>
                      <a:srcRect/>
                      <a:stretch>
                        <a:fillRect/>
                      </a:stretch>
                    </p:blipFill>
                    <p:spPr bwMode="auto">
                      <a:xfrm>
                        <a:off x="834231" y="3962400"/>
                        <a:ext cx="6713537"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54738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7984658"/>
              </p:ext>
            </p:extLst>
          </p:nvPr>
        </p:nvGraphicFramePr>
        <p:xfrm>
          <a:off x="304800" y="228600"/>
          <a:ext cx="8662988" cy="2847975"/>
        </p:xfrm>
        <a:graphic>
          <a:graphicData uri="http://schemas.openxmlformats.org/presentationml/2006/ole">
            <mc:AlternateContent xmlns:mc="http://schemas.openxmlformats.org/markup-compatibility/2006">
              <mc:Choice xmlns:v="urn:schemas-microsoft-com:vml" Requires="v">
                <p:oleObj spid="_x0000_s432188" name="数式" r:id="rId4" imgW="3606480" imgH="1180800" progId="Equation.3">
                  <p:embed/>
                </p:oleObj>
              </mc:Choice>
              <mc:Fallback>
                <p:oleObj name="数式" r:id="rId4" imgW="3606480" imgH="1180800" progId="Equation.3">
                  <p:embed/>
                  <p:pic>
                    <p:nvPicPr>
                      <p:cNvPr id="0" name=""/>
                      <p:cNvPicPr>
                        <a:picLocks noChangeAspect="1" noChangeArrowheads="1"/>
                      </p:cNvPicPr>
                      <p:nvPr/>
                    </p:nvPicPr>
                    <p:blipFill>
                      <a:blip r:embed="rId5"/>
                      <a:srcRect/>
                      <a:stretch>
                        <a:fillRect/>
                      </a:stretch>
                    </p:blipFill>
                    <p:spPr bwMode="auto">
                      <a:xfrm>
                        <a:off x="304800" y="228600"/>
                        <a:ext cx="8662988"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14440077"/>
              </p:ext>
            </p:extLst>
          </p:nvPr>
        </p:nvGraphicFramePr>
        <p:xfrm>
          <a:off x="330200" y="3186113"/>
          <a:ext cx="8483600" cy="3060700"/>
        </p:xfrm>
        <a:graphic>
          <a:graphicData uri="http://schemas.openxmlformats.org/presentationml/2006/ole">
            <mc:AlternateContent xmlns:mc="http://schemas.openxmlformats.org/markup-compatibility/2006">
              <mc:Choice xmlns:v="urn:schemas-microsoft-com:vml" Requires="v">
                <p:oleObj spid="_x0000_s432189" name="Equation" r:id="rId6" imgW="5473440" imgH="1968480" progId="Equation.DSMT4">
                  <p:embed/>
                </p:oleObj>
              </mc:Choice>
              <mc:Fallback>
                <p:oleObj name="Equation" r:id="rId6" imgW="5473440" imgH="1968480" progId="Equation.DSMT4">
                  <p:embed/>
                  <p:pic>
                    <p:nvPicPr>
                      <p:cNvPr id="0" name=""/>
                      <p:cNvPicPr>
                        <a:picLocks noChangeAspect="1" noChangeArrowheads="1"/>
                      </p:cNvPicPr>
                      <p:nvPr/>
                    </p:nvPicPr>
                    <p:blipFill>
                      <a:blip r:embed="rId7"/>
                      <a:srcRect/>
                      <a:stretch>
                        <a:fillRect/>
                      </a:stretch>
                    </p:blipFill>
                    <p:spPr bwMode="auto">
                      <a:xfrm>
                        <a:off x="330200" y="3186113"/>
                        <a:ext cx="8483600" cy="3060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50661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46433492"/>
              </p:ext>
            </p:extLst>
          </p:nvPr>
        </p:nvGraphicFramePr>
        <p:xfrm>
          <a:off x="367748" y="33130"/>
          <a:ext cx="6749567" cy="2867581"/>
        </p:xfrm>
        <a:graphic>
          <a:graphicData uri="http://schemas.openxmlformats.org/presentationml/2006/ole">
            <mc:AlternateContent xmlns:mc="http://schemas.openxmlformats.org/markup-compatibility/2006">
              <mc:Choice xmlns:v="urn:schemas-microsoft-com:vml" Requires="v">
                <p:oleObj spid="_x0000_s433212" name="Equation" r:id="rId4" imgW="3962160" imgH="1676160" progId="Equation.DSMT4">
                  <p:embed/>
                </p:oleObj>
              </mc:Choice>
              <mc:Fallback>
                <p:oleObj name="Equation" r:id="rId4" imgW="3962160" imgH="1676160" progId="Equation.DSMT4">
                  <p:embed/>
                  <p:pic>
                    <p:nvPicPr>
                      <p:cNvPr id="0" name=""/>
                      <p:cNvPicPr>
                        <a:picLocks noChangeAspect="1" noChangeArrowheads="1"/>
                      </p:cNvPicPr>
                      <p:nvPr/>
                    </p:nvPicPr>
                    <p:blipFill>
                      <a:blip r:embed="rId5"/>
                      <a:srcRect/>
                      <a:stretch>
                        <a:fillRect/>
                      </a:stretch>
                    </p:blipFill>
                    <p:spPr bwMode="auto">
                      <a:xfrm>
                        <a:off x="367748" y="33130"/>
                        <a:ext cx="6749567" cy="286758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9996474"/>
              </p:ext>
            </p:extLst>
          </p:nvPr>
        </p:nvGraphicFramePr>
        <p:xfrm>
          <a:off x="457200" y="2900711"/>
          <a:ext cx="8478838" cy="3973512"/>
        </p:xfrm>
        <a:graphic>
          <a:graphicData uri="http://schemas.openxmlformats.org/presentationml/2006/ole">
            <mc:AlternateContent xmlns:mc="http://schemas.openxmlformats.org/markup-compatibility/2006">
              <mc:Choice xmlns:v="urn:schemas-microsoft-com:vml" Requires="v">
                <p:oleObj spid="_x0000_s433213" name="Equation" r:id="rId6" imgW="4978080" imgH="2323800" progId="Equation.DSMT4">
                  <p:embed/>
                </p:oleObj>
              </mc:Choice>
              <mc:Fallback>
                <p:oleObj name="Equation" r:id="rId6" imgW="4978080" imgH="2323800" progId="Equation.DSMT4">
                  <p:embed/>
                  <p:pic>
                    <p:nvPicPr>
                      <p:cNvPr id="0" name=""/>
                      <p:cNvPicPr>
                        <a:picLocks noChangeAspect="1" noChangeArrowheads="1"/>
                      </p:cNvPicPr>
                      <p:nvPr/>
                    </p:nvPicPr>
                    <p:blipFill>
                      <a:blip r:embed="rId7"/>
                      <a:srcRect/>
                      <a:stretch>
                        <a:fillRect/>
                      </a:stretch>
                    </p:blipFill>
                    <p:spPr bwMode="auto">
                      <a:xfrm>
                        <a:off x="457200" y="2900711"/>
                        <a:ext cx="8478838" cy="39735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1781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71263007"/>
              </p:ext>
            </p:extLst>
          </p:nvPr>
        </p:nvGraphicFramePr>
        <p:xfrm>
          <a:off x="374650" y="552450"/>
          <a:ext cx="8262938" cy="5327650"/>
        </p:xfrm>
        <a:graphic>
          <a:graphicData uri="http://schemas.openxmlformats.org/presentationml/2006/ole">
            <mc:AlternateContent xmlns:mc="http://schemas.openxmlformats.org/markup-compatibility/2006">
              <mc:Choice xmlns:v="urn:schemas-microsoft-com:vml" Requires="v">
                <p:oleObj spid="_x0000_s434207" name="Equation" r:id="rId4" imgW="5473440" imgH="3517560" progId="Equation.DSMT4">
                  <p:embed/>
                </p:oleObj>
              </mc:Choice>
              <mc:Fallback>
                <p:oleObj name="Equation" r:id="rId4" imgW="5473440" imgH="3517560" progId="Equation.DSMT4">
                  <p:embed/>
                  <p:pic>
                    <p:nvPicPr>
                      <p:cNvPr id="0" name=""/>
                      <p:cNvPicPr>
                        <a:picLocks noChangeAspect="1" noChangeArrowheads="1"/>
                      </p:cNvPicPr>
                      <p:nvPr/>
                    </p:nvPicPr>
                    <p:blipFill>
                      <a:blip r:embed="rId5"/>
                      <a:srcRect/>
                      <a:stretch>
                        <a:fillRect/>
                      </a:stretch>
                    </p:blipFill>
                    <p:spPr bwMode="auto">
                      <a:xfrm>
                        <a:off x="374650" y="552450"/>
                        <a:ext cx="8262938" cy="5327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662256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24349013"/>
              </p:ext>
            </p:extLst>
          </p:nvPr>
        </p:nvGraphicFramePr>
        <p:xfrm>
          <a:off x="1828800" y="609600"/>
          <a:ext cx="5002212" cy="5111750"/>
        </p:xfrm>
        <a:graphic>
          <a:graphicData uri="http://schemas.openxmlformats.org/presentationml/2006/ole">
            <mc:AlternateContent xmlns:mc="http://schemas.openxmlformats.org/markup-compatibility/2006">
              <mc:Choice xmlns:v="urn:schemas-microsoft-com:vml" Requires="v">
                <p:oleObj spid="_x0000_s435230" name="数式" r:id="rId4" imgW="2082600" imgH="2120760" progId="Equation.3">
                  <p:embed/>
                </p:oleObj>
              </mc:Choice>
              <mc:Fallback>
                <p:oleObj name="数式" r:id="rId4" imgW="2082600" imgH="2120760" progId="Equation.3">
                  <p:embed/>
                  <p:pic>
                    <p:nvPicPr>
                      <p:cNvPr id="0" name=""/>
                      <p:cNvPicPr>
                        <a:picLocks noChangeAspect="1" noChangeArrowheads="1"/>
                      </p:cNvPicPr>
                      <p:nvPr/>
                    </p:nvPicPr>
                    <p:blipFill>
                      <a:blip r:embed="rId5"/>
                      <a:srcRect/>
                      <a:stretch>
                        <a:fillRect/>
                      </a:stretch>
                    </p:blipFill>
                    <p:spPr bwMode="auto">
                      <a:xfrm>
                        <a:off x="1828800" y="609600"/>
                        <a:ext cx="5002212"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186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44687747"/>
              </p:ext>
            </p:extLst>
          </p:nvPr>
        </p:nvGraphicFramePr>
        <p:xfrm>
          <a:off x="744538" y="676275"/>
          <a:ext cx="4862512" cy="3278188"/>
        </p:xfrm>
        <a:graphic>
          <a:graphicData uri="http://schemas.openxmlformats.org/presentationml/2006/ole">
            <mc:AlternateContent xmlns:mc="http://schemas.openxmlformats.org/markup-compatibility/2006">
              <mc:Choice xmlns:v="urn:schemas-microsoft-com:vml" Requires="v">
                <p:oleObj spid="_x0000_s436254" name="Equation" r:id="rId4" imgW="2628720" imgH="1765080" progId="Equation.DSMT4">
                  <p:embed/>
                </p:oleObj>
              </mc:Choice>
              <mc:Fallback>
                <p:oleObj name="Equation" r:id="rId4" imgW="2628720" imgH="1765080" progId="Equation.DSMT4">
                  <p:embed/>
                  <p:pic>
                    <p:nvPicPr>
                      <p:cNvPr id="0" name=""/>
                      <p:cNvPicPr>
                        <a:picLocks noChangeAspect="1" noChangeArrowheads="1"/>
                      </p:cNvPicPr>
                      <p:nvPr/>
                    </p:nvPicPr>
                    <p:blipFill>
                      <a:blip r:embed="rId5"/>
                      <a:srcRect/>
                      <a:stretch>
                        <a:fillRect/>
                      </a:stretch>
                    </p:blipFill>
                    <p:spPr bwMode="auto">
                      <a:xfrm>
                        <a:off x="744538" y="676275"/>
                        <a:ext cx="4862512" cy="3278188"/>
                      </a:xfrm>
                      <a:prstGeom prst="rect">
                        <a:avLst/>
                      </a:prstGeom>
                      <a:noFill/>
                      <a:ln>
                        <a:noFill/>
                      </a:ln>
                    </p:spPr>
                  </p:pic>
                </p:oleObj>
              </mc:Fallback>
            </mc:AlternateContent>
          </a:graphicData>
        </a:graphic>
      </p:graphicFrame>
      <p:grpSp>
        <p:nvGrpSpPr>
          <p:cNvPr id="6" name="Group 5"/>
          <p:cNvGrpSpPr/>
          <p:nvPr/>
        </p:nvGrpSpPr>
        <p:grpSpPr>
          <a:xfrm>
            <a:off x="1371600" y="4648200"/>
            <a:ext cx="3429000" cy="1447800"/>
            <a:chOff x="3200400" y="2514600"/>
            <a:chExt cx="3429000" cy="1447800"/>
          </a:xfrm>
        </p:grpSpPr>
        <p:sp>
          <p:nvSpPr>
            <p:cNvPr id="7" name="Rectangle 6"/>
            <p:cNvSpPr/>
            <p:nvPr/>
          </p:nvSpPr>
          <p:spPr>
            <a:xfrm>
              <a:off x="3200400" y="2514600"/>
              <a:ext cx="3429000" cy="1447800"/>
            </a:xfrm>
            <a:prstGeom prst="rect">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88525" y="2804160"/>
              <a:ext cx="609600" cy="609600"/>
            </a:xfrm>
            <a:prstGeom prst="ellipse">
              <a:avLst/>
            </a:prstGeom>
            <a:solidFill>
              <a:schemeClr val="accent1">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4093325" y="3108960"/>
              <a:ext cx="146927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00600" y="2647295"/>
              <a:ext cx="762000" cy="461665"/>
            </a:xfrm>
            <a:prstGeom prst="rect">
              <a:avLst/>
            </a:prstGeom>
            <a:noFill/>
          </p:spPr>
          <p:txBody>
            <a:bodyPr wrap="square" rtlCol="0">
              <a:spAutoFit/>
            </a:bodyPr>
            <a:lstStyle/>
            <a:p>
              <a:r>
                <a:rPr lang="en-US" sz="2400" i="1" dirty="0">
                  <a:latin typeface="+mj-lt"/>
                </a:rPr>
                <a:t>u</a:t>
              </a:r>
            </a:p>
          </p:txBody>
        </p:sp>
        <p:cxnSp>
          <p:nvCxnSpPr>
            <p:cNvPr id="11" name="Straight Arrow Connector 10"/>
            <p:cNvCxnSpPr/>
            <p:nvPr/>
          </p:nvCxnSpPr>
          <p:spPr>
            <a:xfrm flipH="1">
              <a:off x="3581400" y="3581400"/>
              <a:ext cx="1219200" cy="0"/>
            </a:xfrm>
            <a:prstGeom prst="straightConnector1">
              <a:avLst/>
            </a:prstGeom>
            <a:ln w="50800">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48200" y="3272135"/>
              <a:ext cx="762000" cy="461665"/>
            </a:xfrm>
            <a:prstGeom prst="rect">
              <a:avLst/>
            </a:prstGeom>
            <a:noFill/>
          </p:spPr>
          <p:txBody>
            <a:bodyPr wrap="square" rtlCol="0">
              <a:spAutoFit/>
            </a:bodyPr>
            <a:lstStyle/>
            <a:p>
              <a:r>
                <a:rPr lang="en-US" sz="2400" i="1" dirty="0">
                  <a:latin typeface="+mj-lt"/>
                </a:rPr>
                <a:t>F</a:t>
              </a:r>
              <a:r>
                <a:rPr lang="en-US" sz="2400" i="1" baseline="-25000" dirty="0">
                  <a:latin typeface="+mj-lt"/>
                </a:rPr>
                <a:t>D</a:t>
              </a:r>
              <a:endParaRPr lang="en-US" sz="2400" i="1" dirty="0">
                <a:latin typeface="+mj-lt"/>
              </a:endParaRPr>
            </a:p>
          </p:txBody>
        </p:sp>
      </p:grpSp>
    </p:spTree>
    <p:extLst>
      <p:ext uri="{BB962C8B-B14F-4D97-AF65-F5344CB8AC3E}">
        <p14:creationId xmlns:p14="http://schemas.microsoft.com/office/powerpoint/2010/main" val="3839328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7" name="Picture 6">
            <a:extLst>
              <a:ext uri="{FF2B5EF4-FFF2-40B4-BE49-F238E27FC236}">
                <a16:creationId xmlns:a16="http://schemas.microsoft.com/office/drawing/2014/main" id="{48FA5870-DAC2-4D78-AB6C-C567B27EEB06}"/>
              </a:ext>
            </a:extLst>
          </p:cNvPr>
          <p:cNvPicPr>
            <a:picLocks noChangeAspect="1"/>
          </p:cNvPicPr>
          <p:nvPr/>
        </p:nvPicPr>
        <p:blipFill>
          <a:blip r:embed="rId3"/>
          <a:stretch>
            <a:fillRect/>
          </a:stretch>
        </p:blipFill>
        <p:spPr>
          <a:xfrm>
            <a:off x="1295400" y="381000"/>
            <a:ext cx="7139354" cy="5874152"/>
          </a:xfrm>
          <a:prstGeom prst="rect">
            <a:avLst/>
          </a:prstGeom>
        </p:spPr>
      </p:pic>
      <p:sp>
        <p:nvSpPr>
          <p:cNvPr id="8" name="TextBox 7">
            <a:extLst>
              <a:ext uri="{FF2B5EF4-FFF2-40B4-BE49-F238E27FC236}">
                <a16:creationId xmlns:a16="http://schemas.microsoft.com/office/drawing/2014/main" id="{CF9B1441-83BC-466F-A695-E4AADEC19FC0}"/>
              </a:ext>
            </a:extLst>
          </p:cNvPr>
          <p:cNvSpPr txBox="1"/>
          <p:nvPr/>
        </p:nvSpPr>
        <p:spPr>
          <a:xfrm>
            <a:off x="3124200" y="990600"/>
            <a:ext cx="3962400" cy="830997"/>
          </a:xfrm>
          <a:prstGeom prst="rect">
            <a:avLst/>
          </a:prstGeom>
          <a:noFill/>
        </p:spPr>
        <p:txBody>
          <a:bodyPr wrap="square" rtlCol="0">
            <a:spAutoFit/>
          </a:bodyPr>
          <a:lstStyle/>
          <a:p>
            <a:r>
              <a:rPr lang="en-US" sz="2400" b="1" dirty="0">
                <a:solidFill>
                  <a:srgbClr val="FF0000"/>
                </a:solidFill>
                <a:latin typeface="+mj-lt"/>
              </a:rPr>
              <a:t>Thursday, Nov. 19, 2020</a:t>
            </a:r>
          </a:p>
          <a:p>
            <a:r>
              <a:rPr lang="en-US" sz="2400" b="1" dirty="0">
                <a:solidFill>
                  <a:srgbClr val="FF0000"/>
                </a:solidFill>
                <a:latin typeface="+mj-lt"/>
              </a:rPr>
              <a:t>4 PM</a:t>
            </a:r>
          </a:p>
        </p:txBody>
      </p:sp>
    </p:spTree>
    <p:extLst>
      <p:ext uri="{BB962C8B-B14F-4D97-AF65-F5344CB8AC3E}">
        <p14:creationId xmlns:p14="http://schemas.microsoft.com/office/powerpoint/2010/main" val="395947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7" name="TextBox 6"/>
          <p:cNvSpPr txBox="1"/>
          <p:nvPr/>
        </p:nvSpPr>
        <p:spPr>
          <a:xfrm>
            <a:off x="381000" y="152400"/>
            <a:ext cx="7620000" cy="461665"/>
          </a:xfrm>
          <a:prstGeom prst="rect">
            <a:avLst/>
          </a:prstGeom>
          <a:noFill/>
        </p:spPr>
        <p:txBody>
          <a:bodyPr wrap="square" rtlCol="0">
            <a:spAutoFit/>
          </a:bodyPr>
          <a:lstStyle/>
          <a:p>
            <a:r>
              <a:rPr lang="en-US" sz="2400" dirty="0">
                <a:latin typeface="+mj-lt"/>
              </a:rPr>
              <a:t>Equations for motion of non-viscous fluid</a:t>
            </a:r>
          </a:p>
        </p:txBody>
      </p:sp>
      <p:graphicFrame>
        <p:nvGraphicFramePr>
          <p:cNvPr id="8" name="Object 7"/>
          <p:cNvGraphicFramePr>
            <a:graphicFrameLocks noChangeAspect="1"/>
          </p:cNvGraphicFramePr>
          <p:nvPr>
            <p:extLst>
              <p:ext uri="{D42A27DB-BD31-4B8C-83A1-F6EECF244321}">
                <p14:modId xmlns:p14="http://schemas.microsoft.com/office/powerpoint/2010/main" val="2798684535"/>
              </p:ext>
            </p:extLst>
          </p:nvPr>
        </p:nvGraphicFramePr>
        <p:xfrm>
          <a:off x="954088" y="777875"/>
          <a:ext cx="6015037" cy="4108450"/>
        </p:xfrm>
        <a:graphic>
          <a:graphicData uri="http://schemas.openxmlformats.org/presentationml/2006/ole">
            <mc:AlternateContent xmlns:mc="http://schemas.openxmlformats.org/markup-compatibility/2006">
              <mc:Choice xmlns:v="urn:schemas-microsoft-com:vml" Requires="v">
                <p:oleObj spid="_x0000_s420005" name="Equation" r:id="rId4" imgW="4686120" imgH="3200400" progId="Equation.DSMT4">
                  <p:embed/>
                </p:oleObj>
              </mc:Choice>
              <mc:Fallback>
                <p:oleObj name="Equation" r:id="rId4" imgW="4686120" imgH="3200400" progId="Equation.DSMT4">
                  <p:embed/>
                  <p:pic>
                    <p:nvPicPr>
                      <p:cNvPr id="0" name=""/>
                      <p:cNvPicPr/>
                      <p:nvPr/>
                    </p:nvPicPr>
                    <p:blipFill>
                      <a:blip r:embed="rId5"/>
                      <a:stretch>
                        <a:fillRect/>
                      </a:stretch>
                    </p:blipFill>
                    <p:spPr>
                      <a:xfrm>
                        <a:off x="954088" y="777875"/>
                        <a:ext cx="6015037" cy="4108450"/>
                      </a:xfrm>
                      <a:prstGeom prst="rect">
                        <a:avLst/>
                      </a:prstGeom>
                    </p:spPr>
                  </p:pic>
                </p:oleObj>
              </mc:Fallback>
            </mc:AlternateContent>
          </a:graphicData>
        </a:graphic>
      </p:graphicFrame>
      <p:sp>
        <p:nvSpPr>
          <p:cNvPr id="9" name="Right Brace 8"/>
          <p:cNvSpPr/>
          <p:nvPr/>
        </p:nvSpPr>
        <p:spPr>
          <a:xfrm rot="5400000">
            <a:off x="1409700" y="4603941"/>
            <a:ext cx="457200" cy="9906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671292852"/>
              </p:ext>
            </p:extLst>
          </p:nvPr>
        </p:nvGraphicFramePr>
        <p:xfrm>
          <a:off x="1062484" y="5300008"/>
          <a:ext cx="1151631" cy="1042987"/>
        </p:xfrm>
        <a:graphic>
          <a:graphicData uri="http://schemas.openxmlformats.org/presentationml/2006/ole">
            <mc:AlternateContent xmlns:mc="http://schemas.openxmlformats.org/markup-compatibility/2006">
              <mc:Choice xmlns:v="urn:schemas-microsoft-com:vml" Requires="v">
                <p:oleObj spid="_x0000_s420006" name="Equation" r:id="rId6" imgW="672840" imgH="609480" progId="Equation.DSMT4">
                  <p:embed/>
                </p:oleObj>
              </mc:Choice>
              <mc:Fallback>
                <p:oleObj name="Equation" r:id="rId6" imgW="672840" imgH="609480" progId="Equation.DSMT4">
                  <p:embed/>
                  <p:pic>
                    <p:nvPicPr>
                      <p:cNvPr id="0" name=""/>
                      <p:cNvPicPr/>
                      <p:nvPr/>
                    </p:nvPicPr>
                    <p:blipFill>
                      <a:blip r:embed="rId7"/>
                      <a:stretch>
                        <a:fillRect/>
                      </a:stretch>
                    </p:blipFill>
                    <p:spPr>
                      <a:xfrm>
                        <a:off x="1062484" y="5300008"/>
                        <a:ext cx="1151631" cy="1042987"/>
                      </a:xfrm>
                      <a:prstGeom prst="rect">
                        <a:avLst/>
                      </a:prstGeom>
                    </p:spPr>
                  </p:pic>
                </p:oleObj>
              </mc:Fallback>
            </mc:AlternateContent>
          </a:graphicData>
        </a:graphic>
      </p:graphicFrame>
      <p:sp>
        <p:nvSpPr>
          <p:cNvPr id="11" name="Right Brace 10"/>
          <p:cNvSpPr/>
          <p:nvPr/>
        </p:nvSpPr>
        <p:spPr>
          <a:xfrm rot="5400000">
            <a:off x="3657600" y="3810000"/>
            <a:ext cx="457200" cy="24384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2" name="Object 11"/>
          <p:cNvGraphicFramePr>
            <a:graphicFrameLocks noChangeAspect="1"/>
          </p:cNvGraphicFramePr>
          <p:nvPr>
            <p:extLst>
              <p:ext uri="{D42A27DB-BD31-4B8C-83A1-F6EECF244321}">
                <p14:modId xmlns:p14="http://schemas.microsoft.com/office/powerpoint/2010/main" val="569737809"/>
              </p:ext>
            </p:extLst>
          </p:nvPr>
        </p:nvGraphicFramePr>
        <p:xfrm>
          <a:off x="3041650" y="5010150"/>
          <a:ext cx="1911350" cy="1282700"/>
        </p:xfrm>
        <a:graphic>
          <a:graphicData uri="http://schemas.openxmlformats.org/presentationml/2006/ole">
            <mc:AlternateContent xmlns:mc="http://schemas.openxmlformats.org/markup-compatibility/2006">
              <mc:Choice xmlns:v="urn:schemas-microsoft-com:vml" Requires="v">
                <p:oleObj spid="_x0000_s420007" name="Equation" r:id="rId8" imgW="1117440" imgH="749160" progId="Equation.DSMT4">
                  <p:embed/>
                </p:oleObj>
              </mc:Choice>
              <mc:Fallback>
                <p:oleObj name="Equation" r:id="rId8" imgW="1117440" imgH="749160" progId="Equation.DSMT4">
                  <p:embed/>
                  <p:pic>
                    <p:nvPicPr>
                      <p:cNvPr id="0" name=""/>
                      <p:cNvPicPr/>
                      <p:nvPr/>
                    </p:nvPicPr>
                    <p:blipFill>
                      <a:blip r:embed="rId9"/>
                      <a:stretch>
                        <a:fillRect/>
                      </a:stretch>
                    </p:blipFill>
                    <p:spPr>
                      <a:xfrm>
                        <a:off x="3041650" y="5010150"/>
                        <a:ext cx="1911350" cy="1282700"/>
                      </a:xfrm>
                      <a:prstGeom prst="rect">
                        <a:avLst/>
                      </a:prstGeom>
                    </p:spPr>
                  </p:pic>
                </p:oleObj>
              </mc:Fallback>
            </mc:AlternateContent>
          </a:graphicData>
        </a:graphic>
      </p:graphicFrame>
    </p:spTree>
    <p:extLst>
      <p:ext uri="{BB962C8B-B14F-4D97-AF65-F5344CB8AC3E}">
        <p14:creationId xmlns:p14="http://schemas.microsoft.com/office/powerpoint/2010/main" val="3906490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7" name="TextBox 6"/>
          <p:cNvSpPr txBox="1"/>
          <p:nvPr/>
        </p:nvSpPr>
        <p:spPr>
          <a:xfrm>
            <a:off x="457200" y="224457"/>
            <a:ext cx="7620000" cy="461665"/>
          </a:xfrm>
          <a:prstGeom prst="rect">
            <a:avLst/>
          </a:prstGeom>
          <a:noFill/>
        </p:spPr>
        <p:txBody>
          <a:bodyPr wrap="square" rtlCol="0">
            <a:spAutoFit/>
          </a:bodyPr>
          <a:lstStyle/>
          <a:p>
            <a:r>
              <a:rPr lang="en-US" sz="2400" dirty="0">
                <a:latin typeface="+mj-lt"/>
              </a:rPr>
              <a:t>Equations for motion of non-viscous fluid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2579247299"/>
              </p:ext>
            </p:extLst>
          </p:nvPr>
        </p:nvGraphicFramePr>
        <p:xfrm>
          <a:off x="892175" y="895350"/>
          <a:ext cx="6210300" cy="2395538"/>
        </p:xfrm>
        <a:graphic>
          <a:graphicData uri="http://schemas.openxmlformats.org/presentationml/2006/ole">
            <mc:AlternateContent xmlns:mc="http://schemas.openxmlformats.org/markup-compatibility/2006">
              <mc:Choice xmlns:v="urn:schemas-microsoft-com:vml" Requires="v">
                <p:oleObj spid="_x0000_s421025" name="Equation" r:id="rId4" imgW="4838400" imgH="1866600" progId="Equation.DSMT4">
                  <p:embed/>
                </p:oleObj>
              </mc:Choice>
              <mc:Fallback>
                <p:oleObj name="Equation" r:id="rId4" imgW="4838400" imgH="1866600" progId="Equation.DSMT4">
                  <p:embed/>
                  <p:pic>
                    <p:nvPicPr>
                      <p:cNvPr id="0" name=""/>
                      <p:cNvPicPr/>
                      <p:nvPr/>
                    </p:nvPicPr>
                    <p:blipFill>
                      <a:blip r:embed="rId5"/>
                      <a:stretch>
                        <a:fillRect/>
                      </a:stretch>
                    </p:blipFill>
                    <p:spPr>
                      <a:xfrm>
                        <a:off x="892175" y="895350"/>
                        <a:ext cx="6210300" cy="239553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31037037"/>
              </p:ext>
            </p:extLst>
          </p:nvPr>
        </p:nvGraphicFramePr>
        <p:xfrm>
          <a:off x="1288354" y="3500759"/>
          <a:ext cx="5504558" cy="1024571"/>
        </p:xfrm>
        <a:graphic>
          <a:graphicData uri="http://schemas.openxmlformats.org/presentationml/2006/ole">
            <mc:AlternateContent xmlns:mc="http://schemas.openxmlformats.org/markup-compatibility/2006">
              <mc:Choice xmlns:v="urn:schemas-microsoft-com:vml" Requires="v">
                <p:oleObj spid="_x0000_s421026" name="Equation" r:id="rId6" imgW="3479760" imgH="647640" progId="Equation.DSMT4">
                  <p:embed/>
                </p:oleObj>
              </mc:Choice>
              <mc:Fallback>
                <p:oleObj name="Equation" r:id="rId6" imgW="3479760" imgH="647640" progId="Equation.DSMT4">
                  <p:embed/>
                  <p:pic>
                    <p:nvPicPr>
                      <p:cNvPr id="0" name=""/>
                      <p:cNvPicPr/>
                      <p:nvPr/>
                    </p:nvPicPr>
                    <p:blipFill>
                      <a:blip r:embed="rId7"/>
                      <a:stretch>
                        <a:fillRect/>
                      </a:stretch>
                    </p:blipFill>
                    <p:spPr>
                      <a:xfrm>
                        <a:off x="1288354" y="3500759"/>
                        <a:ext cx="5504558" cy="1024571"/>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54851481"/>
              </p:ext>
            </p:extLst>
          </p:nvPr>
        </p:nvGraphicFramePr>
        <p:xfrm>
          <a:off x="1335855" y="4879666"/>
          <a:ext cx="5259388" cy="1443037"/>
        </p:xfrm>
        <a:graphic>
          <a:graphicData uri="http://schemas.openxmlformats.org/presentationml/2006/ole">
            <mc:AlternateContent xmlns:mc="http://schemas.openxmlformats.org/markup-compatibility/2006">
              <mc:Choice xmlns:v="urn:schemas-microsoft-com:vml" Requires="v">
                <p:oleObj spid="_x0000_s421027" name="Equation" r:id="rId8" imgW="3848040" imgH="1054080" progId="Equation.DSMT4">
                  <p:embed/>
                </p:oleObj>
              </mc:Choice>
              <mc:Fallback>
                <p:oleObj name="Equation" r:id="rId8" imgW="3848040" imgH="1054080" progId="Equation.DSMT4">
                  <p:embed/>
                  <p:pic>
                    <p:nvPicPr>
                      <p:cNvPr id="0" name=""/>
                      <p:cNvPicPr/>
                      <p:nvPr/>
                    </p:nvPicPr>
                    <p:blipFill>
                      <a:blip r:embed="rId9"/>
                      <a:stretch>
                        <a:fillRect/>
                      </a:stretch>
                    </p:blipFill>
                    <p:spPr>
                      <a:xfrm>
                        <a:off x="1335855" y="4879666"/>
                        <a:ext cx="5259388" cy="1443037"/>
                      </a:xfrm>
                      <a:prstGeom prst="rect">
                        <a:avLst/>
                      </a:prstGeom>
                    </p:spPr>
                  </p:pic>
                </p:oleObj>
              </mc:Fallback>
            </mc:AlternateContent>
          </a:graphicData>
        </a:graphic>
      </p:graphicFrame>
    </p:spTree>
    <p:extLst>
      <p:ext uri="{BB962C8B-B14F-4D97-AF65-F5344CB8AC3E}">
        <p14:creationId xmlns:p14="http://schemas.microsoft.com/office/powerpoint/2010/main" val="74575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5791200" y="548640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be 13"/>
          <p:cNvSpPr/>
          <p:nvPr/>
        </p:nvSpPr>
        <p:spPr>
          <a:xfrm>
            <a:off x="5867400" y="4800600"/>
            <a:ext cx="2041688" cy="838200"/>
          </a:xfrm>
          <a:prstGeom prst="cube">
            <a:avLst/>
          </a:prstGeom>
          <a:pattFill prst="zigZ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Now consider the 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79501930"/>
              </p:ext>
            </p:extLst>
          </p:nvPr>
        </p:nvGraphicFramePr>
        <p:xfrm>
          <a:off x="1389063" y="1066800"/>
          <a:ext cx="4197350" cy="1887538"/>
        </p:xfrm>
        <a:graphic>
          <a:graphicData uri="http://schemas.openxmlformats.org/presentationml/2006/ole">
            <mc:AlternateContent xmlns:mc="http://schemas.openxmlformats.org/markup-compatibility/2006">
              <mc:Choice xmlns:v="urn:schemas-microsoft-com:vml" Requires="v">
                <p:oleObj spid="_x0000_s422006" name="Equation" r:id="rId4" imgW="2400120" imgH="1079280" progId="Equation.DSMT4">
                  <p:embed/>
                </p:oleObj>
              </mc:Choice>
              <mc:Fallback>
                <p:oleObj name="Equation" r:id="rId4" imgW="2400120" imgH="1079280" progId="Equation.DSMT4">
                  <p:embed/>
                  <p:pic>
                    <p:nvPicPr>
                      <p:cNvPr id="0" name=""/>
                      <p:cNvPicPr/>
                      <p:nvPr/>
                    </p:nvPicPr>
                    <p:blipFill>
                      <a:blip r:embed="rId5"/>
                      <a:stretch>
                        <a:fillRect/>
                      </a:stretch>
                    </p:blipFill>
                    <p:spPr>
                      <a:xfrm>
                        <a:off x="1389063" y="1066800"/>
                        <a:ext cx="4197350" cy="18875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7458321"/>
              </p:ext>
            </p:extLst>
          </p:nvPr>
        </p:nvGraphicFramePr>
        <p:xfrm>
          <a:off x="1344927" y="4245436"/>
          <a:ext cx="3777551" cy="1402556"/>
        </p:xfrm>
        <a:graphic>
          <a:graphicData uri="http://schemas.openxmlformats.org/presentationml/2006/ole">
            <mc:AlternateContent xmlns:mc="http://schemas.openxmlformats.org/markup-compatibility/2006">
              <mc:Choice xmlns:v="urn:schemas-microsoft-com:vml" Requires="v">
                <p:oleObj spid="_x0000_s422007" name="Equation" r:id="rId6" imgW="2565360" imgH="952200" progId="Equation.DSMT4">
                  <p:embed/>
                </p:oleObj>
              </mc:Choice>
              <mc:Fallback>
                <p:oleObj name="Equation" r:id="rId6" imgW="2565360" imgH="952200" progId="Equation.DSMT4">
                  <p:embed/>
                  <p:pic>
                    <p:nvPicPr>
                      <p:cNvPr id="0" name=""/>
                      <p:cNvPicPr/>
                      <p:nvPr/>
                    </p:nvPicPr>
                    <p:blipFill>
                      <a:blip r:embed="rId7"/>
                      <a:stretch>
                        <a:fillRect/>
                      </a:stretch>
                    </p:blipFill>
                    <p:spPr>
                      <a:xfrm>
                        <a:off x="1344927" y="4245436"/>
                        <a:ext cx="3777551" cy="1402556"/>
                      </a:xfrm>
                      <a:prstGeom prst="rect">
                        <a:avLst/>
                      </a:prstGeom>
                    </p:spPr>
                  </p:pic>
                </p:oleObj>
              </mc:Fallback>
            </mc:AlternateContent>
          </a:graphicData>
        </a:graphic>
      </p:graphicFrame>
      <p:sp>
        <p:nvSpPr>
          <p:cNvPr id="8" name="Cube 7"/>
          <p:cNvSpPr/>
          <p:nvPr/>
        </p:nvSpPr>
        <p:spPr>
          <a:xfrm>
            <a:off x="5822623" y="4720790"/>
            <a:ext cx="2057400" cy="232209"/>
          </a:xfrm>
          <a:prstGeom prst="cube">
            <a:avLst>
              <a:gd name="adj" fmla="val 737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198177" y="4596936"/>
            <a:ext cx="436338" cy="400110"/>
          </a:xfrm>
          <a:prstGeom prst="rect">
            <a:avLst/>
          </a:prstGeom>
        </p:spPr>
        <p:txBody>
          <a:bodyPr wrap="none">
            <a:spAutoFit/>
          </a:bodyPr>
          <a:lstStyle/>
          <a:p>
            <a:r>
              <a:rPr lang="en-US" sz="2000" b="1" i="1" dirty="0" err="1">
                <a:solidFill>
                  <a:srgbClr val="0070C0"/>
                </a:solidFill>
              </a:rPr>
              <a:t>F</a:t>
            </a:r>
            <a:r>
              <a:rPr lang="en-US" sz="2000" b="1" i="1" baseline="-25000" dirty="0" err="1">
                <a:solidFill>
                  <a:srgbClr val="0070C0"/>
                </a:solidFill>
              </a:rPr>
              <a:t>x</a:t>
            </a:r>
            <a:endParaRPr lang="en-US" sz="2000" b="1" i="1" baseline="-25000" dirty="0">
              <a:solidFill>
                <a:srgbClr val="0070C0"/>
              </a:solidFill>
            </a:endParaRPr>
          </a:p>
        </p:txBody>
      </p:sp>
      <p:sp>
        <p:nvSpPr>
          <p:cNvPr id="12" name="Right Arrow 11"/>
          <p:cNvSpPr/>
          <p:nvPr/>
        </p:nvSpPr>
        <p:spPr>
          <a:xfrm>
            <a:off x="7772400" y="4714505"/>
            <a:ext cx="425777" cy="232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6019800" y="5943600"/>
            <a:ext cx="11430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151571" y="5712767"/>
            <a:ext cx="517688" cy="461665"/>
          </a:xfrm>
          <a:prstGeom prst="rect">
            <a:avLst/>
          </a:prstGeom>
          <a:noFill/>
        </p:spPr>
        <p:txBody>
          <a:bodyPr wrap="square" rtlCol="0">
            <a:spAutoFit/>
          </a:bodyPr>
          <a:lstStyle/>
          <a:p>
            <a:r>
              <a:rPr lang="en-US" sz="2400" i="1" dirty="0">
                <a:latin typeface="+mj-lt"/>
              </a:rPr>
              <a:t>x</a:t>
            </a:r>
          </a:p>
        </p:txBody>
      </p:sp>
      <p:cxnSp>
        <p:nvCxnSpPr>
          <p:cNvPr id="18" name="Straight Arrow Connector 17"/>
          <p:cNvCxnSpPr/>
          <p:nvPr/>
        </p:nvCxnSpPr>
        <p:spPr>
          <a:xfrm flipV="1">
            <a:off x="5586413" y="4946714"/>
            <a:ext cx="0" cy="7660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51124" y="5098908"/>
            <a:ext cx="517688" cy="461665"/>
          </a:xfrm>
          <a:prstGeom prst="rect">
            <a:avLst/>
          </a:prstGeom>
          <a:noFill/>
        </p:spPr>
        <p:txBody>
          <a:bodyPr wrap="square" rtlCol="0">
            <a:spAutoFit/>
          </a:bodyPr>
          <a:lstStyle/>
          <a:p>
            <a:r>
              <a:rPr lang="en-US" sz="2400" i="1" dirty="0">
                <a:latin typeface="+mj-lt"/>
              </a:rPr>
              <a:t>y</a:t>
            </a:r>
          </a:p>
        </p:txBody>
      </p:sp>
      <p:sp>
        <p:nvSpPr>
          <p:cNvPr id="22" name="TextBox 21"/>
          <p:cNvSpPr txBox="1"/>
          <p:nvPr/>
        </p:nvSpPr>
        <p:spPr>
          <a:xfrm>
            <a:off x="6511296" y="4557848"/>
            <a:ext cx="762000" cy="461665"/>
          </a:xfrm>
          <a:prstGeom prst="rect">
            <a:avLst/>
          </a:prstGeom>
          <a:noFill/>
        </p:spPr>
        <p:txBody>
          <a:bodyPr wrap="square" rtlCol="0">
            <a:spAutoFit/>
          </a:bodyPr>
          <a:lstStyle/>
          <a:p>
            <a:r>
              <a:rPr lang="en-US" sz="2400" i="1" dirty="0">
                <a:latin typeface="+mj-lt"/>
              </a:rPr>
              <a:t>A</a:t>
            </a:r>
          </a:p>
        </p:txBody>
      </p:sp>
      <p:cxnSp>
        <p:nvCxnSpPr>
          <p:cNvPr id="23" name="Straight Arrow Connector 22"/>
          <p:cNvCxnSpPr/>
          <p:nvPr/>
        </p:nvCxnSpPr>
        <p:spPr>
          <a:xfrm>
            <a:off x="5867400" y="5022721"/>
            <a:ext cx="5334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67400" y="5175121"/>
            <a:ext cx="381000" cy="1905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5410200"/>
            <a:ext cx="266700"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46105" y="5030577"/>
            <a:ext cx="903171" cy="461665"/>
          </a:xfrm>
          <a:prstGeom prst="rect">
            <a:avLst/>
          </a:prstGeom>
          <a:noFill/>
        </p:spPr>
        <p:txBody>
          <a:bodyPr wrap="square" rtlCol="0">
            <a:spAutoFit/>
          </a:bodyPr>
          <a:lstStyle/>
          <a:p>
            <a:r>
              <a:rPr lang="en-US" sz="2400" i="1" dirty="0" err="1">
                <a:latin typeface="+mj-lt"/>
              </a:rPr>
              <a:t>v</a:t>
            </a:r>
            <a:r>
              <a:rPr lang="en-US" sz="2400" i="1" baseline="-25000" dirty="0" err="1">
                <a:latin typeface="+mj-lt"/>
              </a:rPr>
              <a:t>x</a:t>
            </a:r>
            <a:r>
              <a:rPr lang="en-US" sz="2400" i="1" dirty="0">
                <a:latin typeface="+mj-lt"/>
              </a:rPr>
              <a:t>(y)</a:t>
            </a:r>
          </a:p>
        </p:txBody>
      </p:sp>
      <p:sp>
        <p:nvSpPr>
          <p:cNvPr id="10" name="TextBox 9">
            <a:extLst>
              <a:ext uri="{FF2B5EF4-FFF2-40B4-BE49-F238E27FC236}">
                <a16:creationId xmlns:a16="http://schemas.microsoft.com/office/drawing/2014/main" id="{83E16761-A6C0-4AA3-937E-85206433145F}"/>
              </a:ext>
            </a:extLst>
          </p:cNvPr>
          <p:cNvSpPr txBox="1"/>
          <p:nvPr/>
        </p:nvSpPr>
        <p:spPr>
          <a:xfrm>
            <a:off x="1295399" y="3592079"/>
            <a:ext cx="6373852" cy="461665"/>
          </a:xfrm>
          <a:prstGeom prst="rect">
            <a:avLst/>
          </a:prstGeom>
          <a:noFill/>
        </p:spPr>
        <p:txBody>
          <a:bodyPr wrap="square" rtlCol="0">
            <a:spAutoFit/>
          </a:bodyPr>
          <a:lstStyle/>
          <a:p>
            <a:r>
              <a:rPr lang="en-US" sz="2400" dirty="0">
                <a:latin typeface="+mj-lt"/>
              </a:rPr>
              <a:t>As an example of a viscous effect, consider --</a:t>
            </a:r>
          </a:p>
        </p:txBody>
      </p:sp>
      <p:sp>
        <p:nvSpPr>
          <p:cNvPr id="13" name="Arrow: Up 12">
            <a:extLst>
              <a:ext uri="{FF2B5EF4-FFF2-40B4-BE49-F238E27FC236}">
                <a16:creationId xmlns:a16="http://schemas.microsoft.com/office/drawing/2014/main" id="{A9729E89-2B15-4F6E-AC18-136BD3FFD888}"/>
              </a:ext>
            </a:extLst>
          </p:cNvPr>
          <p:cNvSpPr/>
          <p:nvPr/>
        </p:nvSpPr>
        <p:spPr>
          <a:xfrm>
            <a:off x="1894724" y="5368753"/>
            <a:ext cx="517674" cy="4709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DACA678-DB36-4645-9023-13A298C1C67D}"/>
              </a:ext>
            </a:extLst>
          </p:cNvPr>
          <p:cNvSpPr txBox="1"/>
          <p:nvPr/>
        </p:nvSpPr>
        <p:spPr>
          <a:xfrm>
            <a:off x="844494" y="5842977"/>
            <a:ext cx="3777546" cy="400110"/>
          </a:xfrm>
          <a:prstGeom prst="rect">
            <a:avLst/>
          </a:prstGeom>
          <a:noFill/>
        </p:spPr>
        <p:txBody>
          <a:bodyPr wrap="square" rtlCol="0">
            <a:spAutoFit/>
          </a:bodyPr>
          <a:lstStyle/>
          <a:p>
            <a:r>
              <a:rPr lang="en-US" sz="2000" dirty="0">
                <a:latin typeface="+mj-lt"/>
              </a:rPr>
              <a:t>material dependent parameter</a:t>
            </a:r>
          </a:p>
        </p:txBody>
      </p:sp>
    </p:spTree>
    <p:extLst>
      <p:ext uri="{BB962C8B-B14F-4D97-AF65-F5344CB8AC3E}">
        <p14:creationId xmlns:p14="http://schemas.microsoft.com/office/powerpoint/2010/main" val="160719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533400" y="304800"/>
            <a:ext cx="7696200" cy="461665"/>
          </a:xfrm>
          <a:prstGeom prst="rect">
            <a:avLst/>
          </a:prstGeom>
          <a:noFill/>
        </p:spPr>
        <p:txBody>
          <a:bodyPr wrap="square" rtlCol="0">
            <a:spAutoFit/>
          </a:bodyPr>
          <a:lstStyle/>
          <a:p>
            <a:r>
              <a:rPr lang="en-US" sz="2400" dirty="0">
                <a:latin typeface="+mj-lt"/>
              </a:rPr>
              <a:t>Effects of viscosity</a:t>
            </a:r>
          </a:p>
        </p:txBody>
      </p:sp>
      <p:graphicFrame>
        <p:nvGraphicFramePr>
          <p:cNvPr id="6" name="Object 5"/>
          <p:cNvGraphicFramePr>
            <a:graphicFrameLocks noChangeAspect="1"/>
          </p:cNvGraphicFramePr>
          <p:nvPr>
            <p:extLst>
              <p:ext uri="{D42A27DB-BD31-4B8C-83A1-F6EECF244321}">
                <p14:modId xmlns:p14="http://schemas.microsoft.com/office/powerpoint/2010/main" val="504964378"/>
              </p:ext>
            </p:extLst>
          </p:nvPr>
        </p:nvGraphicFramePr>
        <p:xfrm>
          <a:off x="457200" y="762000"/>
          <a:ext cx="7543800" cy="2514600"/>
        </p:xfrm>
        <a:graphic>
          <a:graphicData uri="http://schemas.openxmlformats.org/presentationml/2006/ole">
            <mc:AlternateContent xmlns:mc="http://schemas.openxmlformats.org/markup-compatibility/2006">
              <mc:Choice xmlns:v="urn:schemas-microsoft-com:vml" Requires="v">
                <p:oleObj spid="_x0000_s402593" name="Equation" r:id="rId4" imgW="6210000" imgH="2070000" progId="Equation.DSMT4">
                  <p:embed/>
                </p:oleObj>
              </mc:Choice>
              <mc:Fallback>
                <p:oleObj name="Equation" r:id="rId4" imgW="6210000" imgH="2070000" progId="Equation.DSMT4">
                  <p:embed/>
                  <p:pic>
                    <p:nvPicPr>
                      <p:cNvPr id="0" name=""/>
                      <p:cNvPicPr/>
                      <p:nvPr/>
                    </p:nvPicPr>
                    <p:blipFill>
                      <a:blip r:embed="rId5"/>
                      <a:stretch>
                        <a:fillRect/>
                      </a:stretch>
                    </p:blipFill>
                    <p:spPr>
                      <a:xfrm>
                        <a:off x="457200" y="762000"/>
                        <a:ext cx="7543800" cy="2514600"/>
                      </a:xfrm>
                      <a:prstGeom prst="rect">
                        <a:avLst/>
                      </a:prstGeom>
                    </p:spPr>
                  </p:pic>
                </p:oleObj>
              </mc:Fallback>
            </mc:AlternateContent>
          </a:graphicData>
        </a:graphic>
      </p:graphicFrame>
      <p:sp>
        <p:nvSpPr>
          <p:cNvPr id="7" name="TextBox 6"/>
          <p:cNvSpPr txBox="1"/>
          <p:nvPr/>
        </p:nvSpPr>
        <p:spPr>
          <a:xfrm>
            <a:off x="1143000" y="3810000"/>
            <a:ext cx="2819400" cy="461665"/>
          </a:xfrm>
          <a:prstGeom prst="rect">
            <a:avLst/>
          </a:prstGeom>
          <a:noFill/>
        </p:spPr>
        <p:txBody>
          <a:bodyPr wrap="square" rtlCol="0">
            <a:spAutoFit/>
          </a:bodyPr>
          <a:lstStyle/>
          <a:p>
            <a:r>
              <a:rPr lang="en-US" sz="2400" dirty="0">
                <a:latin typeface="+mj-lt"/>
              </a:rPr>
              <a:t>viscosity</a:t>
            </a:r>
          </a:p>
        </p:txBody>
      </p:sp>
      <p:sp>
        <p:nvSpPr>
          <p:cNvPr id="8" name="TextBox 7"/>
          <p:cNvSpPr txBox="1"/>
          <p:nvPr/>
        </p:nvSpPr>
        <p:spPr>
          <a:xfrm>
            <a:off x="4724400" y="3653135"/>
            <a:ext cx="2819400" cy="461665"/>
          </a:xfrm>
          <a:prstGeom prst="rect">
            <a:avLst/>
          </a:prstGeom>
          <a:noFill/>
        </p:spPr>
        <p:txBody>
          <a:bodyPr wrap="square" rtlCol="0">
            <a:spAutoFit/>
          </a:bodyPr>
          <a:lstStyle/>
          <a:p>
            <a:r>
              <a:rPr lang="en-US" sz="2400" dirty="0">
                <a:latin typeface="+mj-lt"/>
              </a:rPr>
              <a:t>bulk viscosity</a:t>
            </a:r>
          </a:p>
        </p:txBody>
      </p:sp>
      <p:sp>
        <p:nvSpPr>
          <p:cNvPr id="9" name="Right Arrow 8"/>
          <p:cNvSpPr/>
          <p:nvPr/>
        </p:nvSpPr>
        <p:spPr>
          <a:xfrm rot="16403442">
            <a:off x="1389361" y="3404129"/>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403442">
            <a:off x="4742161" y="3208881"/>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123786931"/>
              </p:ext>
            </p:extLst>
          </p:nvPr>
        </p:nvGraphicFramePr>
        <p:xfrm>
          <a:off x="990600" y="4326531"/>
          <a:ext cx="6208713" cy="1920875"/>
        </p:xfrm>
        <a:graphic>
          <a:graphicData uri="http://schemas.openxmlformats.org/presentationml/2006/ole">
            <mc:AlternateContent xmlns:mc="http://schemas.openxmlformats.org/markup-compatibility/2006">
              <mc:Choice xmlns:v="urn:schemas-microsoft-com:vml" Requires="v">
                <p:oleObj spid="_x0000_s402594" name="Equation" r:id="rId6" imgW="4673520" imgH="1447560" progId="Equation.DSMT4">
                  <p:embed/>
                </p:oleObj>
              </mc:Choice>
              <mc:Fallback>
                <p:oleObj name="Equation" r:id="rId6" imgW="4673520" imgH="1447560" progId="Equation.DSMT4">
                  <p:embed/>
                  <p:pic>
                    <p:nvPicPr>
                      <p:cNvPr id="0" name=""/>
                      <p:cNvPicPr/>
                      <p:nvPr/>
                    </p:nvPicPr>
                    <p:blipFill>
                      <a:blip r:embed="rId7"/>
                      <a:stretch>
                        <a:fillRect/>
                      </a:stretch>
                    </p:blipFill>
                    <p:spPr>
                      <a:xfrm>
                        <a:off x="990600" y="4326531"/>
                        <a:ext cx="6208713" cy="1920875"/>
                      </a:xfrm>
                      <a:prstGeom prst="rect">
                        <a:avLst/>
                      </a:prstGeom>
                    </p:spPr>
                  </p:pic>
                </p:oleObj>
              </mc:Fallback>
            </mc:AlternateContent>
          </a:graphicData>
        </a:graphic>
      </p:graphicFrame>
    </p:spTree>
    <p:extLst>
      <p:ext uri="{BB962C8B-B14F-4D97-AF65-F5344CB8AC3E}">
        <p14:creationId xmlns:p14="http://schemas.microsoft.com/office/powerpoint/2010/main" val="3264494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4914"/>
            <a:ext cx="7696200" cy="461665"/>
          </a:xfrm>
          <a:prstGeom prst="rect">
            <a:avLst/>
          </a:prstGeom>
          <a:noFill/>
        </p:spPr>
        <p:txBody>
          <a:bodyPr wrap="square" rtlCol="0">
            <a:spAutoFit/>
          </a:bodyPr>
          <a:lstStyle/>
          <a:p>
            <a:r>
              <a:rPr lang="en-US" sz="2400" dirty="0">
                <a:latin typeface="+mj-lt"/>
              </a:rPr>
              <a:t>Effects of viscosity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3431052"/>
              </p:ext>
            </p:extLst>
          </p:nvPr>
        </p:nvGraphicFramePr>
        <p:xfrm>
          <a:off x="236538" y="482600"/>
          <a:ext cx="7908925" cy="5384800"/>
        </p:xfrm>
        <a:graphic>
          <a:graphicData uri="http://schemas.openxmlformats.org/presentationml/2006/ole">
            <mc:AlternateContent xmlns:mc="http://schemas.openxmlformats.org/markup-compatibility/2006">
              <mc:Choice xmlns:v="urn:schemas-microsoft-com:vml" Requires="v">
                <p:oleObj spid="_x0000_s403606" name="Equation" r:id="rId4" imgW="6235560" imgH="4254480" progId="Equation.DSMT4">
                  <p:embed/>
                </p:oleObj>
              </mc:Choice>
              <mc:Fallback>
                <p:oleObj name="Equation" r:id="rId4" imgW="6235560" imgH="4254480" progId="Equation.DSMT4">
                  <p:embed/>
                  <p:pic>
                    <p:nvPicPr>
                      <p:cNvPr id="0" name=""/>
                      <p:cNvPicPr/>
                      <p:nvPr/>
                    </p:nvPicPr>
                    <p:blipFill>
                      <a:blip r:embed="rId5"/>
                      <a:stretch>
                        <a:fillRect/>
                      </a:stretch>
                    </p:blipFill>
                    <p:spPr>
                      <a:xfrm>
                        <a:off x="236538" y="482600"/>
                        <a:ext cx="7908925" cy="5384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80565248"/>
              </p:ext>
            </p:extLst>
          </p:nvPr>
        </p:nvGraphicFramePr>
        <p:xfrm>
          <a:off x="296863" y="5345113"/>
          <a:ext cx="2478087" cy="1193800"/>
        </p:xfrm>
        <a:graphic>
          <a:graphicData uri="http://schemas.openxmlformats.org/presentationml/2006/ole">
            <mc:AlternateContent xmlns:mc="http://schemas.openxmlformats.org/markup-compatibility/2006">
              <mc:Choice xmlns:v="urn:schemas-microsoft-com:vml" Requires="v">
                <p:oleObj spid="_x0000_s403607" name="Equation" r:id="rId6" imgW="1866600" imgH="901440" progId="Equation.DSMT4">
                  <p:embed/>
                </p:oleObj>
              </mc:Choice>
              <mc:Fallback>
                <p:oleObj name="Equation" r:id="rId6" imgW="1866600" imgH="901440" progId="Equation.DSMT4">
                  <p:embed/>
                  <p:pic>
                    <p:nvPicPr>
                      <p:cNvPr id="0" name=""/>
                      <p:cNvPicPr/>
                      <p:nvPr/>
                    </p:nvPicPr>
                    <p:blipFill>
                      <a:blip r:embed="rId7"/>
                      <a:stretch>
                        <a:fillRect/>
                      </a:stretch>
                    </p:blipFill>
                    <p:spPr>
                      <a:xfrm>
                        <a:off x="296863" y="5345113"/>
                        <a:ext cx="2478087" cy="1193800"/>
                      </a:xfrm>
                      <a:prstGeom prst="rect">
                        <a:avLst/>
                      </a:prstGeom>
                    </p:spPr>
                  </p:pic>
                </p:oleObj>
              </mc:Fallback>
            </mc:AlternateContent>
          </a:graphicData>
        </a:graphic>
      </p:graphicFrame>
    </p:spTree>
    <p:extLst>
      <p:ext uri="{BB962C8B-B14F-4D97-AF65-F5344CB8AC3E}">
        <p14:creationId xmlns:p14="http://schemas.microsoft.com/office/powerpoint/2010/main" val="250481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11/18/2020</a:t>
            </a:r>
            <a:endParaRPr lang="en-US" dirty="0"/>
          </a:p>
        </p:txBody>
      </p:sp>
      <p:sp>
        <p:nvSpPr>
          <p:cNvPr id="3" name="Footer Placeholder 2"/>
          <p:cNvSpPr>
            <a:spLocks noGrp="1"/>
          </p:cNvSpPr>
          <p:nvPr>
            <p:ph type="ftr" sz="quarter" idx="11"/>
          </p:nvPr>
        </p:nvSpPr>
        <p:spPr/>
        <p:txBody>
          <a:bodyPr/>
          <a:lstStyle/>
          <a:p>
            <a:r>
              <a:rPr lang="en-US"/>
              <a:t>PHY 711  Fall 2020 -- Lecture 37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04800" y="106005"/>
            <a:ext cx="7696200" cy="461665"/>
          </a:xfrm>
          <a:prstGeom prst="rect">
            <a:avLst/>
          </a:prstGeom>
          <a:noFill/>
        </p:spPr>
        <p:txBody>
          <a:bodyPr wrap="square" rtlCol="0">
            <a:spAutoFit/>
          </a:bodyPr>
          <a:lstStyle/>
          <a:p>
            <a:r>
              <a:rPr lang="en-US" sz="2400" dirty="0">
                <a:latin typeface="+mj-lt"/>
              </a:rPr>
              <a:t>Newton-Euler equations for viscous fluids</a:t>
            </a:r>
          </a:p>
        </p:txBody>
      </p:sp>
      <p:graphicFrame>
        <p:nvGraphicFramePr>
          <p:cNvPr id="6" name="Object 5"/>
          <p:cNvGraphicFramePr>
            <a:graphicFrameLocks noChangeAspect="1"/>
          </p:cNvGraphicFramePr>
          <p:nvPr>
            <p:extLst>
              <p:ext uri="{D42A27DB-BD31-4B8C-83A1-F6EECF244321}">
                <p14:modId xmlns:p14="http://schemas.microsoft.com/office/powerpoint/2010/main" val="2605428079"/>
              </p:ext>
            </p:extLst>
          </p:nvPr>
        </p:nvGraphicFramePr>
        <p:xfrm>
          <a:off x="762000" y="658813"/>
          <a:ext cx="6931025" cy="2541587"/>
        </p:xfrm>
        <a:graphic>
          <a:graphicData uri="http://schemas.openxmlformats.org/presentationml/2006/ole">
            <mc:AlternateContent xmlns:mc="http://schemas.openxmlformats.org/markup-compatibility/2006">
              <mc:Choice xmlns:v="urn:schemas-microsoft-com:vml" Requires="v">
                <p:oleObj spid="_x0000_s405573" name="Equation" r:id="rId4" imgW="5219640" imgH="1917360" progId="Equation.DSMT4">
                  <p:embed/>
                </p:oleObj>
              </mc:Choice>
              <mc:Fallback>
                <p:oleObj name="Equation" r:id="rId4" imgW="5219640" imgH="1917360" progId="Equation.DSMT4">
                  <p:embed/>
                  <p:pic>
                    <p:nvPicPr>
                      <p:cNvPr id="0" name=""/>
                      <p:cNvPicPr/>
                      <p:nvPr/>
                    </p:nvPicPr>
                    <p:blipFill>
                      <a:blip r:embed="rId5"/>
                      <a:stretch>
                        <a:fillRect/>
                      </a:stretch>
                    </p:blipFill>
                    <p:spPr>
                      <a:xfrm>
                        <a:off x="762000" y="658813"/>
                        <a:ext cx="6931025" cy="2541587"/>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1165187"/>
              </p:ext>
            </p:extLst>
          </p:nvPr>
        </p:nvGraphicFramePr>
        <p:xfrm>
          <a:off x="1447798" y="4038599"/>
          <a:ext cx="6245226" cy="1828800"/>
        </p:xfrm>
        <a:graphic>
          <a:graphicData uri="http://schemas.openxmlformats.org/drawingml/2006/table">
            <a:tbl>
              <a:tblPr firstRow="1" bandRow="1">
                <a:tableStyleId>{5C22544A-7EE6-4342-B048-85BDC9FD1C3A}</a:tableStyleId>
              </a:tblPr>
              <a:tblGrid>
                <a:gridCol w="2209802">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901824">
                  <a:extLst>
                    <a:ext uri="{9D8B030D-6E8A-4147-A177-3AD203B41FA5}">
                      <a16:colId xmlns:a16="http://schemas.microsoft.com/office/drawing/2014/main" val="20002"/>
                    </a:ext>
                  </a:extLst>
                </a:gridCol>
              </a:tblGrid>
              <a:tr h="358239">
                <a:tc>
                  <a:txBody>
                    <a:bodyPr/>
                    <a:lstStyle/>
                    <a:p>
                      <a:pPr algn="ctr"/>
                      <a:r>
                        <a:rPr lang="en-US" dirty="0"/>
                        <a:t>Fluid</a:t>
                      </a:r>
                    </a:p>
                  </a:txBody>
                  <a:tcPr/>
                </a:tc>
                <a:tc>
                  <a:txBody>
                    <a:bodyPr/>
                    <a:lstStyle/>
                    <a:p>
                      <a:pPr algn="ctr"/>
                      <a:r>
                        <a:rPr lang="en-US" dirty="0">
                          <a:latin typeface="Symbol" panose="05050102010706020507" pitchFamily="18" charset="2"/>
                        </a:rPr>
                        <a:t>h/r</a:t>
                      </a:r>
                      <a:r>
                        <a:rPr lang="en-US" dirty="0"/>
                        <a:t> (m</a:t>
                      </a:r>
                      <a:r>
                        <a:rPr lang="en-US" baseline="30000" dirty="0"/>
                        <a:t>2</a:t>
                      </a:r>
                      <a:r>
                        <a:rPr lang="en-US" baseline="0" dirty="0"/>
                        <a:t>/s)</a:t>
                      </a:r>
                      <a:endParaRPr lang="en-US" dirty="0"/>
                    </a:p>
                  </a:txBody>
                  <a:tcPr/>
                </a:tc>
                <a:tc>
                  <a:txBody>
                    <a:bodyPr/>
                    <a:lstStyle/>
                    <a:p>
                      <a:pPr algn="ctr"/>
                      <a:r>
                        <a:rPr lang="en-US" dirty="0">
                          <a:latin typeface="Symbol" panose="05050102010706020507" pitchFamily="18" charset="2"/>
                        </a:rPr>
                        <a:t>h </a:t>
                      </a:r>
                      <a:r>
                        <a:rPr lang="en-US" dirty="0">
                          <a:latin typeface="+mn-lt"/>
                        </a:rPr>
                        <a:t>(Pa</a:t>
                      </a:r>
                      <a:r>
                        <a:rPr lang="en-US" baseline="0" dirty="0">
                          <a:latin typeface="+mn-lt"/>
                        </a:rPr>
                        <a:t> s</a:t>
                      </a:r>
                      <a:r>
                        <a:rPr lang="en-US" dirty="0">
                          <a:latin typeface="+mn-lt"/>
                        </a:rPr>
                        <a:t>)</a:t>
                      </a:r>
                    </a:p>
                  </a:txBody>
                  <a:tcPr/>
                </a:tc>
                <a:extLst>
                  <a:ext uri="{0D108BD9-81ED-4DB2-BD59-A6C34878D82A}">
                    <a16:rowId xmlns:a16="http://schemas.microsoft.com/office/drawing/2014/main" val="10000"/>
                  </a:ext>
                </a:extLst>
              </a:tr>
              <a:tr h="363214">
                <a:tc>
                  <a:txBody>
                    <a:bodyPr/>
                    <a:lstStyle/>
                    <a:p>
                      <a:r>
                        <a:rPr lang="en-US" dirty="0"/>
                        <a:t>Water</a:t>
                      </a:r>
                    </a:p>
                  </a:txBody>
                  <a:tcPr/>
                </a:tc>
                <a:tc>
                  <a:txBody>
                    <a:bodyPr/>
                    <a:lstStyle/>
                    <a:p>
                      <a:r>
                        <a:rPr lang="en-US" dirty="0"/>
                        <a:t>  1.00 x 10</a:t>
                      </a:r>
                      <a:r>
                        <a:rPr lang="en-US" baseline="30000" dirty="0"/>
                        <a:t>-6</a:t>
                      </a:r>
                      <a:endParaRPr lang="en-US" dirty="0"/>
                    </a:p>
                  </a:txBody>
                  <a:tcPr/>
                </a:tc>
                <a:tc>
                  <a:txBody>
                    <a:bodyPr/>
                    <a:lstStyle/>
                    <a:p>
                      <a:pPr algn="ctr"/>
                      <a:r>
                        <a:rPr lang="en-US" dirty="0"/>
                        <a:t>1 x 10</a:t>
                      </a:r>
                      <a:r>
                        <a:rPr lang="en-US" baseline="30000" dirty="0"/>
                        <a:t>-3</a:t>
                      </a:r>
                      <a:endParaRPr lang="en-US" dirty="0"/>
                    </a:p>
                  </a:txBody>
                  <a:tcPr/>
                </a:tc>
                <a:extLst>
                  <a:ext uri="{0D108BD9-81ED-4DB2-BD59-A6C34878D82A}">
                    <a16:rowId xmlns:a16="http://schemas.microsoft.com/office/drawing/2014/main" val="10001"/>
                  </a:ext>
                </a:extLst>
              </a:tr>
              <a:tr h="363214">
                <a:tc>
                  <a:txBody>
                    <a:bodyPr/>
                    <a:lstStyle/>
                    <a:p>
                      <a:r>
                        <a:rPr lang="en-US" dirty="0"/>
                        <a:t>Air</a:t>
                      </a:r>
                    </a:p>
                  </a:txBody>
                  <a:tcPr/>
                </a:tc>
                <a:tc>
                  <a:txBody>
                    <a:bodyPr/>
                    <a:lstStyle/>
                    <a:p>
                      <a:r>
                        <a:rPr lang="en-US" dirty="0"/>
                        <a:t>14.9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0.018 x 10</a:t>
                      </a:r>
                      <a:r>
                        <a:rPr lang="en-US" baseline="30000" dirty="0"/>
                        <a:t>-3</a:t>
                      </a:r>
                      <a:endParaRPr lang="en-US" dirty="0"/>
                    </a:p>
                  </a:txBody>
                  <a:tcPr/>
                </a:tc>
                <a:extLst>
                  <a:ext uri="{0D108BD9-81ED-4DB2-BD59-A6C34878D82A}">
                    <a16:rowId xmlns:a16="http://schemas.microsoft.com/office/drawing/2014/main" val="10002"/>
                  </a:ext>
                </a:extLst>
              </a:tr>
              <a:tr h="363214">
                <a:tc>
                  <a:txBody>
                    <a:bodyPr/>
                    <a:lstStyle/>
                    <a:p>
                      <a:r>
                        <a:rPr lang="en-US" dirty="0"/>
                        <a:t>Ethyl alcohol</a:t>
                      </a:r>
                    </a:p>
                  </a:txBody>
                  <a:tcPr/>
                </a:tc>
                <a:tc>
                  <a:txBody>
                    <a:bodyPr/>
                    <a:lstStyle/>
                    <a:p>
                      <a:r>
                        <a:rPr lang="en-US" dirty="0"/>
                        <a:t>  1.52 x  10</a:t>
                      </a:r>
                      <a:r>
                        <a:rPr lang="en-US" baseline="30000" dirty="0"/>
                        <a:t>-6</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1.2 x 10</a:t>
                      </a:r>
                      <a:r>
                        <a:rPr lang="en-US" baseline="30000" dirty="0"/>
                        <a:t>-3</a:t>
                      </a:r>
                      <a:endParaRPr lang="en-US" dirty="0"/>
                    </a:p>
                  </a:txBody>
                  <a:tcPr/>
                </a:tc>
                <a:extLst>
                  <a:ext uri="{0D108BD9-81ED-4DB2-BD59-A6C34878D82A}">
                    <a16:rowId xmlns:a16="http://schemas.microsoft.com/office/drawing/2014/main" val="10003"/>
                  </a:ext>
                </a:extLst>
              </a:tr>
              <a:tr h="363214">
                <a:tc>
                  <a:txBody>
                    <a:bodyPr/>
                    <a:lstStyle/>
                    <a:p>
                      <a:r>
                        <a:rPr lang="en-US" dirty="0" err="1"/>
                        <a:t>Glycerine</a:t>
                      </a:r>
                      <a:endParaRPr lang="en-US" dirty="0"/>
                    </a:p>
                  </a:txBody>
                  <a:tcPr/>
                </a:tc>
                <a:tc>
                  <a:txBody>
                    <a:bodyPr/>
                    <a:lstStyle/>
                    <a:p>
                      <a:r>
                        <a:rPr lang="en-US" dirty="0"/>
                        <a:t>1183  x  10</a:t>
                      </a:r>
                      <a:r>
                        <a:rPr lang="en-US" baseline="30000" dirty="0"/>
                        <a:t>-6</a:t>
                      </a:r>
                      <a:r>
                        <a:rPr lang="en-US" dirty="0"/>
                        <a:t>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1490 x 10</a:t>
                      </a:r>
                      <a:r>
                        <a:rPr lang="en-US" baseline="30000" dirty="0"/>
                        <a:t>-3</a:t>
                      </a:r>
                      <a:endParaRPr lang="en-US" dirty="0"/>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1143000" y="3200400"/>
            <a:ext cx="7162800" cy="523220"/>
          </a:xfrm>
          <a:prstGeom prst="rect">
            <a:avLst/>
          </a:prstGeom>
          <a:noFill/>
        </p:spPr>
        <p:txBody>
          <a:bodyPr wrap="square" rtlCol="0">
            <a:spAutoFit/>
          </a:bodyPr>
          <a:lstStyle/>
          <a:p>
            <a:r>
              <a:rPr lang="en-US" sz="2400" dirty="0">
                <a:latin typeface="+mj-lt"/>
              </a:rPr>
              <a:t>Typical viscosities at 20</a:t>
            </a:r>
            <a:r>
              <a:rPr lang="en-US" sz="2800" baseline="30000" dirty="0">
                <a:latin typeface="+mj-lt"/>
              </a:rPr>
              <a:t>o</a:t>
            </a:r>
            <a:r>
              <a:rPr lang="en-US" sz="2800" dirty="0">
                <a:latin typeface="+mj-lt"/>
              </a:rPr>
              <a:t> C and 1 </a:t>
            </a:r>
            <a:r>
              <a:rPr lang="en-US" sz="2800" dirty="0" err="1">
                <a:latin typeface="+mj-lt"/>
              </a:rPr>
              <a:t>atm</a:t>
            </a:r>
            <a:r>
              <a:rPr lang="en-US" sz="2800" dirty="0">
                <a:latin typeface="+mj-lt"/>
              </a:rPr>
              <a:t>:</a:t>
            </a:r>
            <a:endParaRPr lang="en-US" sz="2400" dirty="0">
              <a:latin typeface="+mj-lt"/>
            </a:endParaRPr>
          </a:p>
        </p:txBody>
      </p:sp>
    </p:spTree>
    <p:extLst>
      <p:ext uri="{BB962C8B-B14F-4D97-AF65-F5344CB8AC3E}">
        <p14:creationId xmlns:p14="http://schemas.microsoft.com/office/powerpoint/2010/main" val="2504817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25096</TotalTime>
  <Words>1286</Words>
  <Application>Microsoft Office PowerPoint</Application>
  <PresentationFormat>On-screen Show (4:3)</PresentationFormat>
  <Paragraphs>248</Paragraphs>
  <Slides>29</Slides>
  <Notes>29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29</vt:i4>
      </vt:variant>
    </vt:vector>
  </HeadingPairs>
  <TitlesOfParts>
    <vt:vector size="36" baseType="lpstr">
      <vt:lpstr>Arial</vt:lpstr>
      <vt:lpstr>Calibri</vt:lpstr>
      <vt:lpstr>Symbol</vt:lpstr>
      <vt:lpstr>Office Theme</vt:lpstr>
      <vt:lpstr>MathType 7.0 Equation</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1149</cp:revision>
  <cp:lastPrinted>2020-11-16T21:52:25Z</cp:lastPrinted>
  <dcterms:created xsi:type="dcterms:W3CDTF">2012-01-10T18:32:24Z</dcterms:created>
  <dcterms:modified xsi:type="dcterms:W3CDTF">2020-11-16T21:52:46Z</dcterms:modified>
</cp:coreProperties>
</file>