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96" r:id="rId2"/>
    <p:sldId id="354" r:id="rId3"/>
    <p:sldId id="399" r:id="rId4"/>
    <p:sldId id="400" r:id="rId5"/>
    <p:sldId id="404" r:id="rId6"/>
    <p:sldId id="403" r:id="rId7"/>
    <p:sldId id="408" r:id="rId8"/>
    <p:sldId id="405" r:id="rId9"/>
    <p:sldId id="414" r:id="rId10"/>
    <p:sldId id="411" r:id="rId11"/>
    <p:sldId id="406" r:id="rId12"/>
    <p:sldId id="415" r:id="rId13"/>
    <p:sldId id="413" r:id="rId14"/>
    <p:sldId id="410" r:id="rId15"/>
    <p:sldId id="416" r:id="rId16"/>
    <p:sldId id="417" r:id="rId17"/>
    <p:sldId id="418" r:id="rId18"/>
    <p:sldId id="419" r:id="rId19"/>
    <p:sldId id="422" r:id="rId20"/>
    <p:sldId id="423" r:id="rId21"/>
    <p:sldId id="424" r:id="rId22"/>
    <p:sldId id="425" r:id="rId23"/>
    <p:sldId id="426" r:id="rId24"/>
    <p:sldId id="427" r:id="rId25"/>
    <p:sldId id="428" r:id="rId26"/>
    <p:sldId id="407" r:id="rId27"/>
    <p:sldId id="420" r:id="rId28"/>
    <p:sldId id="412" r:id="rId29"/>
    <p:sldId id="429" r:id="rId30"/>
    <p:sldId id="430" r:id="rId31"/>
    <p:sldId id="431" r:id="rId32"/>
    <p:sldId id="432" r:id="rId33"/>
    <p:sldId id="436" r:id="rId34"/>
    <p:sldId id="433" r:id="rId35"/>
    <p:sldId id="434" r:id="rId36"/>
    <p:sldId id="435"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56" d="100"/>
          <a:sy n="56" d="100"/>
        </p:scale>
        <p:origin x="1104" y="60"/>
      </p:cViewPr>
      <p:guideLst>
        <p:guide orient="horz" pos="2160"/>
        <p:guide pos="2880"/>
      </p:guideLst>
    </p:cSldViewPr>
  </p:slideViewPr>
  <p:notesTextViewPr>
    <p:cViewPr>
      <p:scale>
        <a:sx n="1" d="1"/>
        <a:sy n="1" d="1"/>
      </p:scale>
      <p:origin x="0" y="0"/>
    </p:cViewPr>
  </p:notesTextViewPr>
  <p:sorterViewPr>
    <p:cViewPr>
      <p:scale>
        <a:sx n="60" d="100"/>
        <a:sy n="60" d="100"/>
      </p:scale>
      <p:origin x="0" y="-35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11/19/2020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11/19/2020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explore some of the concepts of continuum elasticity discussed in Chapter 13 of your textbook.   This is an old field and many overlapping notations.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9808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parameters to describe elasticity.</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143121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Uniaxial case and Young’s modulus.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60938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Shere</a:t>
            </a:r>
            <a:r>
              <a:rPr lang="en-US" dirty="0"/>
              <a:t> modulus.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247208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Relationships between many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733228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Elemental values of bulk modulus from Mathematica.</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767347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Poisson ratio also from Mathematica.</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79911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Shear modulus.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991200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94558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753867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involved with distortion.</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13055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the elastic work using the  Hooke’s law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714276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823163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time dependence of the elastic response in terms of Newton’s laws.   While these equations look like the analysis in hydrodynamics,  the stress tensor is quite different and nonlinear effects are more accurately ignored.</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256670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equations of motion to linear order.</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766211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longitudinal and transverse wave motion in elastic media.</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723269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Longitudinal wave speeds in various media.</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456335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measured values of elasticity values for various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837193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504083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29224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81956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and quantification of deformation in terms of continuous deviation u(r).</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552862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 velocities in various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977490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longitudinal and transverse waves.</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3231932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elasticity in solids.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807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2033269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stress coefficients for </a:t>
            </a:r>
            <a:r>
              <a:rPr lang="en-US"/>
              <a:t>some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418195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continuous deformation and distinguishing it from rotational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46882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we are interested in physical deformations and not rotation.    The divergence of u  is related to the fractional volume change or fractional density change.</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4228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volumetric changes, there may be shape changes as well.</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989058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 diagonal components of the strain tensor are related to angular deformations.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66798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Hooke’s law;   relating stress and strain.</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1850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relationships between stress and strain.</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02184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11/20/2020</a:t>
            </a:r>
            <a:endParaRPr lang="en-US" dirty="0"/>
          </a:p>
        </p:txBody>
      </p:sp>
      <p:sp>
        <p:nvSpPr>
          <p:cNvPr id="5" name="Footer Placeholder 4"/>
          <p:cNvSpPr>
            <a:spLocks noGrp="1"/>
          </p:cNvSpPr>
          <p:nvPr>
            <p:ph type="ftr" sz="quarter" idx="11"/>
          </p:nvPr>
        </p:nvSpPr>
        <p:spPr/>
        <p:txBody>
          <a:bodyPr/>
          <a:lstStyle/>
          <a:p>
            <a:r>
              <a:rPr lang="en-US"/>
              <a:t>PHY 711  Fall 2020 --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11/20/2020</a:t>
            </a:r>
            <a:endParaRPr lang="en-US" dirty="0"/>
          </a:p>
        </p:txBody>
      </p:sp>
      <p:sp>
        <p:nvSpPr>
          <p:cNvPr id="5" name="Footer Placeholder 4"/>
          <p:cNvSpPr>
            <a:spLocks noGrp="1"/>
          </p:cNvSpPr>
          <p:nvPr>
            <p:ph type="ftr" sz="quarter" idx="11"/>
          </p:nvPr>
        </p:nvSpPr>
        <p:spPr/>
        <p:txBody>
          <a:bodyPr/>
          <a:lstStyle/>
          <a:p>
            <a:r>
              <a:rPr lang="en-US"/>
              <a:t>PHY 711  Fall 2020 --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11/20/2020</a:t>
            </a:r>
            <a:endParaRPr lang="en-US" dirty="0"/>
          </a:p>
        </p:txBody>
      </p:sp>
      <p:sp>
        <p:nvSpPr>
          <p:cNvPr id="5" name="Footer Placeholder 4"/>
          <p:cNvSpPr>
            <a:spLocks noGrp="1"/>
          </p:cNvSpPr>
          <p:nvPr>
            <p:ph type="ftr" sz="quarter" idx="11"/>
          </p:nvPr>
        </p:nvSpPr>
        <p:spPr/>
        <p:txBody>
          <a:bodyPr/>
          <a:lstStyle/>
          <a:p>
            <a:r>
              <a:rPr lang="en-US"/>
              <a:t>PHY 711  Fall 2020 --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11/20/2020</a:t>
            </a:r>
            <a:endParaRPr lang="en-US" dirty="0"/>
          </a:p>
        </p:txBody>
      </p:sp>
      <p:sp>
        <p:nvSpPr>
          <p:cNvPr id="5" name="Footer Placeholder 4"/>
          <p:cNvSpPr>
            <a:spLocks noGrp="1"/>
          </p:cNvSpPr>
          <p:nvPr>
            <p:ph type="ftr" sz="quarter" idx="11"/>
          </p:nvPr>
        </p:nvSpPr>
        <p:spPr/>
        <p:txBody>
          <a:bodyPr/>
          <a:lstStyle/>
          <a:p>
            <a:r>
              <a:rPr lang="en-US"/>
              <a:t>PHY 711  Fall 2020 --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11/20/2020</a:t>
            </a:r>
            <a:endParaRPr lang="en-US" dirty="0"/>
          </a:p>
        </p:txBody>
      </p:sp>
      <p:sp>
        <p:nvSpPr>
          <p:cNvPr id="5" name="Footer Placeholder 4"/>
          <p:cNvSpPr>
            <a:spLocks noGrp="1"/>
          </p:cNvSpPr>
          <p:nvPr>
            <p:ph type="ftr" sz="quarter" idx="11"/>
          </p:nvPr>
        </p:nvSpPr>
        <p:spPr/>
        <p:txBody>
          <a:bodyPr/>
          <a:lstStyle/>
          <a:p>
            <a:r>
              <a:rPr lang="en-US"/>
              <a:t>PHY 711  Fall 2020 --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11/20/2020</a:t>
            </a:r>
            <a:endParaRPr lang="en-US" dirty="0"/>
          </a:p>
        </p:txBody>
      </p:sp>
      <p:sp>
        <p:nvSpPr>
          <p:cNvPr id="6" name="Footer Placeholder 5"/>
          <p:cNvSpPr>
            <a:spLocks noGrp="1"/>
          </p:cNvSpPr>
          <p:nvPr>
            <p:ph type="ftr" sz="quarter" idx="11"/>
          </p:nvPr>
        </p:nvSpPr>
        <p:spPr/>
        <p:txBody>
          <a:bodyPr/>
          <a:lstStyle/>
          <a:p>
            <a:r>
              <a:rPr lang="en-US"/>
              <a:t>PHY 711  Fall 2020 -- Lecture 38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11/20/2020</a:t>
            </a:r>
            <a:endParaRPr lang="en-US" dirty="0"/>
          </a:p>
        </p:txBody>
      </p:sp>
      <p:sp>
        <p:nvSpPr>
          <p:cNvPr id="8" name="Footer Placeholder 7"/>
          <p:cNvSpPr>
            <a:spLocks noGrp="1"/>
          </p:cNvSpPr>
          <p:nvPr>
            <p:ph type="ftr" sz="quarter" idx="11"/>
          </p:nvPr>
        </p:nvSpPr>
        <p:spPr/>
        <p:txBody>
          <a:bodyPr/>
          <a:lstStyle/>
          <a:p>
            <a:r>
              <a:rPr lang="en-US"/>
              <a:t>PHY 711  Fall 2020 -- Lecture 38</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11/20/2020</a:t>
            </a:r>
            <a:endParaRPr lang="en-US" dirty="0"/>
          </a:p>
        </p:txBody>
      </p:sp>
      <p:sp>
        <p:nvSpPr>
          <p:cNvPr id="4" name="Footer Placeholder 3"/>
          <p:cNvSpPr>
            <a:spLocks noGrp="1"/>
          </p:cNvSpPr>
          <p:nvPr>
            <p:ph type="ftr" sz="quarter" idx="11"/>
          </p:nvPr>
        </p:nvSpPr>
        <p:spPr/>
        <p:txBody>
          <a:bodyPr/>
          <a:lstStyle/>
          <a:p>
            <a:r>
              <a:rPr lang="en-US"/>
              <a:t>PHY 711  Fall 2020 -- Lecture 38</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11/20/2020</a:t>
            </a:r>
            <a:endParaRPr lang="en-US" dirty="0"/>
          </a:p>
        </p:txBody>
      </p:sp>
      <p:sp>
        <p:nvSpPr>
          <p:cNvPr id="6" name="Footer Placeholder 5"/>
          <p:cNvSpPr>
            <a:spLocks noGrp="1"/>
          </p:cNvSpPr>
          <p:nvPr>
            <p:ph type="ftr" sz="quarter" idx="11"/>
          </p:nvPr>
        </p:nvSpPr>
        <p:spPr/>
        <p:txBody>
          <a:bodyPr/>
          <a:lstStyle/>
          <a:p>
            <a:r>
              <a:rPr lang="en-US"/>
              <a:t>PHY 711  Fall 2020 -- Lecture 38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11/20/2020</a:t>
            </a:r>
            <a:endParaRPr lang="en-US" dirty="0"/>
          </a:p>
        </p:txBody>
      </p:sp>
      <p:sp>
        <p:nvSpPr>
          <p:cNvPr id="6" name="Footer Placeholder 5"/>
          <p:cNvSpPr>
            <a:spLocks noGrp="1"/>
          </p:cNvSpPr>
          <p:nvPr>
            <p:ph type="ftr" sz="quarter" idx="11"/>
          </p:nvPr>
        </p:nvSpPr>
        <p:spPr/>
        <p:txBody>
          <a:bodyPr/>
          <a:lstStyle/>
          <a:p>
            <a:r>
              <a:rPr lang="en-US"/>
              <a:t>PHY 711  Fall 2020 -- Lecture 38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11/20/2020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38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9.wmf"/><Relationship Id="rId5" Type="http://schemas.openxmlformats.org/officeDocument/2006/relationships/oleObject" Target="../embeddings/oleObject18.bin"/><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1.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19.wmf"/><Relationship Id="rId4" Type="http://schemas.openxmlformats.org/officeDocument/2006/relationships/oleObject" Target="../embeddings/oleObject19.bin"/><Relationship Id="rId9"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22.wmf"/><Relationship Id="rId4" Type="http://schemas.openxmlformats.org/officeDocument/2006/relationships/oleObject" Target="../embeddings/oleObject22.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3.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image" Target="../media/image24.wmf"/><Relationship Id="rId4" Type="http://schemas.openxmlformats.org/officeDocument/2006/relationships/oleObject" Target="../embeddings/oleObject24.bin"/><Relationship Id="rId9"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7.wmf"/><Relationship Id="rId5" Type="http://schemas.openxmlformats.org/officeDocument/2006/relationships/oleObject" Target="../embeddings/oleObject27.bin"/><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9.wmf"/><Relationship Id="rId4"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1.wmf"/><Relationship Id="rId5" Type="http://schemas.openxmlformats.org/officeDocument/2006/relationships/oleObject" Target="../embeddings/oleObject29.bin"/><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1.bin"/><Relationship Id="rId5" Type="http://schemas.openxmlformats.org/officeDocument/2006/relationships/image" Target="../media/image34.wmf"/><Relationship Id="rId4"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3.bin"/><Relationship Id="rId5" Type="http://schemas.openxmlformats.org/officeDocument/2006/relationships/image" Target="../media/image36.wmf"/><Relationship Id="rId4"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5.bin"/><Relationship Id="rId5" Type="http://schemas.openxmlformats.org/officeDocument/2006/relationships/image" Target="../media/image38.wmf"/><Relationship Id="rId4"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20.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7.bin"/><Relationship Id="rId5" Type="http://schemas.openxmlformats.org/officeDocument/2006/relationships/image" Target="../media/image40.wmf"/><Relationship Id="rId4" Type="http://schemas.openxmlformats.org/officeDocument/2006/relationships/oleObject" Target="../embeddings/oleObject36.bin"/><Relationship Id="rId9" Type="http://schemas.openxmlformats.org/officeDocument/2006/relationships/image" Target="../media/image42.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21.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0.bin"/><Relationship Id="rId5" Type="http://schemas.openxmlformats.org/officeDocument/2006/relationships/image" Target="../media/image43.wmf"/><Relationship Id="rId4" Type="http://schemas.openxmlformats.org/officeDocument/2006/relationships/oleObject" Target="../embeddings/oleObject39.bin"/><Relationship Id="rId9" Type="http://schemas.openxmlformats.org/officeDocument/2006/relationships/image" Target="../media/image45.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3.bin"/><Relationship Id="rId5" Type="http://schemas.openxmlformats.org/officeDocument/2006/relationships/image" Target="../media/image46.wmf"/><Relationship Id="rId4"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23.xml"/><Relationship Id="rId7"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5.bin"/><Relationship Id="rId5" Type="http://schemas.openxmlformats.org/officeDocument/2006/relationships/image" Target="../media/image48.wmf"/><Relationship Id="rId4" Type="http://schemas.openxmlformats.org/officeDocument/2006/relationships/oleObject" Target="../embeddings/oleObject44.bin"/><Relationship Id="rId9" Type="http://schemas.openxmlformats.org/officeDocument/2006/relationships/image" Target="../media/image50.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8.bin"/><Relationship Id="rId5" Type="http://schemas.openxmlformats.org/officeDocument/2006/relationships/image" Target="../media/image51.wmf"/><Relationship Id="rId4" Type="http://schemas.openxmlformats.org/officeDocument/2006/relationships/oleObject" Target="../embeddings/oleObject47.bin"/></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engineeringtoolbox.com/sound-speed-solids-d_713.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pangea.stanford.edu/courses/gp262/Notes/5.Elasticity.pdf"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50.bin"/><Relationship Id="rId5" Type="http://schemas.openxmlformats.org/officeDocument/2006/relationships/image" Target="../media/image55.wmf"/><Relationship Id="rId4" Type="http://schemas.openxmlformats.org/officeDocument/2006/relationships/oleObject" Target="../embeddings/oleObject4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52.bin"/><Relationship Id="rId5" Type="http://schemas.openxmlformats.org/officeDocument/2006/relationships/image" Target="../media/image57.wmf"/><Relationship Id="rId4" Type="http://schemas.openxmlformats.org/officeDocument/2006/relationships/oleObject" Target="../embeddings/oleObject5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51.bin"/><Relationship Id="rId5" Type="http://schemas.openxmlformats.org/officeDocument/2006/relationships/image" Target="../media/image59.wmf"/><Relationship Id="rId4" Type="http://schemas.openxmlformats.org/officeDocument/2006/relationships/oleObject" Target="../embeddings/oleObject53.bin"/></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hyperlink" Target="https://www.acs.psu.edu/drussell/demos/waves/wavemotion.html"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64.gif"/><Relationship Id="rId4" Type="http://schemas.openxmlformats.org/officeDocument/2006/relationships/image" Target="../media/image63.gi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6.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55.bin"/><Relationship Id="rId5" Type="http://schemas.openxmlformats.org/officeDocument/2006/relationships/image" Target="../media/image65.wmf"/><Relationship Id="rId4" Type="http://schemas.openxmlformats.org/officeDocument/2006/relationships/oleObject" Target="../embeddings/oleObject54.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33.xml"/><Relationship Id="rId7" Type="http://schemas.openxmlformats.org/officeDocument/2006/relationships/image" Target="../media/image67.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57.bin"/><Relationship Id="rId5" Type="http://schemas.openxmlformats.org/officeDocument/2006/relationships/image" Target="../media/image65.wmf"/><Relationship Id="rId4" Type="http://schemas.openxmlformats.org/officeDocument/2006/relationships/oleObject" Target="../embeddings/oleObject56.bin"/><Relationship Id="rId9" Type="http://schemas.openxmlformats.org/officeDocument/2006/relationships/image" Target="../media/image68.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70.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60.bin"/><Relationship Id="rId5" Type="http://schemas.openxmlformats.org/officeDocument/2006/relationships/image" Target="../media/image69.wmf"/><Relationship Id="rId4" Type="http://schemas.openxmlformats.org/officeDocument/2006/relationships/oleObject" Target="../embeddings/oleObject59.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3" Type="http://schemas.openxmlformats.org/officeDocument/2006/relationships/notesSlide" Target="../notesSlides/notesSlide5.xml"/><Relationship Id="rId7" Type="http://schemas.openxmlformats.org/officeDocument/2006/relationships/image" Target="../media/image5.wmf"/><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6.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4.wmf"/><Relationship Id="rId4" Type="http://schemas.openxmlformats.org/officeDocument/2006/relationships/oleObject" Target="../embeddings/oleObject13.bin"/><Relationship Id="rId9"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47291" y="685800"/>
            <a:ext cx="8458200" cy="5016758"/>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a:t>
            </a:r>
          </a:p>
          <a:p>
            <a:pPr algn="ctr"/>
            <a:endParaRPr lang="en-US" sz="3200" b="1" dirty="0"/>
          </a:p>
          <a:p>
            <a:pPr algn="ctr"/>
            <a:r>
              <a:rPr lang="en-US" sz="3200" b="1" dirty="0"/>
              <a:t>Plan for Lecture 34: Chap. 13 in F &amp; W</a:t>
            </a:r>
          </a:p>
          <a:p>
            <a:pPr algn="ctr"/>
            <a:endParaRPr lang="en-US" sz="3200" b="1" dirty="0">
              <a:solidFill>
                <a:schemeClr val="folHlink"/>
              </a:solidFill>
            </a:endParaRPr>
          </a:p>
          <a:p>
            <a:pPr algn="ctr"/>
            <a:r>
              <a:rPr lang="en-US" sz="3200" b="1" dirty="0">
                <a:solidFill>
                  <a:schemeClr val="folHlink"/>
                </a:solidFill>
              </a:rPr>
              <a:t>Physics of elastic continua – </a:t>
            </a:r>
          </a:p>
          <a:p>
            <a:pPr marL="514350" lvl="1" indent="-514350">
              <a:spcBef>
                <a:spcPct val="50000"/>
              </a:spcBef>
              <a:buFont typeface="+mj-lt"/>
              <a:buAutoNum type="arabicPeriod"/>
            </a:pPr>
            <a:r>
              <a:rPr lang="en-US" sz="3200" b="1" dirty="0">
                <a:solidFill>
                  <a:schemeClr val="folHlink"/>
                </a:solidFill>
              </a:rPr>
              <a:t>Stress and strain</a:t>
            </a:r>
          </a:p>
          <a:p>
            <a:pPr marL="514350" lvl="1" indent="-514350">
              <a:spcBef>
                <a:spcPct val="50000"/>
              </a:spcBef>
              <a:buFont typeface="+mj-lt"/>
              <a:buAutoNum type="arabicPeriod"/>
            </a:pPr>
            <a:r>
              <a:rPr lang="en-US" sz="3200" b="1" dirty="0">
                <a:solidFill>
                  <a:schemeClr val="folHlink"/>
                </a:solidFill>
              </a:rPr>
              <a:t>Waves in elastic media</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457200" y="381000"/>
            <a:ext cx="5562600" cy="461665"/>
          </a:xfrm>
          <a:prstGeom prst="rect">
            <a:avLst/>
          </a:prstGeom>
          <a:noFill/>
        </p:spPr>
        <p:txBody>
          <a:bodyPr wrap="square" rtlCol="0">
            <a:spAutoFit/>
          </a:bodyPr>
          <a:lstStyle/>
          <a:p>
            <a:r>
              <a:rPr lang="en-US" sz="2400" dirty="0">
                <a:latin typeface="+mj-lt"/>
              </a:rPr>
              <a:t>Stress tensor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684428060"/>
              </p:ext>
            </p:extLst>
          </p:nvPr>
        </p:nvGraphicFramePr>
        <p:xfrm>
          <a:off x="990600" y="845713"/>
          <a:ext cx="5765800" cy="4651375"/>
        </p:xfrm>
        <a:graphic>
          <a:graphicData uri="http://schemas.openxmlformats.org/presentationml/2006/ole">
            <mc:AlternateContent xmlns:mc="http://schemas.openxmlformats.org/markup-compatibility/2006">
              <mc:Choice xmlns:v="urn:schemas-microsoft-com:vml" Requires="v">
                <p:oleObj spid="_x0000_s423997" name="Equation" r:id="rId4" imgW="4279680" imgH="3162240" progId="Equation.DSMT4">
                  <p:embed/>
                </p:oleObj>
              </mc:Choice>
              <mc:Fallback>
                <p:oleObj name="Equation" r:id="rId4" imgW="4279680" imgH="3162240" progId="Equation.DSMT4">
                  <p:embed/>
                  <p:pic>
                    <p:nvPicPr>
                      <p:cNvPr id="0" name=""/>
                      <p:cNvPicPr/>
                      <p:nvPr/>
                    </p:nvPicPr>
                    <p:blipFill>
                      <a:blip r:embed="rId5"/>
                      <a:stretch>
                        <a:fillRect/>
                      </a:stretch>
                    </p:blipFill>
                    <p:spPr>
                      <a:xfrm>
                        <a:off x="990600" y="845713"/>
                        <a:ext cx="5765800" cy="4651375"/>
                      </a:xfrm>
                      <a:prstGeom prst="rect">
                        <a:avLst/>
                      </a:prstGeom>
                    </p:spPr>
                  </p:pic>
                </p:oleObj>
              </mc:Fallback>
            </mc:AlternateContent>
          </a:graphicData>
        </a:graphic>
      </p:graphicFrame>
    </p:spTree>
    <p:extLst>
      <p:ext uri="{BB962C8B-B14F-4D97-AF65-F5344CB8AC3E}">
        <p14:creationId xmlns:p14="http://schemas.microsoft.com/office/powerpoint/2010/main" val="284664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16857199"/>
              </p:ext>
            </p:extLst>
          </p:nvPr>
        </p:nvGraphicFramePr>
        <p:xfrm>
          <a:off x="914400" y="2067165"/>
          <a:ext cx="5819775" cy="4178300"/>
        </p:xfrm>
        <a:graphic>
          <a:graphicData uri="http://schemas.openxmlformats.org/presentationml/2006/ole">
            <mc:AlternateContent xmlns:mc="http://schemas.openxmlformats.org/markup-compatibility/2006">
              <mc:Choice xmlns:v="urn:schemas-microsoft-com:vml" Requires="v">
                <p:oleObj spid="_x0000_s421023" name="Equation" r:id="rId3" imgW="4178160" imgH="2920680" progId="Equation.DSMT4">
                  <p:embed/>
                </p:oleObj>
              </mc:Choice>
              <mc:Fallback>
                <p:oleObj name="Equation" r:id="rId3" imgW="4178160" imgH="2920680" progId="Equation.DSMT4">
                  <p:embed/>
                  <p:pic>
                    <p:nvPicPr>
                      <p:cNvPr id="0" name=""/>
                      <p:cNvPicPr/>
                      <p:nvPr/>
                    </p:nvPicPr>
                    <p:blipFill>
                      <a:blip r:embed="rId4"/>
                      <a:stretch>
                        <a:fillRect/>
                      </a:stretch>
                    </p:blipFill>
                    <p:spPr>
                      <a:xfrm>
                        <a:off x="914400" y="2067165"/>
                        <a:ext cx="5819775" cy="41783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12804175"/>
              </p:ext>
            </p:extLst>
          </p:nvPr>
        </p:nvGraphicFramePr>
        <p:xfrm>
          <a:off x="103831" y="228600"/>
          <a:ext cx="8936337" cy="1706414"/>
        </p:xfrm>
        <a:graphic>
          <a:graphicData uri="http://schemas.openxmlformats.org/presentationml/2006/ole">
            <mc:AlternateContent xmlns:mc="http://schemas.openxmlformats.org/markup-compatibility/2006">
              <mc:Choice xmlns:v="urn:schemas-microsoft-com:vml" Requires="v">
                <p:oleObj spid="_x0000_s421024" name="Equation" r:id="rId5" imgW="7188120" imgH="1257120" progId="Equation.DSMT4">
                  <p:embed/>
                </p:oleObj>
              </mc:Choice>
              <mc:Fallback>
                <p:oleObj name="Equation" r:id="rId5" imgW="7188120" imgH="1257120" progId="Equation.DSMT4">
                  <p:embed/>
                  <p:pic>
                    <p:nvPicPr>
                      <p:cNvPr id="0" name=""/>
                      <p:cNvPicPr/>
                      <p:nvPr/>
                    </p:nvPicPr>
                    <p:blipFill>
                      <a:blip r:embed="rId6"/>
                      <a:stretch>
                        <a:fillRect/>
                      </a:stretch>
                    </p:blipFill>
                    <p:spPr>
                      <a:xfrm>
                        <a:off x="103831" y="228600"/>
                        <a:ext cx="8936337" cy="1706414"/>
                      </a:xfrm>
                      <a:prstGeom prst="rect">
                        <a:avLst/>
                      </a:prstGeom>
                    </p:spPr>
                  </p:pic>
                </p:oleObj>
              </mc:Fallback>
            </mc:AlternateContent>
          </a:graphicData>
        </a:graphic>
      </p:graphicFrame>
    </p:spTree>
    <p:extLst>
      <p:ext uri="{BB962C8B-B14F-4D97-AF65-F5344CB8AC3E}">
        <p14:creationId xmlns:p14="http://schemas.microsoft.com/office/powerpoint/2010/main" val="1993213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891185168"/>
              </p:ext>
            </p:extLst>
          </p:nvPr>
        </p:nvGraphicFramePr>
        <p:xfrm>
          <a:off x="301380" y="0"/>
          <a:ext cx="8380104" cy="1600200"/>
        </p:xfrm>
        <a:graphic>
          <a:graphicData uri="http://schemas.openxmlformats.org/presentationml/2006/ole">
            <mc:AlternateContent xmlns:mc="http://schemas.openxmlformats.org/markup-compatibility/2006">
              <mc:Choice xmlns:v="urn:schemas-microsoft-com:vml" Requires="v">
                <p:oleObj spid="_x0000_s428183" name="Equation" r:id="rId4" imgW="7188120" imgH="1257120" progId="Equation.DSMT4">
                  <p:embed/>
                </p:oleObj>
              </mc:Choice>
              <mc:Fallback>
                <p:oleObj name="Equation" r:id="rId4" imgW="7188120" imgH="1257120" progId="Equation.DSMT4">
                  <p:embed/>
                  <p:pic>
                    <p:nvPicPr>
                      <p:cNvPr id="0" name=""/>
                      <p:cNvPicPr/>
                      <p:nvPr/>
                    </p:nvPicPr>
                    <p:blipFill>
                      <a:blip r:embed="rId5"/>
                      <a:stretch>
                        <a:fillRect/>
                      </a:stretch>
                    </p:blipFill>
                    <p:spPr>
                      <a:xfrm>
                        <a:off x="301380" y="0"/>
                        <a:ext cx="8380104" cy="1600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97712538"/>
              </p:ext>
            </p:extLst>
          </p:nvPr>
        </p:nvGraphicFramePr>
        <p:xfrm>
          <a:off x="847725" y="1465263"/>
          <a:ext cx="7070725" cy="2760662"/>
        </p:xfrm>
        <a:graphic>
          <a:graphicData uri="http://schemas.openxmlformats.org/presentationml/2006/ole">
            <mc:AlternateContent xmlns:mc="http://schemas.openxmlformats.org/markup-compatibility/2006">
              <mc:Choice xmlns:v="urn:schemas-microsoft-com:vml" Requires="v">
                <p:oleObj spid="_x0000_s428184" name="Equation" r:id="rId6" imgW="4927320" imgH="1930320" progId="Equation.DSMT4">
                  <p:embed/>
                </p:oleObj>
              </mc:Choice>
              <mc:Fallback>
                <p:oleObj name="Equation" r:id="rId6" imgW="4927320" imgH="1930320" progId="Equation.DSMT4">
                  <p:embed/>
                  <p:pic>
                    <p:nvPicPr>
                      <p:cNvPr id="0" name=""/>
                      <p:cNvPicPr/>
                      <p:nvPr/>
                    </p:nvPicPr>
                    <p:blipFill>
                      <a:blip r:embed="rId7"/>
                      <a:stretch>
                        <a:fillRect/>
                      </a:stretch>
                    </p:blipFill>
                    <p:spPr>
                      <a:xfrm>
                        <a:off x="847725" y="1465263"/>
                        <a:ext cx="7070725" cy="27606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49234645"/>
              </p:ext>
            </p:extLst>
          </p:nvPr>
        </p:nvGraphicFramePr>
        <p:xfrm>
          <a:off x="1524000" y="4244182"/>
          <a:ext cx="6362700" cy="2003425"/>
        </p:xfrm>
        <a:graphic>
          <a:graphicData uri="http://schemas.openxmlformats.org/presentationml/2006/ole">
            <mc:AlternateContent xmlns:mc="http://schemas.openxmlformats.org/markup-compatibility/2006">
              <mc:Choice xmlns:v="urn:schemas-microsoft-com:vml" Requires="v">
                <p:oleObj spid="_x0000_s428185" name="Equation" r:id="rId8" imgW="4394160" imgH="1384200" progId="Equation.DSMT4">
                  <p:embed/>
                </p:oleObj>
              </mc:Choice>
              <mc:Fallback>
                <p:oleObj name="Equation" r:id="rId8" imgW="4394160" imgH="1384200" progId="Equation.DSMT4">
                  <p:embed/>
                  <p:pic>
                    <p:nvPicPr>
                      <p:cNvPr id="0" name=""/>
                      <p:cNvPicPr/>
                      <p:nvPr/>
                    </p:nvPicPr>
                    <p:blipFill>
                      <a:blip r:embed="rId9"/>
                      <a:stretch>
                        <a:fillRect/>
                      </a:stretch>
                    </p:blipFill>
                    <p:spPr>
                      <a:xfrm>
                        <a:off x="1524000" y="4244182"/>
                        <a:ext cx="6362700" cy="2003425"/>
                      </a:xfrm>
                      <a:prstGeom prst="rect">
                        <a:avLst/>
                      </a:prstGeom>
                    </p:spPr>
                  </p:pic>
                </p:oleObj>
              </mc:Fallback>
            </mc:AlternateContent>
          </a:graphicData>
        </a:graphic>
      </p:graphicFrame>
    </p:spTree>
    <p:extLst>
      <p:ext uri="{BB962C8B-B14F-4D97-AF65-F5344CB8AC3E}">
        <p14:creationId xmlns:p14="http://schemas.microsoft.com/office/powerpoint/2010/main" val="80489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5277077"/>
              </p:ext>
            </p:extLst>
          </p:nvPr>
        </p:nvGraphicFramePr>
        <p:xfrm>
          <a:off x="737806" y="2362200"/>
          <a:ext cx="3843338" cy="2133600"/>
        </p:xfrm>
        <a:graphic>
          <a:graphicData uri="http://schemas.openxmlformats.org/presentationml/2006/ole">
            <mc:AlternateContent xmlns:mc="http://schemas.openxmlformats.org/markup-compatibility/2006">
              <mc:Choice xmlns:v="urn:schemas-microsoft-com:vml" Requires="v">
                <p:oleObj spid="_x0000_s426080" name="Equation" r:id="rId4" imgW="2997000" imgH="1663560" progId="Equation.DSMT4">
                  <p:embed/>
                </p:oleObj>
              </mc:Choice>
              <mc:Fallback>
                <p:oleObj name="Equation" r:id="rId4" imgW="2997000" imgH="1663560" progId="Equation.DSMT4">
                  <p:embed/>
                  <p:pic>
                    <p:nvPicPr>
                      <p:cNvPr id="0" name=""/>
                      <p:cNvPicPr/>
                      <p:nvPr/>
                    </p:nvPicPr>
                    <p:blipFill>
                      <a:blip r:embed="rId5"/>
                      <a:stretch>
                        <a:fillRect/>
                      </a:stretch>
                    </p:blipFill>
                    <p:spPr>
                      <a:xfrm>
                        <a:off x="737806" y="2362200"/>
                        <a:ext cx="3843338" cy="2133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5484017"/>
              </p:ext>
            </p:extLst>
          </p:nvPr>
        </p:nvGraphicFramePr>
        <p:xfrm>
          <a:off x="669131" y="685800"/>
          <a:ext cx="5729084" cy="998538"/>
        </p:xfrm>
        <a:graphic>
          <a:graphicData uri="http://schemas.openxmlformats.org/presentationml/2006/ole">
            <mc:AlternateContent xmlns:mc="http://schemas.openxmlformats.org/markup-compatibility/2006">
              <mc:Choice xmlns:v="urn:schemas-microsoft-com:vml" Requires="v">
                <p:oleObj spid="_x0000_s426081" name="Equation" r:id="rId6" imgW="3898800" imgH="622080" progId="Equation.DSMT4">
                  <p:embed/>
                </p:oleObj>
              </mc:Choice>
              <mc:Fallback>
                <p:oleObj name="Equation" r:id="rId6" imgW="3898800" imgH="622080" progId="Equation.DSMT4">
                  <p:embed/>
                  <p:pic>
                    <p:nvPicPr>
                      <p:cNvPr id="0" name=""/>
                      <p:cNvPicPr/>
                      <p:nvPr/>
                    </p:nvPicPr>
                    <p:blipFill>
                      <a:blip r:embed="rId7"/>
                      <a:stretch>
                        <a:fillRect/>
                      </a:stretch>
                    </p:blipFill>
                    <p:spPr>
                      <a:xfrm>
                        <a:off x="669131" y="685800"/>
                        <a:ext cx="5729084" cy="998538"/>
                      </a:xfrm>
                      <a:prstGeom prst="rect">
                        <a:avLst/>
                      </a:prstGeom>
                    </p:spPr>
                  </p:pic>
                </p:oleObj>
              </mc:Fallback>
            </mc:AlternateContent>
          </a:graphicData>
        </a:graphic>
      </p:graphicFrame>
    </p:spTree>
    <p:extLst>
      <p:ext uri="{BB962C8B-B14F-4D97-AF65-F5344CB8AC3E}">
        <p14:creationId xmlns:p14="http://schemas.microsoft.com/office/powerpoint/2010/main" val="126864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17991346"/>
              </p:ext>
            </p:extLst>
          </p:nvPr>
        </p:nvGraphicFramePr>
        <p:xfrm>
          <a:off x="587375" y="406400"/>
          <a:ext cx="5432425" cy="2173288"/>
        </p:xfrm>
        <a:graphic>
          <a:graphicData uri="http://schemas.openxmlformats.org/presentationml/2006/ole">
            <mc:AlternateContent xmlns:mc="http://schemas.openxmlformats.org/markup-compatibility/2006">
              <mc:Choice xmlns:v="urn:schemas-microsoft-com:vml" Requires="v">
                <p:oleObj spid="_x0000_s425104" name="Equation" r:id="rId4" imgW="4076640" imgH="1638000" progId="Equation.DSMT4">
                  <p:embed/>
                </p:oleObj>
              </mc:Choice>
              <mc:Fallback>
                <p:oleObj name="Equation" r:id="rId4" imgW="4076640" imgH="1638000" progId="Equation.DSMT4">
                  <p:embed/>
                  <p:pic>
                    <p:nvPicPr>
                      <p:cNvPr id="0" name=""/>
                      <p:cNvPicPr/>
                      <p:nvPr/>
                    </p:nvPicPr>
                    <p:blipFill>
                      <a:blip r:embed="rId5"/>
                      <a:stretch>
                        <a:fillRect/>
                      </a:stretch>
                    </p:blipFill>
                    <p:spPr>
                      <a:xfrm>
                        <a:off x="587375" y="406400"/>
                        <a:ext cx="5432425" cy="21732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53769767"/>
              </p:ext>
            </p:extLst>
          </p:nvPr>
        </p:nvGraphicFramePr>
        <p:xfrm>
          <a:off x="4724400" y="1148776"/>
          <a:ext cx="2275149" cy="1203521"/>
        </p:xfrm>
        <a:graphic>
          <a:graphicData uri="http://schemas.openxmlformats.org/presentationml/2006/ole">
            <mc:AlternateContent xmlns:mc="http://schemas.openxmlformats.org/markup-compatibility/2006">
              <mc:Choice xmlns:v="urn:schemas-microsoft-com:vml" Requires="v">
                <p:oleObj spid="_x0000_s425105" name="Equation" r:id="rId6" imgW="1752480" imgH="927000" progId="Equation.DSMT4">
                  <p:embed/>
                </p:oleObj>
              </mc:Choice>
              <mc:Fallback>
                <p:oleObj name="Equation" r:id="rId6" imgW="1752480" imgH="927000" progId="Equation.DSMT4">
                  <p:embed/>
                  <p:pic>
                    <p:nvPicPr>
                      <p:cNvPr id="0" name=""/>
                      <p:cNvPicPr/>
                      <p:nvPr/>
                    </p:nvPicPr>
                    <p:blipFill>
                      <a:blip r:embed="rId7"/>
                      <a:stretch>
                        <a:fillRect/>
                      </a:stretch>
                    </p:blipFill>
                    <p:spPr>
                      <a:xfrm>
                        <a:off x="4724400" y="1148776"/>
                        <a:ext cx="2275149" cy="120352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32453944"/>
              </p:ext>
            </p:extLst>
          </p:nvPr>
        </p:nvGraphicFramePr>
        <p:xfrm>
          <a:off x="1131887" y="2971800"/>
          <a:ext cx="5358764" cy="2209800"/>
        </p:xfrm>
        <a:graphic>
          <a:graphicData uri="http://schemas.openxmlformats.org/presentationml/2006/ole">
            <mc:AlternateContent xmlns:mc="http://schemas.openxmlformats.org/markup-compatibility/2006">
              <mc:Choice xmlns:v="urn:schemas-microsoft-com:vml" Requires="v">
                <p:oleObj spid="_x0000_s425106" name="Equation" r:id="rId8" imgW="3695400" imgH="1523880" progId="Equation.DSMT4">
                  <p:embed/>
                </p:oleObj>
              </mc:Choice>
              <mc:Fallback>
                <p:oleObj name="Equation" r:id="rId8" imgW="3695400" imgH="1523880" progId="Equation.DSMT4">
                  <p:embed/>
                  <p:pic>
                    <p:nvPicPr>
                      <p:cNvPr id="5" name="Object 4"/>
                      <p:cNvPicPr/>
                      <p:nvPr/>
                    </p:nvPicPr>
                    <p:blipFill>
                      <a:blip r:embed="rId9"/>
                      <a:stretch>
                        <a:fillRect/>
                      </a:stretch>
                    </p:blipFill>
                    <p:spPr>
                      <a:xfrm>
                        <a:off x="1131887" y="2971800"/>
                        <a:ext cx="5358764" cy="2209800"/>
                      </a:xfrm>
                      <a:prstGeom prst="rect">
                        <a:avLst/>
                      </a:prstGeom>
                    </p:spPr>
                  </p:pic>
                </p:oleObj>
              </mc:Fallback>
            </mc:AlternateContent>
          </a:graphicData>
        </a:graphic>
      </p:graphicFrame>
    </p:spTree>
    <p:extLst>
      <p:ext uri="{BB962C8B-B14F-4D97-AF65-F5344CB8AC3E}">
        <p14:creationId xmlns:p14="http://schemas.microsoft.com/office/powerpoint/2010/main" val="3138995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p:cNvPicPr>
            <a:picLocks noChangeAspect="1"/>
          </p:cNvPicPr>
          <p:nvPr/>
        </p:nvPicPr>
        <p:blipFill>
          <a:blip r:embed="rId4"/>
          <a:stretch>
            <a:fillRect/>
          </a:stretch>
        </p:blipFill>
        <p:spPr>
          <a:xfrm>
            <a:off x="547687" y="585971"/>
            <a:ext cx="8048625" cy="5686057"/>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bulk modulus K for elemental materials --</a:t>
            </a:r>
          </a:p>
        </p:txBody>
      </p:sp>
      <p:graphicFrame>
        <p:nvGraphicFramePr>
          <p:cNvPr id="7" name="Object 6"/>
          <p:cNvGraphicFramePr>
            <a:graphicFrameLocks noChangeAspect="1"/>
          </p:cNvGraphicFramePr>
          <p:nvPr>
            <p:extLst>
              <p:ext uri="{D42A27DB-BD31-4B8C-83A1-F6EECF244321}">
                <p14:modId xmlns:p14="http://schemas.microsoft.com/office/powerpoint/2010/main" val="4028458200"/>
              </p:ext>
            </p:extLst>
          </p:nvPr>
        </p:nvGraphicFramePr>
        <p:xfrm>
          <a:off x="2895600" y="698387"/>
          <a:ext cx="1403350" cy="841375"/>
        </p:xfrm>
        <a:graphic>
          <a:graphicData uri="http://schemas.openxmlformats.org/presentationml/2006/ole">
            <mc:AlternateContent xmlns:mc="http://schemas.openxmlformats.org/markup-compatibility/2006">
              <mc:Choice xmlns:v="urn:schemas-microsoft-com:vml" Requires="v">
                <p:oleObj spid="_x0000_s455709" name="Equation" r:id="rId5" imgW="1041120" imgH="571320" progId="Equation.DSMT4">
                  <p:embed/>
                </p:oleObj>
              </mc:Choice>
              <mc:Fallback>
                <p:oleObj name="Equation" r:id="rId5" imgW="1041120" imgH="571320" progId="Equation.DSMT4">
                  <p:embed/>
                  <p:pic>
                    <p:nvPicPr>
                      <p:cNvPr id="6" name="Object 5"/>
                      <p:cNvPicPr/>
                      <p:nvPr/>
                    </p:nvPicPr>
                    <p:blipFill>
                      <a:blip r:embed="rId6"/>
                      <a:stretch>
                        <a:fillRect/>
                      </a:stretch>
                    </p:blipFill>
                    <p:spPr>
                      <a:xfrm>
                        <a:off x="2895600" y="698387"/>
                        <a:ext cx="1403350" cy="841375"/>
                      </a:xfrm>
                      <a:prstGeom prst="rect">
                        <a:avLst/>
                      </a:prstGeom>
                    </p:spPr>
                  </p:pic>
                </p:oleObj>
              </mc:Fallback>
            </mc:AlternateContent>
          </a:graphicData>
        </a:graphic>
      </p:graphicFrame>
    </p:spTree>
    <p:extLst>
      <p:ext uri="{BB962C8B-B14F-4D97-AF65-F5344CB8AC3E}">
        <p14:creationId xmlns:p14="http://schemas.microsoft.com/office/powerpoint/2010/main" val="77305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4"/>
          <p:cNvPicPr>
            <a:picLocks noChangeAspect="1"/>
          </p:cNvPicPr>
          <p:nvPr/>
        </p:nvPicPr>
        <p:blipFill>
          <a:blip r:embed="rId3"/>
          <a:stretch>
            <a:fillRect/>
          </a:stretch>
        </p:blipFill>
        <p:spPr>
          <a:xfrm>
            <a:off x="352425" y="442895"/>
            <a:ext cx="8439150" cy="5913455"/>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Young’s modulus E for elemental materials --</a:t>
            </a:r>
          </a:p>
        </p:txBody>
      </p:sp>
      <p:graphicFrame>
        <p:nvGraphicFramePr>
          <p:cNvPr id="7" name="Object 6"/>
          <p:cNvGraphicFramePr>
            <a:graphicFrameLocks noChangeAspect="1"/>
          </p:cNvGraphicFramePr>
          <p:nvPr>
            <p:extLst>
              <p:ext uri="{D42A27DB-BD31-4B8C-83A1-F6EECF244321}">
                <p14:modId xmlns:p14="http://schemas.microsoft.com/office/powerpoint/2010/main" val="1397061653"/>
              </p:ext>
            </p:extLst>
          </p:nvPr>
        </p:nvGraphicFramePr>
        <p:xfrm>
          <a:off x="2981964" y="629776"/>
          <a:ext cx="1604962" cy="871538"/>
        </p:xfrm>
        <a:graphic>
          <a:graphicData uri="http://schemas.openxmlformats.org/presentationml/2006/ole">
            <mc:AlternateContent xmlns:mc="http://schemas.openxmlformats.org/markup-compatibility/2006">
              <mc:Choice xmlns:v="urn:schemas-microsoft-com:vml" Requires="v">
                <p:oleObj spid="_x0000_s456730" name="Equation" r:id="rId4" imgW="1117440" imgH="609480" progId="Equation.DSMT4">
                  <p:embed/>
                </p:oleObj>
              </mc:Choice>
              <mc:Fallback>
                <p:oleObj name="Equation" r:id="rId4" imgW="1117440" imgH="609480" progId="Equation.DSMT4">
                  <p:embed/>
                  <p:pic>
                    <p:nvPicPr>
                      <p:cNvPr id="9" name="Object 8"/>
                      <p:cNvPicPr/>
                      <p:nvPr/>
                    </p:nvPicPr>
                    <p:blipFill>
                      <a:blip r:embed="rId5"/>
                      <a:stretch>
                        <a:fillRect/>
                      </a:stretch>
                    </p:blipFill>
                    <p:spPr>
                      <a:xfrm>
                        <a:off x="2981964" y="629776"/>
                        <a:ext cx="1604962" cy="871538"/>
                      </a:xfrm>
                      <a:prstGeom prst="rect">
                        <a:avLst/>
                      </a:prstGeom>
                    </p:spPr>
                  </p:pic>
                </p:oleObj>
              </mc:Fallback>
            </mc:AlternateContent>
          </a:graphicData>
        </a:graphic>
      </p:graphicFrame>
    </p:spTree>
    <p:extLst>
      <p:ext uri="{BB962C8B-B14F-4D97-AF65-F5344CB8AC3E}">
        <p14:creationId xmlns:p14="http://schemas.microsoft.com/office/powerpoint/2010/main" val="124503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p:cNvPicPr>
            <a:picLocks noChangeAspect="1"/>
          </p:cNvPicPr>
          <p:nvPr/>
        </p:nvPicPr>
        <p:blipFill>
          <a:blip r:embed="rId4"/>
          <a:stretch>
            <a:fillRect/>
          </a:stretch>
        </p:blipFill>
        <p:spPr>
          <a:xfrm>
            <a:off x="570070" y="617458"/>
            <a:ext cx="8003860" cy="5738892"/>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Poisson ratio </a:t>
            </a:r>
            <a:r>
              <a:rPr lang="en-US" sz="2400" dirty="0">
                <a:latin typeface="Symbol" panose="05050102010706020507" pitchFamily="18" charset="2"/>
              </a:rPr>
              <a:t>s</a:t>
            </a:r>
            <a:r>
              <a:rPr lang="en-US" sz="2400" dirty="0">
                <a:latin typeface="+mj-lt"/>
              </a:rPr>
              <a:t> for elemental materials --</a:t>
            </a:r>
          </a:p>
        </p:txBody>
      </p:sp>
      <p:graphicFrame>
        <p:nvGraphicFramePr>
          <p:cNvPr id="7" name="Object 6"/>
          <p:cNvGraphicFramePr>
            <a:graphicFrameLocks noChangeAspect="1"/>
          </p:cNvGraphicFramePr>
          <p:nvPr>
            <p:extLst>
              <p:ext uri="{D42A27DB-BD31-4B8C-83A1-F6EECF244321}">
                <p14:modId xmlns:p14="http://schemas.microsoft.com/office/powerpoint/2010/main" val="2526303742"/>
              </p:ext>
            </p:extLst>
          </p:nvPr>
        </p:nvGraphicFramePr>
        <p:xfrm>
          <a:off x="2590800" y="1155700"/>
          <a:ext cx="2724150" cy="825500"/>
        </p:xfrm>
        <a:graphic>
          <a:graphicData uri="http://schemas.openxmlformats.org/presentationml/2006/ole">
            <mc:AlternateContent xmlns:mc="http://schemas.openxmlformats.org/markup-compatibility/2006">
              <mc:Choice xmlns:v="urn:schemas-microsoft-com:vml" Requires="v">
                <p:oleObj spid="_x0000_s457754" name="Equation" r:id="rId5" imgW="2044440" imgH="622080" progId="Equation.DSMT4">
                  <p:embed/>
                </p:oleObj>
              </mc:Choice>
              <mc:Fallback>
                <p:oleObj name="Equation" r:id="rId5" imgW="2044440" imgH="622080" progId="Equation.DSMT4">
                  <p:embed/>
                  <p:pic>
                    <p:nvPicPr>
                      <p:cNvPr id="5" name="Object 4"/>
                      <p:cNvPicPr/>
                      <p:nvPr/>
                    </p:nvPicPr>
                    <p:blipFill>
                      <a:blip r:embed="rId6"/>
                      <a:stretch>
                        <a:fillRect/>
                      </a:stretch>
                    </p:blipFill>
                    <p:spPr>
                      <a:xfrm>
                        <a:off x="2590800" y="1155700"/>
                        <a:ext cx="2724150" cy="825500"/>
                      </a:xfrm>
                      <a:prstGeom prst="rect">
                        <a:avLst/>
                      </a:prstGeom>
                    </p:spPr>
                  </p:pic>
                </p:oleObj>
              </mc:Fallback>
            </mc:AlternateContent>
          </a:graphicData>
        </a:graphic>
      </p:graphicFrame>
    </p:spTree>
    <p:extLst>
      <p:ext uri="{BB962C8B-B14F-4D97-AF65-F5344CB8AC3E}">
        <p14:creationId xmlns:p14="http://schemas.microsoft.com/office/powerpoint/2010/main" val="242625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p:cNvPicPr>
            <a:picLocks noChangeAspect="1"/>
          </p:cNvPicPr>
          <p:nvPr/>
        </p:nvPicPr>
        <p:blipFill>
          <a:blip r:embed="rId3"/>
          <a:stretch>
            <a:fillRect/>
          </a:stretch>
        </p:blipFill>
        <p:spPr>
          <a:xfrm>
            <a:off x="300037" y="228600"/>
            <a:ext cx="8543925" cy="5954857"/>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shear modulus </a:t>
            </a:r>
            <a:r>
              <a:rPr lang="en-US" sz="2400" dirty="0">
                <a:latin typeface="Symbol" panose="05050102010706020507" pitchFamily="18" charset="2"/>
              </a:rPr>
              <a:t>m</a:t>
            </a:r>
            <a:r>
              <a:rPr lang="en-US" sz="2400" dirty="0">
                <a:latin typeface="+mj-lt"/>
              </a:rPr>
              <a:t> for elemental materials --</a:t>
            </a:r>
          </a:p>
        </p:txBody>
      </p:sp>
    </p:spTree>
    <p:extLst>
      <p:ext uri="{BB962C8B-B14F-4D97-AF65-F5344CB8AC3E}">
        <p14:creationId xmlns:p14="http://schemas.microsoft.com/office/powerpoint/2010/main" val="2655323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117234" y="122814"/>
            <a:ext cx="7162800" cy="461665"/>
          </a:xfrm>
          <a:prstGeom prst="rect">
            <a:avLst/>
          </a:prstGeom>
          <a:noFill/>
        </p:spPr>
        <p:txBody>
          <a:bodyPr wrap="square" rtlCol="0">
            <a:spAutoFit/>
          </a:bodyPr>
          <a:lstStyle/>
          <a:p>
            <a:r>
              <a:rPr lang="en-US" sz="2400" dirty="0">
                <a:latin typeface="+mj-lt"/>
              </a:rPr>
              <a:t>Summary -- Elastic stress tensor</a:t>
            </a:r>
          </a:p>
        </p:txBody>
      </p:sp>
      <p:graphicFrame>
        <p:nvGraphicFramePr>
          <p:cNvPr id="6" name="Object 5"/>
          <p:cNvGraphicFramePr>
            <a:graphicFrameLocks noChangeAspect="1"/>
          </p:cNvGraphicFramePr>
          <p:nvPr>
            <p:extLst>
              <p:ext uri="{D42A27DB-BD31-4B8C-83A1-F6EECF244321}">
                <p14:modId xmlns:p14="http://schemas.microsoft.com/office/powerpoint/2010/main" val="905028049"/>
              </p:ext>
            </p:extLst>
          </p:nvPr>
        </p:nvGraphicFramePr>
        <p:xfrm>
          <a:off x="246062" y="744061"/>
          <a:ext cx="8897938" cy="2335213"/>
        </p:xfrm>
        <a:graphic>
          <a:graphicData uri="http://schemas.openxmlformats.org/presentationml/2006/ole">
            <mc:AlternateContent xmlns:mc="http://schemas.openxmlformats.org/markup-compatibility/2006">
              <mc:Choice xmlns:v="urn:schemas-microsoft-com:vml" Requires="v">
                <p:oleObj spid="_x0000_s459822" name="Equation" r:id="rId4" imgW="6870600" imgH="1803240" progId="Equation.DSMT4">
                  <p:embed/>
                </p:oleObj>
              </mc:Choice>
              <mc:Fallback>
                <p:oleObj name="Equation" r:id="rId4" imgW="6870600" imgH="1803240" progId="Equation.DSMT4">
                  <p:embed/>
                  <p:pic>
                    <p:nvPicPr>
                      <p:cNvPr id="6" name="Object 5"/>
                      <p:cNvPicPr/>
                      <p:nvPr/>
                    </p:nvPicPr>
                    <p:blipFill>
                      <a:blip r:embed="rId5"/>
                      <a:stretch>
                        <a:fillRect/>
                      </a:stretch>
                    </p:blipFill>
                    <p:spPr>
                      <a:xfrm>
                        <a:off x="246062" y="744061"/>
                        <a:ext cx="8897938" cy="23352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17417927"/>
              </p:ext>
            </p:extLst>
          </p:nvPr>
        </p:nvGraphicFramePr>
        <p:xfrm>
          <a:off x="685800" y="3067490"/>
          <a:ext cx="4617715" cy="3005137"/>
        </p:xfrm>
        <a:graphic>
          <a:graphicData uri="http://schemas.openxmlformats.org/presentationml/2006/ole">
            <mc:AlternateContent xmlns:mc="http://schemas.openxmlformats.org/markup-compatibility/2006">
              <mc:Choice xmlns:v="urn:schemas-microsoft-com:vml" Requires="v">
                <p:oleObj spid="_x0000_s459823" name="Equation" r:id="rId6" imgW="3416040" imgH="2222280" progId="Equation.DSMT4">
                  <p:embed/>
                </p:oleObj>
              </mc:Choice>
              <mc:Fallback>
                <p:oleObj name="Equation" r:id="rId6" imgW="3416040" imgH="2222280" progId="Equation.DSMT4">
                  <p:embed/>
                  <p:pic>
                    <p:nvPicPr>
                      <p:cNvPr id="7" name="Object 6"/>
                      <p:cNvPicPr/>
                      <p:nvPr/>
                    </p:nvPicPr>
                    <p:blipFill>
                      <a:blip r:embed="rId7"/>
                      <a:stretch>
                        <a:fillRect/>
                      </a:stretch>
                    </p:blipFill>
                    <p:spPr>
                      <a:xfrm>
                        <a:off x="685800" y="3067490"/>
                        <a:ext cx="4617715" cy="3005137"/>
                      </a:xfrm>
                      <a:prstGeom prst="rect">
                        <a:avLst/>
                      </a:prstGeom>
                    </p:spPr>
                  </p:pic>
                </p:oleObj>
              </mc:Fallback>
            </mc:AlternateContent>
          </a:graphicData>
        </a:graphic>
      </p:graphicFrame>
      <p:sp>
        <p:nvSpPr>
          <p:cNvPr id="8" name="TextBox 7"/>
          <p:cNvSpPr txBox="1"/>
          <p:nvPr/>
        </p:nvSpPr>
        <p:spPr>
          <a:xfrm>
            <a:off x="6629400" y="3425858"/>
            <a:ext cx="2667000" cy="707886"/>
          </a:xfrm>
          <a:prstGeom prst="rect">
            <a:avLst/>
          </a:prstGeom>
          <a:noFill/>
        </p:spPr>
        <p:txBody>
          <a:bodyPr wrap="square" rtlCol="0">
            <a:spAutoFit/>
          </a:bodyPr>
          <a:lstStyle/>
          <a:p>
            <a:r>
              <a:rPr lang="en-US" sz="2000" dirty="0">
                <a:latin typeface="+mj-lt"/>
              </a:rPr>
              <a:t>material-dependent empirical parameters</a:t>
            </a:r>
          </a:p>
        </p:txBody>
      </p:sp>
      <p:sp>
        <p:nvSpPr>
          <p:cNvPr id="9" name="Up Arrow 8"/>
          <p:cNvSpPr/>
          <p:nvPr/>
        </p:nvSpPr>
        <p:spPr>
          <a:xfrm rot="1032589">
            <a:off x="6939652" y="2648561"/>
            <a:ext cx="381000" cy="6096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032589">
            <a:off x="8528947" y="2709717"/>
            <a:ext cx="381000" cy="6096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00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9" name="Footer Placeholder 2"/>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PHY 711  Fall 2013 -- Lecture 34</a:t>
            </a:r>
            <a:endParaRPr lang="en-US" dirty="0"/>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2</a:t>
            </a:fld>
            <a:endParaRPr lang="en-US" dirty="0"/>
          </a:p>
        </p:txBody>
      </p:sp>
      <p:sp>
        <p:nvSpPr>
          <p:cNvPr id="5" name="Right Arrow 4"/>
          <p:cNvSpPr/>
          <p:nvPr/>
        </p:nvSpPr>
        <p:spPr>
          <a:xfrm>
            <a:off x="11502" y="3521075"/>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DFE3214-4A32-47C4-8CF3-C5461DF272C3}"/>
              </a:ext>
            </a:extLst>
          </p:cNvPr>
          <p:cNvPicPr>
            <a:picLocks noChangeAspect="1"/>
          </p:cNvPicPr>
          <p:nvPr/>
        </p:nvPicPr>
        <p:blipFill>
          <a:blip r:embed="rId3"/>
          <a:stretch>
            <a:fillRect/>
          </a:stretch>
        </p:blipFill>
        <p:spPr>
          <a:xfrm>
            <a:off x="468702" y="813335"/>
            <a:ext cx="8663796" cy="4709278"/>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863148265"/>
              </p:ext>
            </p:extLst>
          </p:nvPr>
        </p:nvGraphicFramePr>
        <p:xfrm>
          <a:off x="533400" y="474547"/>
          <a:ext cx="8455025" cy="1924050"/>
        </p:xfrm>
        <a:graphic>
          <a:graphicData uri="http://schemas.openxmlformats.org/presentationml/2006/ole">
            <mc:AlternateContent xmlns:mc="http://schemas.openxmlformats.org/markup-compatibility/2006">
              <mc:Choice xmlns:v="urn:schemas-microsoft-com:vml" Requires="v">
                <p:oleObj spid="_x0000_s460844" name="Equation" r:id="rId4" imgW="6273720" imgH="1307880" progId="Equation.DSMT4">
                  <p:embed/>
                </p:oleObj>
              </mc:Choice>
              <mc:Fallback>
                <p:oleObj name="Equation" r:id="rId4" imgW="6273720" imgH="1307880" progId="Equation.DSMT4">
                  <p:embed/>
                  <p:pic>
                    <p:nvPicPr>
                      <p:cNvPr id="6" name="Object 5"/>
                      <p:cNvPicPr/>
                      <p:nvPr/>
                    </p:nvPicPr>
                    <p:blipFill>
                      <a:blip r:embed="rId5"/>
                      <a:stretch>
                        <a:fillRect/>
                      </a:stretch>
                    </p:blipFill>
                    <p:spPr>
                      <a:xfrm>
                        <a:off x="533400" y="474547"/>
                        <a:ext cx="8455025" cy="19240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02730448"/>
              </p:ext>
            </p:extLst>
          </p:nvPr>
        </p:nvGraphicFramePr>
        <p:xfrm>
          <a:off x="990600" y="2387599"/>
          <a:ext cx="7375526" cy="4151313"/>
        </p:xfrm>
        <a:graphic>
          <a:graphicData uri="http://schemas.openxmlformats.org/presentationml/2006/ole">
            <mc:AlternateContent xmlns:mc="http://schemas.openxmlformats.org/markup-compatibility/2006">
              <mc:Choice xmlns:v="urn:schemas-microsoft-com:vml" Requires="v">
                <p:oleObj spid="_x0000_s460845" name="Equation" r:id="rId6" imgW="5435280" imgH="3060360" progId="Equation.DSMT4">
                  <p:embed/>
                </p:oleObj>
              </mc:Choice>
              <mc:Fallback>
                <p:oleObj name="Equation" r:id="rId6" imgW="5435280" imgH="3060360" progId="Equation.DSMT4">
                  <p:embed/>
                  <p:pic>
                    <p:nvPicPr>
                      <p:cNvPr id="5" name="Object 4"/>
                      <p:cNvPicPr/>
                      <p:nvPr/>
                    </p:nvPicPr>
                    <p:blipFill>
                      <a:blip r:embed="rId7"/>
                      <a:stretch>
                        <a:fillRect/>
                      </a:stretch>
                    </p:blipFill>
                    <p:spPr>
                      <a:xfrm>
                        <a:off x="990600" y="2387599"/>
                        <a:ext cx="7375526" cy="4151313"/>
                      </a:xfrm>
                      <a:prstGeom prst="rect">
                        <a:avLst/>
                      </a:prstGeom>
                    </p:spPr>
                  </p:pic>
                </p:oleObj>
              </mc:Fallback>
            </mc:AlternateContent>
          </a:graphicData>
        </a:graphic>
      </p:graphicFrame>
      <p:sp>
        <p:nvSpPr>
          <p:cNvPr id="8" name="TextBox 7"/>
          <p:cNvSpPr txBox="1"/>
          <p:nvPr/>
        </p:nvSpPr>
        <p:spPr>
          <a:xfrm>
            <a:off x="2362200" y="243714"/>
            <a:ext cx="1752600" cy="461665"/>
          </a:xfrm>
          <a:prstGeom prst="rect">
            <a:avLst/>
          </a:prstGeom>
          <a:noFill/>
        </p:spPr>
        <p:txBody>
          <a:bodyPr wrap="square" rtlCol="0">
            <a:spAutoFit/>
          </a:bodyPr>
          <a:lstStyle/>
          <a:p>
            <a:r>
              <a:rPr lang="en-US" sz="2400" dirty="0">
                <a:solidFill>
                  <a:srgbClr val="FF0000"/>
                </a:solidFill>
                <a:latin typeface="+mj-lt"/>
              </a:rPr>
              <a:t>Stress</a:t>
            </a:r>
          </a:p>
        </p:txBody>
      </p:sp>
      <p:sp>
        <p:nvSpPr>
          <p:cNvPr id="9" name="Right Arrow 8"/>
          <p:cNvSpPr/>
          <p:nvPr/>
        </p:nvSpPr>
        <p:spPr>
          <a:xfrm rot="1048311">
            <a:off x="3424513" y="305780"/>
            <a:ext cx="498624" cy="5543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91400" y="-52943"/>
            <a:ext cx="2362200" cy="461665"/>
          </a:xfrm>
          <a:prstGeom prst="rect">
            <a:avLst/>
          </a:prstGeom>
          <a:noFill/>
        </p:spPr>
        <p:txBody>
          <a:bodyPr wrap="square" rtlCol="0">
            <a:spAutoFit/>
          </a:bodyPr>
          <a:lstStyle/>
          <a:p>
            <a:r>
              <a:rPr lang="en-US" sz="2400" dirty="0">
                <a:solidFill>
                  <a:srgbClr val="00B050"/>
                </a:solidFill>
                <a:latin typeface="+mj-lt"/>
              </a:rPr>
              <a:t>Strain</a:t>
            </a:r>
          </a:p>
        </p:txBody>
      </p:sp>
      <p:sp>
        <p:nvSpPr>
          <p:cNvPr id="11" name="Down Arrow 10"/>
          <p:cNvSpPr/>
          <p:nvPr/>
        </p:nvSpPr>
        <p:spPr>
          <a:xfrm rot="4401574">
            <a:off x="6062471" y="-235541"/>
            <a:ext cx="577150" cy="1473316"/>
          </a:xfrm>
          <a:prstGeom prst="downArrow">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3121829">
            <a:off x="6782086" y="301551"/>
            <a:ext cx="577150" cy="907660"/>
          </a:xfrm>
          <a:prstGeom prst="downArrow">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9413863">
            <a:off x="7631112" y="317608"/>
            <a:ext cx="577150" cy="608055"/>
          </a:xfrm>
          <a:prstGeom prst="downArrow">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189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08536461"/>
              </p:ext>
            </p:extLst>
          </p:nvPr>
        </p:nvGraphicFramePr>
        <p:xfrm>
          <a:off x="249974" y="300939"/>
          <a:ext cx="7375525" cy="3082925"/>
        </p:xfrm>
        <a:graphic>
          <a:graphicData uri="http://schemas.openxmlformats.org/presentationml/2006/ole">
            <mc:AlternateContent xmlns:mc="http://schemas.openxmlformats.org/markup-compatibility/2006">
              <mc:Choice xmlns:v="urn:schemas-microsoft-com:vml" Requires="v">
                <p:oleObj spid="_x0000_s461868" name="Equation" r:id="rId4" imgW="5435280" imgH="2273040" progId="Equation.DSMT4">
                  <p:embed/>
                </p:oleObj>
              </mc:Choice>
              <mc:Fallback>
                <p:oleObj name="Equation" r:id="rId4" imgW="5435280" imgH="2273040" progId="Equation.DSMT4">
                  <p:embed/>
                  <p:pic>
                    <p:nvPicPr>
                      <p:cNvPr id="5" name="Object 4"/>
                      <p:cNvPicPr/>
                      <p:nvPr/>
                    </p:nvPicPr>
                    <p:blipFill>
                      <a:blip r:embed="rId5"/>
                      <a:stretch>
                        <a:fillRect/>
                      </a:stretch>
                    </p:blipFill>
                    <p:spPr>
                      <a:xfrm>
                        <a:off x="249974" y="300939"/>
                        <a:ext cx="7375525" cy="3082925"/>
                      </a:xfrm>
                      <a:prstGeom prst="rect">
                        <a:avLst/>
                      </a:prstGeom>
                    </p:spPr>
                  </p:pic>
                </p:oleObj>
              </mc:Fallback>
            </mc:AlternateContent>
          </a:graphicData>
        </a:graphic>
      </p:graphicFrame>
      <p:sp>
        <p:nvSpPr>
          <p:cNvPr id="6" name="Up Arrow 5"/>
          <p:cNvSpPr/>
          <p:nvPr/>
        </p:nvSpPr>
        <p:spPr>
          <a:xfrm rot="1004175">
            <a:off x="4028410" y="3265425"/>
            <a:ext cx="381000" cy="6858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004175">
            <a:off x="6180958" y="3182634"/>
            <a:ext cx="381000" cy="6858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05200" y="3826978"/>
            <a:ext cx="1905000" cy="830997"/>
          </a:xfrm>
          <a:prstGeom prst="rect">
            <a:avLst/>
          </a:prstGeom>
          <a:noFill/>
        </p:spPr>
        <p:txBody>
          <a:bodyPr wrap="square" rtlCol="0">
            <a:spAutoFit/>
          </a:bodyPr>
          <a:lstStyle/>
          <a:p>
            <a:r>
              <a:rPr lang="en-US" sz="2400" dirty="0">
                <a:latin typeface="+mj-lt"/>
              </a:rPr>
              <a:t>surface contribution</a:t>
            </a:r>
          </a:p>
        </p:txBody>
      </p:sp>
      <p:sp>
        <p:nvSpPr>
          <p:cNvPr id="9" name="TextBox 8"/>
          <p:cNvSpPr txBox="1"/>
          <p:nvPr/>
        </p:nvSpPr>
        <p:spPr>
          <a:xfrm>
            <a:off x="5600700" y="3775574"/>
            <a:ext cx="1905000" cy="830997"/>
          </a:xfrm>
          <a:prstGeom prst="rect">
            <a:avLst/>
          </a:prstGeom>
          <a:noFill/>
        </p:spPr>
        <p:txBody>
          <a:bodyPr wrap="square" rtlCol="0">
            <a:spAutoFit/>
          </a:bodyPr>
          <a:lstStyle/>
          <a:p>
            <a:r>
              <a:rPr lang="en-US" sz="2400" dirty="0">
                <a:latin typeface="+mj-lt"/>
              </a:rPr>
              <a:t>bulk contribution</a:t>
            </a:r>
          </a:p>
        </p:txBody>
      </p:sp>
      <p:graphicFrame>
        <p:nvGraphicFramePr>
          <p:cNvPr id="10" name="Object 9"/>
          <p:cNvGraphicFramePr>
            <a:graphicFrameLocks noChangeAspect="1"/>
          </p:cNvGraphicFramePr>
          <p:nvPr>
            <p:extLst>
              <p:ext uri="{D42A27DB-BD31-4B8C-83A1-F6EECF244321}">
                <p14:modId xmlns:p14="http://schemas.microsoft.com/office/powerpoint/2010/main" val="478350221"/>
              </p:ext>
            </p:extLst>
          </p:nvPr>
        </p:nvGraphicFramePr>
        <p:xfrm>
          <a:off x="249974" y="4800600"/>
          <a:ext cx="7534833" cy="1182389"/>
        </p:xfrm>
        <a:graphic>
          <a:graphicData uri="http://schemas.openxmlformats.org/presentationml/2006/ole">
            <mc:AlternateContent xmlns:mc="http://schemas.openxmlformats.org/markup-compatibility/2006">
              <mc:Choice xmlns:v="urn:schemas-microsoft-com:vml" Requires="v">
                <p:oleObj spid="_x0000_s461869" name="Equation" r:id="rId6" imgW="4127400" imgH="647640" progId="Equation.DSMT4">
                  <p:embed/>
                </p:oleObj>
              </mc:Choice>
              <mc:Fallback>
                <p:oleObj name="Equation" r:id="rId6" imgW="4127400" imgH="647640" progId="Equation.DSMT4">
                  <p:embed/>
                  <p:pic>
                    <p:nvPicPr>
                      <p:cNvPr id="10" name="Object 9"/>
                      <p:cNvPicPr/>
                      <p:nvPr/>
                    </p:nvPicPr>
                    <p:blipFill>
                      <a:blip r:embed="rId7"/>
                      <a:stretch>
                        <a:fillRect/>
                      </a:stretch>
                    </p:blipFill>
                    <p:spPr>
                      <a:xfrm>
                        <a:off x="249974" y="4800600"/>
                        <a:ext cx="7534833" cy="1182389"/>
                      </a:xfrm>
                      <a:prstGeom prst="rect">
                        <a:avLst/>
                      </a:prstGeom>
                    </p:spPr>
                  </p:pic>
                </p:oleObj>
              </mc:Fallback>
            </mc:AlternateContent>
          </a:graphicData>
        </a:graphic>
      </p:graphicFrame>
    </p:spTree>
    <p:extLst>
      <p:ext uri="{BB962C8B-B14F-4D97-AF65-F5344CB8AC3E}">
        <p14:creationId xmlns:p14="http://schemas.microsoft.com/office/powerpoint/2010/main" val="3935565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50646104"/>
              </p:ext>
            </p:extLst>
          </p:nvPr>
        </p:nvGraphicFramePr>
        <p:xfrm>
          <a:off x="677068" y="-8641"/>
          <a:ext cx="7789863" cy="3130551"/>
        </p:xfrm>
        <a:graphic>
          <a:graphicData uri="http://schemas.openxmlformats.org/presentationml/2006/ole">
            <mc:AlternateContent xmlns:mc="http://schemas.openxmlformats.org/markup-compatibility/2006">
              <mc:Choice xmlns:v="urn:schemas-microsoft-com:vml" Requires="v">
                <p:oleObj spid="_x0000_s462913" name="Equation" r:id="rId4" imgW="4267080" imgH="1714320" progId="Equation.DSMT4">
                  <p:embed/>
                </p:oleObj>
              </mc:Choice>
              <mc:Fallback>
                <p:oleObj name="Equation" r:id="rId4" imgW="4267080" imgH="1714320" progId="Equation.DSMT4">
                  <p:embed/>
                  <p:pic>
                    <p:nvPicPr>
                      <p:cNvPr id="5" name="Object 4"/>
                      <p:cNvPicPr/>
                      <p:nvPr/>
                    </p:nvPicPr>
                    <p:blipFill>
                      <a:blip r:embed="rId5"/>
                      <a:stretch>
                        <a:fillRect/>
                      </a:stretch>
                    </p:blipFill>
                    <p:spPr>
                      <a:xfrm>
                        <a:off x="677068" y="-8641"/>
                        <a:ext cx="7789863" cy="313055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39366084"/>
              </p:ext>
            </p:extLst>
          </p:nvPr>
        </p:nvGraphicFramePr>
        <p:xfrm>
          <a:off x="533400" y="3048000"/>
          <a:ext cx="8358141" cy="1447800"/>
        </p:xfrm>
        <a:graphic>
          <a:graphicData uri="http://schemas.openxmlformats.org/presentationml/2006/ole">
            <mc:AlternateContent xmlns:mc="http://schemas.openxmlformats.org/markup-compatibility/2006">
              <mc:Choice xmlns:v="urn:schemas-microsoft-com:vml" Requires="v">
                <p:oleObj spid="_x0000_s462914" name="Equation" r:id="rId6" imgW="5841720" imgH="927000" progId="Equation.DSMT4">
                  <p:embed/>
                </p:oleObj>
              </mc:Choice>
              <mc:Fallback>
                <p:oleObj name="Equation" r:id="rId6" imgW="5841720" imgH="927000" progId="Equation.DSMT4">
                  <p:embed/>
                  <p:pic>
                    <p:nvPicPr>
                      <p:cNvPr id="6" name="Object 5"/>
                      <p:cNvPicPr/>
                      <p:nvPr/>
                    </p:nvPicPr>
                    <p:blipFill>
                      <a:blip r:embed="rId7"/>
                      <a:stretch>
                        <a:fillRect/>
                      </a:stretch>
                    </p:blipFill>
                    <p:spPr>
                      <a:xfrm>
                        <a:off x="533400" y="3048000"/>
                        <a:ext cx="8358141" cy="1447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27254927"/>
              </p:ext>
            </p:extLst>
          </p:nvPr>
        </p:nvGraphicFramePr>
        <p:xfrm>
          <a:off x="454025" y="4165600"/>
          <a:ext cx="7072313" cy="2524125"/>
        </p:xfrm>
        <a:graphic>
          <a:graphicData uri="http://schemas.openxmlformats.org/presentationml/2006/ole">
            <mc:AlternateContent xmlns:mc="http://schemas.openxmlformats.org/markup-compatibility/2006">
              <mc:Choice xmlns:v="urn:schemas-microsoft-com:vml" Requires="v">
                <p:oleObj spid="_x0000_s462915" name="Equation" r:id="rId8" imgW="3949560" imgH="1409400" progId="Equation.DSMT4">
                  <p:embed/>
                </p:oleObj>
              </mc:Choice>
              <mc:Fallback>
                <p:oleObj name="Equation" r:id="rId8" imgW="3949560" imgH="1409400" progId="Equation.DSMT4">
                  <p:embed/>
                  <p:pic>
                    <p:nvPicPr>
                      <p:cNvPr id="7" name="Object 6"/>
                      <p:cNvPicPr/>
                      <p:nvPr/>
                    </p:nvPicPr>
                    <p:blipFill>
                      <a:blip r:embed="rId9"/>
                      <a:stretch>
                        <a:fillRect/>
                      </a:stretch>
                    </p:blipFill>
                    <p:spPr>
                      <a:xfrm>
                        <a:off x="454025" y="4165600"/>
                        <a:ext cx="7072313" cy="252412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13088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53078627"/>
              </p:ext>
            </p:extLst>
          </p:nvPr>
        </p:nvGraphicFramePr>
        <p:xfrm>
          <a:off x="368300" y="3381375"/>
          <a:ext cx="4283075" cy="1069975"/>
        </p:xfrm>
        <a:graphic>
          <a:graphicData uri="http://schemas.openxmlformats.org/presentationml/2006/ole">
            <mc:AlternateContent xmlns:mc="http://schemas.openxmlformats.org/markup-compatibility/2006">
              <mc:Choice xmlns:v="urn:schemas-microsoft-com:vml" Requires="v">
                <p:oleObj spid="_x0000_s463937" name="Equation" r:id="rId4" imgW="2743200" imgH="685800" progId="Equation.DSMT4">
                  <p:embed/>
                </p:oleObj>
              </mc:Choice>
              <mc:Fallback>
                <p:oleObj name="Equation" r:id="rId4" imgW="2743200" imgH="685800" progId="Equation.DSMT4">
                  <p:embed/>
                  <p:pic>
                    <p:nvPicPr>
                      <p:cNvPr id="5" name="Object 4"/>
                      <p:cNvPicPr/>
                      <p:nvPr/>
                    </p:nvPicPr>
                    <p:blipFill>
                      <a:blip r:embed="rId5"/>
                      <a:stretch>
                        <a:fillRect/>
                      </a:stretch>
                    </p:blipFill>
                    <p:spPr>
                      <a:xfrm>
                        <a:off x="368300" y="3381375"/>
                        <a:ext cx="4283075" cy="10699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51641693"/>
              </p:ext>
            </p:extLst>
          </p:nvPr>
        </p:nvGraphicFramePr>
        <p:xfrm>
          <a:off x="1035050" y="504825"/>
          <a:ext cx="7072313" cy="1296988"/>
        </p:xfrm>
        <a:graphic>
          <a:graphicData uri="http://schemas.openxmlformats.org/presentationml/2006/ole">
            <mc:AlternateContent xmlns:mc="http://schemas.openxmlformats.org/markup-compatibility/2006">
              <mc:Choice xmlns:v="urn:schemas-microsoft-com:vml" Requires="v">
                <p:oleObj spid="_x0000_s463938" name="Equation" r:id="rId6" imgW="3949560" imgH="723600" progId="Equation.DSMT4">
                  <p:embed/>
                </p:oleObj>
              </mc:Choice>
              <mc:Fallback>
                <p:oleObj name="Equation" r:id="rId6" imgW="3949560" imgH="723600" progId="Equation.DSMT4">
                  <p:embed/>
                  <p:pic>
                    <p:nvPicPr>
                      <p:cNvPr id="6" name="Object 5"/>
                      <p:cNvPicPr/>
                      <p:nvPr/>
                    </p:nvPicPr>
                    <p:blipFill>
                      <a:blip r:embed="rId7"/>
                      <a:stretch>
                        <a:fillRect/>
                      </a:stretch>
                    </p:blipFill>
                    <p:spPr>
                      <a:xfrm>
                        <a:off x="1035050" y="504825"/>
                        <a:ext cx="7072313" cy="129698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85025254"/>
              </p:ext>
            </p:extLst>
          </p:nvPr>
        </p:nvGraphicFramePr>
        <p:xfrm>
          <a:off x="1115218" y="1845582"/>
          <a:ext cx="5106988" cy="971550"/>
        </p:xfrm>
        <a:graphic>
          <a:graphicData uri="http://schemas.openxmlformats.org/presentationml/2006/ole">
            <mc:AlternateContent xmlns:mc="http://schemas.openxmlformats.org/markup-compatibility/2006">
              <mc:Choice xmlns:v="urn:schemas-microsoft-com:vml" Requires="v">
                <p:oleObj spid="_x0000_s463939" name="Equation" r:id="rId8" imgW="3568680" imgH="622080" progId="Equation.DSMT4">
                  <p:embed/>
                </p:oleObj>
              </mc:Choice>
              <mc:Fallback>
                <p:oleObj name="Equation" r:id="rId8" imgW="3568680" imgH="622080" progId="Equation.DSMT4">
                  <p:embed/>
                  <p:pic>
                    <p:nvPicPr>
                      <p:cNvPr id="7" name="Object 6"/>
                      <p:cNvPicPr/>
                      <p:nvPr/>
                    </p:nvPicPr>
                    <p:blipFill>
                      <a:blip r:embed="rId9"/>
                      <a:stretch>
                        <a:fillRect/>
                      </a:stretch>
                    </p:blipFill>
                    <p:spPr>
                      <a:xfrm>
                        <a:off x="1115218" y="1845582"/>
                        <a:ext cx="5106988" cy="971550"/>
                      </a:xfrm>
                      <a:prstGeom prst="rect">
                        <a:avLst/>
                      </a:prstGeom>
                    </p:spPr>
                  </p:pic>
                </p:oleObj>
              </mc:Fallback>
            </mc:AlternateContent>
          </a:graphicData>
        </a:graphic>
      </p:graphicFrame>
      <p:sp>
        <p:nvSpPr>
          <p:cNvPr id="8" name="TextBox 7"/>
          <p:cNvSpPr txBox="1"/>
          <p:nvPr/>
        </p:nvSpPr>
        <p:spPr>
          <a:xfrm>
            <a:off x="76200" y="228600"/>
            <a:ext cx="7543800" cy="461665"/>
          </a:xfrm>
          <a:prstGeom prst="rect">
            <a:avLst/>
          </a:prstGeom>
          <a:noFill/>
        </p:spPr>
        <p:txBody>
          <a:bodyPr wrap="square" rtlCol="0">
            <a:spAutoFit/>
          </a:bodyPr>
          <a:lstStyle/>
          <a:p>
            <a:r>
              <a:rPr lang="en-US" sz="2400" dirty="0">
                <a:latin typeface="+mj-lt"/>
              </a:rPr>
              <a:t>Note that the two relations:</a:t>
            </a:r>
          </a:p>
        </p:txBody>
      </p:sp>
    </p:spTree>
    <p:extLst>
      <p:ext uri="{BB962C8B-B14F-4D97-AF65-F5344CB8AC3E}">
        <p14:creationId xmlns:p14="http://schemas.microsoft.com/office/powerpoint/2010/main" val="354888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125413" y="59381"/>
            <a:ext cx="8001000" cy="461665"/>
          </a:xfrm>
          <a:prstGeom prst="rect">
            <a:avLst/>
          </a:prstGeom>
          <a:noFill/>
        </p:spPr>
        <p:txBody>
          <a:bodyPr wrap="square" rtlCol="0">
            <a:spAutoFit/>
          </a:bodyPr>
          <a:lstStyle/>
          <a:p>
            <a:r>
              <a:rPr lang="en-US" sz="2400" dirty="0">
                <a:latin typeface="+mj-lt"/>
              </a:rPr>
              <a:t>Dynamical equations of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3592562209"/>
              </p:ext>
            </p:extLst>
          </p:nvPr>
        </p:nvGraphicFramePr>
        <p:xfrm>
          <a:off x="749609" y="536286"/>
          <a:ext cx="7644781" cy="2033587"/>
        </p:xfrm>
        <a:graphic>
          <a:graphicData uri="http://schemas.openxmlformats.org/presentationml/2006/ole">
            <mc:AlternateContent xmlns:mc="http://schemas.openxmlformats.org/markup-compatibility/2006">
              <mc:Choice xmlns:v="urn:schemas-microsoft-com:vml" Requires="v">
                <p:oleObj spid="_x0000_s464940" name="Equation" r:id="rId4" imgW="5155920" imgH="1371600" progId="Equation.DSMT4">
                  <p:embed/>
                </p:oleObj>
              </mc:Choice>
              <mc:Fallback>
                <p:oleObj name="Equation" r:id="rId4" imgW="5155920" imgH="1371600" progId="Equation.DSMT4">
                  <p:embed/>
                  <p:pic>
                    <p:nvPicPr>
                      <p:cNvPr id="6" name="Object 5"/>
                      <p:cNvPicPr/>
                      <p:nvPr/>
                    </p:nvPicPr>
                    <p:blipFill>
                      <a:blip r:embed="rId5"/>
                      <a:stretch>
                        <a:fillRect/>
                      </a:stretch>
                    </p:blipFill>
                    <p:spPr>
                      <a:xfrm>
                        <a:off x="749609" y="536286"/>
                        <a:ext cx="7644781" cy="2033587"/>
                      </a:xfrm>
                      <a:prstGeom prst="rect">
                        <a:avLst/>
                      </a:prstGeom>
                    </p:spPr>
                  </p:pic>
                </p:oleObj>
              </mc:Fallback>
            </mc:AlternateContent>
          </a:graphicData>
        </a:graphic>
      </p:graphicFrame>
      <p:sp>
        <p:nvSpPr>
          <p:cNvPr id="7" name="Up Arrow 6"/>
          <p:cNvSpPr/>
          <p:nvPr/>
        </p:nvSpPr>
        <p:spPr>
          <a:xfrm rot="19048559">
            <a:off x="4236844" y="2006589"/>
            <a:ext cx="398801"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35910" y="2191761"/>
            <a:ext cx="4495800" cy="461665"/>
          </a:xfrm>
          <a:prstGeom prst="rect">
            <a:avLst/>
          </a:prstGeom>
          <a:noFill/>
        </p:spPr>
        <p:txBody>
          <a:bodyPr wrap="square" rtlCol="0">
            <a:spAutoFit/>
          </a:bodyPr>
          <a:lstStyle/>
          <a:p>
            <a:r>
              <a:rPr lang="en-US" sz="2400" dirty="0">
                <a:latin typeface="+mj-lt"/>
              </a:rPr>
              <a:t>external force density</a:t>
            </a:r>
          </a:p>
        </p:txBody>
      </p:sp>
      <p:graphicFrame>
        <p:nvGraphicFramePr>
          <p:cNvPr id="9" name="Object 8"/>
          <p:cNvGraphicFramePr>
            <a:graphicFrameLocks noChangeAspect="1"/>
          </p:cNvGraphicFramePr>
          <p:nvPr>
            <p:extLst>
              <p:ext uri="{D42A27DB-BD31-4B8C-83A1-F6EECF244321}">
                <p14:modId xmlns:p14="http://schemas.microsoft.com/office/powerpoint/2010/main" val="2167177826"/>
              </p:ext>
            </p:extLst>
          </p:nvPr>
        </p:nvGraphicFramePr>
        <p:xfrm>
          <a:off x="410724" y="3313971"/>
          <a:ext cx="8564395" cy="2958825"/>
        </p:xfrm>
        <a:graphic>
          <a:graphicData uri="http://schemas.openxmlformats.org/presentationml/2006/ole">
            <mc:AlternateContent xmlns:mc="http://schemas.openxmlformats.org/markup-compatibility/2006">
              <mc:Choice xmlns:v="urn:schemas-microsoft-com:vml" Requires="v">
                <p:oleObj spid="_x0000_s464941" name="Equation" r:id="rId6" imgW="6870600" imgH="2374560" progId="Equation.DSMT4">
                  <p:embed/>
                </p:oleObj>
              </mc:Choice>
              <mc:Fallback>
                <p:oleObj name="Equation" r:id="rId6" imgW="6870600" imgH="2374560" progId="Equation.DSMT4">
                  <p:embed/>
                  <p:pic>
                    <p:nvPicPr>
                      <p:cNvPr id="9" name="Object 8"/>
                      <p:cNvPicPr/>
                      <p:nvPr/>
                    </p:nvPicPr>
                    <p:blipFill>
                      <a:blip r:embed="rId7"/>
                      <a:stretch>
                        <a:fillRect/>
                      </a:stretch>
                    </p:blipFill>
                    <p:spPr>
                      <a:xfrm>
                        <a:off x="410724" y="3313971"/>
                        <a:ext cx="8564395" cy="2958825"/>
                      </a:xfrm>
                      <a:prstGeom prst="rect">
                        <a:avLst/>
                      </a:prstGeom>
                    </p:spPr>
                  </p:pic>
                </p:oleObj>
              </mc:Fallback>
            </mc:AlternateContent>
          </a:graphicData>
        </a:graphic>
      </p:graphicFrame>
    </p:spTree>
    <p:extLst>
      <p:ext uri="{BB962C8B-B14F-4D97-AF65-F5344CB8AC3E}">
        <p14:creationId xmlns:p14="http://schemas.microsoft.com/office/powerpoint/2010/main" val="3280821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15185141"/>
              </p:ext>
            </p:extLst>
          </p:nvPr>
        </p:nvGraphicFramePr>
        <p:xfrm>
          <a:off x="731838" y="263525"/>
          <a:ext cx="7345362" cy="2736850"/>
        </p:xfrm>
        <a:graphic>
          <a:graphicData uri="http://schemas.openxmlformats.org/presentationml/2006/ole">
            <mc:AlternateContent xmlns:mc="http://schemas.openxmlformats.org/markup-compatibility/2006">
              <mc:Choice xmlns:v="urn:schemas-microsoft-com:vml" Requires="v">
                <p:oleObj spid="_x0000_s465965" name="Equation" r:id="rId4" imgW="5892480" imgH="2197080" progId="Equation.DSMT4">
                  <p:embed/>
                </p:oleObj>
              </mc:Choice>
              <mc:Fallback>
                <p:oleObj name="Equation" r:id="rId4" imgW="5892480" imgH="2197080" progId="Equation.DSMT4">
                  <p:embed/>
                  <p:pic>
                    <p:nvPicPr>
                      <p:cNvPr id="5" name="Object 4"/>
                      <p:cNvPicPr/>
                      <p:nvPr/>
                    </p:nvPicPr>
                    <p:blipFill>
                      <a:blip r:embed="rId5"/>
                      <a:stretch>
                        <a:fillRect/>
                      </a:stretch>
                    </p:blipFill>
                    <p:spPr>
                      <a:xfrm>
                        <a:off x="731838" y="263525"/>
                        <a:ext cx="7345362" cy="27368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4413986"/>
              </p:ext>
            </p:extLst>
          </p:nvPr>
        </p:nvGraphicFramePr>
        <p:xfrm>
          <a:off x="805656" y="3283000"/>
          <a:ext cx="7532687" cy="3068637"/>
        </p:xfrm>
        <a:graphic>
          <a:graphicData uri="http://schemas.openxmlformats.org/presentationml/2006/ole">
            <mc:AlternateContent xmlns:mc="http://schemas.openxmlformats.org/markup-compatibility/2006">
              <mc:Choice xmlns:v="urn:schemas-microsoft-com:vml" Requires="v">
                <p:oleObj spid="_x0000_s465966" name="Equation" r:id="rId6" imgW="5079960" imgH="2070000" progId="Equation.DSMT4">
                  <p:embed/>
                </p:oleObj>
              </mc:Choice>
              <mc:Fallback>
                <p:oleObj name="Equation" r:id="rId6" imgW="5079960" imgH="2070000" progId="Equation.DSMT4">
                  <p:embed/>
                  <p:pic>
                    <p:nvPicPr>
                      <p:cNvPr id="6" name="Object 5"/>
                      <p:cNvPicPr/>
                      <p:nvPr/>
                    </p:nvPicPr>
                    <p:blipFill>
                      <a:blip r:embed="rId7"/>
                      <a:stretch>
                        <a:fillRect/>
                      </a:stretch>
                    </p:blipFill>
                    <p:spPr>
                      <a:xfrm>
                        <a:off x="805656" y="3283000"/>
                        <a:ext cx="7532687" cy="30686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1F2CBB5-0D96-46CC-8ED9-BAC1E9FA05E4}"/>
              </a:ext>
            </a:extLst>
          </p:cNvPr>
          <p:cNvGraphicFramePr>
            <a:graphicFrameLocks noChangeAspect="1"/>
          </p:cNvGraphicFramePr>
          <p:nvPr>
            <p:extLst>
              <p:ext uri="{D42A27DB-BD31-4B8C-83A1-F6EECF244321}">
                <p14:modId xmlns:p14="http://schemas.microsoft.com/office/powerpoint/2010/main" val="3748380022"/>
              </p:ext>
            </p:extLst>
          </p:nvPr>
        </p:nvGraphicFramePr>
        <p:xfrm>
          <a:off x="6595837" y="3207658"/>
          <a:ext cx="1283574" cy="904336"/>
        </p:xfrm>
        <a:graphic>
          <a:graphicData uri="http://schemas.openxmlformats.org/presentationml/2006/ole">
            <mc:AlternateContent xmlns:mc="http://schemas.openxmlformats.org/markup-compatibility/2006">
              <mc:Choice xmlns:v="urn:schemas-microsoft-com:vml" Requires="v">
                <p:oleObj spid="_x0000_s465967" name="Equation" r:id="rId8" imgW="558720" imgH="393480" progId="Equation.DSMT4">
                  <p:embed/>
                </p:oleObj>
              </mc:Choice>
              <mc:Fallback>
                <p:oleObj name="Equation" r:id="rId8" imgW="558720" imgH="393480" progId="Equation.DSMT4">
                  <p:embed/>
                  <p:pic>
                    <p:nvPicPr>
                      <p:cNvPr id="0" name=""/>
                      <p:cNvPicPr/>
                      <p:nvPr/>
                    </p:nvPicPr>
                    <p:blipFill>
                      <a:blip r:embed="rId9"/>
                      <a:stretch>
                        <a:fillRect/>
                      </a:stretch>
                    </p:blipFill>
                    <p:spPr>
                      <a:xfrm>
                        <a:off x="6595837" y="3207658"/>
                        <a:ext cx="1283574" cy="904336"/>
                      </a:xfrm>
                      <a:prstGeom prst="rect">
                        <a:avLst/>
                      </a:prstGeom>
                    </p:spPr>
                  </p:pic>
                </p:oleObj>
              </mc:Fallback>
            </mc:AlternateContent>
          </a:graphicData>
        </a:graphic>
      </p:graphicFrame>
    </p:spTree>
    <p:extLst>
      <p:ext uri="{BB962C8B-B14F-4D97-AF65-F5344CB8AC3E}">
        <p14:creationId xmlns:p14="http://schemas.microsoft.com/office/powerpoint/2010/main" val="4241783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381000" y="381000"/>
            <a:ext cx="7924800" cy="461665"/>
          </a:xfrm>
          <a:prstGeom prst="rect">
            <a:avLst/>
          </a:prstGeom>
          <a:noFill/>
        </p:spPr>
        <p:txBody>
          <a:bodyPr wrap="square" rtlCol="0">
            <a:spAutoFit/>
          </a:bodyPr>
          <a:lstStyle/>
          <a:p>
            <a:r>
              <a:rPr lang="en-US" sz="2400" dirty="0">
                <a:latin typeface="+mj-lt"/>
              </a:rPr>
              <a:t>Dynamical equations of elastic continuum</a:t>
            </a:r>
          </a:p>
        </p:txBody>
      </p:sp>
      <p:graphicFrame>
        <p:nvGraphicFramePr>
          <p:cNvPr id="6" name="Object 5"/>
          <p:cNvGraphicFramePr>
            <a:graphicFrameLocks noChangeAspect="1"/>
          </p:cNvGraphicFramePr>
          <p:nvPr>
            <p:extLst>
              <p:ext uri="{D42A27DB-BD31-4B8C-83A1-F6EECF244321}">
                <p14:modId xmlns:p14="http://schemas.microsoft.com/office/powerpoint/2010/main" val="3468766790"/>
              </p:ext>
            </p:extLst>
          </p:nvPr>
        </p:nvGraphicFramePr>
        <p:xfrm>
          <a:off x="1066800" y="1219200"/>
          <a:ext cx="5376672" cy="914400"/>
        </p:xfrm>
        <a:graphic>
          <a:graphicData uri="http://schemas.openxmlformats.org/presentationml/2006/ole">
            <mc:AlternateContent xmlns:mc="http://schemas.openxmlformats.org/markup-compatibility/2006">
              <mc:Choice xmlns:v="urn:schemas-microsoft-com:vml" Requires="v">
                <p:oleObj spid="_x0000_s422022" name="Equation" r:id="rId4" imgW="3733560" imgH="634680" progId="Equation.DSMT4">
                  <p:embed/>
                </p:oleObj>
              </mc:Choice>
              <mc:Fallback>
                <p:oleObj name="Equation" r:id="rId4" imgW="3733560" imgH="634680" progId="Equation.DSMT4">
                  <p:embed/>
                  <p:pic>
                    <p:nvPicPr>
                      <p:cNvPr id="0" name=""/>
                      <p:cNvPicPr/>
                      <p:nvPr/>
                    </p:nvPicPr>
                    <p:blipFill>
                      <a:blip r:embed="rId5"/>
                      <a:stretch>
                        <a:fillRect/>
                      </a:stretch>
                    </p:blipFill>
                    <p:spPr>
                      <a:xfrm>
                        <a:off x="1066800" y="1219200"/>
                        <a:ext cx="5376672" cy="914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4939593"/>
              </p:ext>
            </p:extLst>
          </p:nvPr>
        </p:nvGraphicFramePr>
        <p:xfrm>
          <a:off x="1371600" y="2349500"/>
          <a:ext cx="6280150" cy="4279900"/>
        </p:xfrm>
        <a:graphic>
          <a:graphicData uri="http://schemas.openxmlformats.org/presentationml/2006/ole">
            <mc:AlternateContent xmlns:mc="http://schemas.openxmlformats.org/markup-compatibility/2006">
              <mc:Choice xmlns:v="urn:schemas-microsoft-com:vml" Requires="v">
                <p:oleObj spid="_x0000_s422023" name="Equation" r:id="rId6" imgW="4267080" imgH="2908080" progId="Equation.DSMT4">
                  <p:embed/>
                </p:oleObj>
              </mc:Choice>
              <mc:Fallback>
                <p:oleObj name="Equation" r:id="rId6" imgW="4267080" imgH="2908080" progId="Equation.DSMT4">
                  <p:embed/>
                  <p:pic>
                    <p:nvPicPr>
                      <p:cNvPr id="0" name=""/>
                      <p:cNvPicPr/>
                      <p:nvPr/>
                    </p:nvPicPr>
                    <p:blipFill>
                      <a:blip r:embed="rId7"/>
                      <a:stretch>
                        <a:fillRect/>
                      </a:stretch>
                    </p:blipFill>
                    <p:spPr>
                      <a:xfrm>
                        <a:off x="1371600" y="2349500"/>
                        <a:ext cx="6280150" cy="4279900"/>
                      </a:xfrm>
                      <a:prstGeom prst="rect">
                        <a:avLst/>
                      </a:prstGeom>
                    </p:spPr>
                  </p:pic>
                </p:oleObj>
              </mc:Fallback>
            </mc:AlternateContent>
          </a:graphicData>
        </a:graphic>
      </p:graphicFrame>
    </p:spTree>
    <p:extLst>
      <p:ext uri="{BB962C8B-B14F-4D97-AF65-F5344CB8AC3E}">
        <p14:creationId xmlns:p14="http://schemas.microsoft.com/office/powerpoint/2010/main" val="2288157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152400" y="124344"/>
            <a:ext cx="7467600" cy="830997"/>
          </a:xfrm>
          <a:prstGeom prst="rect">
            <a:avLst/>
          </a:prstGeom>
          <a:noFill/>
        </p:spPr>
        <p:txBody>
          <a:bodyPr wrap="square" rtlCol="0">
            <a:spAutoFit/>
          </a:bodyPr>
          <a:lstStyle/>
          <a:p>
            <a:r>
              <a:rPr lang="en-US" sz="2400" dirty="0">
                <a:latin typeface="+mj-lt"/>
              </a:rPr>
              <a:t>Typical velocities of </a:t>
            </a:r>
          </a:p>
          <a:p>
            <a:r>
              <a:rPr lang="en-US" sz="2400" dirty="0">
                <a:latin typeface="+mj-lt"/>
              </a:rPr>
              <a:t>longitudinal sound waves</a:t>
            </a:r>
          </a:p>
        </p:txBody>
      </p:sp>
      <p:pic>
        <p:nvPicPr>
          <p:cNvPr id="6" name="Picture 5"/>
          <p:cNvPicPr>
            <a:picLocks noChangeAspect="1"/>
          </p:cNvPicPr>
          <p:nvPr/>
        </p:nvPicPr>
        <p:blipFill>
          <a:blip r:embed="rId3"/>
          <a:stretch>
            <a:fillRect/>
          </a:stretch>
        </p:blipFill>
        <p:spPr>
          <a:xfrm>
            <a:off x="4495800" y="586009"/>
            <a:ext cx="3960927" cy="5685982"/>
          </a:xfrm>
          <a:prstGeom prst="rect">
            <a:avLst/>
          </a:prstGeom>
        </p:spPr>
      </p:pic>
      <p:sp>
        <p:nvSpPr>
          <p:cNvPr id="7" name="TextBox 6"/>
          <p:cNvSpPr txBox="1"/>
          <p:nvPr/>
        </p:nvSpPr>
        <p:spPr>
          <a:xfrm>
            <a:off x="4686300" y="124344"/>
            <a:ext cx="3733800" cy="461665"/>
          </a:xfrm>
          <a:prstGeom prst="rect">
            <a:avLst/>
          </a:prstGeom>
          <a:noFill/>
        </p:spPr>
        <p:txBody>
          <a:bodyPr wrap="square" rtlCol="0">
            <a:spAutoFit/>
          </a:bodyPr>
          <a:lstStyle/>
          <a:p>
            <a:r>
              <a:rPr lang="en-US" sz="2400" dirty="0">
                <a:latin typeface="+mj-lt"/>
              </a:rPr>
              <a:t>Material           </a:t>
            </a:r>
            <a:r>
              <a:rPr lang="en-US" sz="2400" i="1" dirty="0">
                <a:latin typeface="+mj-lt"/>
              </a:rPr>
              <a:t>c</a:t>
            </a:r>
            <a:r>
              <a:rPr lang="en-US" sz="2400" i="1" baseline="-25000" dirty="0">
                <a:latin typeface="+mj-lt"/>
              </a:rPr>
              <a:t>l</a:t>
            </a:r>
            <a:r>
              <a:rPr lang="en-US" sz="2400" dirty="0">
                <a:latin typeface="+mj-lt"/>
              </a:rPr>
              <a:t> (m/s)</a:t>
            </a:r>
          </a:p>
        </p:txBody>
      </p:sp>
      <p:sp>
        <p:nvSpPr>
          <p:cNvPr id="8" name="TextBox 7"/>
          <p:cNvSpPr txBox="1"/>
          <p:nvPr/>
        </p:nvSpPr>
        <p:spPr>
          <a:xfrm>
            <a:off x="0" y="2209800"/>
            <a:ext cx="4953000" cy="276999"/>
          </a:xfrm>
          <a:prstGeom prst="rect">
            <a:avLst/>
          </a:prstGeom>
          <a:noFill/>
        </p:spPr>
        <p:txBody>
          <a:bodyPr wrap="square" rtlCol="0">
            <a:spAutoFit/>
          </a:bodyPr>
          <a:lstStyle/>
          <a:p>
            <a:r>
              <a:rPr lang="en-US" sz="1200" dirty="0">
                <a:latin typeface="+mj-lt"/>
                <a:hlinkClick r:id="rId4"/>
              </a:rPr>
              <a:t>http://www.engineeringtoolbox.com/sound-speed-solids-d_713.html</a:t>
            </a:r>
            <a:endParaRPr lang="en-US" sz="1200" dirty="0">
              <a:latin typeface="+mj-lt"/>
            </a:endParaRPr>
          </a:p>
        </p:txBody>
      </p:sp>
      <p:sp>
        <p:nvSpPr>
          <p:cNvPr id="9" name="TextBox 8"/>
          <p:cNvSpPr txBox="1"/>
          <p:nvPr/>
        </p:nvSpPr>
        <p:spPr>
          <a:xfrm>
            <a:off x="228600" y="2895600"/>
            <a:ext cx="3124200" cy="830997"/>
          </a:xfrm>
          <a:prstGeom prst="rect">
            <a:avLst/>
          </a:prstGeom>
          <a:noFill/>
        </p:spPr>
        <p:txBody>
          <a:bodyPr wrap="square" rtlCol="0">
            <a:spAutoFit/>
          </a:bodyPr>
          <a:lstStyle/>
          <a:p>
            <a:r>
              <a:rPr lang="en-US" sz="2400" dirty="0">
                <a:latin typeface="+mj-lt"/>
              </a:rPr>
              <a:t>air:    </a:t>
            </a:r>
            <a:r>
              <a:rPr lang="en-US" sz="2400" i="1" dirty="0">
                <a:latin typeface="+mj-lt"/>
              </a:rPr>
              <a:t>c</a:t>
            </a:r>
            <a:r>
              <a:rPr lang="en-US" sz="2400" i="1" baseline="-25000" dirty="0">
                <a:latin typeface="+mj-lt"/>
              </a:rPr>
              <a:t>l</a:t>
            </a:r>
            <a:r>
              <a:rPr lang="en-US" sz="2400" dirty="0">
                <a:latin typeface="+mj-lt"/>
              </a:rPr>
              <a:t>=343 m/s</a:t>
            </a:r>
          </a:p>
          <a:p>
            <a:r>
              <a:rPr lang="en-US" sz="2400" dirty="0">
                <a:latin typeface="+mj-lt"/>
              </a:rPr>
              <a:t>water:   </a:t>
            </a:r>
            <a:r>
              <a:rPr lang="en-US" sz="2400" i="1">
                <a:latin typeface="+mj-lt"/>
              </a:rPr>
              <a:t>c</a:t>
            </a:r>
            <a:r>
              <a:rPr lang="en-US" sz="2400" i="1" baseline="-25000">
                <a:latin typeface="+mj-lt"/>
              </a:rPr>
              <a:t>l</a:t>
            </a:r>
            <a:r>
              <a:rPr lang="en-US" sz="2400">
                <a:latin typeface="+mj-lt"/>
              </a:rPr>
              <a:t>=1433 m/s</a:t>
            </a:r>
            <a:endParaRPr lang="en-US" sz="2400" dirty="0">
              <a:latin typeface="+mj-lt"/>
            </a:endParaRPr>
          </a:p>
        </p:txBody>
      </p:sp>
    </p:spTree>
    <p:extLst>
      <p:ext uri="{BB962C8B-B14F-4D97-AF65-F5344CB8AC3E}">
        <p14:creationId xmlns:p14="http://schemas.microsoft.com/office/powerpoint/2010/main" val="3824035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5" name="Picture 4"/>
          <p:cNvPicPr>
            <a:picLocks noChangeAspect="1"/>
          </p:cNvPicPr>
          <p:nvPr/>
        </p:nvPicPr>
        <p:blipFill>
          <a:blip r:embed="rId3"/>
          <a:stretch>
            <a:fillRect/>
          </a:stretch>
        </p:blipFill>
        <p:spPr>
          <a:xfrm>
            <a:off x="268688" y="1143000"/>
            <a:ext cx="8875312" cy="4226966"/>
          </a:xfrm>
          <a:prstGeom prst="rect">
            <a:avLst/>
          </a:prstGeom>
        </p:spPr>
      </p:pic>
      <p:sp>
        <p:nvSpPr>
          <p:cNvPr id="6" name="TextBox 5"/>
          <p:cNvSpPr txBox="1"/>
          <p:nvPr/>
        </p:nvSpPr>
        <p:spPr>
          <a:xfrm>
            <a:off x="76200" y="304800"/>
            <a:ext cx="8915400" cy="830997"/>
          </a:xfrm>
          <a:prstGeom prst="rect">
            <a:avLst/>
          </a:prstGeom>
          <a:noFill/>
        </p:spPr>
        <p:txBody>
          <a:bodyPr wrap="square" rtlCol="0">
            <a:spAutoFit/>
          </a:bodyPr>
          <a:lstStyle/>
          <a:p>
            <a:r>
              <a:rPr lang="en-US" sz="2400" dirty="0">
                <a:latin typeface="+mj-lt"/>
              </a:rPr>
              <a:t>from: </a:t>
            </a:r>
            <a:r>
              <a:rPr lang="en-US" sz="2400" i="1" dirty="0">
                <a:hlinkClick r:id="rId4"/>
              </a:rPr>
              <a:t>https://pangea.stanford.edu/courses/gp262/Notes/5.Elasticity.pdf</a:t>
            </a:r>
            <a:endParaRPr lang="en-US" sz="2400" dirty="0">
              <a:latin typeface="+mj-lt"/>
            </a:endParaRPr>
          </a:p>
        </p:txBody>
      </p:sp>
    </p:spTree>
    <p:extLst>
      <p:ext uri="{BB962C8B-B14F-4D97-AF65-F5344CB8AC3E}">
        <p14:creationId xmlns:p14="http://schemas.microsoft.com/office/powerpoint/2010/main" val="3634395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381000" y="381000"/>
            <a:ext cx="7924800" cy="461665"/>
          </a:xfrm>
          <a:prstGeom prst="rect">
            <a:avLst/>
          </a:prstGeom>
          <a:noFill/>
        </p:spPr>
        <p:txBody>
          <a:bodyPr wrap="square" rtlCol="0">
            <a:spAutoFit/>
          </a:bodyPr>
          <a:lstStyle/>
          <a:p>
            <a:r>
              <a:rPr lang="en-US" sz="2400" dirty="0">
                <a:latin typeface="+mj-lt"/>
              </a:rPr>
              <a:t>Dynamical equations of elastic continuum</a:t>
            </a:r>
          </a:p>
        </p:txBody>
      </p:sp>
      <p:graphicFrame>
        <p:nvGraphicFramePr>
          <p:cNvPr id="6" name="Object 5"/>
          <p:cNvGraphicFramePr>
            <a:graphicFrameLocks noChangeAspect="1"/>
          </p:cNvGraphicFramePr>
          <p:nvPr>
            <p:extLst>
              <p:ext uri="{D42A27DB-BD31-4B8C-83A1-F6EECF244321}">
                <p14:modId xmlns:p14="http://schemas.microsoft.com/office/powerpoint/2010/main" val="306945189"/>
              </p:ext>
            </p:extLst>
          </p:nvPr>
        </p:nvGraphicFramePr>
        <p:xfrm>
          <a:off x="838200" y="1016000"/>
          <a:ext cx="5376863" cy="2413000"/>
        </p:xfrm>
        <a:graphic>
          <a:graphicData uri="http://schemas.openxmlformats.org/presentationml/2006/ole">
            <mc:AlternateContent xmlns:mc="http://schemas.openxmlformats.org/markup-compatibility/2006">
              <mc:Choice xmlns:v="urn:schemas-microsoft-com:vml" Requires="v">
                <p:oleObj spid="_x0000_s466986" name="Equation" r:id="rId4" imgW="3733560" imgH="1676160" progId="Equation.DSMT4">
                  <p:embed/>
                </p:oleObj>
              </mc:Choice>
              <mc:Fallback>
                <p:oleObj name="Equation" r:id="rId4" imgW="3733560" imgH="1676160" progId="Equation.DSMT4">
                  <p:embed/>
                  <p:pic>
                    <p:nvPicPr>
                      <p:cNvPr id="6" name="Object 5"/>
                      <p:cNvPicPr/>
                      <p:nvPr/>
                    </p:nvPicPr>
                    <p:blipFill>
                      <a:blip r:embed="rId5"/>
                      <a:stretch>
                        <a:fillRect/>
                      </a:stretch>
                    </p:blipFill>
                    <p:spPr>
                      <a:xfrm>
                        <a:off x="838200" y="1016000"/>
                        <a:ext cx="5376863" cy="2413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43988652"/>
              </p:ext>
            </p:extLst>
          </p:nvPr>
        </p:nvGraphicFramePr>
        <p:xfrm>
          <a:off x="838200" y="3779442"/>
          <a:ext cx="6973888" cy="1998663"/>
        </p:xfrm>
        <a:graphic>
          <a:graphicData uri="http://schemas.openxmlformats.org/presentationml/2006/ole">
            <mc:AlternateContent xmlns:mc="http://schemas.openxmlformats.org/markup-compatibility/2006">
              <mc:Choice xmlns:v="urn:schemas-microsoft-com:vml" Requires="v">
                <p:oleObj spid="_x0000_s466987" name="Equation" r:id="rId6" imgW="4736880" imgH="1358640" progId="Equation.DSMT4">
                  <p:embed/>
                </p:oleObj>
              </mc:Choice>
              <mc:Fallback>
                <p:oleObj name="Equation" r:id="rId6" imgW="4736880" imgH="1358640" progId="Equation.DSMT4">
                  <p:embed/>
                  <p:pic>
                    <p:nvPicPr>
                      <p:cNvPr id="8" name="Object 7"/>
                      <p:cNvPicPr/>
                      <p:nvPr/>
                    </p:nvPicPr>
                    <p:blipFill>
                      <a:blip r:embed="rId7"/>
                      <a:stretch>
                        <a:fillRect/>
                      </a:stretch>
                    </p:blipFill>
                    <p:spPr>
                      <a:xfrm>
                        <a:off x="838200" y="3779442"/>
                        <a:ext cx="6973888" cy="1998663"/>
                      </a:xfrm>
                      <a:prstGeom prst="rect">
                        <a:avLst/>
                      </a:prstGeom>
                    </p:spPr>
                  </p:pic>
                </p:oleObj>
              </mc:Fallback>
            </mc:AlternateContent>
          </a:graphicData>
        </a:graphic>
      </p:graphicFrame>
    </p:spTree>
    <p:extLst>
      <p:ext uri="{BB962C8B-B14F-4D97-AF65-F5344CB8AC3E}">
        <p14:creationId xmlns:p14="http://schemas.microsoft.com/office/powerpoint/2010/main" val="203916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685800" y="381000"/>
            <a:ext cx="7848600" cy="461665"/>
          </a:xfrm>
          <a:prstGeom prst="rect">
            <a:avLst/>
          </a:prstGeom>
          <a:noFill/>
        </p:spPr>
        <p:txBody>
          <a:bodyPr wrap="square" rtlCol="0">
            <a:spAutoFit/>
          </a:bodyPr>
          <a:lstStyle/>
          <a:p>
            <a:r>
              <a:rPr lang="en-US" sz="2400" dirty="0">
                <a:latin typeface="+mj-lt"/>
              </a:rPr>
              <a:t>Brief introduction to elastic continua</a:t>
            </a:r>
          </a:p>
        </p:txBody>
      </p:sp>
      <p:sp>
        <p:nvSpPr>
          <p:cNvPr id="6" name="Parallelogram 5"/>
          <p:cNvSpPr/>
          <p:nvPr/>
        </p:nvSpPr>
        <p:spPr>
          <a:xfrm>
            <a:off x="1447800" y="1600200"/>
            <a:ext cx="990600" cy="838200"/>
          </a:xfrm>
          <a:prstGeom prst="parallelogram">
            <a:avLst>
              <a:gd name="adj"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1447800" y="2446421"/>
            <a:ext cx="990600" cy="838200"/>
          </a:xfrm>
          <a:prstGeom prst="parallelogram">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2438400" y="2438400"/>
            <a:ext cx="990600" cy="838200"/>
          </a:xfrm>
          <a:prstGeom prst="parallelogram">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2457450" y="1607419"/>
            <a:ext cx="990600" cy="838200"/>
          </a:xfrm>
          <a:prstGeom prst="parallelogram">
            <a:avLst>
              <a:gd name="adj" fmla="val 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4876800" y="1614638"/>
            <a:ext cx="1219200" cy="830981"/>
          </a:xfrm>
          <a:prstGeom prst="parallelogram">
            <a:avLst>
              <a:gd name="adj" fmla="val 2316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4724400" y="2460859"/>
            <a:ext cx="1123950" cy="830981"/>
          </a:xfrm>
          <a:prstGeom prst="parallelogram">
            <a:avLst>
              <a:gd name="adj" fmla="val 173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5715000" y="2452838"/>
            <a:ext cx="1123950" cy="830981"/>
          </a:xfrm>
          <a:prstGeom prst="parallelogram">
            <a:avLst>
              <a:gd name="adj" fmla="val 208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5886450" y="1621857"/>
            <a:ext cx="1123950" cy="830981"/>
          </a:xfrm>
          <a:prstGeom prst="parallelogram">
            <a:avLst>
              <a:gd name="adj" fmla="val 26641"/>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00200" y="3657600"/>
            <a:ext cx="1828800" cy="461665"/>
          </a:xfrm>
          <a:prstGeom prst="rect">
            <a:avLst/>
          </a:prstGeom>
          <a:noFill/>
        </p:spPr>
        <p:txBody>
          <a:bodyPr wrap="square" rtlCol="0">
            <a:spAutoFit/>
          </a:bodyPr>
          <a:lstStyle/>
          <a:p>
            <a:r>
              <a:rPr lang="en-US" sz="2400" dirty="0">
                <a:latin typeface="+mj-lt"/>
              </a:rPr>
              <a:t>reference</a:t>
            </a:r>
          </a:p>
        </p:txBody>
      </p:sp>
      <p:sp>
        <p:nvSpPr>
          <p:cNvPr id="16" name="TextBox 15"/>
          <p:cNvSpPr txBox="1"/>
          <p:nvPr/>
        </p:nvSpPr>
        <p:spPr>
          <a:xfrm>
            <a:off x="4876800" y="3653135"/>
            <a:ext cx="1828800" cy="461665"/>
          </a:xfrm>
          <a:prstGeom prst="rect">
            <a:avLst/>
          </a:prstGeom>
          <a:noFill/>
        </p:spPr>
        <p:txBody>
          <a:bodyPr wrap="square" rtlCol="0">
            <a:spAutoFit/>
          </a:bodyPr>
          <a:lstStyle/>
          <a:p>
            <a:r>
              <a:rPr lang="en-US" sz="2400" dirty="0">
                <a:latin typeface="+mj-lt"/>
              </a:rPr>
              <a:t>deformation</a:t>
            </a:r>
          </a:p>
        </p:txBody>
      </p:sp>
      <p:cxnSp>
        <p:nvCxnSpPr>
          <p:cNvPr id="18" name="Straight Arrow Connector 17"/>
          <p:cNvCxnSpPr/>
          <p:nvPr/>
        </p:nvCxnSpPr>
        <p:spPr>
          <a:xfrm flipV="1">
            <a:off x="1447800" y="1981200"/>
            <a:ext cx="685800" cy="13026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00200" y="1981200"/>
            <a:ext cx="5334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endParaRPr lang="en-US" sz="2400" i="1" dirty="0">
              <a:latin typeface="+mj-lt"/>
            </a:endParaRPr>
          </a:p>
        </p:txBody>
      </p:sp>
      <p:cxnSp>
        <p:nvCxnSpPr>
          <p:cNvPr id="20" name="Straight Arrow Connector 19"/>
          <p:cNvCxnSpPr/>
          <p:nvPr/>
        </p:nvCxnSpPr>
        <p:spPr>
          <a:xfrm flipV="1">
            <a:off x="4743450" y="1981200"/>
            <a:ext cx="990600" cy="13106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98983" y="1959891"/>
            <a:ext cx="6096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r>
              <a:rPr lang="en-US" sz="2400" i="1" dirty="0">
                <a:latin typeface="+mj-lt"/>
              </a:rPr>
              <a:t>’</a:t>
            </a:r>
          </a:p>
        </p:txBody>
      </p:sp>
      <p:graphicFrame>
        <p:nvGraphicFramePr>
          <p:cNvPr id="25" name="Object 24"/>
          <p:cNvGraphicFramePr>
            <a:graphicFrameLocks noChangeAspect="1"/>
          </p:cNvGraphicFramePr>
          <p:nvPr>
            <p:extLst>
              <p:ext uri="{D42A27DB-BD31-4B8C-83A1-F6EECF244321}">
                <p14:modId xmlns:p14="http://schemas.microsoft.com/office/powerpoint/2010/main" val="2570592672"/>
              </p:ext>
            </p:extLst>
          </p:nvPr>
        </p:nvGraphicFramePr>
        <p:xfrm>
          <a:off x="1382713" y="4479925"/>
          <a:ext cx="6192837" cy="1243013"/>
        </p:xfrm>
        <a:graphic>
          <a:graphicData uri="http://schemas.openxmlformats.org/presentationml/2006/ole">
            <mc:AlternateContent xmlns:mc="http://schemas.openxmlformats.org/markup-compatibility/2006">
              <mc:Choice xmlns:v="urn:schemas-microsoft-com:vml" Requires="v">
                <p:oleObj spid="_x0000_s415820" name="Equation" r:id="rId4" imgW="3606480" imgH="723600" progId="Equation.DSMT4">
                  <p:embed/>
                </p:oleObj>
              </mc:Choice>
              <mc:Fallback>
                <p:oleObj name="Equation" r:id="rId4" imgW="3606480" imgH="723600" progId="Equation.DSMT4">
                  <p:embed/>
                  <p:pic>
                    <p:nvPicPr>
                      <p:cNvPr id="0" name=""/>
                      <p:cNvPicPr/>
                      <p:nvPr/>
                    </p:nvPicPr>
                    <p:blipFill>
                      <a:blip r:embed="rId5"/>
                      <a:stretch>
                        <a:fillRect/>
                      </a:stretch>
                    </p:blipFill>
                    <p:spPr>
                      <a:xfrm>
                        <a:off x="1382713" y="4479925"/>
                        <a:ext cx="6192837" cy="1243013"/>
                      </a:xfrm>
                      <a:prstGeom prst="rect">
                        <a:avLst/>
                      </a:prstGeom>
                    </p:spPr>
                  </p:pic>
                </p:oleObj>
              </mc:Fallback>
            </mc:AlternateContent>
          </a:graphicData>
        </a:graphic>
      </p:graphicFrame>
    </p:spTree>
    <p:extLst>
      <p:ext uri="{BB962C8B-B14F-4D97-AF65-F5344CB8AC3E}">
        <p14:creationId xmlns:p14="http://schemas.microsoft.com/office/powerpoint/2010/main" val="680602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381000" y="381000"/>
            <a:ext cx="7924800" cy="830997"/>
          </a:xfrm>
          <a:prstGeom prst="rect">
            <a:avLst/>
          </a:prstGeom>
          <a:noFill/>
        </p:spPr>
        <p:txBody>
          <a:bodyPr wrap="square" rtlCol="0">
            <a:spAutoFit/>
          </a:bodyPr>
          <a:lstStyle/>
          <a:p>
            <a:r>
              <a:rPr lang="en-US" sz="2400" dirty="0">
                <a:latin typeface="+mj-lt"/>
              </a:rPr>
              <a:t>Dynamical equations of elastic continuum</a:t>
            </a:r>
          </a:p>
          <a:p>
            <a:r>
              <a:rPr lang="en-US" sz="2400" dirty="0">
                <a:latin typeface="+mj-lt"/>
              </a:rPr>
              <a:t>   Transverse component:</a:t>
            </a:r>
          </a:p>
        </p:txBody>
      </p:sp>
      <p:graphicFrame>
        <p:nvGraphicFramePr>
          <p:cNvPr id="6" name="Object 5"/>
          <p:cNvGraphicFramePr>
            <a:graphicFrameLocks noChangeAspect="1"/>
          </p:cNvGraphicFramePr>
          <p:nvPr>
            <p:extLst>
              <p:ext uri="{D42A27DB-BD31-4B8C-83A1-F6EECF244321}">
                <p14:modId xmlns:p14="http://schemas.microsoft.com/office/powerpoint/2010/main" val="821486352"/>
              </p:ext>
            </p:extLst>
          </p:nvPr>
        </p:nvGraphicFramePr>
        <p:xfrm>
          <a:off x="1289050" y="1276350"/>
          <a:ext cx="6564313" cy="2036763"/>
        </p:xfrm>
        <a:graphic>
          <a:graphicData uri="http://schemas.openxmlformats.org/presentationml/2006/ole">
            <mc:AlternateContent xmlns:mc="http://schemas.openxmlformats.org/markup-compatibility/2006">
              <mc:Choice xmlns:v="urn:schemas-microsoft-com:vml" Requires="v">
                <p:oleObj spid="_x0000_s468010" name="Equation" r:id="rId4" imgW="4457520" imgH="1384200" progId="Equation.DSMT4">
                  <p:embed/>
                </p:oleObj>
              </mc:Choice>
              <mc:Fallback>
                <p:oleObj name="Equation" r:id="rId4" imgW="4457520" imgH="1384200" progId="Equation.DSMT4">
                  <p:embed/>
                  <p:pic>
                    <p:nvPicPr>
                      <p:cNvPr id="6" name="Object 5"/>
                      <p:cNvPicPr/>
                      <p:nvPr/>
                    </p:nvPicPr>
                    <p:blipFill>
                      <a:blip r:embed="rId5"/>
                      <a:stretch>
                        <a:fillRect/>
                      </a:stretch>
                    </p:blipFill>
                    <p:spPr>
                      <a:xfrm>
                        <a:off x="1289050" y="1276350"/>
                        <a:ext cx="6564313" cy="20367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49881981"/>
              </p:ext>
            </p:extLst>
          </p:nvPr>
        </p:nvGraphicFramePr>
        <p:xfrm>
          <a:off x="334585" y="3163888"/>
          <a:ext cx="8769351" cy="3192462"/>
        </p:xfrm>
        <a:graphic>
          <a:graphicData uri="http://schemas.openxmlformats.org/presentationml/2006/ole">
            <mc:AlternateContent xmlns:mc="http://schemas.openxmlformats.org/markup-compatibility/2006">
              <mc:Choice xmlns:v="urn:schemas-microsoft-com:vml" Requires="v">
                <p:oleObj spid="_x0000_s468011" name="Equation" r:id="rId6" imgW="5956200" imgH="2171520" progId="Equation.DSMT4">
                  <p:embed/>
                </p:oleObj>
              </mc:Choice>
              <mc:Fallback>
                <p:oleObj name="Equation" r:id="rId6" imgW="5956200" imgH="2171520" progId="Equation.DSMT4">
                  <p:embed/>
                  <p:pic>
                    <p:nvPicPr>
                      <p:cNvPr id="7" name="Object 6"/>
                      <p:cNvPicPr/>
                      <p:nvPr/>
                    </p:nvPicPr>
                    <p:blipFill>
                      <a:blip r:embed="rId7"/>
                      <a:stretch>
                        <a:fillRect/>
                      </a:stretch>
                    </p:blipFill>
                    <p:spPr>
                      <a:xfrm>
                        <a:off x="334585" y="3163888"/>
                        <a:ext cx="8769351" cy="3192462"/>
                      </a:xfrm>
                      <a:prstGeom prst="rect">
                        <a:avLst/>
                      </a:prstGeom>
                    </p:spPr>
                  </p:pic>
                </p:oleObj>
              </mc:Fallback>
            </mc:AlternateContent>
          </a:graphicData>
        </a:graphic>
      </p:graphicFrame>
    </p:spTree>
    <p:extLst>
      <p:ext uri="{BB962C8B-B14F-4D97-AF65-F5344CB8AC3E}">
        <p14:creationId xmlns:p14="http://schemas.microsoft.com/office/powerpoint/2010/main" val="3463114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6" name="TextBox 5"/>
          <p:cNvSpPr txBox="1"/>
          <p:nvPr/>
        </p:nvSpPr>
        <p:spPr>
          <a:xfrm>
            <a:off x="76200" y="33528"/>
            <a:ext cx="7924800" cy="830997"/>
          </a:xfrm>
          <a:prstGeom prst="rect">
            <a:avLst/>
          </a:prstGeom>
          <a:noFill/>
        </p:spPr>
        <p:txBody>
          <a:bodyPr wrap="square" rtlCol="0">
            <a:spAutoFit/>
          </a:bodyPr>
          <a:lstStyle/>
          <a:p>
            <a:r>
              <a:rPr lang="en-US" sz="2400" dirty="0">
                <a:latin typeface="+mj-lt"/>
              </a:rPr>
              <a:t>Dynamical equations of elastic continuum</a:t>
            </a:r>
          </a:p>
          <a:p>
            <a:r>
              <a:rPr lang="en-US" sz="2400" dirty="0">
                <a:latin typeface="+mj-lt"/>
              </a:rPr>
              <a:t>  Longitudinal component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487965932"/>
              </p:ext>
            </p:extLst>
          </p:nvPr>
        </p:nvGraphicFramePr>
        <p:xfrm>
          <a:off x="944562" y="864525"/>
          <a:ext cx="6188075" cy="3173412"/>
        </p:xfrm>
        <a:graphic>
          <a:graphicData uri="http://schemas.openxmlformats.org/presentationml/2006/ole">
            <mc:AlternateContent xmlns:mc="http://schemas.openxmlformats.org/markup-compatibility/2006">
              <mc:Choice xmlns:v="urn:schemas-microsoft-com:vml" Requires="v">
                <p:oleObj spid="_x0000_s469025" name="Equation" r:id="rId4" imgW="4203360" imgH="2158920" progId="Equation.DSMT4">
                  <p:embed/>
                </p:oleObj>
              </mc:Choice>
              <mc:Fallback>
                <p:oleObj name="Equation" r:id="rId4" imgW="4203360" imgH="2158920" progId="Equation.DSMT4">
                  <p:embed/>
                  <p:pic>
                    <p:nvPicPr>
                      <p:cNvPr id="7" name="Object 6"/>
                      <p:cNvPicPr/>
                      <p:nvPr/>
                    </p:nvPicPr>
                    <p:blipFill>
                      <a:blip r:embed="rId5"/>
                      <a:stretch>
                        <a:fillRect/>
                      </a:stretch>
                    </p:blipFill>
                    <p:spPr>
                      <a:xfrm>
                        <a:off x="944562" y="864525"/>
                        <a:ext cx="6188075" cy="31734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50910544"/>
              </p:ext>
            </p:extLst>
          </p:nvPr>
        </p:nvGraphicFramePr>
        <p:xfrm>
          <a:off x="1066800" y="4572000"/>
          <a:ext cx="6564313" cy="2036763"/>
        </p:xfrm>
        <a:graphic>
          <a:graphicData uri="http://schemas.openxmlformats.org/presentationml/2006/ole">
            <mc:AlternateContent xmlns:mc="http://schemas.openxmlformats.org/markup-compatibility/2006">
              <mc:Choice xmlns:v="urn:schemas-microsoft-com:vml" Requires="v">
                <p:oleObj spid="_x0000_s469026" name="Equation" r:id="rId6" imgW="4457520" imgH="1384200" progId="Equation.DSMT4">
                  <p:embed/>
                </p:oleObj>
              </mc:Choice>
              <mc:Fallback>
                <p:oleObj name="Equation" r:id="rId6" imgW="4457520" imgH="1384200" progId="Equation.DSMT4">
                  <p:embed/>
                  <p:pic>
                    <p:nvPicPr>
                      <p:cNvPr id="6" name="Object 5"/>
                      <p:cNvPicPr/>
                      <p:nvPr/>
                    </p:nvPicPr>
                    <p:blipFill>
                      <a:blip r:embed="rId7"/>
                      <a:stretch>
                        <a:fillRect/>
                      </a:stretch>
                    </p:blipFill>
                    <p:spPr>
                      <a:xfrm>
                        <a:off x="1066800" y="4572000"/>
                        <a:ext cx="6564313" cy="2036763"/>
                      </a:xfrm>
                      <a:prstGeom prst="rect">
                        <a:avLst/>
                      </a:prstGeom>
                    </p:spPr>
                  </p:pic>
                </p:oleObj>
              </mc:Fallback>
            </mc:AlternateContent>
          </a:graphicData>
        </a:graphic>
      </p:graphicFrame>
      <p:sp>
        <p:nvSpPr>
          <p:cNvPr id="10" name="TextBox 9"/>
          <p:cNvSpPr txBox="1"/>
          <p:nvPr/>
        </p:nvSpPr>
        <p:spPr>
          <a:xfrm>
            <a:off x="91440" y="4223047"/>
            <a:ext cx="7924800" cy="461665"/>
          </a:xfrm>
          <a:prstGeom prst="rect">
            <a:avLst/>
          </a:prstGeom>
          <a:noFill/>
        </p:spPr>
        <p:txBody>
          <a:bodyPr wrap="square" rtlCol="0">
            <a:spAutoFit/>
          </a:bodyPr>
          <a:lstStyle/>
          <a:p>
            <a:r>
              <a:rPr lang="en-US" sz="2400" dirty="0">
                <a:latin typeface="+mj-lt"/>
              </a:rPr>
              <a:t>  Transverse component:</a:t>
            </a:r>
          </a:p>
        </p:txBody>
      </p:sp>
    </p:spTree>
    <p:extLst>
      <p:ext uri="{BB962C8B-B14F-4D97-AF65-F5344CB8AC3E}">
        <p14:creationId xmlns:p14="http://schemas.microsoft.com/office/powerpoint/2010/main" val="3490612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457200" y="228600"/>
            <a:ext cx="7315200" cy="461665"/>
          </a:xfrm>
          <a:prstGeom prst="rect">
            <a:avLst/>
          </a:prstGeom>
          <a:noFill/>
        </p:spPr>
        <p:txBody>
          <a:bodyPr wrap="square" rtlCol="0">
            <a:spAutoFit/>
          </a:bodyPr>
          <a:lstStyle/>
          <a:p>
            <a:r>
              <a:rPr lang="en-US" sz="2400" dirty="0">
                <a:latin typeface="+mj-lt"/>
              </a:rPr>
              <a:t>Some values:</a:t>
            </a:r>
          </a:p>
        </p:txBody>
      </p:sp>
      <p:pic>
        <p:nvPicPr>
          <p:cNvPr id="6" name="Picture 5"/>
          <p:cNvPicPr>
            <a:picLocks noChangeAspect="1"/>
          </p:cNvPicPr>
          <p:nvPr/>
        </p:nvPicPr>
        <p:blipFill>
          <a:blip r:embed="rId3"/>
          <a:stretch>
            <a:fillRect/>
          </a:stretch>
        </p:blipFill>
        <p:spPr>
          <a:xfrm>
            <a:off x="0" y="1219200"/>
            <a:ext cx="4414236" cy="3994150"/>
          </a:xfrm>
          <a:prstGeom prst="rect">
            <a:avLst/>
          </a:prstGeom>
        </p:spPr>
      </p:pic>
      <p:pic>
        <p:nvPicPr>
          <p:cNvPr id="7" name="Picture 6"/>
          <p:cNvPicPr>
            <a:picLocks noChangeAspect="1"/>
          </p:cNvPicPr>
          <p:nvPr/>
        </p:nvPicPr>
        <p:blipFill>
          <a:blip r:embed="rId4"/>
          <a:stretch>
            <a:fillRect/>
          </a:stretch>
        </p:blipFill>
        <p:spPr>
          <a:xfrm>
            <a:off x="4267200" y="2314257"/>
            <a:ext cx="4819650" cy="2899093"/>
          </a:xfrm>
          <a:prstGeom prst="rect">
            <a:avLst/>
          </a:prstGeom>
        </p:spPr>
      </p:pic>
      <p:pic>
        <p:nvPicPr>
          <p:cNvPr id="8" name="Picture 7"/>
          <p:cNvPicPr>
            <a:picLocks noChangeAspect="1"/>
          </p:cNvPicPr>
          <p:nvPr/>
        </p:nvPicPr>
        <p:blipFill>
          <a:blip r:embed="rId5"/>
          <a:stretch>
            <a:fillRect/>
          </a:stretch>
        </p:blipFill>
        <p:spPr>
          <a:xfrm>
            <a:off x="4343400" y="1803628"/>
            <a:ext cx="4743450" cy="501422"/>
          </a:xfrm>
          <a:prstGeom prst="rect">
            <a:avLst/>
          </a:prstGeom>
        </p:spPr>
      </p:pic>
    </p:spTree>
    <p:extLst>
      <p:ext uri="{BB962C8B-B14F-4D97-AF65-F5344CB8AC3E}">
        <p14:creationId xmlns:p14="http://schemas.microsoft.com/office/powerpoint/2010/main" val="1542865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6" name="TextBox 5"/>
          <p:cNvSpPr txBox="1"/>
          <p:nvPr/>
        </p:nvSpPr>
        <p:spPr>
          <a:xfrm>
            <a:off x="12192" y="0"/>
            <a:ext cx="9016251" cy="830997"/>
          </a:xfrm>
          <a:prstGeom prst="rect">
            <a:avLst/>
          </a:prstGeom>
          <a:noFill/>
        </p:spPr>
        <p:txBody>
          <a:bodyPr wrap="none" rtlCol="0">
            <a:spAutoFit/>
          </a:bodyPr>
          <a:lstStyle/>
          <a:p>
            <a:r>
              <a:rPr lang="en-US" sz="2400" dirty="0">
                <a:latin typeface="+mj-lt"/>
              </a:rPr>
              <a:t>Animations from website: </a:t>
            </a:r>
          </a:p>
          <a:p>
            <a:r>
              <a:rPr lang="en-US" sz="2400" dirty="0">
                <a:latin typeface="+mj-lt"/>
                <a:hlinkClick r:id="rId3"/>
              </a:rPr>
              <a:t>https://www.acs.psu.edu/drussell/demos/waves/wavemotion.html</a:t>
            </a:r>
            <a:endParaRPr lang="en-US" sz="2400" dirty="0">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67" y="1371600"/>
            <a:ext cx="6319133" cy="2106378"/>
          </a:xfrm>
          <a:prstGeom prst="rect">
            <a:avLst/>
          </a:prstGeom>
        </p:spPr>
      </p:pic>
      <p:sp>
        <p:nvSpPr>
          <p:cNvPr id="9" name="TextBox 8"/>
          <p:cNvSpPr txBox="1"/>
          <p:nvPr/>
        </p:nvSpPr>
        <p:spPr>
          <a:xfrm>
            <a:off x="15240" y="830997"/>
            <a:ext cx="7010400" cy="461665"/>
          </a:xfrm>
          <a:prstGeom prst="rect">
            <a:avLst/>
          </a:prstGeom>
          <a:noFill/>
        </p:spPr>
        <p:txBody>
          <a:bodyPr wrap="square" rtlCol="0">
            <a:spAutoFit/>
          </a:bodyPr>
          <a:lstStyle/>
          <a:p>
            <a:r>
              <a:rPr lang="en-US" sz="2400" dirty="0">
                <a:latin typeface="+mj-lt"/>
              </a:rPr>
              <a:t>Longitudinal wave (p or “primary”)</a:t>
            </a:r>
          </a:p>
        </p:txBody>
      </p:sp>
      <p:sp>
        <p:nvSpPr>
          <p:cNvPr id="10" name="TextBox 9"/>
          <p:cNvSpPr txBox="1"/>
          <p:nvPr/>
        </p:nvSpPr>
        <p:spPr>
          <a:xfrm>
            <a:off x="76200" y="3700225"/>
            <a:ext cx="7162800" cy="461665"/>
          </a:xfrm>
          <a:prstGeom prst="rect">
            <a:avLst/>
          </a:prstGeom>
          <a:noFill/>
        </p:spPr>
        <p:txBody>
          <a:bodyPr wrap="square" rtlCol="0">
            <a:spAutoFit/>
          </a:bodyPr>
          <a:lstStyle/>
          <a:p>
            <a:r>
              <a:rPr lang="en-US" sz="2400" dirty="0">
                <a:latin typeface="+mj-lt"/>
              </a:rPr>
              <a:t>Transverse wave (s or “secondary”)</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115" y="4466842"/>
            <a:ext cx="6492240" cy="1904748"/>
          </a:xfrm>
          <a:prstGeom prst="rect">
            <a:avLst/>
          </a:prstGeom>
        </p:spPr>
      </p:pic>
    </p:spTree>
    <p:extLst>
      <p:ext uri="{BB962C8B-B14F-4D97-AF65-F5344CB8AC3E}">
        <p14:creationId xmlns:p14="http://schemas.microsoft.com/office/powerpoint/2010/main" val="2709905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228600" y="228600"/>
            <a:ext cx="8229600" cy="461665"/>
          </a:xfrm>
          <a:prstGeom prst="rect">
            <a:avLst/>
          </a:prstGeom>
          <a:noFill/>
        </p:spPr>
        <p:txBody>
          <a:bodyPr wrap="square" rtlCol="0">
            <a:spAutoFit/>
          </a:bodyPr>
          <a:lstStyle/>
          <a:p>
            <a:r>
              <a:rPr lang="en-US" sz="2400" dirty="0">
                <a:latin typeface="+mj-lt"/>
              </a:rPr>
              <a:t>Elasticity in solids</a:t>
            </a:r>
          </a:p>
        </p:txBody>
      </p:sp>
      <p:sp>
        <p:nvSpPr>
          <p:cNvPr id="6" name="Cube 5"/>
          <p:cNvSpPr/>
          <p:nvPr/>
        </p:nvSpPr>
        <p:spPr>
          <a:xfrm>
            <a:off x="1600200" y="1219200"/>
            <a:ext cx="990600" cy="838200"/>
          </a:xfrm>
          <a:prstGeom prst="cube">
            <a:avLst>
              <a:gd name="adj" fmla="val 23875"/>
            </a:avLst>
          </a:prstGeom>
          <a:solidFill>
            <a:srgbClr val="DA32AA">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78267" y="1976735"/>
            <a:ext cx="228600" cy="461665"/>
          </a:xfrm>
          <a:prstGeom prst="rect">
            <a:avLst/>
          </a:prstGeom>
          <a:noFill/>
        </p:spPr>
        <p:txBody>
          <a:bodyPr wrap="square" rtlCol="0">
            <a:spAutoFit/>
          </a:bodyPr>
          <a:lstStyle/>
          <a:p>
            <a:r>
              <a:rPr lang="en-US" sz="2400" b="1" dirty="0">
                <a:latin typeface="+mj-lt"/>
              </a:rPr>
              <a:t>x</a:t>
            </a:r>
          </a:p>
        </p:txBody>
      </p:sp>
      <p:sp>
        <p:nvSpPr>
          <p:cNvPr id="9" name="TextBox 8"/>
          <p:cNvSpPr txBox="1"/>
          <p:nvPr/>
        </p:nvSpPr>
        <p:spPr>
          <a:xfrm>
            <a:off x="1409700" y="988367"/>
            <a:ext cx="228600" cy="461665"/>
          </a:xfrm>
          <a:prstGeom prst="rect">
            <a:avLst/>
          </a:prstGeom>
          <a:noFill/>
        </p:spPr>
        <p:txBody>
          <a:bodyPr wrap="square" rtlCol="0">
            <a:spAutoFit/>
          </a:bodyPr>
          <a:lstStyle/>
          <a:p>
            <a:r>
              <a:rPr lang="en-US" sz="2400" b="1" dirty="0">
                <a:latin typeface="+mj-lt"/>
              </a:rPr>
              <a:t>z</a:t>
            </a:r>
          </a:p>
        </p:txBody>
      </p:sp>
      <p:sp>
        <p:nvSpPr>
          <p:cNvPr id="10" name="TextBox 9"/>
          <p:cNvSpPr txBox="1"/>
          <p:nvPr/>
        </p:nvSpPr>
        <p:spPr>
          <a:xfrm>
            <a:off x="1295400" y="1447800"/>
            <a:ext cx="228600" cy="461665"/>
          </a:xfrm>
          <a:prstGeom prst="rect">
            <a:avLst/>
          </a:prstGeom>
          <a:noFill/>
        </p:spPr>
        <p:txBody>
          <a:bodyPr wrap="square" rtlCol="0">
            <a:spAutoFit/>
          </a:bodyPr>
          <a:lstStyle/>
          <a:p>
            <a:r>
              <a:rPr lang="en-US" sz="2400" b="1" dirty="0">
                <a:latin typeface="+mj-lt"/>
              </a:rPr>
              <a:t>y</a:t>
            </a:r>
          </a:p>
        </p:txBody>
      </p:sp>
      <p:graphicFrame>
        <p:nvGraphicFramePr>
          <p:cNvPr id="11" name="Object 10"/>
          <p:cNvGraphicFramePr>
            <a:graphicFrameLocks noChangeAspect="1"/>
          </p:cNvGraphicFramePr>
          <p:nvPr>
            <p:extLst>
              <p:ext uri="{D42A27DB-BD31-4B8C-83A1-F6EECF244321}">
                <p14:modId xmlns:p14="http://schemas.microsoft.com/office/powerpoint/2010/main" val="2777771117"/>
              </p:ext>
            </p:extLst>
          </p:nvPr>
        </p:nvGraphicFramePr>
        <p:xfrm>
          <a:off x="520372" y="5410201"/>
          <a:ext cx="8103255" cy="1239783"/>
        </p:xfrm>
        <a:graphic>
          <a:graphicData uri="http://schemas.openxmlformats.org/presentationml/2006/ole">
            <mc:AlternateContent xmlns:mc="http://schemas.openxmlformats.org/markup-compatibility/2006">
              <mc:Choice xmlns:v="urn:schemas-microsoft-com:vml" Requires="v">
                <p:oleObj spid="_x0000_s470058" name="Equation" r:id="rId4" imgW="5308560" imgH="812520" progId="Equation.DSMT4">
                  <p:embed/>
                </p:oleObj>
              </mc:Choice>
              <mc:Fallback>
                <p:oleObj name="Equation" r:id="rId4" imgW="5308560" imgH="812520" progId="Equation.DSMT4">
                  <p:embed/>
                  <p:pic>
                    <p:nvPicPr>
                      <p:cNvPr id="11" name="Object 10"/>
                      <p:cNvPicPr/>
                      <p:nvPr/>
                    </p:nvPicPr>
                    <p:blipFill>
                      <a:blip r:embed="rId5"/>
                      <a:stretch>
                        <a:fillRect/>
                      </a:stretch>
                    </p:blipFill>
                    <p:spPr>
                      <a:xfrm>
                        <a:off x="520372" y="5410201"/>
                        <a:ext cx="8103255" cy="1239783"/>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65415563"/>
              </p:ext>
            </p:extLst>
          </p:nvPr>
        </p:nvGraphicFramePr>
        <p:xfrm>
          <a:off x="349250" y="2667000"/>
          <a:ext cx="8648986" cy="1828800"/>
        </p:xfrm>
        <a:graphic>
          <a:graphicData uri="http://schemas.openxmlformats.org/presentationml/2006/ole">
            <mc:AlternateContent xmlns:mc="http://schemas.openxmlformats.org/markup-compatibility/2006">
              <mc:Choice xmlns:v="urn:schemas-microsoft-com:vml" Requires="v">
                <p:oleObj spid="_x0000_s470059" name="Equation" r:id="rId6" imgW="7988040" imgH="1688760" progId="Equation.DSMT4">
                  <p:embed/>
                </p:oleObj>
              </mc:Choice>
              <mc:Fallback>
                <p:oleObj name="Equation" r:id="rId6" imgW="7988040" imgH="1688760" progId="Equation.DSMT4">
                  <p:embed/>
                  <p:pic>
                    <p:nvPicPr>
                      <p:cNvPr id="12" name="Object 11"/>
                      <p:cNvPicPr/>
                      <p:nvPr/>
                    </p:nvPicPr>
                    <p:blipFill>
                      <a:blip r:embed="rId7"/>
                      <a:stretch>
                        <a:fillRect/>
                      </a:stretch>
                    </p:blipFill>
                    <p:spPr>
                      <a:xfrm>
                        <a:off x="349250" y="2667000"/>
                        <a:ext cx="8648986" cy="1828800"/>
                      </a:xfrm>
                      <a:prstGeom prst="rect">
                        <a:avLst/>
                      </a:prstGeom>
                    </p:spPr>
                  </p:pic>
                </p:oleObj>
              </mc:Fallback>
            </mc:AlternateContent>
          </a:graphicData>
        </a:graphic>
      </p:graphicFrame>
      <p:sp>
        <p:nvSpPr>
          <p:cNvPr id="13" name="Down Arrow 12"/>
          <p:cNvSpPr/>
          <p:nvPr/>
        </p:nvSpPr>
        <p:spPr>
          <a:xfrm rot="19322136">
            <a:off x="2628900" y="3745679"/>
            <a:ext cx="990600" cy="1327150"/>
          </a:xfrm>
          <a:prstGeom prst="downArrow">
            <a:avLst/>
          </a:prstGeom>
          <a:solidFill>
            <a:srgbClr val="DA32AA">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0" y="4724400"/>
            <a:ext cx="3886200" cy="461665"/>
          </a:xfrm>
          <a:prstGeom prst="rect">
            <a:avLst/>
          </a:prstGeom>
          <a:noFill/>
        </p:spPr>
        <p:txBody>
          <a:bodyPr wrap="square" rtlCol="0">
            <a:spAutoFit/>
          </a:bodyPr>
          <a:lstStyle/>
          <a:p>
            <a:r>
              <a:rPr lang="en-US" sz="2400" dirty="0">
                <a:latin typeface="+mj-lt"/>
              </a:rPr>
              <a:t>vanishes at equilibrium</a:t>
            </a:r>
          </a:p>
        </p:txBody>
      </p:sp>
    </p:spTree>
    <p:extLst>
      <p:ext uri="{BB962C8B-B14F-4D97-AF65-F5344CB8AC3E}">
        <p14:creationId xmlns:p14="http://schemas.microsoft.com/office/powerpoint/2010/main" val="262683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0052107"/>
              </p:ext>
            </p:extLst>
          </p:nvPr>
        </p:nvGraphicFramePr>
        <p:xfrm>
          <a:off x="381000" y="152400"/>
          <a:ext cx="8103255" cy="1239783"/>
        </p:xfrm>
        <a:graphic>
          <a:graphicData uri="http://schemas.openxmlformats.org/presentationml/2006/ole">
            <mc:AlternateContent xmlns:mc="http://schemas.openxmlformats.org/markup-compatibility/2006">
              <mc:Choice xmlns:v="urn:schemas-microsoft-com:vml" Requires="v">
                <p:oleObj spid="_x0000_s471099" name="Equation" r:id="rId4" imgW="5308560" imgH="812520" progId="Equation.DSMT4">
                  <p:embed/>
                </p:oleObj>
              </mc:Choice>
              <mc:Fallback>
                <p:oleObj name="Equation" r:id="rId4" imgW="5308560" imgH="812520" progId="Equation.DSMT4">
                  <p:embed/>
                  <p:pic>
                    <p:nvPicPr>
                      <p:cNvPr id="5" name="Object 4"/>
                      <p:cNvPicPr/>
                      <p:nvPr/>
                    </p:nvPicPr>
                    <p:blipFill>
                      <a:blip r:embed="rId5"/>
                      <a:stretch>
                        <a:fillRect/>
                      </a:stretch>
                    </p:blipFill>
                    <p:spPr>
                      <a:xfrm>
                        <a:off x="381000" y="152400"/>
                        <a:ext cx="8103255" cy="1239783"/>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47862628"/>
              </p:ext>
            </p:extLst>
          </p:nvPr>
        </p:nvGraphicFramePr>
        <p:xfrm>
          <a:off x="381000" y="1752600"/>
          <a:ext cx="6265327" cy="528637"/>
        </p:xfrm>
        <a:graphic>
          <a:graphicData uri="http://schemas.openxmlformats.org/presentationml/2006/ole">
            <mc:AlternateContent xmlns:mc="http://schemas.openxmlformats.org/markup-compatibility/2006">
              <mc:Choice xmlns:v="urn:schemas-microsoft-com:vml" Requires="v">
                <p:oleObj spid="_x0000_s471100" name="Equation" r:id="rId6" imgW="4063680" imgH="342720" progId="Equation.DSMT4">
                  <p:embed/>
                </p:oleObj>
              </mc:Choice>
              <mc:Fallback>
                <p:oleObj name="Equation" r:id="rId6" imgW="4063680" imgH="342720" progId="Equation.DSMT4">
                  <p:embed/>
                  <p:pic>
                    <p:nvPicPr>
                      <p:cNvPr id="6" name="Object 5"/>
                      <p:cNvPicPr/>
                      <p:nvPr/>
                    </p:nvPicPr>
                    <p:blipFill>
                      <a:blip r:embed="rId7"/>
                      <a:stretch>
                        <a:fillRect/>
                      </a:stretch>
                    </p:blipFill>
                    <p:spPr>
                      <a:xfrm>
                        <a:off x="381000" y="1752600"/>
                        <a:ext cx="6265327" cy="5286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58518484"/>
              </p:ext>
            </p:extLst>
          </p:nvPr>
        </p:nvGraphicFramePr>
        <p:xfrm>
          <a:off x="345485" y="2611174"/>
          <a:ext cx="8453030" cy="2405192"/>
        </p:xfrm>
        <a:graphic>
          <a:graphicData uri="http://schemas.openxmlformats.org/presentationml/2006/ole">
            <mc:AlternateContent xmlns:mc="http://schemas.openxmlformats.org/markup-compatibility/2006">
              <mc:Choice xmlns:v="urn:schemas-microsoft-com:vml" Requires="v">
                <p:oleObj spid="_x0000_s471101" name="Equation" r:id="rId8" imgW="6159240" imgH="1752480" progId="Equation.DSMT4">
                  <p:embed/>
                </p:oleObj>
              </mc:Choice>
              <mc:Fallback>
                <p:oleObj name="Equation" r:id="rId8" imgW="6159240" imgH="1752480" progId="Equation.DSMT4">
                  <p:embed/>
                  <p:pic>
                    <p:nvPicPr>
                      <p:cNvPr id="7" name="Object 6"/>
                      <p:cNvPicPr/>
                      <p:nvPr/>
                    </p:nvPicPr>
                    <p:blipFill>
                      <a:blip r:embed="rId9"/>
                      <a:stretch>
                        <a:fillRect/>
                      </a:stretch>
                    </p:blipFill>
                    <p:spPr>
                      <a:xfrm>
                        <a:off x="345485" y="2611174"/>
                        <a:ext cx="8453030" cy="2405192"/>
                      </a:xfrm>
                      <a:prstGeom prst="rect">
                        <a:avLst/>
                      </a:prstGeom>
                    </p:spPr>
                  </p:pic>
                </p:oleObj>
              </mc:Fallback>
            </mc:AlternateContent>
          </a:graphicData>
        </a:graphic>
      </p:graphicFrame>
      <p:sp>
        <p:nvSpPr>
          <p:cNvPr id="8" name="TextBox 7"/>
          <p:cNvSpPr txBox="1"/>
          <p:nvPr/>
        </p:nvSpPr>
        <p:spPr>
          <a:xfrm>
            <a:off x="228600" y="5105400"/>
            <a:ext cx="8991600" cy="830997"/>
          </a:xfrm>
          <a:prstGeom prst="rect">
            <a:avLst/>
          </a:prstGeom>
          <a:noFill/>
        </p:spPr>
        <p:txBody>
          <a:bodyPr wrap="square" rtlCol="0">
            <a:spAutoFit/>
          </a:bodyPr>
          <a:lstStyle/>
          <a:p>
            <a:r>
              <a:rPr lang="en-US" sz="2400" dirty="0">
                <a:latin typeface="+mj-lt"/>
              </a:rPr>
              <a:t>For the most general case </a:t>
            </a:r>
            <a:r>
              <a:rPr lang="en-US" sz="2400" i="1" dirty="0" err="1">
                <a:latin typeface="+mj-lt"/>
              </a:rPr>
              <a:t>c</a:t>
            </a:r>
            <a:r>
              <a:rPr lang="en-US" sz="2400" i="1" baseline="-25000" dirty="0" err="1">
                <a:latin typeface="+mj-lt"/>
              </a:rPr>
              <a:t>ijkl</a:t>
            </a:r>
            <a:r>
              <a:rPr lang="en-US" sz="2400" i="1" dirty="0">
                <a:latin typeface="+mj-lt"/>
              </a:rPr>
              <a:t> </a:t>
            </a:r>
            <a:r>
              <a:rPr lang="en-US" sz="2400" dirty="0">
                <a:latin typeface="+mj-lt"/>
              </a:rPr>
              <a:t>have 21 </a:t>
            </a:r>
            <a:r>
              <a:rPr lang="en-US" sz="2400" dirty="0" err="1">
                <a:latin typeface="+mj-lt"/>
              </a:rPr>
              <a:t>distrinct</a:t>
            </a:r>
            <a:r>
              <a:rPr lang="en-US" sz="2400" dirty="0">
                <a:latin typeface="+mj-lt"/>
              </a:rPr>
              <a:t> terms, for a cube there are only 3 unique terms.</a:t>
            </a:r>
          </a:p>
        </p:txBody>
      </p:sp>
    </p:spTree>
    <p:extLst>
      <p:ext uri="{BB962C8B-B14F-4D97-AF65-F5344CB8AC3E}">
        <p14:creationId xmlns:p14="http://schemas.microsoft.com/office/powerpoint/2010/main" val="3854423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45508927"/>
              </p:ext>
            </p:extLst>
          </p:nvPr>
        </p:nvGraphicFramePr>
        <p:xfrm>
          <a:off x="443564" y="228600"/>
          <a:ext cx="2476500" cy="3105150"/>
        </p:xfrm>
        <a:graphic>
          <a:graphicData uri="http://schemas.openxmlformats.org/presentationml/2006/ole">
            <mc:AlternateContent xmlns:mc="http://schemas.openxmlformats.org/markup-compatibility/2006">
              <mc:Choice xmlns:v="urn:schemas-microsoft-com:vml" Requires="v">
                <p:oleObj spid="_x0000_s472104" name="Equation" r:id="rId4" imgW="1854000" imgH="2323800" progId="Equation.DSMT4">
                  <p:embed/>
                </p:oleObj>
              </mc:Choice>
              <mc:Fallback>
                <p:oleObj name="Equation" r:id="rId4" imgW="1854000" imgH="2323800" progId="Equation.DSMT4">
                  <p:embed/>
                  <p:pic>
                    <p:nvPicPr>
                      <p:cNvPr id="5" name="Object 4"/>
                      <p:cNvPicPr/>
                      <p:nvPr/>
                    </p:nvPicPr>
                    <p:blipFill>
                      <a:blip r:embed="rId5"/>
                      <a:stretch>
                        <a:fillRect/>
                      </a:stretch>
                    </p:blipFill>
                    <p:spPr>
                      <a:xfrm>
                        <a:off x="443564" y="228600"/>
                        <a:ext cx="2476500" cy="31051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5549885"/>
              </p:ext>
            </p:extLst>
          </p:nvPr>
        </p:nvGraphicFramePr>
        <p:xfrm>
          <a:off x="2590800" y="1600200"/>
          <a:ext cx="6248400" cy="929062"/>
        </p:xfrm>
        <a:graphic>
          <a:graphicData uri="http://schemas.openxmlformats.org/presentationml/2006/ole">
            <mc:AlternateContent xmlns:mc="http://schemas.openxmlformats.org/markup-compatibility/2006">
              <mc:Choice xmlns:v="urn:schemas-microsoft-com:vml" Requires="v">
                <p:oleObj spid="_x0000_s472105" name="Equation" r:id="rId6" imgW="4356000" imgH="647640" progId="Equation.DSMT4">
                  <p:embed/>
                </p:oleObj>
              </mc:Choice>
              <mc:Fallback>
                <p:oleObj name="Equation" r:id="rId6" imgW="4356000" imgH="647640" progId="Equation.DSMT4">
                  <p:embed/>
                  <p:pic>
                    <p:nvPicPr>
                      <p:cNvPr id="6" name="Object 5"/>
                      <p:cNvPicPr/>
                      <p:nvPr/>
                    </p:nvPicPr>
                    <p:blipFill>
                      <a:blip r:embed="rId7"/>
                      <a:stretch>
                        <a:fillRect/>
                      </a:stretch>
                    </p:blipFill>
                    <p:spPr>
                      <a:xfrm>
                        <a:off x="2590800" y="1600200"/>
                        <a:ext cx="6248400" cy="929062"/>
                      </a:xfrm>
                      <a:prstGeom prst="rect">
                        <a:avLst/>
                      </a:prstGeom>
                    </p:spPr>
                  </p:pic>
                </p:oleObj>
              </mc:Fallback>
            </mc:AlternateContent>
          </a:graphicData>
        </a:graphic>
      </p:graphicFrame>
      <p:sp>
        <p:nvSpPr>
          <p:cNvPr id="7" name="TextBox 6"/>
          <p:cNvSpPr txBox="1"/>
          <p:nvPr/>
        </p:nvSpPr>
        <p:spPr>
          <a:xfrm>
            <a:off x="685800" y="3274328"/>
            <a:ext cx="7772400" cy="461665"/>
          </a:xfrm>
          <a:prstGeom prst="rect">
            <a:avLst/>
          </a:prstGeom>
          <a:noFill/>
        </p:spPr>
        <p:txBody>
          <a:bodyPr wrap="square" rtlCol="0">
            <a:spAutoFit/>
          </a:bodyPr>
          <a:lstStyle/>
          <a:p>
            <a:r>
              <a:rPr lang="en-US" sz="2400" dirty="0">
                <a:latin typeface="+mj-lt"/>
              </a:rPr>
              <a:t>Some typical values (Ref. Ashcroft and </a:t>
            </a:r>
            <a:r>
              <a:rPr lang="en-US" sz="2400" dirty="0" err="1">
                <a:latin typeface="+mj-lt"/>
              </a:rPr>
              <a:t>Mermin</a:t>
            </a:r>
            <a:r>
              <a:rPr lang="en-US" sz="2400" dirty="0">
                <a:latin typeface="+mj-lt"/>
              </a:rPr>
              <a:t> (1976))</a:t>
            </a:r>
          </a:p>
        </p:txBody>
      </p:sp>
      <p:graphicFrame>
        <p:nvGraphicFramePr>
          <p:cNvPr id="8" name="Table 7"/>
          <p:cNvGraphicFramePr>
            <a:graphicFrameLocks noGrp="1"/>
          </p:cNvGraphicFramePr>
          <p:nvPr>
            <p:extLst>
              <p:ext uri="{D42A27DB-BD31-4B8C-83A1-F6EECF244321}">
                <p14:modId xmlns:p14="http://schemas.microsoft.com/office/powerpoint/2010/main" val="3725594948"/>
              </p:ext>
            </p:extLst>
          </p:nvPr>
        </p:nvGraphicFramePr>
        <p:xfrm>
          <a:off x="1219200" y="3810000"/>
          <a:ext cx="6096000" cy="255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C</a:t>
                      </a:r>
                      <a:r>
                        <a:rPr lang="en-US" baseline="-25000" dirty="0"/>
                        <a:t>11 </a:t>
                      </a:r>
                      <a:r>
                        <a:rPr lang="en-US" baseline="0" dirty="0"/>
                        <a:t>(</a:t>
                      </a:r>
                      <a:r>
                        <a:rPr lang="en-US" baseline="0" dirty="0" err="1"/>
                        <a:t>GPa</a:t>
                      </a:r>
                      <a:r>
                        <a:rPr lang="en-US" baseline="0" dirty="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C</a:t>
                      </a:r>
                      <a:r>
                        <a:rPr lang="en-US" baseline="-25000" dirty="0"/>
                        <a:t>12</a:t>
                      </a:r>
                      <a:r>
                        <a:rPr lang="en-US" baseline="0" dirty="0"/>
                        <a:t>(</a:t>
                      </a:r>
                      <a:r>
                        <a:rPr lang="en-US" baseline="0" dirty="0" err="1"/>
                        <a:t>GPa</a:t>
                      </a:r>
                      <a:r>
                        <a:rPr lang="en-US" baseline="0" dirty="0"/>
                        <a:t>)</a:t>
                      </a:r>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a:t>
                      </a:r>
                      <a:r>
                        <a:rPr lang="en-US" baseline="-25000" dirty="0"/>
                        <a:t>44</a:t>
                      </a:r>
                      <a:r>
                        <a:rPr lang="en-US" baseline="0" dirty="0"/>
                        <a:t>(</a:t>
                      </a:r>
                      <a:r>
                        <a:rPr lang="en-US" baseline="0" dirty="0" err="1"/>
                        <a:t>GPa</a:t>
                      </a:r>
                      <a:r>
                        <a:rPr lang="en-US" baseline="0" dirty="0"/>
                        <a:t>)</a:t>
                      </a:r>
                      <a:endParaRPr lang="en-US" dirty="0"/>
                    </a:p>
                  </a:txBody>
                  <a:tcPr/>
                </a:tc>
                <a:extLst>
                  <a:ext uri="{0D108BD9-81ED-4DB2-BD59-A6C34878D82A}">
                    <a16:rowId xmlns:a16="http://schemas.microsoft.com/office/drawing/2014/main" val="10000"/>
                  </a:ext>
                </a:extLst>
              </a:tr>
              <a:tr h="426720">
                <a:tc>
                  <a:txBody>
                    <a:bodyPr/>
                    <a:lstStyle/>
                    <a:p>
                      <a:r>
                        <a:rPr lang="en-US" dirty="0"/>
                        <a:t>Na</a:t>
                      </a:r>
                    </a:p>
                  </a:txBody>
                  <a:tcPr/>
                </a:tc>
                <a:tc>
                  <a:txBody>
                    <a:bodyPr/>
                    <a:lstStyle/>
                    <a:p>
                      <a:pPr algn="ctr"/>
                      <a:r>
                        <a:rPr lang="en-US" dirty="0"/>
                        <a:t>7.0</a:t>
                      </a:r>
                    </a:p>
                  </a:txBody>
                  <a:tcPr/>
                </a:tc>
                <a:tc>
                  <a:txBody>
                    <a:bodyPr/>
                    <a:lstStyle/>
                    <a:p>
                      <a:pPr algn="ctr"/>
                      <a:r>
                        <a:rPr lang="en-US" dirty="0"/>
                        <a:t>6.1</a:t>
                      </a:r>
                    </a:p>
                  </a:txBody>
                  <a:tcPr/>
                </a:tc>
                <a:tc>
                  <a:txBody>
                    <a:bodyPr/>
                    <a:lstStyle/>
                    <a:p>
                      <a:pPr algn="ctr"/>
                      <a:r>
                        <a:rPr lang="en-US" dirty="0"/>
                        <a:t>4.5</a:t>
                      </a:r>
                    </a:p>
                  </a:txBody>
                  <a:tcPr/>
                </a:tc>
                <a:extLst>
                  <a:ext uri="{0D108BD9-81ED-4DB2-BD59-A6C34878D82A}">
                    <a16:rowId xmlns:a16="http://schemas.microsoft.com/office/drawing/2014/main" val="10001"/>
                  </a:ext>
                </a:extLst>
              </a:tr>
              <a:tr h="370840">
                <a:tc>
                  <a:txBody>
                    <a:bodyPr/>
                    <a:lstStyle/>
                    <a:p>
                      <a:r>
                        <a:rPr lang="en-US" dirty="0"/>
                        <a:t>Al</a:t>
                      </a:r>
                    </a:p>
                  </a:txBody>
                  <a:tcPr/>
                </a:tc>
                <a:tc>
                  <a:txBody>
                    <a:bodyPr/>
                    <a:lstStyle/>
                    <a:p>
                      <a:pPr algn="ctr"/>
                      <a:r>
                        <a:rPr lang="en-US" dirty="0"/>
                        <a:t>107</a:t>
                      </a:r>
                    </a:p>
                  </a:txBody>
                  <a:tcPr/>
                </a:tc>
                <a:tc>
                  <a:txBody>
                    <a:bodyPr/>
                    <a:lstStyle/>
                    <a:p>
                      <a:pPr algn="ctr"/>
                      <a:r>
                        <a:rPr lang="en-US" dirty="0"/>
                        <a:t>61</a:t>
                      </a:r>
                    </a:p>
                  </a:txBody>
                  <a:tcPr/>
                </a:tc>
                <a:tc>
                  <a:txBody>
                    <a:bodyPr/>
                    <a:lstStyle/>
                    <a:p>
                      <a:pPr algn="ctr"/>
                      <a:r>
                        <a:rPr lang="en-US" dirty="0"/>
                        <a:t>28</a:t>
                      </a:r>
                    </a:p>
                  </a:txBody>
                  <a:tcPr/>
                </a:tc>
                <a:extLst>
                  <a:ext uri="{0D108BD9-81ED-4DB2-BD59-A6C34878D82A}">
                    <a16:rowId xmlns:a16="http://schemas.microsoft.com/office/drawing/2014/main" val="10002"/>
                  </a:ext>
                </a:extLst>
              </a:tr>
              <a:tr h="370840">
                <a:tc>
                  <a:txBody>
                    <a:bodyPr/>
                    <a:lstStyle/>
                    <a:p>
                      <a:r>
                        <a:rPr lang="en-US" dirty="0"/>
                        <a:t>Fe</a:t>
                      </a:r>
                    </a:p>
                  </a:txBody>
                  <a:tcPr/>
                </a:tc>
                <a:tc>
                  <a:txBody>
                    <a:bodyPr/>
                    <a:lstStyle/>
                    <a:p>
                      <a:pPr algn="ctr"/>
                      <a:r>
                        <a:rPr lang="en-US" dirty="0"/>
                        <a:t>234</a:t>
                      </a:r>
                    </a:p>
                  </a:txBody>
                  <a:tcPr/>
                </a:tc>
                <a:tc>
                  <a:txBody>
                    <a:bodyPr/>
                    <a:lstStyle/>
                    <a:p>
                      <a:pPr algn="ctr"/>
                      <a:r>
                        <a:rPr lang="en-US" dirty="0"/>
                        <a:t>136</a:t>
                      </a:r>
                    </a:p>
                  </a:txBody>
                  <a:tcPr/>
                </a:tc>
                <a:tc>
                  <a:txBody>
                    <a:bodyPr/>
                    <a:lstStyle/>
                    <a:p>
                      <a:pPr algn="ctr"/>
                      <a:r>
                        <a:rPr lang="en-US" dirty="0"/>
                        <a:t>118</a:t>
                      </a:r>
                    </a:p>
                  </a:txBody>
                  <a:tcPr/>
                </a:tc>
                <a:extLst>
                  <a:ext uri="{0D108BD9-81ED-4DB2-BD59-A6C34878D82A}">
                    <a16:rowId xmlns:a16="http://schemas.microsoft.com/office/drawing/2014/main" val="10003"/>
                  </a:ext>
                </a:extLst>
              </a:tr>
              <a:tr h="370840">
                <a:tc>
                  <a:txBody>
                    <a:bodyPr/>
                    <a:lstStyle/>
                    <a:p>
                      <a:r>
                        <a:rPr lang="en-US" dirty="0"/>
                        <a:t>Si</a:t>
                      </a:r>
                    </a:p>
                  </a:txBody>
                  <a:tcPr/>
                </a:tc>
                <a:tc>
                  <a:txBody>
                    <a:bodyPr/>
                    <a:lstStyle/>
                    <a:p>
                      <a:pPr algn="ctr"/>
                      <a:r>
                        <a:rPr lang="en-US" dirty="0"/>
                        <a:t>166</a:t>
                      </a:r>
                    </a:p>
                  </a:txBody>
                  <a:tcPr/>
                </a:tc>
                <a:tc>
                  <a:txBody>
                    <a:bodyPr/>
                    <a:lstStyle/>
                    <a:p>
                      <a:pPr algn="ctr"/>
                      <a:r>
                        <a:rPr lang="en-US" dirty="0"/>
                        <a:t>64</a:t>
                      </a:r>
                    </a:p>
                  </a:txBody>
                  <a:tcPr/>
                </a:tc>
                <a:tc>
                  <a:txBody>
                    <a:bodyPr/>
                    <a:lstStyle/>
                    <a:p>
                      <a:pPr algn="ctr"/>
                      <a:r>
                        <a:rPr lang="en-US" dirty="0"/>
                        <a:t>80</a:t>
                      </a:r>
                    </a:p>
                  </a:txBody>
                  <a:tcPr/>
                </a:tc>
                <a:extLst>
                  <a:ext uri="{0D108BD9-81ED-4DB2-BD59-A6C34878D82A}">
                    <a16:rowId xmlns:a16="http://schemas.microsoft.com/office/drawing/2014/main" val="10004"/>
                  </a:ext>
                </a:extLst>
              </a:tr>
              <a:tr h="370840">
                <a:tc>
                  <a:txBody>
                    <a:bodyPr/>
                    <a:lstStyle/>
                    <a:p>
                      <a:r>
                        <a:rPr lang="en-US" dirty="0" err="1"/>
                        <a:t>NaCl</a:t>
                      </a:r>
                      <a:endParaRPr lang="en-US" dirty="0"/>
                    </a:p>
                  </a:txBody>
                  <a:tcPr/>
                </a:tc>
                <a:tc>
                  <a:txBody>
                    <a:bodyPr/>
                    <a:lstStyle/>
                    <a:p>
                      <a:pPr algn="ctr"/>
                      <a:r>
                        <a:rPr lang="en-US" dirty="0"/>
                        <a:t>48.7</a:t>
                      </a:r>
                    </a:p>
                  </a:txBody>
                  <a:tcPr/>
                </a:tc>
                <a:tc>
                  <a:txBody>
                    <a:bodyPr/>
                    <a:lstStyle/>
                    <a:p>
                      <a:pPr algn="ctr"/>
                      <a:r>
                        <a:rPr lang="en-US" dirty="0"/>
                        <a:t>12.4</a:t>
                      </a:r>
                    </a:p>
                  </a:txBody>
                  <a:tcPr/>
                </a:tc>
                <a:tc>
                  <a:txBody>
                    <a:bodyPr/>
                    <a:lstStyle/>
                    <a:p>
                      <a:pPr algn="ctr"/>
                      <a:r>
                        <a:rPr lang="en-US" dirty="0"/>
                        <a:t>12.6</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4569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340519" y="156178"/>
            <a:ext cx="7848600" cy="830997"/>
          </a:xfrm>
          <a:prstGeom prst="rect">
            <a:avLst/>
          </a:prstGeom>
          <a:noFill/>
        </p:spPr>
        <p:txBody>
          <a:bodyPr wrap="square" rtlCol="0">
            <a:spAutoFit/>
          </a:bodyPr>
          <a:lstStyle/>
          <a:p>
            <a:r>
              <a:rPr lang="en-US" sz="2400" dirty="0">
                <a:latin typeface="+mj-lt"/>
              </a:rPr>
              <a:t>Brief introduction to elastic continua  -- continued</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154424209"/>
              </p:ext>
            </p:extLst>
          </p:nvPr>
        </p:nvGraphicFramePr>
        <p:xfrm>
          <a:off x="1695450" y="1524000"/>
          <a:ext cx="5138738" cy="2205038"/>
        </p:xfrm>
        <a:graphic>
          <a:graphicData uri="http://schemas.openxmlformats.org/presentationml/2006/ole">
            <mc:AlternateContent xmlns:mc="http://schemas.openxmlformats.org/markup-compatibility/2006">
              <mc:Choice xmlns:v="urn:schemas-microsoft-com:vml" Requires="v">
                <p:oleObj spid="_x0000_s416842" name="Equation" r:id="rId4" imgW="3403440" imgH="1460160" progId="Equation.DSMT4">
                  <p:embed/>
                </p:oleObj>
              </mc:Choice>
              <mc:Fallback>
                <p:oleObj name="Equation" r:id="rId4" imgW="3403440" imgH="1460160" progId="Equation.DSMT4">
                  <p:embed/>
                  <p:pic>
                    <p:nvPicPr>
                      <p:cNvPr id="0" name=""/>
                      <p:cNvPicPr/>
                      <p:nvPr/>
                    </p:nvPicPr>
                    <p:blipFill>
                      <a:blip r:embed="rId5"/>
                      <a:stretch>
                        <a:fillRect/>
                      </a:stretch>
                    </p:blipFill>
                    <p:spPr>
                      <a:xfrm>
                        <a:off x="1695450" y="1524000"/>
                        <a:ext cx="5138738" cy="2205038"/>
                      </a:xfrm>
                      <a:prstGeom prst="rect">
                        <a:avLst/>
                      </a:prstGeom>
                    </p:spPr>
                  </p:pic>
                </p:oleObj>
              </mc:Fallback>
            </mc:AlternateContent>
          </a:graphicData>
        </a:graphic>
      </p:graphicFrame>
      <p:sp>
        <p:nvSpPr>
          <p:cNvPr id="7" name="Up Arrow 6"/>
          <p:cNvSpPr/>
          <p:nvPr/>
        </p:nvSpPr>
        <p:spPr>
          <a:xfrm rot="19635884">
            <a:off x="5934132" y="3830900"/>
            <a:ext cx="533400" cy="5334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91433" y="4358013"/>
            <a:ext cx="2819400" cy="461665"/>
          </a:xfrm>
          <a:prstGeom prst="rect">
            <a:avLst/>
          </a:prstGeom>
          <a:noFill/>
        </p:spPr>
        <p:txBody>
          <a:bodyPr wrap="square" rtlCol="0">
            <a:spAutoFit/>
          </a:bodyPr>
          <a:lstStyle/>
          <a:p>
            <a:r>
              <a:rPr lang="en-US" sz="2400" dirty="0">
                <a:latin typeface="+mj-lt"/>
              </a:rPr>
              <a:t>rotation of material</a:t>
            </a:r>
          </a:p>
        </p:txBody>
      </p:sp>
      <p:sp>
        <p:nvSpPr>
          <p:cNvPr id="9" name="Up Arrow 8"/>
          <p:cNvSpPr/>
          <p:nvPr/>
        </p:nvSpPr>
        <p:spPr>
          <a:xfrm rot="2562840">
            <a:off x="2748182" y="3580147"/>
            <a:ext cx="533400" cy="5334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62382" y="4173346"/>
            <a:ext cx="1905000" cy="830997"/>
          </a:xfrm>
          <a:prstGeom prst="rect">
            <a:avLst/>
          </a:prstGeom>
          <a:noFill/>
        </p:spPr>
        <p:txBody>
          <a:bodyPr wrap="square" rtlCol="0">
            <a:spAutoFit/>
          </a:bodyPr>
          <a:lstStyle/>
          <a:p>
            <a:r>
              <a:rPr lang="en-US" sz="2400" dirty="0">
                <a:latin typeface="+mj-lt"/>
              </a:rPr>
              <a:t>elastic strain tensor</a:t>
            </a:r>
          </a:p>
        </p:txBody>
      </p:sp>
    </p:spTree>
    <p:extLst>
      <p:ext uri="{BB962C8B-B14F-4D97-AF65-F5344CB8AC3E}">
        <p14:creationId xmlns:p14="http://schemas.microsoft.com/office/powerpoint/2010/main" val="134585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54109" y="1908877"/>
            <a:ext cx="64633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X</a:t>
            </a:r>
          </a:p>
        </p:txBody>
      </p:sp>
      <p:graphicFrame>
        <p:nvGraphicFramePr>
          <p:cNvPr id="6" name="Object 5"/>
          <p:cNvGraphicFramePr>
            <a:graphicFrameLocks noChangeAspect="1"/>
          </p:cNvGraphicFramePr>
          <p:nvPr>
            <p:extLst>
              <p:ext uri="{D42A27DB-BD31-4B8C-83A1-F6EECF244321}">
                <p14:modId xmlns:p14="http://schemas.microsoft.com/office/powerpoint/2010/main" val="1634830020"/>
              </p:ext>
            </p:extLst>
          </p:nvPr>
        </p:nvGraphicFramePr>
        <p:xfrm>
          <a:off x="1191207" y="400521"/>
          <a:ext cx="5119688" cy="2205038"/>
        </p:xfrm>
        <a:graphic>
          <a:graphicData uri="http://schemas.openxmlformats.org/presentationml/2006/ole">
            <mc:AlternateContent xmlns:mc="http://schemas.openxmlformats.org/markup-compatibility/2006">
              <mc:Choice xmlns:v="urn:schemas-microsoft-com:vml" Requires="v">
                <p:oleObj spid="_x0000_s419178" name="Equation" r:id="rId4" imgW="3390840" imgH="1460160" progId="Equation.DSMT4">
                  <p:embed/>
                </p:oleObj>
              </mc:Choice>
              <mc:Fallback>
                <p:oleObj name="Equation" r:id="rId4" imgW="3390840" imgH="1460160" progId="Equation.DSMT4">
                  <p:embed/>
                  <p:pic>
                    <p:nvPicPr>
                      <p:cNvPr id="0" name=""/>
                      <p:cNvPicPr/>
                      <p:nvPr/>
                    </p:nvPicPr>
                    <p:blipFill>
                      <a:blip r:embed="rId5"/>
                      <a:stretch>
                        <a:fillRect/>
                      </a:stretch>
                    </p:blipFill>
                    <p:spPr>
                      <a:xfrm>
                        <a:off x="1191207" y="400521"/>
                        <a:ext cx="5119688" cy="220503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457200" y="14370"/>
            <a:ext cx="7848600" cy="461665"/>
          </a:xfrm>
          <a:prstGeom prst="rect">
            <a:avLst/>
          </a:prstGeom>
          <a:noFill/>
        </p:spPr>
        <p:txBody>
          <a:bodyPr wrap="square" rtlCol="0">
            <a:spAutoFit/>
          </a:bodyPr>
          <a:lstStyle/>
          <a:p>
            <a:r>
              <a:rPr lang="en-US" sz="2400" dirty="0">
                <a:latin typeface="+mj-lt"/>
              </a:rPr>
              <a:t>Brief introduction to elastic continua -- continued</a:t>
            </a:r>
          </a:p>
        </p:txBody>
      </p:sp>
      <p:sp>
        <p:nvSpPr>
          <p:cNvPr id="8" name="Parallelogram 7"/>
          <p:cNvSpPr/>
          <p:nvPr/>
        </p:nvSpPr>
        <p:spPr>
          <a:xfrm>
            <a:off x="990600" y="3201789"/>
            <a:ext cx="876300" cy="851693"/>
          </a:xfrm>
          <a:prstGeom prst="parallelogram">
            <a:avLst>
              <a:gd name="adj" fmla="val 3745"/>
            </a:avLst>
          </a:prstGeom>
          <a:solidFill>
            <a:srgbClr val="DA32AA"/>
          </a:solidFill>
          <a:scene3d>
            <a:camera prst="orthographicFront"/>
            <a:lightRig rig="threePt" dir="t"/>
          </a:scene3d>
          <a:sp3d extrusionH="190500">
            <a:bevelT w="120650"/>
            <a:bevelB/>
            <a:extrusionClr>
              <a:srgbClr val="DA32A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2737489" y="3183393"/>
            <a:ext cx="1066800" cy="851693"/>
          </a:xfrm>
          <a:prstGeom prst="parallelogram">
            <a:avLst>
              <a:gd name="adj" fmla="val 13732"/>
            </a:avLst>
          </a:prstGeom>
          <a:solidFill>
            <a:srgbClr val="DA32AA"/>
          </a:solidFill>
          <a:scene3d>
            <a:camera prst="orthographicFront"/>
            <a:lightRig rig="threePt" dir="t"/>
          </a:scene3d>
          <a:sp3d extrusionH="190500">
            <a:bevelT w="120650"/>
            <a:bevelB/>
            <a:extrusionClr>
              <a:srgbClr val="DA32A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66396133"/>
              </p:ext>
            </p:extLst>
          </p:nvPr>
        </p:nvGraphicFramePr>
        <p:xfrm>
          <a:off x="532820" y="4177633"/>
          <a:ext cx="1686674" cy="460002"/>
        </p:xfrm>
        <a:graphic>
          <a:graphicData uri="http://schemas.openxmlformats.org/presentationml/2006/ole">
            <mc:AlternateContent xmlns:mc="http://schemas.openxmlformats.org/markup-compatibility/2006">
              <mc:Choice xmlns:v="urn:schemas-microsoft-com:vml" Requires="v">
                <p:oleObj spid="_x0000_s419179" name="Equation" r:id="rId6" imgW="1257120" imgH="342720" progId="Equation.DSMT4">
                  <p:embed/>
                </p:oleObj>
              </mc:Choice>
              <mc:Fallback>
                <p:oleObj name="Equation" r:id="rId6" imgW="1257120" imgH="342720" progId="Equation.DSMT4">
                  <p:embed/>
                  <p:pic>
                    <p:nvPicPr>
                      <p:cNvPr id="0" name=""/>
                      <p:cNvPicPr/>
                      <p:nvPr/>
                    </p:nvPicPr>
                    <p:blipFill>
                      <a:blip r:embed="rId7"/>
                      <a:stretch>
                        <a:fillRect/>
                      </a:stretch>
                    </p:blipFill>
                    <p:spPr>
                      <a:xfrm>
                        <a:off x="532820" y="4177633"/>
                        <a:ext cx="1686674" cy="46000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18330814"/>
              </p:ext>
            </p:extLst>
          </p:nvPr>
        </p:nvGraphicFramePr>
        <p:xfrm>
          <a:off x="2590800" y="4170777"/>
          <a:ext cx="1873250" cy="460375"/>
        </p:xfrm>
        <a:graphic>
          <a:graphicData uri="http://schemas.openxmlformats.org/presentationml/2006/ole">
            <mc:AlternateContent xmlns:mc="http://schemas.openxmlformats.org/markup-compatibility/2006">
              <mc:Choice xmlns:v="urn:schemas-microsoft-com:vml" Requires="v">
                <p:oleObj spid="_x0000_s419180" name="Equation" r:id="rId8" imgW="1396800" imgH="342720" progId="Equation.DSMT4">
                  <p:embed/>
                </p:oleObj>
              </mc:Choice>
              <mc:Fallback>
                <p:oleObj name="Equation" r:id="rId8" imgW="1396800" imgH="342720" progId="Equation.DSMT4">
                  <p:embed/>
                  <p:pic>
                    <p:nvPicPr>
                      <p:cNvPr id="0" name=""/>
                      <p:cNvPicPr/>
                      <p:nvPr/>
                    </p:nvPicPr>
                    <p:blipFill>
                      <a:blip r:embed="rId9"/>
                      <a:stretch>
                        <a:fillRect/>
                      </a:stretch>
                    </p:blipFill>
                    <p:spPr>
                      <a:xfrm>
                        <a:off x="2590800" y="4170777"/>
                        <a:ext cx="1873250" cy="4603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60457036"/>
              </p:ext>
            </p:extLst>
          </p:nvPr>
        </p:nvGraphicFramePr>
        <p:xfrm>
          <a:off x="4851685" y="4092556"/>
          <a:ext cx="3865563" cy="495300"/>
        </p:xfrm>
        <a:graphic>
          <a:graphicData uri="http://schemas.openxmlformats.org/presentationml/2006/ole">
            <mc:AlternateContent xmlns:mc="http://schemas.openxmlformats.org/markup-compatibility/2006">
              <mc:Choice xmlns:v="urn:schemas-microsoft-com:vml" Requires="v">
                <p:oleObj spid="_x0000_s419181" name="Equation" r:id="rId10" imgW="2882880" imgH="368280" progId="Equation.DSMT4">
                  <p:embed/>
                </p:oleObj>
              </mc:Choice>
              <mc:Fallback>
                <p:oleObj name="Equation" r:id="rId10" imgW="2882880" imgH="368280" progId="Equation.DSMT4">
                  <p:embed/>
                  <p:pic>
                    <p:nvPicPr>
                      <p:cNvPr id="0" name=""/>
                      <p:cNvPicPr/>
                      <p:nvPr/>
                    </p:nvPicPr>
                    <p:blipFill>
                      <a:blip r:embed="rId11"/>
                      <a:stretch>
                        <a:fillRect/>
                      </a:stretch>
                    </p:blipFill>
                    <p:spPr>
                      <a:xfrm>
                        <a:off x="4851685" y="4092556"/>
                        <a:ext cx="3865563" cy="4953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07909001"/>
              </p:ext>
            </p:extLst>
          </p:nvPr>
        </p:nvGraphicFramePr>
        <p:xfrm>
          <a:off x="1839913" y="4889500"/>
          <a:ext cx="6426200" cy="1054100"/>
        </p:xfrm>
        <a:graphic>
          <a:graphicData uri="http://schemas.openxmlformats.org/presentationml/2006/ole">
            <mc:AlternateContent xmlns:mc="http://schemas.openxmlformats.org/markup-compatibility/2006">
              <mc:Choice xmlns:v="urn:schemas-microsoft-com:vml" Requires="v">
                <p:oleObj spid="_x0000_s419182" name="Equation" r:id="rId12" imgW="3733560" imgH="609480" progId="Equation.DSMT4">
                  <p:embed/>
                </p:oleObj>
              </mc:Choice>
              <mc:Fallback>
                <p:oleObj name="Equation" r:id="rId12" imgW="3733560" imgH="609480" progId="Equation.DSMT4">
                  <p:embed/>
                  <p:pic>
                    <p:nvPicPr>
                      <p:cNvPr id="0" name=""/>
                      <p:cNvPicPr/>
                      <p:nvPr/>
                    </p:nvPicPr>
                    <p:blipFill>
                      <a:blip r:embed="rId13"/>
                      <a:stretch>
                        <a:fillRect/>
                      </a:stretch>
                    </p:blipFill>
                    <p:spPr>
                      <a:xfrm>
                        <a:off x="1839913" y="4889500"/>
                        <a:ext cx="6426200" cy="1054100"/>
                      </a:xfrm>
                      <a:prstGeom prst="rect">
                        <a:avLst/>
                      </a:prstGeom>
                    </p:spPr>
                  </p:pic>
                </p:oleObj>
              </mc:Fallback>
            </mc:AlternateContent>
          </a:graphicData>
        </a:graphic>
      </p:graphicFrame>
    </p:spTree>
    <p:extLst>
      <p:ext uri="{BB962C8B-B14F-4D97-AF65-F5344CB8AC3E}">
        <p14:creationId xmlns:p14="http://schemas.microsoft.com/office/powerpoint/2010/main" val="134585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462643" y="134780"/>
            <a:ext cx="7848600" cy="461665"/>
          </a:xfrm>
          <a:prstGeom prst="rect">
            <a:avLst/>
          </a:prstGeom>
          <a:noFill/>
        </p:spPr>
        <p:txBody>
          <a:bodyPr wrap="square" rtlCol="0">
            <a:spAutoFit/>
          </a:bodyPr>
          <a:lstStyle/>
          <a:p>
            <a:r>
              <a:rPr lang="en-US" sz="2400" dirty="0">
                <a:latin typeface="+mj-lt"/>
              </a:rPr>
              <a:t>Brief introduction to elastic continua -- continued</a:t>
            </a:r>
          </a:p>
        </p:txBody>
      </p:sp>
      <p:sp>
        <p:nvSpPr>
          <p:cNvPr id="6" name="Parallelogram 5"/>
          <p:cNvSpPr/>
          <p:nvPr/>
        </p:nvSpPr>
        <p:spPr>
          <a:xfrm>
            <a:off x="1447800" y="685800"/>
            <a:ext cx="990600" cy="838200"/>
          </a:xfrm>
          <a:prstGeom prst="parallelogram">
            <a:avLst>
              <a:gd name="adj"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1447800" y="1532021"/>
            <a:ext cx="990600" cy="838200"/>
          </a:xfrm>
          <a:prstGeom prst="parallelogram">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2438400" y="1524000"/>
            <a:ext cx="990600" cy="838200"/>
          </a:xfrm>
          <a:prstGeom prst="parallelogram">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2457450" y="693019"/>
            <a:ext cx="990600" cy="838200"/>
          </a:xfrm>
          <a:prstGeom prst="parallelogram">
            <a:avLst>
              <a:gd name="adj" fmla="val 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4876800" y="700238"/>
            <a:ext cx="1219200" cy="830981"/>
          </a:xfrm>
          <a:prstGeom prst="parallelogram">
            <a:avLst>
              <a:gd name="adj" fmla="val 2316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4724400" y="1546459"/>
            <a:ext cx="1123950" cy="830981"/>
          </a:xfrm>
          <a:prstGeom prst="parallelogram">
            <a:avLst>
              <a:gd name="adj" fmla="val 173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5715000" y="1538438"/>
            <a:ext cx="1123950" cy="830981"/>
          </a:xfrm>
          <a:prstGeom prst="parallelogram">
            <a:avLst>
              <a:gd name="adj" fmla="val 208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5886450" y="707457"/>
            <a:ext cx="1123950" cy="830981"/>
          </a:xfrm>
          <a:prstGeom prst="parallelogram">
            <a:avLst>
              <a:gd name="adj" fmla="val 26641"/>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76400" y="2476603"/>
            <a:ext cx="1828800" cy="461665"/>
          </a:xfrm>
          <a:prstGeom prst="rect">
            <a:avLst/>
          </a:prstGeom>
          <a:noFill/>
        </p:spPr>
        <p:txBody>
          <a:bodyPr wrap="square" rtlCol="0">
            <a:spAutoFit/>
          </a:bodyPr>
          <a:lstStyle/>
          <a:p>
            <a:r>
              <a:rPr lang="en-US" sz="2400" dirty="0">
                <a:latin typeface="+mj-lt"/>
              </a:rPr>
              <a:t>reference</a:t>
            </a:r>
          </a:p>
        </p:txBody>
      </p:sp>
      <p:sp>
        <p:nvSpPr>
          <p:cNvPr id="16" name="TextBox 15"/>
          <p:cNvSpPr txBox="1"/>
          <p:nvPr/>
        </p:nvSpPr>
        <p:spPr>
          <a:xfrm>
            <a:off x="4724400" y="2513169"/>
            <a:ext cx="1828800" cy="461665"/>
          </a:xfrm>
          <a:prstGeom prst="rect">
            <a:avLst/>
          </a:prstGeom>
          <a:noFill/>
        </p:spPr>
        <p:txBody>
          <a:bodyPr wrap="square" rtlCol="0">
            <a:spAutoFit/>
          </a:bodyPr>
          <a:lstStyle/>
          <a:p>
            <a:r>
              <a:rPr lang="en-US" sz="2400" dirty="0">
                <a:latin typeface="+mj-lt"/>
              </a:rPr>
              <a:t>deformation</a:t>
            </a:r>
          </a:p>
        </p:txBody>
      </p:sp>
      <p:cxnSp>
        <p:nvCxnSpPr>
          <p:cNvPr id="18" name="Straight Arrow Connector 17"/>
          <p:cNvCxnSpPr/>
          <p:nvPr/>
        </p:nvCxnSpPr>
        <p:spPr>
          <a:xfrm flipV="1">
            <a:off x="1447800" y="1066800"/>
            <a:ext cx="685800" cy="13026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00200" y="1066800"/>
            <a:ext cx="5334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endParaRPr lang="en-US" sz="2400" i="1" dirty="0">
              <a:latin typeface="+mj-lt"/>
            </a:endParaRPr>
          </a:p>
        </p:txBody>
      </p:sp>
      <p:cxnSp>
        <p:nvCxnSpPr>
          <p:cNvPr id="20" name="Straight Arrow Connector 19"/>
          <p:cNvCxnSpPr/>
          <p:nvPr/>
        </p:nvCxnSpPr>
        <p:spPr>
          <a:xfrm flipV="1">
            <a:off x="4743450" y="1066800"/>
            <a:ext cx="990600" cy="13106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98983" y="1045491"/>
            <a:ext cx="6096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r>
              <a:rPr lang="en-US" sz="2400" i="1" dirty="0">
                <a:latin typeface="+mj-lt"/>
              </a:rPr>
              <a:t>’</a:t>
            </a:r>
          </a:p>
        </p:txBody>
      </p:sp>
      <p:graphicFrame>
        <p:nvGraphicFramePr>
          <p:cNvPr id="25" name="Object 24"/>
          <p:cNvGraphicFramePr>
            <a:graphicFrameLocks noChangeAspect="1"/>
          </p:cNvGraphicFramePr>
          <p:nvPr>
            <p:extLst>
              <p:ext uri="{D42A27DB-BD31-4B8C-83A1-F6EECF244321}">
                <p14:modId xmlns:p14="http://schemas.microsoft.com/office/powerpoint/2010/main" val="2097147316"/>
              </p:ext>
            </p:extLst>
          </p:nvPr>
        </p:nvGraphicFramePr>
        <p:xfrm>
          <a:off x="1371748" y="2967832"/>
          <a:ext cx="5638652" cy="2192176"/>
        </p:xfrm>
        <a:graphic>
          <a:graphicData uri="http://schemas.openxmlformats.org/presentationml/2006/ole">
            <mc:AlternateContent xmlns:mc="http://schemas.openxmlformats.org/markup-compatibility/2006">
              <mc:Choice xmlns:v="urn:schemas-microsoft-com:vml" Requires="v">
                <p:oleObj spid="_x0000_s417951" name="Equation" r:id="rId4" imgW="3657600" imgH="1422360" progId="Equation.DSMT4">
                  <p:embed/>
                </p:oleObj>
              </mc:Choice>
              <mc:Fallback>
                <p:oleObj name="Equation" r:id="rId4" imgW="3657600" imgH="1422360" progId="Equation.DSMT4">
                  <p:embed/>
                  <p:pic>
                    <p:nvPicPr>
                      <p:cNvPr id="0" name=""/>
                      <p:cNvPicPr/>
                      <p:nvPr/>
                    </p:nvPicPr>
                    <p:blipFill>
                      <a:blip r:embed="rId5"/>
                      <a:stretch>
                        <a:fillRect/>
                      </a:stretch>
                    </p:blipFill>
                    <p:spPr>
                      <a:xfrm>
                        <a:off x="1371748" y="2967832"/>
                        <a:ext cx="5638652" cy="219217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4127437"/>
              </p:ext>
            </p:extLst>
          </p:nvPr>
        </p:nvGraphicFramePr>
        <p:xfrm>
          <a:off x="1402169" y="5190220"/>
          <a:ext cx="3347357" cy="1348692"/>
        </p:xfrm>
        <a:graphic>
          <a:graphicData uri="http://schemas.openxmlformats.org/presentationml/2006/ole">
            <mc:AlternateContent xmlns:mc="http://schemas.openxmlformats.org/markup-compatibility/2006">
              <mc:Choice xmlns:v="urn:schemas-microsoft-com:vml" Requires="v">
                <p:oleObj spid="_x0000_s417952" name="Equation" r:id="rId6" imgW="2616120" imgH="1054080" progId="Equation.DSMT4">
                  <p:embed/>
                </p:oleObj>
              </mc:Choice>
              <mc:Fallback>
                <p:oleObj name="Equation" r:id="rId6" imgW="2616120" imgH="1054080" progId="Equation.DSMT4">
                  <p:embed/>
                  <p:pic>
                    <p:nvPicPr>
                      <p:cNvPr id="0" name=""/>
                      <p:cNvPicPr/>
                      <p:nvPr/>
                    </p:nvPicPr>
                    <p:blipFill>
                      <a:blip r:embed="rId7"/>
                      <a:stretch>
                        <a:fillRect/>
                      </a:stretch>
                    </p:blipFill>
                    <p:spPr>
                      <a:xfrm>
                        <a:off x="1402169" y="5190220"/>
                        <a:ext cx="3347357" cy="1348692"/>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856084351"/>
              </p:ext>
            </p:extLst>
          </p:nvPr>
        </p:nvGraphicFramePr>
        <p:xfrm>
          <a:off x="6008016" y="4739898"/>
          <a:ext cx="2819400" cy="1212645"/>
        </p:xfrm>
        <a:graphic>
          <a:graphicData uri="http://schemas.openxmlformats.org/presentationml/2006/ole">
            <mc:AlternateContent xmlns:mc="http://schemas.openxmlformats.org/markup-compatibility/2006">
              <mc:Choice xmlns:v="urn:schemas-microsoft-com:vml" Requires="v">
                <p:oleObj spid="_x0000_s417953" name="Equation" r:id="rId8" imgW="1180800" imgH="507960" progId="Equation.DSMT4">
                  <p:embed/>
                </p:oleObj>
              </mc:Choice>
              <mc:Fallback>
                <p:oleObj name="Equation" r:id="rId8" imgW="1180800" imgH="507960" progId="Equation.DSMT4">
                  <p:embed/>
                  <p:pic>
                    <p:nvPicPr>
                      <p:cNvPr id="14" name="Object 13"/>
                      <p:cNvPicPr/>
                      <p:nvPr/>
                    </p:nvPicPr>
                    <p:blipFill>
                      <a:blip r:embed="rId9"/>
                      <a:stretch>
                        <a:fillRect/>
                      </a:stretch>
                    </p:blipFill>
                    <p:spPr>
                      <a:xfrm>
                        <a:off x="6008016" y="4739898"/>
                        <a:ext cx="2819400" cy="1212645"/>
                      </a:xfrm>
                      <a:prstGeom prst="rect">
                        <a:avLst/>
                      </a:prstGeom>
                    </p:spPr>
                  </p:pic>
                </p:oleObj>
              </mc:Fallback>
            </mc:AlternateContent>
          </a:graphicData>
        </a:graphic>
      </p:graphicFrame>
    </p:spTree>
    <p:extLst>
      <p:ext uri="{BB962C8B-B14F-4D97-AF65-F5344CB8AC3E}">
        <p14:creationId xmlns:p14="http://schemas.microsoft.com/office/powerpoint/2010/main" val="68060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57200" y="228600"/>
            <a:ext cx="5410200" cy="461665"/>
          </a:xfrm>
          <a:prstGeom prst="rect">
            <a:avLst/>
          </a:prstGeom>
          <a:noFill/>
        </p:spPr>
        <p:txBody>
          <a:bodyPr wrap="square" rtlCol="0">
            <a:spAutoFit/>
          </a:bodyPr>
          <a:lstStyle/>
          <a:p>
            <a:r>
              <a:rPr lang="en-US" sz="2400" dirty="0">
                <a:latin typeface="+mj-lt"/>
              </a:rPr>
              <a:t>Deformation</a:t>
            </a:r>
          </a:p>
        </p:txBody>
      </p:sp>
      <p:sp>
        <p:nvSpPr>
          <p:cNvPr id="6" name="Rectangle 5"/>
          <p:cNvSpPr/>
          <p:nvPr/>
        </p:nvSpPr>
        <p:spPr>
          <a:xfrm>
            <a:off x="1371600" y="1219200"/>
            <a:ext cx="1828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4953000" y="1295400"/>
            <a:ext cx="2133600" cy="12192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TextBox 7"/>
          <p:cNvSpPr txBox="1"/>
          <p:nvPr/>
        </p:nvSpPr>
        <p:spPr>
          <a:xfrm>
            <a:off x="1828800" y="2592030"/>
            <a:ext cx="609600" cy="461665"/>
          </a:xfrm>
          <a:prstGeom prst="rect">
            <a:avLst/>
          </a:prstGeom>
          <a:noFill/>
        </p:spPr>
        <p:txBody>
          <a:bodyPr wrap="square" rtlCol="0">
            <a:spAutoFit/>
          </a:bodyPr>
          <a:lstStyle/>
          <a:p>
            <a:r>
              <a:rPr lang="en-US" sz="2400" b="1" dirty="0">
                <a:latin typeface="+mj-lt"/>
              </a:rPr>
              <a:t>a</a:t>
            </a:r>
          </a:p>
        </p:txBody>
      </p:sp>
      <p:sp>
        <p:nvSpPr>
          <p:cNvPr id="9" name="TextBox 8"/>
          <p:cNvSpPr txBox="1"/>
          <p:nvPr/>
        </p:nvSpPr>
        <p:spPr>
          <a:xfrm>
            <a:off x="5410200" y="2590800"/>
            <a:ext cx="609600" cy="461665"/>
          </a:xfrm>
          <a:prstGeom prst="rect">
            <a:avLst/>
          </a:prstGeom>
          <a:noFill/>
        </p:spPr>
        <p:txBody>
          <a:bodyPr wrap="square" rtlCol="0">
            <a:spAutoFit/>
          </a:bodyPr>
          <a:lstStyle/>
          <a:p>
            <a:r>
              <a:rPr lang="en-US" sz="2400" b="1" dirty="0">
                <a:latin typeface="+mj-lt"/>
              </a:rPr>
              <a:t>a’</a:t>
            </a:r>
          </a:p>
        </p:txBody>
      </p:sp>
      <p:sp>
        <p:nvSpPr>
          <p:cNvPr id="10" name="TextBox 9"/>
          <p:cNvSpPr txBox="1"/>
          <p:nvPr/>
        </p:nvSpPr>
        <p:spPr>
          <a:xfrm>
            <a:off x="914400" y="1676400"/>
            <a:ext cx="609600" cy="461665"/>
          </a:xfrm>
          <a:prstGeom prst="rect">
            <a:avLst/>
          </a:prstGeom>
          <a:noFill/>
        </p:spPr>
        <p:txBody>
          <a:bodyPr wrap="square" rtlCol="0">
            <a:spAutoFit/>
          </a:bodyPr>
          <a:lstStyle/>
          <a:p>
            <a:r>
              <a:rPr lang="en-US" sz="2400" b="1" dirty="0">
                <a:latin typeface="+mj-lt"/>
              </a:rPr>
              <a:t>b</a:t>
            </a:r>
          </a:p>
        </p:txBody>
      </p:sp>
      <p:sp>
        <p:nvSpPr>
          <p:cNvPr id="11" name="TextBox 10"/>
          <p:cNvSpPr txBox="1"/>
          <p:nvPr/>
        </p:nvSpPr>
        <p:spPr>
          <a:xfrm>
            <a:off x="4648200" y="1676400"/>
            <a:ext cx="609600" cy="461665"/>
          </a:xfrm>
          <a:prstGeom prst="rect">
            <a:avLst/>
          </a:prstGeom>
          <a:noFill/>
        </p:spPr>
        <p:txBody>
          <a:bodyPr wrap="square" rtlCol="0">
            <a:spAutoFit/>
          </a:bodyPr>
          <a:lstStyle/>
          <a:p>
            <a:r>
              <a:rPr lang="en-US" sz="2400" b="1" dirty="0">
                <a:latin typeface="+mj-lt"/>
              </a:rPr>
              <a:t>b’</a:t>
            </a:r>
          </a:p>
        </p:txBody>
      </p:sp>
      <p:graphicFrame>
        <p:nvGraphicFramePr>
          <p:cNvPr id="12" name="Object 11"/>
          <p:cNvGraphicFramePr>
            <a:graphicFrameLocks noChangeAspect="1"/>
          </p:cNvGraphicFramePr>
          <p:nvPr>
            <p:extLst>
              <p:ext uri="{D42A27DB-BD31-4B8C-83A1-F6EECF244321}">
                <p14:modId xmlns:p14="http://schemas.microsoft.com/office/powerpoint/2010/main" val="2448421707"/>
              </p:ext>
            </p:extLst>
          </p:nvPr>
        </p:nvGraphicFramePr>
        <p:xfrm>
          <a:off x="762000" y="2933667"/>
          <a:ext cx="7272991" cy="3716370"/>
        </p:xfrm>
        <a:graphic>
          <a:graphicData uri="http://schemas.openxmlformats.org/presentationml/2006/ole">
            <mc:AlternateContent xmlns:mc="http://schemas.openxmlformats.org/markup-compatibility/2006">
              <mc:Choice xmlns:v="urn:schemas-microsoft-com:vml" Requires="v">
                <p:oleObj spid="_x0000_s422980" name="Equation" r:id="rId4" imgW="6210000" imgH="3174840" progId="Equation.DSMT4">
                  <p:embed/>
                </p:oleObj>
              </mc:Choice>
              <mc:Fallback>
                <p:oleObj name="Equation" r:id="rId4" imgW="6210000" imgH="3174840" progId="Equation.DSMT4">
                  <p:embed/>
                  <p:pic>
                    <p:nvPicPr>
                      <p:cNvPr id="0" name=""/>
                      <p:cNvPicPr/>
                      <p:nvPr/>
                    </p:nvPicPr>
                    <p:blipFill>
                      <a:blip r:embed="rId5"/>
                      <a:stretch>
                        <a:fillRect/>
                      </a:stretch>
                    </p:blipFill>
                    <p:spPr>
                      <a:xfrm>
                        <a:off x="762000" y="2933667"/>
                        <a:ext cx="7272991" cy="3716370"/>
                      </a:xfrm>
                      <a:prstGeom prst="rect">
                        <a:avLst/>
                      </a:prstGeom>
                    </p:spPr>
                  </p:pic>
                </p:oleObj>
              </mc:Fallback>
            </mc:AlternateContent>
          </a:graphicData>
        </a:graphic>
      </p:graphicFrame>
      <p:sp>
        <p:nvSpPr>
          <p:cNvPr id="13" name="Arc 12"/>
          <p:cNvSpPr/>
          <p:nvPr/>
        </p:nvSpPr>
        <p:spPr>
          <a:xfrm>
            <a:off x="1011866" y="2099932"/>
            <a:ext cx="685800" cy="833735"/>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4800600" y="2214265"/>
            <a:ext cx="457200" cy="681335"/>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612864" y="1920832"/>
            <a:ext cx="512134" cy="461665"/>
          </a:xfrm>
          <a:prstGeom prst="rect">
            <a:avLst/>
          </a:prstGeom>
          <a:noFill/>
        </p:spPr>
        <p:txBody>
          <a:bodyPr wrap="square" rtlCol="0">
            <a:spAutoFit/>
          </a:bodyPr>
          <a:lstStyle/>
          <a:p>
            <a:r>
              <a:rPr lang="en-US" sz="2400" dirty="0">
                <a:solidFill>
                  <a:schemeClr val="bg1"/>
                </a:solidFill>
                <a:latin typeface="Symbol" panose="05050102010706020507" pitchFamily="18" charset="2"/>
              </a:rPr>
              <a:t>q</a:t>
            </a:r>
          </a:p>
        </p:txBody>
      </p:sp>
      <p:sp>
        <p:nvSpPr>
          <p:cNvPr id="16" name="TextBox 15"/>
          <p:cNvSpPr txBox="1"/>
          <p:nvPr/>
        </p:nvSpPr>
        <p:spPr>
          <a:xfrm>
            <a:off x="5181600" y="1976735"/>
            <a:ext cx="685800" cy="461665"/>
          </a:xfrm>
          <a:prstGeom prst="rect">
            <a:avLst/>
          </a:prstGeom>
          <a:noFill/>
        </p:spPr>
        <p:txBody>
          <a:bodyPr wrap="square" rtlCol="0">
            <a:spAutoFit/>
          </a:bodyPr>
          <a:lstStyle/>
          <a:p>
            <a:r>
              <a:rPr lang="en-US" sz="2400" dirty="0">
                <a:solidFill>
                  <a:schemeClr val="bg1"/>
                </a:solidFill>
                <a:latin typeface="Symbol" panose="05050102010706020507" pitchFamily="18" charset="2"/>
              </a:rPr>
              <a:t>q</a:t>
            </a:r>
            <a:r>
              <a:rPr lang="en-US" sz="2400" b="1" dirty="0">
                <a:solidFill>
                  <a:schemeClr val="bg1"/>
                </a:solidFill>
              </a:rPr>
              <a:t>’</a:t>
            </a:r>
          </a:p>
        </p:txBody>
      </p:sp>
    </p:spTree>
    <p:extLst>
      <p:ext uri="{BB962C8B-B14F-4D97-AF65-F5344CB8AC3E}">
        <p14:creationId xmlns:p14="http://schemas.microsoft.com/office/powerpoint/2010/main" val="386552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32507" y="212234"/>
            <a:ext cx="7162800" cy="461665"/>
          </a:xfrm>
          <a:prstGeom prst="rect">
            <a:avLst/>
          </a:prstGeom>
          <a:noFill/>
        </p:spPr>
        <p:txBody>
          <a:bodyPr wrap="square" rtlCol="0">
            <a:spAutoFit/>
          </a:bodyPr>
          <a:lstStyle/>
          <a:p>
            <a:r>
              <a:rPr lang="en-US" sz="2400" dirty="0">
                <a:latin typeface="+mj-lt"/>
              </a:rPr>
              <a:t>Elastic stress tensor</a:t>
            </a:r>
          </a:p>
        </p:txBody>
      </p:sp>
      <p:graphicFrame>
        <p:nvGraphicFramePr>
          <p:cNvPr id="6" name="Object 5"/>
          <p:cNvGraphicFramePr>
            <a:graphicFrameLocks noChangeAspect="1"/>
          </p:cNvGraphicFramePr>
          <p:nvPr>
            <p:extLst>
              <p:ext uri="{D42A27DB-BD31-4B8C-83A1-F6EECF244321}">
                <p14:modId xmlns:p14="http://schemas.microsoft.com/office/powerpoint/2010/main" val="3582503890"/>
              </p:ext>
            </p:extLst>
          </p:nvPr>
        </p:nvGraphicFramePr>
        <p:xfrm>
          <a:off x="107950" y="762000"/>
          <a:ext cx="9026525" cy="3379788"/>
        </p:xfrm>
        <a:graphic>
          <a:graphicData uri="http://schemas.openxmlformats.org/presentationml/2006/ole">
            <mc:AlternateContent xmlns:mc="http://schemas.openxmlformats.org/markup-compatibility/2006">
              <mc:Choice xmlns:v="urn:schemas-microsoft-com:vml" Requires="v">
                <p:oleObj spid="_x0000_s419958" name="Equation" r:id="rId4" imgW="5867280" imgH="2197080" progId="Equation.DSMT4">
                  <p:embed/>
                </p:oleObj>
              </mc:Choice>
              <mc:Fallback>
                <p:oleObj name="Equation" r:id="rId4" imgW="5867280" imgH="2197080" progId="Equation.DSMT4">
                  <p:embed/>
                  <p:pic>
                    <p:nvPicPr>
                      <p:cNvPr id="0" name=""/>
                      <p:cNvPicPr/>
                      <p:nvPr/>
                    </p:nvPicPr>
                    <p:blipFill>
                      <a:blip r:embed="rId5"/>
                      <a:stretch>
                        <a:fillRect/>
                      </a:stretch>
                    </p:blipFill>
                    <p:spPr>
                      <a:xfrm>
                        <a:off x="107950" y="762000"/>
                        <a:ext cx="9026525" cy="33797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D7B209D6-DF19-45FE-8A9F-823B3F1D4459}"/>
              </a:ext>
            </a:extLst>
          </p:cNvPr>
          <p:cNvSpPr txBox="1"/>
          <p:nvPr/>
        </p:nvSpPr>
        <p:spPr>
          <a:xfrm>
            <a:off x="332507" y="4800600"/>
            <a:ext cx="8354293" cy="1200329"/>
          </a:xfrm>
          <a:prstGeom prst="rect">
            <a:avLst/>
          </a:prstGeom>
          <a:noFill/>
        </p:spPr>
        <p:txBody>
          <a:bodyPr wrap="square" rtlCol="0">
            <a:spAutoFit/>
          </a:bodyPr>
          <a:lstStyle/>
          <a:p>
            <a:r>
              <a:rPr lang="en-US" sz="2400" dirty="0">
                <a:latin typeface="+mj-lt"/>
              </a:rPr>
              <a:t>Note:    the elastic stress tensor is quite different from the stress tensor that we encountered in the hydrodynamic analysis!</a:t>
            </a:r>
          </a:p>
        </p:txBody>
      </p:sp>
    </p:spTree>
    <p:extLst>
      <p:ext uri="{BB962C8B-B14F-4D97-AF65-F5344CB8AC3E}">
        <p14:creationId xmlns:p14="http://schemas.microsoft.com/office/powerpoint/2010/main" val="35625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32507" y="212234"/>
            <a:ext cx="7162800" cy="461665"/>
          </a:xfrm>
          <a:prstGeom prst="rect">
            <a:avLst/>
          </a:prstGeom>
          <a:noFill/>
        </p:spPr>
        <p:txBody>
          <a:bodyPr wrap="square" rtlCol="0">
            <a:spAutoFit/>
          </a:bodyPr>
          <a:lstStyle/>
          <a:p>
            <a:r>
              <a:rPr lang="en-US" sz="2400" dirty="0">
                <a:latin typeface="+mj-lt"/>
              </a:rPr>
              <a:t>Elastic stress tensor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006862288"/>
              </p:ext>
            </p:extLst>
          </p:nvPr>
        </p:nvGraphicFramePr>
        <p:xfrm>
          <a:off x="1066800" y="1016398"/>
          <a:ext cx="5826446" cy="920751"/>
        </p:xfrm>
        <a:graphic>
          <a:graphicData uri="http://schemas.openxmlformats.org/presentationml/2006/ole">
            <mc:AlternateContent xmlns:mc="http://schemas.openxmlformats.org/markup-compatibility/2006">
              <mc:Choice xmlns:v="urn:schemas-microsoft-com:vml" Requires="v">
                <p:oleObj spid="_x0000_s427157" name="Equation" r:id="rId4" imgW="2171520" imgH="342720" progId="Equation.DSMT4">
                  <p:embed/>
                </p:oleObj>
              </mc:Choice>
              <mc:Fallback>
                <p:oleObj name="Equation" r:id="rId4" imgW="2171520" imgH="342720" progId="Equation.DSMT4">
                  <p:embed/>
                  <p:pic>
                    <p:nvPicPr>
                      <p:cNvPr id="0" name=""/>
                      <p:cNvPicPr/>
                      <p:nvPr/>
                    </p:nvPicPr>
                    <p:blipFill>
                      <a:blip r:embed="rId5"/>
                      <a:stretch>
                        <a:fillRect/>
                      </a:stretch>
                    </p:blipFill>
                    <p:spPr>
                      <a:xfrm>
                        <a:off x="1066800" y="1016398"/>
                        <a:ext cx="5826446" cy="92075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80251278"/>
              </p:ext>
            </p:extLst>
          </p:nvPr>
        </p:nvGraphicFramePr>
        <p:xfrm>
          <a:off x="244475" y="2514600"/>
          <a:ext cx="8882063" cy="3962400"/>
        </p:xfrm>
        <a:graphic>
          <a:graphicData uri="http://schemas.openxmlformats.org/presentationml/2006/ole">
            <mc:AlternateContent xmlns:mc="http://schemas.openxmlformats.org/markup-compatibility/2006">
              <mc:Choice xmlns:v="urn:schemas-microsoft-com:vml" Requires="v">
                <p:oleObj spid="_x0000_s427158" name="Equation" r:id="rId6" imgW="5626080" imgH="2298600" progId="Equation.DSMT4">
                  <p:embed/>
                </p:oleObj>
              </mc:Choice>
              <mc:Fallback>
                <p:oleObj name="Equation" r:id="rId6" imgW="5626080" imgH="2298600" progId="Equation.DSMT4">
                  <p:embed/>
                  <p:pic>
                    <p:nvPicPr>
                      <p:cNvPr id="0" name=""/>
                      <p:cNvPicPr/>
                      <p:nvPr/>
                    </p:nvPicPr>
                    <p:blipFill>
                      <a:blip r:embed="rId7"/>
                      <a:stretch>
                        <a:fillRect/>
                      </a:stretch>
                    </p:blipFill>
                    <p:spPr>
                      <a:xfrm>
                        <a:off x="244475" y="2514600"/>
                        <a:ext cx="8882063" cy="3962400"/>
                      </a:xfrm>
                      <a:prstGeom prst="rect">
                        <a:avLst/>
                      </a:prstGeom>
                    </p:spPr>
                  </p:pic>
                </p:oleObj>
              </mc:Fallback>
            </mc:AlternateContent>
          </a:graphicData>
        </a:graphic>
      </p:graphicFrame>
      <p:sp>
        <p:nvSpPr>
          <p:cNvPr id="11" name="Left Brace 10"/>
          <p:cNvSpPr/>
          <p:nvPr/>
        </p:nvSpPr>
        <p:spPr>
          <a:xfrm rot="16200000">
            <a:off x="4267200" y="3200400"/>
            <a:ext cx="533400" cy="11430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922870976"/>
              </p:ext>
            </p:extLst>
          </p:nvPr>
        </p:nvGraphicFramePr>
        <p:xfrm>
          <a:off x="4343400" y="3777850"/>
          <a:ext cx="4293635" cy="965083"/>
        </p:xfrm>
        <a:graphic>
          <a:graphicData uri="http://schemas.openxmlformats.org/presentationml/2006/ole">
            <mc:AlternateContent xmlns:mc="http://schemas.openxmlformats.org/markup-compatibility/2006">
              <mc:Choice xmlns:v="urn:schemas-microsoft-com:vml" Requires="v">
                <p:oleObj spid="_x0000_s427159" name="Equation" r:id="rId8" imgW="2768400" imgH="622080" progId="Equation.DSMT4">
                  <p:embed/>
                </p:oleObj>
              </mc:Choice>
              <mc:Fallback>
                <p:oleObj name="Equation" r:id="rId8" imgW="2768400" imgH="622080" progId="Equation.DSMT4">
                  <p:embed/>
                  <p:pic>
                    <p:nvPicPr>
                      <p:cNvPr id="0" name=""/>
                      <p:cNvPicPr/>
                      <p:nvPr/>
                    </p:nvPicPr>
                    <p:blipFill>
                      <a:blip r:embed="rId9"/>
                      <a:stretch>
                        <a:fillRect/>
                      </a:stretch>
                    </p:blipFill>
                    <p:spPr>
                      <a:xfrm>
                        <a:off x="4343400" y="3777850"/>
                        <a:ext cx="4293635" cy="965083"/>
                      </a:xfrm>
                      <a:prstGeom prst="rect">
                        <a:avLst/>
                      </a:prstGeom>
                    </p:spPr>
                  </p:pic>
                </p:oleObj>
              </mc:Fallback>
            </mc:AlternateContent>
          </a:graphicData>
        </a:graphic>
      </p:graphicFrame>
    </p:spTree>
    <p:extLst>
      <p:ext uri="{BB962C8B-B14F-4D97-AF65-F5344CB8AC3E}">
        <p14:creationId xmlns:p14="http://schemas.microsoft.com/office/powerpoint/2010/main" val="2179447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24993</TotalTime>
  <Words>1070</Words>
  <Application>Microsoft Office PowerPoint</Application>
  <PresentationFormat>On-screen Show (4:3)</PresentationFormat>
  <Paragraphs>275</Paragraphs>
  <Slides>36</Slides>
  <Notes>34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2" baseType="lpstr">
      <vt:lpstr>Arial</vt:lpstr>
      <vt:lpstr>Calibri</vt:lpstr>
      <vt:lpstr>Symbol</vt:lpstr>
      <vt:lpstr>Office Theme</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1187</cp:revision>
  <cp:lastPrinted>2018-11-19T04:41:15Z</cp:lastPrinted>
  <dcterms:created xsi:type="dcterms:W3CDTF">2012-01-10T18:32:24Z</dcterms:created>
  <dcterms:modified xsi:type="dcterms:W3CDTF">2020-11-20T02:59:42Z</dcterms:modified>
</cp:coreProperties>
</file>