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96" r:id="rId2"/>
    <p:sldId id="460" r:id="rId3"/>
    <p:sldId id="354" r:id="rId4"/>
    <p:sldId id="414" r:id="rId5"/>
    <p:sldId id="458" r:id="rId6"/>
    <p:sldId id="468" r:id="rId7"/>
    <p:sldId id="469" r:id="rId8"/>
    <p:sldId id="448" r:id="rId9"/>
    <p:sldId id="477" r:id="rId10"/>
    <p:sldId id="471" r:id="rId11"/>
    <p:sldId id="472" r:id="rId12"/>
    <p:sldId id="473" r:id="rId13"/>
    <p:sldId id="474" r:id="rId14"/>
    <p:sldId id="475" r:id="rId15"/>
    <p:sldId id="476" r:id="rId16"/>
    <p:sldId id="478" r:id="rId17"/>
    <p:sldId id="479" r:id="rId18"/>
    <p:sldId id="481" r:id="rId19"/>
    <p:sldId id="480" r:id="rId20"/>
    <p:sldId id="451" r:id="rId21"/>
    <p:sldId id="452" r:id="rId22"/>
    <p:sldId id="453" r:id="rId23"/>
    <p:sldId id="454" r:id="rId24"/>
    <p:sldId id="482" r:id="rId25"/>
    <p:sldId id="483" r:id="rId26"/>
    <p:sldId id="484" r:id="rId27"/>
    <p:sldId id="450" r:id="rId28"/>
    <p:sldId id="455" r:id="rId29"/>
    <p:sldId id="456" r:id="rId3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60"/>
  </p:normalViewPr>
  <p:slideViewPr>
    <p:cSldViewPr>
      <p:cViewPr varScale="1">
        <p:scale>
          <a:sx n="56" d="100"/>
          <a:sy n="56" d="100"/>
        </p:scale>
        <p:origin x="1104" y="60"/>
      </p:cViewPr>
      <p:guideLst>
        <p:guide orient="horz" pos="2160"/>
        <p:guide pos="2880"/>
      </p:guideLst>
    </p:cSldViewPr>
  </p:slideViewPr>
  <p:notesTextViewPr>
    <p:cViewPr>
      <p:scale>
        <a:sx n="1" d="1"/>
        <a:sy n="1" d="1"/>
      </p:scale>
      <p:origin x="0" y="0"/>
    </p:cViewPr>
  </p:notesTextViewPr>
  <p:sorterViewPr>
    <p:cViewPr>
      <p:scale>
        <a:sx n="76" d="100"/>
        <a:sy n="7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4" Type="http://schemas.openxmlformats.org/officeDocument/2006/relationships/image" Target="../media/image45.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9.wmf"/><Relationship Id="rId5" Type="http://schemas.openxmlformats.org/officeDocument/2006/relationships/image" Target="../media/image17.wmf"/><Relationship Id="rId4"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9.wmf"/><Relationship Id="rId1" Type="http://schemas.openxmlformats.org/officeDocument/2006/relationships/image" Target="../media/image18.wmf"/><Relationship Id="rId5" Type="http://schemas.openxmlformats.org/officeDocument/2006/relationships/image" Target="../media/image15.wmf"/><Relationship Id="rId4"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9.wmf"/><Relationship Id="rId5" Type="http://schemas.openxmlformats.org/officeDocument/2006/relationships/image" Target="../media/image22.wmf"/><Relationship Id="rId4"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6"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11/30/2020</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6"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48" tIns="48325" rIns="96648" bIns="48325" rtlCol="0"/>
          <a:lstStyle>
            <a:lvl1pPr algn="l">
              <a:defRPr sz="1300"/>
            </a:lvl1pPr>
          </a:lstStyle>
          <a:p>
            <a:endParaRPr lang="en-US" dirty="0"/>
          </a:p>
        </p:txBody>
      </p:sp>
      <p:sp>
        <p:nvSpPr>
          <p:cNvPr id="3" name="Date Placeholder 2"/>
          <p:cNvSpPr>
            <a:spLocks noGrp="1"/>
          </p:cNvSpPr>
          <p:nvPr>
            <p:ph type="dt" idx="1"/>
          </p:nvPr>
        </p:nvSpPr>
        <p:spPr>
          <a:xfrm>
            <a:off x="4143587" y="1"/>
            <a:ext cx="3169920" cy="480060"/>
          </a:xfrm>
          <a:prstGeom prst="rect">
            <a:avLst/>
          </a:prstGeom>
        </p:spPr>
        <p:txBody>
          <a:bodyPr vert="horz" lIns="96648" tIns="48325" rIns="96648" bIns="48325" rtlCol="0"/>
          <a:lstStyle>
            <a:lvl1pPr algn="r">
              <a:defRPr sz="1300"/>
            </a:lvl1pPr>
          </a:lstStyle>
          <a:p>
            <a:fld id="{AC5D2E9F-93AF-4192-9362-BE5EFDABCE46}" type="datetimeFigureOut">
              <a:rPr lang="en-US" smtClean="0"/>
              <a:t>11/30/2020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8" tIns="48325" rIns="96648" bIns="48325"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48" tIns="48325" rIns="96648"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6648" tIns="48325" rIns="96648" bIns="48325"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48" tIns="48325" rIns="96648" bIns="48325"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2798089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any transformation can be expressed in terms of the three Euler angles.</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709846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dynamic transformation needed for rigid body mechanics,  this formalism is more generally useful when relating coordinate systems of different orientations.</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2323759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Euler said that the transformation of body-fixed </a:t>
            </a:r>
            <a:r>
              <a:rPr lang="en-US" dirty="0">
                <a:sym typeface="Wingdings" panose="05000000000000000000" pitchFamily="2" charset="2"/>
              </a:rPr>
              <a:t> inertial frames can be accomplished in 3 steps and the corresponding angles are alpha, beta, and gamma.   In this case, we want to express all results in the body fixed frame.</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502465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express the angular velocities in terms of the time rate of change of the alpha, beta, and gamma Euler angles.   We can also express the rotation axes in terms of the instantaneous Euler angles as well.  Here is the transformation of the middle axis.</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2777839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transformation of the inertial 3 axis.</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12359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Putting all of the transformations together, we now have expressions for the angular velocity components referenced to the body fixed frame.</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403458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 to remember.</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927525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expression of the rotational kinetic energy and the special case of the symmetric top.</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3961563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11/30/2020</a:t>
            </a:r>
            <a:endParaRPr lang="en-US" dirty="0"/>
          </a:p>
        </p:txBody>
      </p:sp>
      <p:sp>
        <p:nvSpPr>
          <p:cNvPr id="5" name="Footer Placeholder 4"/>
          <p:cNvSpPr>
            <a:spLocks noGrp="1"/>
          </p:cNvSpPr>
          <p:nvPr>
            <p:ph type="ftr" sz="quarter" idx="11"/>
          </p:nvPr>
        </p:nvSpPr>
        <p:spPr/>
        <p:txBody>
          <a:bodyPr/>
          <a:lstStyle/>
          <a:p>
            <a:r>
              <a:rPr lang="en-US"/>
              <a:t>PHY 711  Fall 2020 -- Lecture 40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11/30/2020</a:t>
            </a:r>
            <a:endParaRPr lang="en-US" dirty="0"/>
          </a:p>
        </p:txBody>
      </p:sp>
      <p:sp>
        <p:nvSpPr>
          <p:cNvPr id="5" name="Footer Placeholder 4"/>
          <p:cNvSpPr>
            <a:spLocks noGrp="1"/>
          </p:cNvSpPr>
          <p:nvPr>
            <p:ph type="ftr" sz="quarter" idx="11"/>
          </p:nvPr>
        </p:nvSpPr>
        <p:spPr/>
        <p:txBody>
          <a:bodyPr/>
          <a:lstStyle/>
          <a:p>
            <a:r>
              <a:rPr lang="en-US"/>
              <a:t>PHY 711  Fall 2020 -- Lecture 40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11/30/2020</a:t>
            </a:r>
            <a:endParaRPr lang="en-US" dirty="0"/>
          </a:p>
        </p:txBody>
      </p:sp>
      <p:sp>
        <p:nvSpPr>
          <p:cNvPr id="5" name="Footer Placeholder 4"/>
          <p:cNvSpPr>
            <a:spLocks noGrp="1"/>
          </p:cNvSpPr>
          <p:nvPr>
            <p:ph type="ftr" sz="quarter" idx="11"/>
          </p:nvPr>
        </p:nvSpPr>
        <p:spPr/>
        <p:txBody>
          <a:bodyPr/>
          <a:lstStyle/>
          <a:p>
            <a:r>
              <a:rPr lang="en-US"/>
              <a:t>PHY 711  Fall 2020 -- Lecture 40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11/30/2020</a:t>
            </a:r>
            <a:endParaRPr lang="en-US" dirty="0"/>
          </a:p>
        </p:txBody>
      </p:sp>
      <p:sp>
        <p:nvSpPr>
          <p:cNvPr id="5" name="Footer Placeholder 4"/>
          <p:cNvSpPr>
            <a:spLocks noGrp="1"/>
          </p:cNvSpPr>
          <p:nvPr>
            <p:ph type="ftr" sz="quarter" idx="11"/>
          </p:nvPr>
        </p:nvSpPr>
        <p:spPr/>
        <p:txBody>
          <a:bodyPr/>
          <a:lstStyle/>
          <a:p>
            <a:r>
              <a:rPr lang="en-US"/>
              <a:t>PHY 711  Fall 2020 -- Lecture 40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11/30/2020</a:t>
            </a:r>
            <a:endParaRPr lang="en-US" dirty="0"/>
          </a:p>
        </p:txBody>
      </p:sp>
      <p:sp>
        <p:nvSpPr>
          <p:cNvPr id="5" name="Footer Placeholder 4"/>
          <p:cNvSpPr>
            <a:spLocks noGrp="1"/>
          </p:cNvSpPr>
          <p:nvPr>
            <p:ph type="ftr" sz="quarter" idx="11"/>
          </p:nvPr>
        </p:nvSpPr>
        <p:spPr/>
        <p:txBody>
          <a:bodyPr/>
          <a:lstStyle/>
          <a:p>
            <a:r>
              <a:rPr lang="en-US"/>
              <a:t>PHY 711  Fall 2020 -- Lecture 40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11/30/2020</a:t>
            </a:r>
            <a:endParaRPr lang="en-US" dirty="0"/>
          </a:p>
        </p:txBody>
      </p:sp>
      <p:sp>
        <p:nvSpPr>
          <p:cNvPr id="6" name="Footer Placeholder 5"/>
          <p:cNvSpPr>
            <a:spLocks noGrp="1"/>
          </p:cNvSpPr>
          <p:nvPr>
            <p:ph type="ftr" sz="quarter" idx="11"/>
          </p:nvPr>
        </p:nvSpPr>
        <p:spPr/>
        <p:txBody>
          <a:bodyPr/>
          <a:lstStyle/>
          <a:p>
            <a:r>
              <a:rPr lang="en-US"/>
              <a:t>PHY 711  Fall 2020 -- Lecture 40</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11/30/2020</a:t>
            </a:r>
            <a:endParaRPr lang="en-US" dirty="0"/>
          </a:p>
        </p:txBody>
      </p:sp>
      <p:sp>
        <p:nvSpPr>
          <p:cNvPr id="8" name="Footer Placeholder 7"/>
          <p:cNvSpPr>
            <a:spLocks noGrp="1"/>
          </p:cNvSpPr>
          <p:nvPr>
            <p:ph type="ftr" sz="quarter" idx="11"/>
          </p:nvPr>
        </p:nvSpPr>
        <p:spPr/>
        <p:txBody>
          <a:bodyPr/>
          <a:lstStyle/>
          <a:p>
            <a:r>
              <a:rPr lang="en-US"/>
              <a:t>PHY 711  Fall 2020 -- Lecture 40</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11/30/2020</a:t>
            </a:r>
            <a:endParaRPr lang="en-US" dirty="0"/>
          </a:p>
        </p:txBody>
      </p:sp>
      <p:sp>
        <p:nvSpPr>
          <p:cNvPr id="4" name="Footer Placeholder 3"/>
          <p:cNvSpPr>
            <a:spLocks noGrp="1"/>
          </p:cNvSpPr>
          <p:nvPr>
            <p:ph type="ftr" sz="quarter" idx="11"/>
          </p:nvPr>
        </p:nvSpPr>
        <p:spPr/>
        <p:txBody>
          <a:bodyPr/>
          <a:lstStyle/>
          <a:p>
            <a:r>
              <a:rPr lang="en-US"/>
              <a:t>PHY 711  Fall 2020 -- Lecture 40</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11/30/2020</a:t>
            </a:r>
            <a:endParaRPr lang="en-US" dirty="0"/>
          </a:p>
        </p:txBody>
      </p:sp>
      <p:sp>
        <p:nvSpPr>
          <p:cNvPr id="3" name="Footer Placeholder 2"/>
          <p:cNvSpPr>
            <a:spLocks noGrp="1"/>
          </p:cNvSpPr>
          <p:nvPr>
            <p:ph type="ftr" sz="quarter" idx="11"/>
          </p:nvPr>
        </p:nvSpPr>
        <p:spPr/>
        <p:txBody>
          <a:bodyPr/>
          <a:lstStyle/>
          <a:p>
            <a:r>
              <a:rPr lang="en-US"/>
              <a:t>PHY 711  Fall 2020 -- Lecture 40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11/30/2020</a:t>
            </a:r>
            <a:endParaRPr lang="en-US" dirty="0"/>
          </a:p>
        </p:txBody>
      </p:sp>
      <p:sp>
        <p:nvSpPr>
          <p:cNvPr id="6" name="Footer Placeholder 5"/>
          <p:cNvSpPr>
            <a:spLocks noGrp="1"/>
          </p:cNvSpPr>
          <p:nvPr>
            <p:ph type="ftr" sz="quarter" idx="11"/>
          </p:nvPr>
        </p:nvSpPr>
        <p:spPr/>
        <p:txBody>
          <a:bodyPr/>
          <a:lstStyle/>
          <a:p>
            <a:r>
              <a:rPr lang="en-US"/>
              <a:t>PHY 711  Fall 2020 -- Lecture 40</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11/30/2020</a:t>
            </a:r>
            <a:endParaRPr lang="en-US" dirty="0"/>
          </a:p>
        </p:txBody>
      </p:sp>
      <p:sp>
        <p:nvSpPr>
          <p:cNvPr id="6" name="Footer Placeholder 5"/>
          <p:cNvSpPr>
            <a:spLocks noGrp="1"/>
          </p:cNvSpPr>
          <p:nvPr>
            <p:ph type="ftr" sz="quarter" idx="11"/>
          </p:nvPr>
        </p:nvSpPr>
        <p:spPr/>
        <p:txBody>
          <a:bodyPr/>
          <a:lstStyle/>
          <a:p>
            <a:r>
              <a:rPr lang="en-US"/>
              <a:t>PHY 711  Fall 2020 -- Lecture 40</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11/30/2020</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2020 -- Lecture 40</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oleObject" Target="../embeddings/oleObject7.bin"/><Relationship Id="rId3" Type="http://schemas.openxmlformats.org/officeDocument/2006/relationships/notesSlide" Target="../notesSlides/notesSlide4.xml"/><Relationship Id="rId7" Type="http://schemas.openxmlformats.org/officeDocument/2006/relationships/oleObject" Target="../embeddings/oleObject4.bin"/><Relationship Id="rId12"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8.png"/><Relationship Id="rId11" Type="http://schemas.openxmlformats.org/officeDocument/2006/relationships/oleObject" Target="../embeddings/oleObject6.bin"/><Relationship Id="rId5" Type="http://schemas.openxmlformats.org/officeDocument/2006/relationships/image" Target="../media/image9.wmf"/><Relationship Id="rId10" Type="http://schemas.openxmlformats.org/officeDocument/2006/relationships/image" Target="../media/image11.wmf"/><Relationship Id="rId4" Type="http://schemas.openxmlformats.org/officeDocument/2006/relationships/oleObject" Target="../embeddings/oleObject3.bin"/><Relationship Id="rId9" Type="http://schemas.openxmlformats.org/officeDocument/2006/relationships/oleObject" Target="../embeddings/oleObject5.bin"/><Relationship Id="rId14" Type="http://schemas.openxmlformats.org/officeDocument/2006/relationships/image" Target="../media/image13.wmf"/></Relationships>
</file>

<file path=ppt/slides/_rels/slide11.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12.bin"/><Relationship Id="rId3" Type="http://schemas.openxmlformats.org/officeDocument/2006/relationships/notesSlide" Target="../notesSlides/notesSlide5.xml"/><Relationship Id="rId7" Type="http://schemas.openxmlformats.org/officeDocument/2006/relationships/oleObject" Target="../embeddings/oleObject9.bin"/><Relationship Id="rId12"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8.png"/><Relationship Id="rId11" Type="http://schemas.openxmlformats.org/officeDocument/2006/relationships/oleObject" Target="../embeddings/oleObject11.bin"/><Relationship Id="rId5" Type="http://schemas.openxmlformats.org/officeDocument/2006/relationships/image" Target="../media/image9.wmf"/><Relationship Id="rId10" Type="http://schemas.openxmlformats.org/officeDocument/2006/relationships/image" Target="../media/image15.wmf"/><Relationship Id="rId4" Type="http://schemas.openxmlformats.org/officeDocument/2006/relationships/oleObject" Target="../embeddings/oleObject8.bin"/><Relationship Id="rId9" Type="http://schemas.openxmlformats.org/officeDocument/2006/relationships/oleObject" Target="../embeddings/oleObject10.bin"/><Relationship Id="rId14" Type="http://schemas.openxmlformats.org/officeDocument/2006/relationships/image" Target="../media/image17.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oleObject" Target="../embeddings/oleObject17.bin"/><Relationship Id="rId3" Type="http://schemas.openxmlformats.org/officeDocument/2006/relationships/notesSlide" Target="../notesSlides/notesSlide6.xml"/><Relationship Id="rId7" Type="http://schemas.openxmlformats.org/officeDocument/2006/relationships/image" Target="../media/image19.wmf"/><Relationship Id="rId12"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4.bin"/><Relationship Id="rId11" Type="http://schemas.openxmlformats.org/officeDocument/2006/relationships/oleObject" Target="../embeddings/oleObject16.bin"/><Relationship Id="rId5" Type="http://schemas.openxmlformats.org/officeDocument/2006/relationships/image" Target="../media/image18.wmf"/><Relationship Id="rId10" Type="http://schemas.openxmlformats.org/officeDocument/2006/relationships/image" Target="../media/image8.png"/><Relationship Id="rId4" Type="http://schemas.openxmlformats.org/officeDocument/2006/relationships/oleObject" Target="../embeddings/oleObject13.bin"/><Relationship Id="rId9" Type="http://schemas.openxmlformats.org/officeDocument/2006/relationships/image" Target="../media/image9.wmf"/><Relationship Id="rId14" Type="http://schemas.openxmlformats.org/officeDocument/2006/relationships/image" Target="../media/image15.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7.xml"/><Relationship Id="rId7" Type="http://schemas.openxmlformats.org/officeDocument/2006/relationships/image" Target="../media/image20.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9.bin"/><Relationship Id="rId5" Type="http://schemas.openxmlformats.org/officeDocument/2006/relationships/image" Target="../media/image18.wmf"/><Relationship Id="rId4" Type="http://schemas.openxmlformats.org/officeDocument/2006/relationships/oleObject" Target="../embeddings/oleObject18.bin"/><Relationship Id="rId9" Type="http://schemas.openxmlformats.org/officeDocument/2006/relationships/image" Target="../media/image21.wmf"/></Relationships>
</file>

<file path=ppt/slides/_rels/slide14.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25.bin"/><Relationship Id="rId3" Type="http://schemas.openxmlformats.org/officeDocument/2006/relationships/notesSlide" Target="../notesSlides/notesSlide8.xml"/><Relationship Id="rId7" Type="http://schemas.openxmlformats.org/officeDocument/2006/relationships/oleObject" Target="../embeddings/oleObject22.bin"/><Relationship Id="rId12"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8.png"/><Relationship Id="rId11" Type="http://schemas.openxmlformats.org/officeDocument/2006/relationships/oleObject" Target="../embeddings/oleObject24.bin"/><Relationship Id="rId5" Type="http://schemas.openxmlformats.org/officeDocument/2006/relationships/image" Target="../media/image9.wmf"/><Relationship Id="rId10" Type="http://schemas.openxmlformats.org/officeDocument/2006/relationships/image" Target="../media/image15.wmf"/><Relationship Id="rId4" Type="http://schemas.openxmlformats.org/officeDocument/2006/relationships/oleObject" Target="../embeddings/oleObject21.bin"/><Relationship Id="rId9" Type="http://schemas.openxmlformats.org/officeDocument/2006/relationships/oleObject" Target="../embeddings/oleObject23.bin"/><Relationship Id="rId14" Type="http://schemas.openxmlformats.org/officeDocument/2006/relationships/image" Target="../media/image22.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3.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27.bin"/><Relationship Id="rId5" Type="http://schemas.openxmlformats.org/officeDocument/2006/relationships/image" Target="../media/image7.wmf"/><Relationship Id="rId4" Type="http://schemas.openxmlformats.org/officeDocument/2006/relationships/oleObject" Target="../embeddings/oleObject26.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4.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8.bin"/><Relationship Id="rId5" Type="http://schemas.openxmlformats.org/officeDocument/2006/relationships/image" Target="../media/image8.png"/><Relationship Id="rId4" Type="http://schemas.openxmlformats.org/officeDocument/2006/relationships/hyperlink" Target="http://en.wikipedia.org/wiki/Euler_angles"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5.wmf"/><Relationship Id="rId5" Type="http://schemas.openxmlformats.org/officeDocument/2006/relationships/oleObject" Target="../embeddings/oleObject29.bin"/><Relationship Id="rId4" Type="http://schemas.openxmlformats.org/officeDocument/2006/relationships/image" Target="../media/image24.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28.wmf"/><Relationship Id="rId5" Type="http://schemas.openxmlformats.org/officeDocument/2006/relationships/oleObject" Target="../embeddings/oleObject32.bin"/><Relationship Id="rId4" Type="http://schemas.openxmlformats.org/officeDocument/2006/relationships/image" Target="../media/image27.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2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30.wmf"/><Relationship Id="rId4" Type="http://schemas.openxmlformats.org/officeDocument/2006/relationships/oleObject" Target="../embeddings/oleObject34.bin"/></Relationships>
</file>

<file path=ppt/slides/_rels/slide21.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33.wmf"/><Relationship Id="rId5" Type="http://schemas.openxmlformats.org/officeDocument/2006/relationships/oleObject" Target="../embeddings/oleObject36.bin"/><Relationship Id="rId4" Type="http://schemas.openxmlformats.org/officeDocument/2006/relationships/image" Target="../media/image32.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35.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image" Target="../media/image38.png"/><Relationship Id="rId7" Type="http://schemas.openxmlformats.org/officeDocument/2006/relationships/image" Target="../media/image37.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40.bin"/><Relationship Id="rId5" Type="http://schemas.openxmlformats.org/officeDocument/2006/relationships/image" Target="../media/image36.wmf"/><Relationship Id="rId4" Type="http://schemas.openxmlformats.org/officeDocument/2006/relationships/oleObject" Target="../embeddings/oleObject39.bin"/></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0.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43.bin"/><Relationship Id="rId5" Type="http://schemas.openxmlformats.org/officeDocument/2006/relationships/image" Target="../media/image39.wmf"/><Relationship Id="rId4" Type="http://schemas.openxmlformats.org/officeDocument/2006/relationships/oleObject" Target="../embeddings/oleObject42.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oleObject" Target="../embeddings/oleObject44.bin"/><Relationship Id="rId7" Type="http://schemas.openxmlformats.org/officeDocument/2006/relationships/image" Target="../media/image43.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45.bin"/><Relationship Id="rId11" Type="http://schemas.openxmlformats.org/officeDocument/2006/relationships/image" Target="../media/image45.wmf"/><Relationship Id="rId5" Type="http://schemas.openxmlformats.org/officeDocument/2006/relationships/image" Target="../media/image46.png"/><Relationship Id="rId10" Type="http://schemas.openxmlformats.org/officeDocument/2006/relationships/oleObject" Target="../embeddings/oleObject47.bin"/><Relationship Id="rId4" Type="http://schemas.openxmlformats.org/officeDocument/2006/relationships/image" Target="../media/image42.wmf"/><Relationship Id="rId9" Type="http://schemas.openxmlformats.org/officeDocument/2006/relationships/image" Target="../media/image44.wmf"/></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hyperlink" Target="https://www.chem.purdue.edu/jmol/vibs/co2.html" TargetMode="Externa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50.wmf"/><Relationship Id="rId5" Type="http://schemas.openxmlformats.org/officeDocument/2006/relationships/oleObject" Target="../embeddings/oleObject49.bin"/><Relationship Id="rId4" Type="http://schemas.openxmlformats.org/officeDocument/2006/relationships/image" Target="../media/image49.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52.wmf"/><Relationship Id="rId5" Type="http://schemas.openxmlformats.org/officeDocument/2006/relationships/oleObject" Target="../embeddings/oleObject51.bin"/><Relationship Id="rId4" Type="http://schemas.openxmlformats.org/officeDocument/2006/relationships/image" Target="../media/image51.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53.w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physics.wfu.edu/wfu-phy-news/seminars-2020-fall/"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Euler_angles"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11/30/2020</a:t>
            </a:r>
            <a:endParaRPr lang="en-US" dirty="0"/>
          </a:p>
        </p:txBody>
      </p:sp>
      <p:sp>
        <p:nvSpPr>
          <p:cNvPr id="3" name="Footer Placeholder 2"/>
          <p:cNvSpPr>
            <a:spLocks noGrp="1"/>
          </p:cNvSpPr>
          <p:nvPr>
            <p:ph type="ftr" sz="quarter" idx="11"/>
          </p:nvPr>
        </p:nvSpPr>
        <p:spPr/>
        <p:txBody>
          <a:bodyPr/>
          <a:lstStyle/>
          <a:p>
            <a:r>
              <a:rPr lang="en-US"/>
              <a:t>PHY 711  Fall 2020 -- Lecture 40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480646" y="59115"/>
            <a:ext cx="8458200" cy="6494085"/>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online</a:t>
            </a:r>
          </a:p>
          <a:p>
            <a:pPr algn="ctr"/>
            <a:endParaRPr lang="en-US" sz="3200" b="1" dirty="0"/>
          </a:p>
          <a:p>
            <a:pPr algn="ctr"/>
            <a:r>
              <a:rPr lang="en-US" sz="3200" b="1" dirty="0"/>
              <a:t>Plan for Lecture 40</a:t>
            </a:r>
          </a:p>
          <a:p>
            <a:pPr algn="ctr"/>
            <a:endParaRPr lang="en-US" sz="3200" b="1" dirty="0"/>
          </a:p>
          <a:p>
            <a:pPr algn="ctr"/>
            <a:r>
              <a:rPr lang="en-US" sz="3200" b="1" dirty="0">
                <a:solidFill>
                  <a:schemeClr val="folHlink"/>
                </a:solidFill>
              </a:rPr>
              <a:t>Review -- continued</a:t>
            </a:r>
          </a:p>
          <a:p>
            <a:pPr marL="514350" lvl="1" indent="-514350">
              <a:spcBef>
                <a:spcPct val="50000"/>
              </a:spcBef>
              <a:buFont typeface="+mj-lt"/>
              <a:buAutoNum type="arabicPeriod"/>
            </a:pPr>
            <a:r>
              <a:rPr lang="en-US" sz="3200" b="1" dirty="0">
                <a:solidFill>
                  <a:schemeClr val="folHlink"/>
                </a:solidFill>
              </a:rPr>
              <a:t>Euler angles of rotation</a:t>
            </a:r>
          </a:p>
          <a:p>
            <a:pPr marL="514350" lvl="1" indent="-514350">
              <a:spcBef>
                <a:spcPct val="50000"/>
              </a:spcBef>
              <a:buFont typeface="+mj-lt"/>
              <a:buAutoNum type="arabicPeriod"/>
            </a:pPr>
            <a:r>
              <a:rPr lang="en-US" sz="3200" b="1" dirty="0">
                <a:solidFill>
                  <a:schemeClr val="folHlink"/>
                </a:solidFill>
              </a:rPr>
              <a:t>Normal modes of vibration</a:t>
            </a:r>
          </a:p>
          <a:p>
            <a:pPr marL="514350" lvl="1" indent="-514350">
              <a:spcBef>
                <a:spcPct val="50000"/>
              </a:spcBef>
              <a:buFont typeface="+mj-lt"/>
              <a:buAutoNum type="arabicPeriod"/>
            </a:pPr>
            <a:r>
              <a:rPr lang="en-US" sz="3200" b="1" dirty="0">
                <a:solidFill>
                  <a:schemeClr val="folHlink"/>
                </a:solidFill>
              </a:rPr>
              <a:t>Aspects of fluid mechanics</a:t>
            </a:r>
          </a:p>
          <a:p>
            <a:pPr marL="514350" lvl="1" indent="-514350">
              <a:spcBef>
                <a:spcPct val="50000"/>
              </a:spcBef>
              <a:buFont typeface="+mj-lt"/>
              <a:buAutoNum type="arabicPeriod"/>
            </a:pPr>
            <a:r>
              <a:rPr lang="en-US" sz="3200" b="1" dirty="0">
                <a:solidFill>
                  <a:schemeClr val="folHlink"/>
                </a:solidFill>
              </a:rPr>
              <a:t>Questionnaire -- </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11/30/2020</a:t>
            </a:r>
            <a:endParaRPr lang="en-US" dirty="0"/>
          </a:p>
        </p:txBody>
      </p:sp>
      <p:sp>
        <p:nvSpPr>
          <p:cNvPr id="3" name="Footer Placeholder 2"/>
          <p:cNvSpPr>
            <a:spLocks noGrp="1"/>
          </p:cNvSpPr>
          <p:nvPr>
            <p:ph type="ftr" sz="quarter" idx="11"/>
          </p:nvPr>
        </p:nvSpPr>
        <p:spPr/>
        <p:txBody>
          <a:bodyPr/>
          <a:lstStyle/>
          <a:p>
            <a:r>
              <a:rPr lang="en-US"/>
              <a:t>PHY 711  Fall 2020 -- Lecture 40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420847124"/>
              </p:ext>
            </p:extLst>
          </p:nvPr>
        </p:nvGraphicFramePr>
        <p:xfrm>
          <a:off x="1648883" y="930804"/>
          <a:ext cx="387350" cy="550863"/>
        </p:xfrm>
        <a:graphic>
          <a:graphicData uri="http://schemas.openxmlformats.org/presentationml/2006/ole">
            <mc:AlternateContent xmlns:mc="http://schemas.openxmlformats.org/markup-compatibility/2006">
              <mc:Choice xmlns:v="urn:schemas-microsoft-com:vml" Requires="v">
                <p:oleObj spid="_x0000_s1081" name="数式" r:id="rId4" imgW="164880" imgH="241200" progId="Equation.3">
                  <p:embed/>
                </p:oleObj>
              </mc:Choice>
              <mc:Fallback>
                <p:oleObj name="数式" r:id="rId4" imgW="164880" imgH="241200" progId="Equation.3">
                  <p:embed/>
                  <p:pic>
                    <p:nvPicPr>
                      <p:cNvPr id="6" name="Object 5"/>
                      <p:cNvPicPr>
                        <a:picLocks noChangeAspect="1" noChangeArrowheads="1"/>
                      </p:cNvPicPr>
                      <p:nvPr/>
                    </p:nvPicPr>
                    <p:blipFill>
                      <a:blip r:embed="rId5"/>
                      <a:srcRect/>
                      <a:stretch>
                        <a:fillRect/>
                      </a:stretch>
                    </p:blipFill>
                    <p:spPr bwMode="auto">
                      <a:xfrm>
                        <a:off x="1648883" y="930804"/>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8" name="Group 17"/>
          <p:cNvGrpSpPr/>
          <p:nvPr/>
        </p:nvGrpSpPr>
        <p:grpSpPr>
          <a:xfrm>
            <a:off x="304800" y="1447800"/>
            <a:ext cx="3513668" cy="3863340"/>
            <a:chOff x="304800" y="1447800"/>
            <a:chExt cx="3513668" cy="3863340"/>
          </a:xfrm>
        </p:grpSpPr>
        <p:pic>
          <p:nvPicPr>
            <p:cNvPr id="19" name="Picture 2" descr="http://upload.wikimedia.org/wikipedia/commons/thumb/a/a1/Eulerangles.svg/300px-Eulerangles.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447800"/>
              <a:ext cx="3429000" cy="386334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524000" y="4267200"/>
              <a:ext cx="361950" cy="457200"/>
            </a:xfrm>
            <a:prstGeom prst="rect">
              <a:avLst/>
            </a:prstGeom>
            <a:noFill/>
          </p:spPr>
          <p:txBody>
            <a:bodyPr wrap="square" rtlCol="0">
              <a:spAutoFit/>
            </a:bodyPr>
            <a:lstStyle/>
            <a:p>
              <a:r>
                <a:rPr lang="en-US" sz="2400" b="1" dirty="0">
                  <a:solidFill>
                    <a:srgbClr val="00B0F0"/>
                  </a:solidFill>
                  <a:latin typeface="+mj-lt"/>
                </a:rPr>
                <a:t>y</a:t>
              </a:r>
            </a:p>
          </p:txBody>
        </p:sp>
        <p:cxnSp>
          <p:nvCxnSpPr>
            <p:cNvPr id="22" name="Straight Arrow Connector 21"/>
            <p:cNvCxnSpPr/>
            <p:nvPr/>
          </p:nvCxnSpPr>
          <p:spPr>
            <a:xfrm flipH="1">
              <a:off x="304800" y="3810000"/>
              <a:ext cx="16383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57200" y="3352800"/>
              <a:ext cx="361950" cy="457200"/>
            </a:xfrm>
            <a:prstGeom prst="rect">
              <a:avLst/>
            </a:prstGeom>
            <a:solidFill>
              <a:schemeClr val="bg1"/>
            </a:solidFill>
          </p:spPr>
          <p:txBody>
            <a:bodyPr wrap="square" rtlCol="0">
              <a:spAutoFit/>
            </a:bodyPr>
            <a:lstStyle/>
            <a:p>
              <a:r>
                <a:rPr lang="en-US" sz="2400" b="1" dirty="0">
                  <a:solidFill>
                    <a:srgbClr val="00B0F0"/>
                  </a:solidFill>
                  <a:latin typeface="+mj-lt"/>
                </a:rPr>
                <a:t>x</a:t>
              </a:r>
            </a:p>
          </p:txBody>
        </p:sp>
        <p:sp>
          <p:nvSpPr>
            <p:cNvPr id="24" name="TextBox 23"/>
            <p:cNvSpPr txBox="1"/>
            <p:nvPr/>
          </p:nvSpPr>
          <p:spPr>
            <a:xfrm>
              <a:off x="2971801" y="3657600"/>
              <a:ext cx="846667" cy="457200"/>
            </a:xfrm>
            <a:prstGeom prst="rect">
              <a:avLst/>
            </a:prstGeom>
            <a:solidFill>
              <a:schemeClr val="bg1"/>
            </a:solidFill>
          </p:spPr>
          <p:txBody>
            <a:bodyPr wrap="square" rtlCol="0">
              <a:spAutoFit/>
            </a:bodyPr>
            <a:lstStyle/>
            <a:p>
              <a:r>
                <a:rPr lang="en-US" sz="2400" b="1" dirty="0">
                  <a:solidFill>
                    <a:srgbClr val="FF0000"/>
                  </a:solidFill>
                  <a:latin typeface="+mj-lt"/>
                </a:rPr>
                <a:t>y</a:t>
              </a:r>
            </a:p>
          </p:txBody>
        </p:sp>
        <p:cxnSp>
          <p:nvCxnSpPr>
            <p:cNvPr id="25" name="Straight Arrow Connector 24"/>
            <p:cNvCxnSpPr/>
            <p:nvPr/>
          </p:nvCxnSpPr>
          <p:spPr>
            <a:xfrm flipH="1">
              <a:off x="1295400" y="4724400"/>
              <a:ext cx="228600" cy="5867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009650" y="4648200"/>
              <a:ext cx="361950" cy="457200"/>
            </a:xfrm>
            <a:prstGeom prst="rect">
              <a:avLst/>
            </a:prstGeom>
            <a:solidFill>
              <a:schemeClr val="bg1"/>
            </a:solidFill>
          </p:spPr>
          <p:txBody>
            <a:bodyPr wrap="square" rtlCol="0">
              <a:spAutoFit/>
            </a:bodyPr>
            <a:lstStyle/>
            <a:p>
              <a:r>
                <a:rPr lang="en-US" sz="2400" b="1" dirty="0">
                  <a:solidFill>
                    <a:srgbClr val="FF0000"/>
                  </a:solidFill>
                  <a:latin typeface="+mj-lt"/>
                </a:rPr>
                <a:t>x</a:t>
              </a:r>
            </a:p>
          </p:txBody>
        </p:sp>
        <p:cxnSp>
          <p:nvCxnSpPr>
            <p:cNvPr id="27" name="Straight Arrow Connector 26"/>
            <p:cNvCxnSpPr/>
            <p:nvPr/>
          </p:nvCxnSpPr>
          <p:spPr>
            <a:xfrm flipV="1">
              <a:off x="1943100" y="2362200"/>
              <a:ext cx="647700" cy="1371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514600" y="20574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9" name="Object 28"/>
          <p:cNvGraphicFramePr>
            <a:graphicFrameLocks noChangeAspect="1"/>
          </p:cNvGraphicFramePr>
          <p:nvPr>
            <p:extLst>
              <p:ext uri="{D42A27DB-BD31-4B8C-83A1-F6EECF244321}">
                <p14:modId xmlns:p14="http://schemas.microsoft.com/office/powerpoint/2010/main" val="2415404574"/>
              </p:ext>
            </p:extLst>
          </p:nvPr>
        </p:nvGraphicFramePr>
        <p:xfrm>
          <a:off x="3048000" y="4721225"/>
          <a:ext cx="387350" cy="522288"/>
        </p:xfrm>
        <a:graphic>
          <a:graphicData uri="http://schemas.openxmlformats.org/presentationml/2006/ole">
            <mc:AlternateContent xmlns:mc="http://schemas.openxmlformats.org/markup-compatibility/2006">
              <mc:Choice xmlns:v="urn:schemas-microsoft-com:vml" Requires="v">
                <p:oleObj spid="_x0000_s1082" name="数式" r:id="rId7" imgW="164880" imgH="228600" progId="Equation.3">
                  <p:embed/>
                </p:oleObj>
              </mc:Choice>
              <mc:Fallback>
                <p:oleObj name="数式" r:id="rId7" imgW="164880" imgH="228600" progId="Equation.3">
                  <p:embed/>
                  <p:pic>
                    <p:nvPicPr>
                      <p:cNvPr id="29" name="Object 28"/>
                      <p:cNvPicPr>
                        <a:picLocks noChangeAspect="1" noChangeArrowheads="1"/>
                      </p:cNvPicPr>
                      <p:nvPr/>
                    </p:nvPicPr>
                    <p:blipFill>
                      <a:blip r:embed="rId8"/>
                      <a:srcRect/>
                      <a:stretch>
                        <a:fillRect/>
                      </a:stretch>
                    </p:blipFill>
                    <p:spPr bwMode="auto">
                      <a:xfrm>
                        <a:off x="3048000" y="4721225"/>
                        <a:ext cx="387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4289932955"/>
              </p:ext>
            </p:extLst>
          </p:nvPr>
        </p:nvGraphicFramePr>
        <p:xfrm>
          <a:off x="152400" y="2801937"/>
          <a:ext cx="387350" cy="550863"/>
        </p:xfrm>
        <a:graphic>
          <a:graphicData uri="http://schemas.openxmlformats.org/presentationml/2006/ole">
            <mc:AlternateContent xmlns:mc="http://schemas.openxmlformats.org/markup-compatibility/2006">
              <mc:Choice xmlns:v="urn:schemas-microsoft-com:vml" Requires="v">
                <p:oleObj spid="_x0000_s1083" name="数式" r:id="rId9" imgW="164880" imgH="241200" progId="Equation.3">
                  <p:embed/>
                </p:oleObj>
              </mc:Choice>
              <mc:Fallback>
                <p:oleObj name="数式" r:id="rId9" imgW="164880" imgH="241200" progId="Equation.3">
                  <p:embed/>
                  <p:pic>
                    <p:nvPicPr>
                      <p:cNvPr id="30" name="Object 29"/>
                      <p:cNvPicPr>
                        <a:picLocks noChangeAspect="1" noChangeArrowheads="1"/>
                      </p:cNvPicPr>
                      <p:nvPr/>
                    </p:nvPicPr>
                    <p:blipFill>
                      <a:blip r:embed="rId10"/>
                      <a:srcRect/>
                      <a:stretch>
                        <a:fillRect/>
                      </a:stretch>
                    </p:blipFill>
                    <p:spPr bwMode="auto">
                      <a:xfrm>
                        <a:off x="152400" y="2801937"/>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430907235"/>
              </p:ext>
            </p:extLst>
          </p:nvPr>
        </p:nvGraphicFramePr>
        <p:xfrm>
          <a:off x="4267934" y="3581400"/>
          <a:ext cx="4495065" cy="791368"/>
        </p:xfrm>
        <a:graphic>
          <a:graphicData uri="http://schemas.openxmlformats.org/presentationml/2006/ole">
            <mc:AlternateContent xmlns:mc="http://schemas.openxmlformats.org/markup-compatibility/2006">
              <mc:Choice xmlns:v="urn:schemas-microsoft-com:vml" Requires="v">
                <p:oleObj spid="_x0000_s1084" name="数式" r:id="rId11" imgW="1333440" imgH="241200" progId="Equation.3">
                  <p:embed/>
                </p:oleObj>
              </mc:Choice>
              <mc:Fallback>
                <p:oleObj name="数式" r:id="rId11" imgW="1333440" imgH="241200" progId="Equation.3">
                  <p:embed/>
                  <p:pic>
                    <p:nvPicPr>
                      <p:cNvPr id="31" name="Object 30"/>
                      <p:cNvPicPr>
                        <a:picLocks noChangeAspect="1" noChangeArrowheads="1"/>
                      </p:cNvPicPr>
                      <p:nvPr/>
                    </p:nvPicPr>
                    <p:blipFill>
                      <a:blip r:embed="rId12"/>
                      <a:srcRect/>
                      <a:stretch>
                        <a:fillRect/>
                      </a:stretch>
                    </p:blipFill>
                    <p:spPr bwMode="auto">
                      <a:xfrm>
                        <a:off x="4267934" y="3581400"/>
                        <a:ext cx="4495065" cy="791368"/>
                      </a:xfrm>
                      <a:prstGeom prst="rect">
                        <a:avLst/>
                      </a:prstGeom>
                      <a:noFill/>
                      <a:ln>
                        <a:noFill/>
                      </a:ln>
                    </p:spPr>
                  </p:pic>
                </p:oleObj>
              </mc:Fallback>
            </mc:AlternateContent>
          </a:graphicData>
        </a:graphic>
      </p:graphicFrame>
      <p:sp>
        <p:nvSpPr>
          <p:cNvPr id="32" name="TextBox 31"/>
          <p:cNvSpPr txBox="1"/>
          <p:nvPr/>
        </p:nvSpPr>
        <p:spPr>
          <a:xfrm>
            <a:off x="3435350" y="650670"/>
            <a:ext cx="4868332" cy="830997"/>
          </a:xfrm>
          <a:prstGeom prst="rect">
            <a:avLst/>
          </a:prstGeom>
          <a:noFill/>
        </p:spPr>
        <p:txBody>
          <a:bodyPr wrap="square" rtlCol="0">
            <a:spAutoFit/>
          </a:bodyPr>
          <a:lstStyle/>
          <a:p>
            <a:r>
              <a:rPr lang="en-US" sz="2400" dirty="0">
                <a:latin typeface="+mj-lt"/>
              </a:rPr>
              <a:t>Need to express all components in body-fixed frame:</a:t>
            </a:r>
          </a:p>
        </p:txBody>
      </p:sp>
      <p:graphicFrame>
        <p:nvGraphicFramePr>
          <p:cNvPr id="20" name="Object 19"/>
          <p:cNvGraphicFramePr>
            <a:graphicFrameLocks noChangeAspect="1"/>
          </p:cNvGraphicFramePr>
          <p:nvPr>
            <p:extLst>
              <p:ext uri="{D42A27DB-BD31-4B8C-83A1-F6EECF244321}">
                <p14:modId xmlns:p14="http://schemas.microsoft.com/office/powerpoint/2010/main" val="323401525"/>
              </p:ext>
            </p:extLst>
          </p:nvPr>
        </p:nvGraphicFramePr>
        <p:xfrm>
          <a:off x="3627408" y="1481667"/>
          <a:ext cx="5255404" cy="830997"/>
        </p:xfrm>
        <a:graphic>
          <a:graphicData uri="http://schemas.openxmlformats.org/presentationml/2006/ole">
            <mc:AlternateContent xmlns:mc="http://schemas.openxmlformats.org/markup-compatibility/2006">
              <mc:Choice xmlns:v="urn:schemas-microsoft-com:vml" Requires="v">
                <p:oleObj spid="_x0000_s1085" name="Equation" r:id="rId13" imgW="2031840" imgH="330120" progId="Equation.DSMT4">
                  <p:embed/>
                </p:oleObj>
              </mc:Choice>
              <mc:Fallback>
                <p:oleObj name="Equation" r:id="rId13" imgW="2031840" imgH="330120" progId="Equation.DSMT4">
                  <p:embed/>
                  <p:pic>
                    <p:nvPicPr>
                      <p:cNvPr id="20" name="Object 19"/>
                      <p:cNvPicPr>
                        <a:picLocks noChangeAspect="1" noChangeArrowheads="1"/>
                      </p:cNvPicPr>
                      <p:nvPr/>
                    </p:nvPicPr>
                    <p:blipFill>
                      <a:blip r:embed="rId14"/>
                      <a:srcRect/>
                      <a:stretch>
                        <a:fillRect/>
                      </a:stretch>
                    </p:blipFill>
                    <p:spPr bwMode="auto">
                      <a:xfrm>
                        <a:off x="3627408" y="1481667"/>
                        <a:ext cx="5255404" cy="830997"/>
                      </a:xfrm>
                      <a:prstGeom prst="rect">
                        <a:avLst/>
                      </a:prstGeom>
                      <a:noFill/>
                      <a:ln>
                        <a:noFill/>
                      </a:ln>
                    </p:spPr>
                  </p:pic>
                </p:oleObj>
              </mc:Fallback>
            </mc:AlternateContent>
          </a:graphicData>
        </a:graphic>
      </p:graphicFrame>
      <p:sp>
        <p:nvSpPr>
          <p:cNvPr id="5" name="TextBox 4">
            <a:extLst>
              <a:ext uri="{FF2B5EF4-FFF2-40B4-BE49-F238E27FC236}">
                <a16:creationId xmlns:a16="http://schemas.microsoft.com/office/drawing/2014/main" id="{A1957D8B-2873-4BE2-97D1-0C9FDBA1F255}"/>
              </a:ext>
            </a:extLst>
          </p:cNvPr>
          <p:cNvSpPr txBox="1"/>
          <p:nvPr/>
        </p:nvSpPr>
        <p:spPr>
          <a:xfrm>
            <a:off x="4191735" y="2719497"/>
            <a:ext cx="4647465" cy="830997"/>
          </a:xfrm>
          <a:prstGeom prst="rect">
            <a:avLst/>
          </a:prstGeom>
          <a:noFill/>
        </p:spPr>
        <p:txBody>
          <a:bodyPr wrap="square" rtlCol="0">
            <a:spAutoFit/>
          </a:bodyPr>
          <a:lstStyle/>
          <a:p>
            <a:r>
              <a:rPr lang="en-US" sz="2400" dirty="0">
                <a:latin typeface="+mj-lt"/>
              </a:rPr>
              <a:t>Euler found 3 convenient axes to define the general rotations</a:t>
            </a:r>
          </a:p>
        </p:txBody>
      </p:sp>
      <p:sp>
        <p:nvSpPr>
          <p:cNvPr id="7" name="TextBox 6">
            <a:extLst>
              <a:ext uri="{FF2B5EF4-FFF2-40B4-BE49-F238E27FC236}">
                <a16:creationId xmlns:a16="http://schemas.microsoft.com/office/drawing/2014/main" id="{FA5F9A12-46EE-4E95-9FC7-A23BEB98AFC9}"/>
              </a:ext>
            </a:extLst>
          </p:cNvPr>
          <p:cNvSpPr txBox="1"/>
          <p:nvPr/>
        </p:nvSpPr>
        <p:spPr>
          <a:xfrm>
            <a:off x="4191735" y="5156021"/>
            <a:ext cx="4715278" cy="1200329"/>
          </a:xfrm>
          <a:prstGeom prst="rect">
            <a:avLst/>
          </a:prstGeom>
          <a:solidFill>
            <a:srgbClr val="FFFF00"/>
          </a:solidFill>
        </p:spPr>
        <p:txBody>
          <a:bodyPr wrap="square" rtlCol="0">
            <a:spAutoFit/>
          </a:bodyPr>
          <a:lstStyle/>
          <a:p>
            <a:r>
              <a:rPr lang="en-US" sz="2400" dirty="0">
                <a:latin typeface="+mj-lt"/>
                <a:sym typeface="Wingdings" panose="05000000000000000000" pitchFamily="2" charset="2"/>
              </a:rPr>
              <a:t> </a:t>
            </a:r>
            <a:r>
              <a:rPr lang="en-US" sz="2400" dirty="0">
                <a:latin typeface="+mj-lt"/>
              </a:rPr>
              <a:t>Need transform Euler’s convenient axes to the body-fixed axes.</a:t>
            </a:r>
          </a:p>
        </p:txBody>
      </p:sp>
    </p:spTree>
    <p:extLst>
      <p:ext uri="{BB962C8B-B14F-4D97-AF65-F5344CB8AC3E}">
        <p14:creationId xmlns:p14="http://schemas.microsoft.com/office/powerpoint/2010/main" val="1451305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11/30/2020</a:t>
            </a:r>
            <a:endParaRPr lang="en-US" dirty="0"/>
          </a:p>
        </p:txBody>
      </p:sp>
      <p:sp>
        <p:nvSpPr>
          <p:cNvPr id="3" name="Footer Placeholder 2"/>
          <p:cNvSpPr>
            <a:spLocks noGrp="1"/>
          </p:cNvSpPr>
          <p:nvPr>
            <p:ph type="ftr" sz="quarter" idx="11"/>
          </p:nvPr>
        </p:nvSpPr>
        <p:spPr/>
        <p:txBody>
          <a:bodyPr/>
          <a:lstStyle/>
          <a:p>
            <a:r>
              <a:rPr lang="en-US"/>
              <a:t>PHY 711  Fall 2020 -- Lecture 40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316275807"/>
              </p:ext>
            </p:extLst>
          </p:nvPr>
        </p:nvGraphicFramePr>
        <p:xfrm>
          <a:off x="1648883" y="930804"/>
          <a:ext cx="387350" cy="550863"/>
        </p:xfrm>
        <a:graphic>
          <a:graphicData uri="http://schemas.openxmlformats.org/presentationml/2006/ole">
            <mc:AlternateContent xmlns:mc="http://schemas.openxmlformats.org/markup-compatibility/2006">
              <mc:Choice xmlns:v="urn:schemas-microsoft-com:vml" Requires="v">
                <p:oleObj spid="_x0000_s480312" name="数式" r:id="rId4" imgW="164880" imgH="241200" progId="Equation.3">
                  <p:embed/>
                </p:oleObj>
              </mc:Choice>
              <mc:Fallback>
                <p:oleObj name="数式" r:id="rId4" imgW="164880" imgH="241200" progId="Equation.3">
                  <p:embed/>
                  <p:pic>
                    <p:nvPicPr>
                      <p:cNvPr id="6" name="Object 5"/>
                      <p:cNvPicPr>
                        <a:picLocks noChangeAspect="1" noChangeArrowheads="1"/>
                      </p:cNvPicPr>
                      <p:nvPr/>
                    </p:nvPicPr>
                    <p:blipFill>
                      <a:blip r:embed="rId5"/>
                      <a:srcRect/>
                      <a:stretch>
                        <a:fillRect/>
                      </a:stretch>
                    </p:blipFill>
                    <p:spPr bwMode="auto">
                      <a:xfrm>
                        <a:off x="1648883" y="930804"/>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8" name="Group 17"/>
          <p:cNvGrpSpPr/>
          <p:nvPr/>
        </p:nvGrpSpPr>
        <p:grpSpPr>
          <a:xfrm>
            <a:off x="304800" y="1447800"/>
            <a:ext cx="3513668" cy="3863340"/>
            <a:chOff x="304800" y="1447800"/>
            <a:chExt cx="3513668" cy="3863340"/>
          </a:xfrm>
        </p:grpSpPr>
        <p:pic>
          <p:nvPicPr>
            <p:cNvPr id="19" name="Picture 2" descr="http://upload.wikimedia.org/wikipedia/commons/thumb/a/a1/Eulerangles.svg/300px-Eulerangles.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447800"/>
              <a:ext cx="3429000" cy="386334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524000" y="4267200"/>
              <a:ext cx="361950" cy="457200"/>
            </a:xfrm>
            <a:prstGeom prst="rect">
              <a:avLst/>
            </a:prstGeom>
            <a:noFill/>
          </p:spPr>
          <p:txBody>
            <a:bodyPr wrap="square" rtlCol="0">
              <a:spAutoFit/>
            </a:bodyPr>
            <a:lstStyle/>
            <a:p>
              <a:r>
                <a:rPr lang="en-US" sz="2400" b="1" dirty="0">
                  <a:solidFill>
                    <a:srgbClr val="00B0F0"/>
                  </a:solidFill>
                  <a:latin typeface="+mj-lt"/>
                </a:rPr>
                <a:t>y</a:t>
              </a:r>
            </a:p>
          </p:txBody>
        </p:sp>
        <p:cxnSp>
          <p:nvCxnSpPr>
            <p:cNvPr id="22" name="Straight Arrow Connector 21"/>
            <p:cNvCxnSpPr/>
            <p:nvPr/>
          </p:nvCxnSpPr>
          <p:spPr>
            <a:xfrm flipH="1">
              <a:off x="304800" y="3810000"/>
              <a:ext cx="16383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57200" y="3352800"/>
              <a:ext cx="361950" cy="457200"/>
            </a:xfrm>
            <a:prstGeom prst="rect">
              <a:avLst/>
            </a:prstGeom>
            <a:solidFill>
              <a:schemeClr val="bg1"/>
            </a:solidFill>
          </p:spPr>
          <p:txBody>
            <a:bodyPr wrap="square" rtlCol="0">
              <a:spAutoFit/>
            </a:bodyPr>
            <a:lstStyle/>
            <a:p>
              <a:r>
                <a:rPr lang="en-US" sz="2400" b="1" dirty="0">
                  <a:solidFill>
                    <a:srgbClr val="00B0F0"/>
                  </a:solidFill>
                  <a:latin typeface="+mj-lt"/>
                </a:rPr>
                <a:t>x</a:t>
              </a:r>
            </a:p>
          </p:txBody>
        </p:sp>
        <p:sp>
          <p:nvSpPr>
            <p:cNvPr id="24" name="TextBox 23"/>
            <p:cNvSpPr txBox="1"/>
            <p:nvPr/>
          </p:nvSpPr>
          <p:spPr>
            <a:xfrm>
              <a:off x="2971801" y="3657600"/>
              <a:ext cx="846667" cy="457200"/>
            </a:xfrm>
            <a:prstGeom prst="rect">
              <a:avLst/>
            </a:prstGeom>
            <a:solidFill>
              <a:schemeClr val="bg1"/>
            </a:solidFill>
          </p:spPr>
          <p:txBody>
            <a:bodyPr wrap="square" rtlCol="0">
              <a:spAutoFit/>
            </a:bodyPr>
            <a:lstStyle/>
            <a:p>
              <a:r>
                <a:rPr lang="en-US" sz="2400" b="1" dirty="0">
                  <a:solidFill>
                    <a:srgbClr val="FF0000"/>
                  </a:solidFill>
                  <a:latin typeface="+mj-lt"/>
                </a:rPr>
                <a:t>y</a:t>
              </a:r>
            </a:p>
          </p:txBody>
        </p:sp>
        <p:cxnSp>
          <p:nvCxnSpPr>
            <p:cNvPr id="25" name="Straight Arrow Connector 24"/>
            <p:cNvCxnSpPr/>
            <p:nvPr/>
          </p:nvCxnSpPr>
          <p:spPr>
            <a:xfrm flipH="1">
              <a:off x="1295400" y="4724400"/>
              <a:ext cx="228600" cy="5867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009650" y="4648200"/>
              <a:ext cx="361950" cy="457200"/>
            </a:xfrm>
            <a:prstGeom prst="rect">
              <a:avLst/>
            </a:prstGeom>
            <a:solidFill>
              <a:schemeClr val="bg1"/>
            </a:solidFill>
          </p:spPr>
          <p:txBody>
            <a:bodyPr wrap="square" rtlCol="0">
              <a:spAutoFit/>
            </a:bodyPr>
            <a:lstStyle/>
            <a:p>
              <a:r>
                <a:rPr lang="en-US" sz="2400" b="1" dirty="0">
                  <a:solidFill>
                    <a:srgbClr val="FF0000"/>
                  </a:solidFill>
                  <a:latin typeface="+mj-lt"/>
                </a:rPr>
                <a:t>x</a:t>
              </a:r>
            </a:p>
          </p:txBody>
        </p:sp>
        <p:cxnSp>
          <p:nvCxnSpPr>
            <p:cNvPr id="27" name="Straight Arrow Connector 26"/>
            <p:cNvCxnSpPr/>
            <p:nvPr/>
          </p:nvCxnSpPr>
          <p:spPr>
            <a:xfrm flipV="1">
              <a:off x="1943100" y="2362200"/>
              <a:ext cx="647700" cy="1371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514600" y="20574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9" name="Object 28"/>
          <p:cNvGraphicFramePr>
            <a:graphicFrameLocks noChangeAspect="1"/>
          </p:cNvGraphicFramePr>
          <p:nvPr>
            <p:extLst>
              <p:ext uri="{D42A27DB-BD31-4B8C-83A1-F6EECF244321}">
                <p14:modId xmlns:p14="http://schemas.microsoft.com/office/powerpoint/2010/main" val="3270603845"/>
              </p:ext>
            </p:extLst>
          </p:nvPr>
        </p:nvGraphicFramePr>
        <p:xfrm>
          <a:off x="3048000" y="4721225"/>
          <a:ext cx="387350" cy="522288"/>
        </p:xfrm>
        <a:graphic>
          <a:graphicData uri="http://schemas.openxmlformats.org/presentationml/2006/ole">
            <mc:AlternateContent xmlns:mc="http://schemas.openxmlformats.org/markup-compatibility/2006">
              <mc:Choice xmlns:v="urn:schemas-microsoft-com:vml" Requires="v">
                <p:oleObj spid="_x0000_s480313" name="数式" r:id="rId7" imgW="164880" imgH="228600" progId="Equation.3">
                  <p:embed/>
                </p:oleObj>
              </mc:Choice>
              <mc:Fallback>
                <p:oleObj name="数式" r:id="rId7" imgW="164880" imgH="228600" progId="Equation.3">
                  <p:embed/>
                  <p:pic>
                    <p:nvPicPr>
                      <p:cNvPr id="29" name="Object 28"/>
                      <p:cNvPicPr>
                        <a:picLocks noChangeAspect="1" noChangeArrowheads="1"/>
                      </p:cNvPicPr>
                      <p:nvPr/>
                    </p:nvPicPr>
                    <p:blipFill>
                      <a:blip r:embed="rId8"/>
                      <a:srcRect/>
                      <a:stretch>
                        <a:fillRect/>
                      </a:stretch>
                    </p:blipFill>
                    <p:spPr bwMode="auto">
                      <a:xfrm>
                        <a:off x="3048000" y="4721225"/>
                        <a:ext cx="387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4154460319"/>
              </p:ext>
            </p:extLst>
          </p:nvPr>
        </p:nvGraphicFramePr>
        <p:xfrm>
          <a:off x="152400" y="2801937"/>
          <a:ext cx="387350" cy="550863"/>
        </p:xfrm>
        <a:graphic>
          <a:graphicData uri="http://schemas.openxmlformats.org/presentationml/2006/ole">
            <mc:AlternateContent xmlns:mc="http://schemas.openxmlformats.org/markup-compatibility/2006">
              <mc:Choice xmlns:v="urn:schemas-microsoft-com:vml" Requires="v">
                <p:oleObj spid="_x0000_s480314" name="数式" r:id="rId9" imgW="164880" imgH="241200" progId="Equation.3">
                  <p:embed/>
                </p:oleObj>
              </mc:Choice>
              <mc:Fallback>
                <p:oleObj name="数式" r:id="rId9" imgW="164880" imgH="241200" progId="Equation.3">
                  <p:embed/>
                  <p:pic>
                    <p:nvPicPr>
                      <p:cNvPr id="30" name="Object 29"/>
                      <p:cNvPicPr>
                        <a:picLocks noChangeAspect="1" noChangeArrowheads="1"/>
                      </p:cNvPicPr>
                      <p:nvPr/>
                    </p:nvPicPr>
                    <p:blipFill>
                      <a:blip r:embed="rId10"/>
                      <a:srcRect/>
                      <a:stretch>
                        <a:fillRect/>
                      </a:stretch>
                    </p:blipFill>
                    <p:spPr bwMode="auto">
                      <a:xfrm>
                        <a:off x="152400" y="2801937"/>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578583474"/>
              </p:ext>
            </p:extLst>
          </p:nvPr>
        </p:nvGraphicFramePr>
        <p:xfrm>
          <a:off x="3733800" y="609600"/>
          <a:ext cx="3128962" cy="550862"/>
        </p:xfrm>
        <a:graphic>
          <a:graphicData uri="http://schemas.openxmlformats.org/presentationml/2006/ole">
            <mc:AlternateContent xmlns:mc="http://schemas.openxmlformats.org/markup-compatibility/2006">
              <mc:Choice xmlns:v="urn:schemas-microsoft-com:vml" Requires="v">
                <p:oleObj spid="_x0000_s480315" name="数式" r:id="rId11" imgW="1333440" imgH="241200" progId="Equation.3">
                  <p:embed/>
                </p:oleObj>
              </mc:Choice>
              <mc:Fallback>
                <p:oleObj name="数式" r:id="rId11" imgW="1333440" imgH="241200" progId="Equation.3">
                  <p:embed/>
                  <p:pic>
                    <p:nvPicPr>
                      <p:cNvPr id="31" name="Object 30"/>
                      <p:cNvPicPr>
                        <a:picLocks noChangeAspect="1" noChangeArrowheads="1"/>
                      </p:cNvPicPr>
                      <p:nvPr/>
                    </p:nvPicPr>
                    <p:blipFill>
                      <a:blip r:embed="rId12"/>
                      <a:srcRect/>
                      <a:stretch>
                        <a:fillRect/>
                      </a:stretch>
                    </p:blipFill>
                    <p:spPr bwMode="auto">
                      <a:xfrm>
                        <a:off x="3733800" y="609600"/>
                        <a:ext cx="3128962"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10812297"/>
              </p:ext>
            </p:extLst>
          </p:nvPr>
        </p:nvGraphicFramePr>
        <p:xfrm>
          <a:off x="3962400" y="2573111"/>
          <a:ext cx="4724400" cy="2303689"/>
        </p:xfrm>
        <a:graphic>
          <a:graphicData uri="http://schemas.openxmlformats.org/presentationml/2006/ole">
            <mc:AlternateContent xmlns:mc="http://schemas.openxmlformats.org/markup-compatibility/2006">
              <mc:Choice xmlns:v="urn:schemas-microsoft-com:vml" Requires="v">
                <p:oleObj spid="_x0000_s480316" name="数式" r:id="rId13" imgW="2349360" imgH="1180800" progId="Equation.3">
                  <p:embed/>
                </p:oleObj>
              </mc:Choice>
              <mc:Fallback>
                <p:oleObj name="数式" r:id="rId13" imgW="2349360" imgH="1180800" progId="Equation.3">
                  <p:embed/>
                  <p:pic>
                    <p:nvPicPr>
                      <p:cNvPr id="5" name="Object 4"/>
                      <p:cNvPicPr>
                        <a:picLocks noChangeAspect="1" noChangeArrowheads="1"/>
                      </p:cNvPicPr>
                      <p:nvPr/>
                    </p:nvPicPr>
                    <p:blipFill>
                      <a:blip r:embed="rId14"/>
                      <a:srcRect/>
                      <a:stretch>
                        <a:fillRect/>
                      </a:stretch>
                    </p:blipFill>
                    <p:spPr bwMode="auto">
                      <a:xfrm>
                        <a:off x="3962400" y="2573111"/>
                        <a:ext cx="4724400" cy="230368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13437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11/30/2020</a:t>
            </a:r>
            <a:endParaRPr lang="en-US" dirty="0"/>
          </a:p>
        </p:txBody>
      </p:sp>
      <p:sp>
        <p:nvSpPr>
          <p:cNvPr id="3" name="Footer Placeholder 2"/>
          <p:cNvSpPr>
            <a:spLocks noGrp="1"/>
          </p:cNvSpPr>
          <p:nvPr>
            <p:ph type="ftr" sz="quarter" idx="11"/>
          </p:nvPr>
        </p:nvSpPr>
        <p:spPr/>
        <p:txBody>
          <a:bodyPr/>
          <a:lstStyle/>
          <a:p>
            <a:r>
              <a:rPr lang="en-US"/>
              <a:t>PHY 711  Fall 2020 -- Lecture 40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85122507"/>
              </p:ext>
            </p:extLst>
          </p:nvPr>
        </p:nvGraphicFramePr>
        <p:xfrm>
          <a:off x="914400" y="457200"/>
          <a:ext cx="3128963" cy="550863"/>
        </p:xfrm>
        <a:graphic>
          <a:graphicData uri="http://schemas.openxmlformats.org/presentationml/2006/ole">
            <mc:AlternateContent xmlns:mc="http://schemas.openxmlformats.org/markup-compatibility/2006">
              <mc:Choice xmlns:v="urn:schemas-microsoft-com:vml" Requires="v">
                <p:oleObj spid="_x0000_s481336" name="数式" r:id="rId4" imgW="1333440" imgH="241200" progId="Equation.3">
                  <p:embed/>
                </p:oleObj>
              </mc:Choice>
              <mc:Fallback>
                <p:oleObj name="数式" r:id="rId4" imgW="1333440" imgH="241200" progId="Equation.3">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57200"/>
                        <a:ext cx="312896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308651142"/>
              </p:ext>
            </p:extLst>
          </p:nvPr>
        </p:nvGraphicFramePr>
        <p:xfrm>
          <a:off x="3774841" y="2053274"/>
          <a:ext cx="5112379" cy="3499802"/>
        </p:xfrm>
        <a:graphic>
          <a:graphicData uri="http://schemas.openxmlformats.org/presentationml/2006/ole">
            <mc:AlternateContent xmlns:mc="http://schemas.openxmlformats.org/markup-compatibility/2006">
              <mc:Choice xmlns:v="urn:schemas-microsoft-com:vml" Requires="v">
                <p:oleObj spid="_x0000_s481337" name="Equation" r:id="rId6" imgW="4495680" imgH="3174840" progId="Equation.DSMT4">
                  <p:embed/>
                </p:oleObj>
              </mc:Choice>
              <mc:Fallback>
                <p:oleObj name="Equation" r:id="rId6" imgW="4495680" imgH="3174840" progId="Equation.DSMT4">
                  <p:embed/>
                  <p:pic>
                    <p:nvPicPr>
                      <p:cNvPr id="6" name="Object 5"/>
                      <p:cNvPicPr>
                        <a:picLocks noChangeAspect="1" noChangeArrowheads="1"/>
                      </p:cNvPicPr>
                      <p:nvPr/>
                    </p:nvPicPr>
                    <p:blipFill>
                      <a:blip r:embed="rId7"/>
                      <a:srcRect/>
                      <a:stretch>
                        <a:fillRect/>
                      </a:stretch>
                    </p:blipFill>
                    <p:spPr bwMode="auto">
                      <a:xfrm>
                        <a:off x="3774841" y="2053274"/>
                        <a:ext cx="5112379" cy="3499802"/>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878764914"/>
              </p:ext>
            </p:extLst>
          </p:nvPr>
        </p:nvGraphicFramePr>
        <p:xfrm>
          <a:off x="1648883" y="930804"/>
          <a:ext cx="387350" cy="550863"/>
        </p:xfrm>
        <a:graphic>
          <a:graphicData uri="http://schemas.openxmlformats.org/presentationml/2006/ole">
            <mc:AlternateContent xmlns:mc="http://schemas.openxmlformats.org/markup-compatibility/2006">
              <mc:Choice xmlns:v="urn:schemas-microsoft-com:vml" Requires="v">
                <p:oleObj spid="_x0000_s481338" name="数式" r:id="rId8" imgW="164880" imgH="241200" progId="Equation.3">
                  <p:embed/>
                </p:oleObj>
              </mc:Choice>
              <mc:Fallback>
                <p:oleObj name="数式" r:id="rId8" imgW="164880" imgH="241200" progId="Equation.3">
                  <p:embed/>
                  <p:pic>
                    <p:nvPicPr>
                      <p:cNvPr id="7" name="Object 6"/>
                      <p:cNvPicPr>
                        <a:picLocks noChangeAspect="1" noChangeArrowheads="1"/>
                      </p:cNvPicPr>
                      <p:nvPr/>
                    </p:nvPicPr>
                    <p:blipFill>
                      <a:blip r:embed="rId9"/>
                      <a:srcRect/>
                      <a:stretch>
                        <a:fillRect/>
                      </a:stretch>
                    </p:blipFill>
                    <p:spPr bwMode="auto">
                      <a:xfrm>
                        <a:off x="1648883" y="930804"/>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8" name="Group 7"/>
          <p:cNvGrpSpPr/>
          <p:nvPr/>
        </p:nvGrpSpPr>
        <p:grpSpPr>
          <a:xfrm>
            <a:off x="304800" y="1447800"/>
            <a:ext cx="3513668" cy="3863340"/>
            <a:chOff x="304800" y="1447800"/>
            <a:chExt cx="3513668" cy="3863340"/>
          </a:xfrm>
        </p:grpSpPr>
        <p:pic>
          <p:nvPicPr>
            <p:cNvPr id="9" name="Picture 2" descr="http://upload.wikimedia.org/wikipedia/commons/thumb/a/a1/Eulerangles.svg/300px-Eulerangles.svg.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1447800"/>
              <a:ext cx="3429000" cy="38633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524000" y="4267200"/>
              <a:ext cx="361950" cy="457200"/>
            </a:xfrm>
            <a:prstGeom prst="rect">
              <a:avLst/>
            </a:prstGeom>
            <a:noFill/>
          </p:spPr>
          <p:txBody>
            <a:bodyPr wrap="square" rtlCol="0">
              <a:spAutoFit/>
            </a:bodyPr>
            <a:lstStyle/>
            <a:p>
              <a:r>
                <a:rPr lang="en-US" sz="2400" b="1" dirty="0">
                  <a:solidFill>
                    <a:srgbClr val="00B0F0"/>
                  </a:solidFill>
                  <a:latin typeface="+mj-lt"/>
                </a:rPr>
                <a:t>y</a:t>
              </a:r>
            </a:p>
          </p:txBody>
        </p:sp>
        <p:cxnSp>
          <p:nvCxnSpPr>
            <p:cNvPr id="11" name="Straight Arrow Connector 10"/>
            <p:cNvCxnSpPr/>
            <p:nvPr/>
          </p:nvCxnSpPr>
          <p:spPr>
            <a:xfrm flipH="1">
              <a:off x="304800" y="3810000"/>
              <a:ext cx="16383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7200" y="3352800"/>
              <a:ext cx="361950" cy="457200"/>
            </a:xfrm>
            <a:prstGeom prst="rect">
              <a:avLst/>
            </a:prstGeom>
            <a:solidFill>
              <a:schemeClr val="bg1"/>
            </a:solidFill>
          </p:spPr>
          <p:txBody>
            <a:bodyPr wrap="square" rtlCol="0">
              <a:spAutoFit/>
            </a:bodyPr>
            <a:lstStyle/>
            <a:p>
              <a:r>
                <a:rPr lang="en-US" sz="2400" b="1" dirty="0">
                  <a:solidFill>
                    <a:srgbClr val="00B0F0"/>
                  </a:solidFill>
                  <a:latin typeface="+mj-lt"/>
                </a:rPr>
                <a:t>x</a:t>
              </a:r>
            </a:p>
          </p:txBody>
        </p:sp>
        <p:sp>
          <p:nvSpPr>
            <p:cNvPr id="13" name="TextBox 12"/>
            <p:cNvSpPr txBox="1"/>
            <p:nvPr/>
          </p:nvSpPr>
          <p:spPr>
            <a:xfrm>
              <a:off x="2971801" y="3657600"/>
              <a:ext cx="846667" cy="457200"/>
            </a:xfrm>
            <a:prstGeom prst="rect">
              <a:avLst/>
            </a:prstGeom>
            <a:solidFill>
              <a:schemeClr val="bg1"/>
            </a:solidFill>
          </p:spPr>
          <p:txBody>
            <a:bodyPr wrap="square" rtlCol="0">
              <a:spAutoFit/>
            </a:bodyPr>
            <a:lstStyle/>
            <a:p>
              <a:r>
                <a:rPr lang="en-US" sz="2400" b="1" dirty="0">
                  <a:solidFill>
                    <a:srgbClr val="FF0000"/>
                  </a:solidFill>
                  <a:latin typeface="+mj-lt"/>
                </a:rPr>
                <a:t>y</a:t>
              </a:r>
            </a:p>
          </p:txBody>
        </p:sp>
        <p:cxnSp>
          <p:nvCxnSpPr>
            <p:cNvPr id="14" name="Straight Arrow Connector 13"/>
            <p:cNvCxnSpPr/>
            <p:nvPr/>
          </p:nvCxnSpPr>
          <p:spPr>
            <a:xfrm flipH="1">
              <a:off x="1295400" y="4724400"/>
              <a:ext cx="228600" cy="5867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09650" y="4648200"/>
              <a:ext cx="361950" cy="457200"/>
            </a:xfrm>
            <a:prstGeom prst="rect">
              <a:avLst/>
            </a:prstGeom>
            <a:solidFill>
              <a:schemeClr val="bg1"/>
            </a:solidFill>
          </p:spPr>
          <p:txBody>
            <a:bodyPr wrap="square" rtlCol="0">
              <a:spAutoFit/>
            </a:bodyPr>
            <a:lstStyle/>
            <a:p>
              <a:r>
                <a:rPr lang="en-US" sz="2400" b="1" dirty="0">
                  <a:solidFill>
                    <a:srgbClr val="FF0000"/>
                  </a:solidFill>
                  <a:latin typeface="+mj-lt"/>
                </a:rPr>
                <a:t>x</a:t>
              </a:r>
            </a:p>
          </p:txBody>
        </p:sp>
        <p:cxnSp>
          <p:nvCxnSpPr>
            <p:cNvPr id="16" name="Straight Arrow Connector 15"/>
            <p:cNvCxnSpPr/>
            <p:nvPr/>
          </p:nvCxnSpPr>
          <p:spPr>
            <a:xfrm flipV="1">
              <a:off x="1943100" y="2362200"/>
              <a:ext cx="647700" cy="1371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514600" y="20574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8" name="Object 17"/>
          <p:cNvGraphicFramePr>
            <a:graphicFrameLocks noChangeAspect="1"/>
          </p:cNvGraphicFramePr>
          <p:nvPr>
            <p:extLst>
              <p:ext uri="{D42A27DB-BD31-4B8C-83A1-F6EECF244321}">
                <p14:modId xmlns:p14="http://schemas.microsoft.com/office/powerpoint/2010/main" val="3554653281"/>
              </p:ext>
            </p:extLst>
          </p:nvPr>
        </p:nvGraphicFramePr>
        <p:xfrm>
          <a:off x="3048000" y="4721225"/>
          <a:ext cx="387350" cy="522288"/>
        </p:xfrm>
        <a:graphic>
          <a:graphicData uri="http://schemas.openxmlformats.org/presentationml/2006/ole">
            <mc:AlternateContent xmlns:mc="http://schemas.openxmlformats.org/markup-compatibility/2006">
              <mc:Choice xmlns:v="urn:schemas-microsoft-com:vml" Requires="v">
                <p:oleObj spid="_x0000_s481339" name="数式" r:id="rId11" imgW="164880" imgH="228600" progId="Equation.3">
                  <p:embed/>
                </p:oleObj>
              </mc:Choice>
              <mc:Fallback>
                <p:oleObj name="数式" r:id="rId11" imgW="164880" imgH="228600" progId="Equation.3">
                  <p:embed/>
                  <p:pic>
                    <p:nvPicPr>
                      <p:cNvPr id="18" name="Object 17"/>
                      <p:cNvPicPr>
                        <a:picLocks noChangeAspect="1" noChangeArrowheads="1"/>
                      </p:cNvPicPr>
                      <p:nvPr/>
                    </p:nvPicPr>
                    <p:blipFill>
                      <a:blip r:embed="rId12"/>
                      <a:srcRect/>
                      <a:stretch>
                        <a:fillRect/>
                      </a:stretch>
                    </p:blipFill>
                    <p:spPr bwMode="auto">
                      <a:xfrm>
                        <a:off x="3048000" y="4721225"/>
                        <a:ext cx="387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967189222"/>
              </p:ext>
            </p:extLst>
          </p:nvPr>
        </p:nvGraphicFramePr>
        <p:xfrm>
          <a:off x="152400" y="2801937"/>
          <a:ext cx="387350" cy="550863"/>
        </p:xfrm>
        <a:graphic>
          <a:graphicData uri="http://schemas.openxmlformats.org/presentationml/2006/ole">
            <mc:AlternateContent xmlns:mc="http://schemas.openxmlformats.org/markup-compatibility/2006">
              <mc:Choice xmlns:v="urn:schemas-microsoft-com:vml" Requires="v">
                <p:oleObj spid="_x0000_s481340" name="数式" r:id="rId13" imgW="164880" imgH="241200" progId="Equation.3">
                  <p:embed/>
                </p:oleObj>
              </mc:Choice>
              <mc:Fallback>
                <p:oleObj name="数式" r:id="rId13" imgW="164880" imgH="241200" progId="Equation.3">
                  <p:embed/>
                  <p:pic>
                    <p:nvPicPr>
                      <p:cNvPr id="19" name="Object 18"/>
                      <p:cNvPicPr>
                        <a:picLocks noChangeAspect="1" noChangeArrowheads="1"/>
                      </p:cNvPicPr>
                      <p:nvPr/>
                    </p:nvPicPr>
                    <p:blipFill>
                      <a:blip r:embed="rId14"/>
                      <a:srcRect/>
                      <a:stretch>
                        <a:fillRect/>
                      </a:stretch>
                    </p:blipFill>
                    <p:spPr bwMode="auto">
                      <a:xfrm>
                        <a:off x="152400" y="2801937"/>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71792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11/30/2020</a:t>
            </a:r>
            <a:endParaRPr lang="en-US" dirty="0"/>
          </a:p>
        </p:txBody>
      </p:sp>
      <p:sp>
        <p:nvSpPr>
          <p:cNvPr id="3" name="Footer Placeholder 2"/>
          <p:cNvSpPr>
            <a:spLocks noGrp="1"/>
          </p:cNvSpPr>
          <p:nvPr>
            <p:ph type="ftr" sz="quarter" idx="11"/>
          </p:nvPr>
        </p:nvSpPr>
        <p:spPr/>
        <p:txBody>
          <a:bodyPr/>
          <a:lstStyle/>
          <a:p>
            <a:r>
              <a:rPr lang="en-US"/>
              <a:t>PHY 711  Fall 2020 -- Lecture 40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69722049"/>
              </p:ext>
            </p:extLst>
          </p:nvPr>
        </p:nvGraphicFramePr>
        <p:xfrm>
          <a:off x="914400" y="457200"/>
          <a:ext cx="3128963" cy="550863"/>
        </p:xfrm>
        <a:graphic>
          <a:graphicData uri="http://schemas.openxmlformats.org/presentationml/2006/ole">
            <mc:AlternateContent xmlns:mc="http://schemas.openxmlformats.org/markup-compatibility/2006">
              <mc:Choice xmlns:v="urn:schemas-microsoft-com:vml" Requires="v">
                <p:oleObj spid="_x0000_s482338" name="数式" r:id="rId4" imgW="1333440" imgH="241200" progId="Equation.3">
                  <p:embed/>
                </p:oleObj>
              </mc:Choice>
              <mc:Fallback>
                <p:oleObj name="数式" r:id="rId4" imgW="1333440" imgH="241200" progId="Equation.3">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57200"/>
                        <a:ext cx="312896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636903173"/>
              </p:ext>
            </p:extLst>
          </p:nvPr>
        </p:nvGraphicFramePr>
        <p:xfrm>
          <a:off x="838200" y="1301750"/>
          <a:ext cx="4878388" cy="1830388"/>
        </p:xfrm>
        <a:graphic>
          <a:graphicData uri="http://schemas.openxmlformats.org/presentationml/2006/ole">
            <mc:AlternateContent xmlns:mc="http://schemas.openxmlformats.org/markup-compatibility/2006">
              <mc:Choice xmlns:v="urn:schemas-microsoft-com:vml" Requires="v">
                <p:oleObj spid="_x0000_s482339" name="数式" r:id="rId6" imgW="2425680" imgH="939600" progId="Equation.3">
                  <p:embed/>
                </p:oleObj>
              </mc:Choice>
              <mc:Fallback>
                <p:oleObj name="数式" r:id="rId6" imgW="2425680" imgH="939600" progId="Equation.3">
                  <p:embed/>
                  <p:pic>
                    <p:nvPicPr>
                      <p:cNvPr id="6" name="Object 5"/>
                      <p:cNvPicPr>
                        <a:picLocks noChangeAspect="1" noChangeArrowheads="1"/>
                      </p:cNvPicPr>
                      <p:nvPr/>
                    </p:nvPicPr>
                    <p:blipFill>
                      <a:blip r:embed="rId7"/>
                      <a:srcRect/>
                      <a:stretch>
                        <a:fillRect/>
                      </a:stretch>
                    </p:blipFill>
                    <p:spPr bwMode="auto">
                      <a:xfrm>
                        <a:off x="838200" y="1301750"/>
                        <a:ext cx="4878388"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980884161"/>
              </p:ext>
            </p:extLst>
          </p:nvPr>
        </p:nvGraphicFramePr>
        <p:xfrm>
          <a:off x="1293812" y="3352800"/>
          <a:ext cx="4878388" cy="2819400"/>
        </p:xfrm>
        <a:graphic>
          <a:graphicData uri="http://schemas.openxmlformats.org/presentationml/2006/ole">
            <mc:AlternateContent xmlns:mc="http://schemas.openxmlformats.org/markup-compatibility/2006">
              <mc:Choice xmlns:v="urn:schemas-microsoft-com:vml" Requires="v">
                <p:oleObj spid="_x0000_s482340" name="数式" r:id="rId8" imgW="2425680" imgH="1447560" progId="Equation.3">
                  <p:embed/>
                </p:oleObj>
              </mc:Choice>
              <mc:Fallback>
                <p:oleObj name="数式" r:id="rId8" imgW="2425680" imgH="1447560" progId="Equation.3">
                  <p:embed/>
                  <p:pic>
                    <p:nvPicPr>
                      <p:cNvPr id="7" name="Object 6"/>
                      <p:cNvPicPr>
                        <a:picLocks noChangeAspect="1" noChangeArrowheads="1"/>
                      </p:cNvPicPr>
                      <p:nvPr/>
                    </p:nvPicPr>
                    <p:blipFill>
                      <a:blip r:embed="rId9"/>
                      <a:srcRect/>
                      <a:stretch>
                        <a:fillRect/>
                      </a:stretch>
                    </p:blipFill>
                    <p:spPr bwMode="auto">
                      <a:xfrm>
                        <a:off x="1293812" y="3352800"/>
                        <a:ext cx="487838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58217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11/30/2020</a:t>
            </a:r>
            <a:endParaRPr lang="en-US" dirty="0"/>
          </a:p>
        </p:txBody>
      </p:sp>
      <p:sp>
        <p:nvSpPr>
          <p:cNvPr id="3" name="Footer Placeholder 2"/>
          <p:cNvSpPr>
            <a:spLocks noGrp="1"/>
          </p:cNvSpPr>
          <p:nvPr>
            <p:ph type="ftr" sz="quarter" idx="11"/>
          </p:nvPr>
        </p:nvSpPr>
        <p:spPr/>
        <p:txBody>
          <a:bodyPr/>
          <a:lstStyle/>
          <a:p>
            <a:r>
              <a:rPr lang="en-US"/>
              <a:t>PHY 711  Fall 2020 -- Lecture 40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863355127"/>
              </p:ext>
            </p:extLst>
          </p:nvPr>
        </p:nvGraphicFramePr>
        <p:xfrm>
          <a:off x="1648883" y="930804"/>
          <a:ext cx="387350" cy="550863"/>
        </p:xfrm>
        <a:graphic>
          <a:graphicData uri="http://schemas.openxmlformats.org/presentationml/2006/ole">
            <mc:AlternateContent xmlns:mc="http://schemas.openxmlformats.org/markup-compatibility/2006">
              <mc:Choice xmlns:v="urn:schemas-microsoft-com:vml" Requires="v">
                <p:oleObj spid="_x0000_s483384" name="数式" r:id="rId4" imgW="164880" imgH="241200" progId="Equation.3">
                  <p:embed/>
                </p:oleObj>
              </mc:Choice>
              <mc:Fallback>
                <p:oleObj name="数式" r:id="rId4" imgW="164880" imgH="241200" progId="Equation.3">
                  <p:embed/>
                  <p:pic>
                    <p:nvPicPr>
                      <p:cNvPr id="6" name="Object 5"/>
                      <p:cNvPicPr>
                        <a:picLocks noChangeAspect="1" noChangeArrowheads="1"/>
                      </p:cNvPicPr>
                      <p:nvPr/>
                    </p:nvPicPr>
                    <p:blipFill>
                      <a:blip r:embed="rId5"/>
                      <a:srcRect/>
                      <a:stretch>
                        <a:fillRect/>
                      </a:stretch>
                    </p:blipFill>
                    <p:spPr bwMode="auto">
                      <a:xfrm>
                        <a:off x="1648883" y="930804"/>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8" name="Group 17"/>
          <p:cNvGrpSpPr/>
          <p:nvPr/>
        </p:nvGrpSpPr>
        <p:grpSpPr>
          <a:xfrm>
            <a:off x="304800" y="1447800"/>
            <a:ext cx="3513668" cy="3863340"/>
            <a:chOff x="304800" y="1447800"/>
            <a:chExt cx="3513668" cy="3863340"/>
          </a:xfrm>
        </p:grpSpPr>
        <p:pic>
          <p:nvPicPr>
            <p:cNvPr id="19" name="Picture 2" descr="http://upload.wikimedia.org/wikipedia/commons/thumb/a/a1/Eulerangles.svg/300px-Eulerangles.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447800"/>
              <a:ext cx="3429000" cy="386334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524000" y="4267200"/>
              <a:ext cx="361950" cy="457200"/>
            </a:xfrm>
            <a:prstGeom prst="rect">
              <a:avLst/>
            </a:prstGeom>
            <a:noFill/>
          </p:spPr>
          <p:txBody>
            <a:bodyPr wrap="square" rtlCol="0">
              <a:spAutoFit/>
            </a:bodyPr>
            <a:lstStyle/>
            <a:p>
              <a:r>
                <a:rPr lang="en-US" sz="2400" b="1" dirty="0">
                  <a:solidFill>
                    <a:srgbClr val="00B0F0"/>
                  </a:solidFill>
                  <a:latin typeface="+mj-lt"/>
                </a:rPr>
                <a:t>y</a:t>
              </a:r>
            </a:p>
          </p:txBody>
        </p:sp>
        <p:cxnSp>
          <p:nvCxnSpPr>
            <p:cNvPr id="22" name="Straight Arrow Connector 21"/>
            <p:cNvCxnSpPr/>
            <p:nvPr/>
          </p:nvCxnSpPr>
          <p:spPr>
            <a:xfrm flipH="1">
              <a:off x="304800" y="3810000"/>
              <a:ext cx="16383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57200" y="3352800"/>
              <a:ext cx="361950" cy="457200"/>
            </a:xfrm>
            <a:prstGeom prst="rect">
              <a:avLst/>
            </a:prstGeom>
            <a:solidFill>
              <a:schemeClr val="bg1"/>
            </a:solidFill>
          </p:spPr>
          <p:txBody>
            <a:bodyPr wrap="square" rtlCol="0">
              <a:spAutoFit/>
            </a:bodyPr>
            <a:lstStyle/>
            <a:p>
              <a:r>
                <a:rPr lang="en-US" sz="2400" b="1" dirty="0">
                  <a:solidFill>
                    <a:srgbClr val="00B0F0"/>
                  </a:solidFill>
                  <a:latin typeface="+mj-lt"/>
                </a:rPr>
                <a:t>x</a:t>
              </a:r>
            </a:p>
          </p:txBody>
        </p:sp>
        <p:sp>
          <p:nvSpPr>
            <p:cNvPr id="24" name="TextBox 23"/>
            <p:cNvSpPr txBox="1"/>
            <p:nvPr/>
          </p:nvSpPr>
          <p:spPr>
            <a:xfrm>
              <a:off x="2971801" y="3657600"/>
              <a:ext cx="846667" cy="457200"/>
            </a:xfrm>
            <a:prstGeom prst="rect">
              <a:avLst/>
            </a:prstGeom>
            <a:solidFill>
              <a:schemeClr val="bg1"/>
            </a:solidFill>
          </p:spPr>
          <p:txBody>
            <a:bodyPr wrap="square" rtlCol="0">
              <a:spAutoFit/>
            </a:bodyPr>
            <a:lstStyle/>
            <a:p>
              <a:r>
                <a:rPr lang="en-US" sz="2400" b="1" dirty="0">
                  <a:solidFill>
                    <a:srgbClr val="FF0000"/>
                  </a:solidFill>
                  <a:latin typeface="+mj-lt"/>
                </a:rPr>
                <a:t>y</a:t>
              </a:r>
            </a:p>
          </p:txBody>
        </p:sp>
        <p:cxnSp>
          <p:nvCxnSpPr>
            <p:cNvPr id="25" name="Straight Arrow Connector 24"/>
            <p:cNvCxnSpPr/>
            <p:nvPr/>
          </p:nvCxnSpPr>
          <p:spPr>
            <a:xfrm flipH="1">
              <a:off x="1295400" y="4724400"/>
              <a:ext cx="228600" cy="5867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009650" y="4648200"/>
              <a:ext cx="361950" cy="457200"/>
            </a:xfrm>
            <a:prstGeom prst="rect">
              <a:avLst/>
            </a:prstGeom>
            <a:solidFill>
              <a:schemeClr val="bg1"/>
            </a:solidFill>
          </p:spPr>
          <p:txBody>
            <a:bodyPr wrap="square" rtlCol="0">
              <a:spAutoFit/>
            </a:bodyPr>
            <a:lstStyle/>
            <a:p>
              <a:r>
                <a:rPr lang="en-US" sz="2400" b="1" dirty="0">
                  <a:solidFill>
                    <a:srgbClr val="FF0000"/>
                  </a:solidFill>
                  <a:latin typeface="+mj-lt"/>
                </a:rPr>
                <a:t>x</a:t>
              </a:r>
            </a:p>
          </p:txBody>
        </p:sp>
        <p:cxnSp>
          <p:nvCxnSpPr>
            <p:cNvPr id="27" name="Straight Arrow Connector 26"/>
            <p:cNvCxnSpPr/>
            <p:nvPr/>
          </p:nvCxnSpPr>
          <p:spPr>
            <a:xfrm flipV="1">
              <a:off x="1943100" y="2362200"/>
              <a:ext cx="647700" cy="1371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514600" y="20574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9" name="Object 28"/>
          <p:cNvGraphicFramePr>
            <a:graphicFrameLocks noChangeAspect="1"/>
          </p:cNvGraphicFramePr>
          <p:nvPr>
            <p:extLst>
              <p:ext uri="{D42A27DB-BD31-4B8C-83A1-F6EECF244321}">
                <p14:modId xmlns:p14="http://schemas.microsoft.com/office/powerpoint/2010/main" val="968527042"/>
              </p:ext>
            </p:extLst>
          </p:nvPr>
        </p:nvGraphicFramePr>
        <p:xfrm>
          <a:off x="3048000" y="4721225"/>
          <a:ext cx="387350" cy="522288"/>
        </p:xfrm>
        <a:graphic>
          <a:graphicData uri="http://schemas.openxmlformats.org/presentationml/2006/ole">
            <mc:AlternateContent xmlns:mc="http://schemas.openxmlformats.org/markup-compatibility/2006">
              <mc:Choice xmlns:v="urn:schemas-microsoft-com:vml" Requires="v">
                <p:oleObj spid="_x0000_s483385" name="数式" r:id="rId7" imgW="164880" imgH="228600" progId="Equation.3">
                  <p:embed/>
                </p:oleObj>
              </mc:Choice>
              <mc:Fallback>
                <p:oleObj name="数式" r:id="rId7" imgW="164880" imgH="228600" progId="Equation.3">
                  <p:embed/>
                  <p:pic>
                    <p:nvPicPr>
                      <p:cNvPr id="29" name="Object 28"/>
                      <p:cNvPicPr>
                        <a:picLocks noChangeAspect="1" noChangeArrowheads="1"/>
                      </p:cNvPicPr>
                      <p:nvPr/>
                    </p:nvPicPr>
                    <p:blipFill>
                      <a:blip r:embed="rId8"/>
                      <a:srcRect/>
                      <a:stretch>
                        <a:fillRect/>
                      </a:stretch>
                    </p:blipFill>
                    <p:spPr bwMode="auto">
                      <a:xfrm>
                        <a:off x="3048000" y="4721225"/>
                        <a:ext cx="387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208131730"/>
              </p:ext>
            </p:extLst>
          </p:nvPr>
        </p:nvGraphicFramePr>
        <p:xfrm>
          <a:off x="152400" y="2801937"/>
          <a:ext cx="387350" cy="550863"/>
        </p:xfrm>
        <a:graphic>
          <a:graphicData uri="http://schemas.openxmlformats.org/presentationml/2006/ole">
            <mc:AlternateContent xmlns:mc="http://schemas.openxmlformats.org/markup-compatibility/2006">
              <mc:Choice xmlns:v="urn:schemas-microsoft-com:vml" Requires="v">
                <p:oleObj spid="_x0000_s483386" name="数式" r:id="rId9" imgW="164880" imgH="241200" progId="Equation.3">
                  <p:embed/>
                </p:oleObj>
              </mc:Choice>
              <mc:Fallback>
                <p:oleObj name="数式" r:id="rId9" imgW="164880" imgH="241200" progId="Equation.3">
                  <p:embed/>
                  <p:pic>
                    <p:nvPicPr>
                      <p:cNvPr id="30" name="Object 29"/>
                      <p:cNvPicPr>
                        <a:picLocks noChangeAspect="1" noChangeArrowheads="1"/>
                      </p:cNvPicPr>
                      <p:nvPr/>
                    </p:nvPicPr>
                    <p:blipFill>
                      <a:blip r:embed="rId10"/>
                      <a:srcRect/>
                      <a:stretch>
                        <a:fillRect/>
                      </a:stretch>
                    </p:blipFill>
                    <p:spPr bwMode="auto">
                      <a:xfrm>
                        <a:off x="152400" y="2801937"/>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504670030"/>
              </p:ext>
            </p:extLst>
          </p:nvPr>
        </p:nvGraphicFramePr>
        <p:xfrm>
          <a:off x="2819400" y="361157"/>
          <a:ext cx="3128962" cy="550862"/>
        </p:xfrm>
        <a:graphic>
          <a:graphicData uri="http://schemas.openxmlformats.org/presentationml/2006/ole">
            <mc:AlternateContent xmlns:mc="http://schemas.openxmlformats.org/markup-compatibility/2006">
              <mc:Choice xmlns:v="urn:schemas-microsoft-com:vml" Requires="v">
                <p:oleObj spid="_x0000_s483387" name="数式" r:id="rId11" imgW="1333440" imgH="241200" progId="Equation.3">
                  <p:embed/>
                </p:oleObj>
              </mc:Choice>
              <mc:Fallback>
                <p:oleObj name="数式" r:id="rId11" imgW="1333440" imgH="241200" progId="Equation.3">
                  <p:embed/>
                  <p:pic>
                    <p:nvPicPr>
                      <p:cNvPr id="31" name="Object 30"/>
                      <p:cNvPicPr>
                        <a:picLocks noChangeAspect="1" noChangeArrowheads="1"/>
                      </p:cNvPicPr>
                      <p:nvPr/>
                    </p:nvPicPr>
                    <p:blipFill>
                      <a:blip r:embed="rId12"/>
                      <a:srcRect/>
                      <a:stretch>
                        <a:fillRect/>
                      </a:stretch>
                    </p:blipFill>
                    <p:spPr bwMode="auto">
                      <a:xfrm>
                        <a:off x="2819400" y="361157"/>
                        <a:ext cx="3128962"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408848336"/>
              </p:ext>
            </p:extLst>
          </p:nvPr>
        </p:nvGraphicFramePr>
        <p:xfrm>
          <a:off x="3445832" y="1212850"/>
          <a:ext cx="5698168" cy="2146300"/>
        </p:xfrm>
        <a:graphic>
          <a:graphicData uri="http://schemas.openxmlformats.org/presentationml/2006/ole">
            <mc:AlternateContent xmlns:mc="http://schemas.openxmlformats.org/markup-compatibility/2006">
              <mc:Choice xmlns:v="urn:schemas-microsoft-com:vml" Requires="v">
                <p:oleObj spid="_x0000_s483388" name="Equation" r:id="rId13" imgW="3200400" imgH="1244520" progId="Equation.DSMT4">
                  <p:embed/>
                </p:oleObj>
              </mc:Choice>
              <mc:Fallback>
                <p:oleObj name="Equation" r:id="rId13" imgW="3200400" imgH="1244520" progId="Equation.DSMT4">
                  <p:embed/>
                  <p:pic>
                    <p:nvPicPr>
                      <p:cNvPr id="7" name="Object 6"/>
                      <p:cNvPicPr>
                        <a:picLocks noChangeAspect="1" noChangeArrowheads="1"/>
                      </p:cNvPicPr>
                      <p:nvPr/>
                    </p:nvPicPr>
                    <p:blipFill>
                      <a:blip r:embed="rId14"/>
                      <a:srcRect/>
                      <a:stretch>
                        <a:fillRect/>
                      </a:stretch>
                    </p:blipFill>
                    <p:spPr bwMode="auto">
                      <a:xfrm>
                        <a:off x="3445832" y="1212850"/>
                        <a:ext cx="5698168" cy="2146300"/>
                      </a:xfrm>
                      <a:prstGeom prst="rect">
                        <a:avLst/>
                      </a:prstGeom>
                      <a:solidFill>
                        <a:srgbClr val="FFFF00"/>
                      </a:solidFill>
                      <a:ln>
                        <a:noFill/>
                      </a:ln>
                    </p:spPr>
                  </p:pic>
                </p:oleObj>
              </mc:Fallback>
            </mc:AlternateContent>
          </a:graphicData>
        </a:graphic>
      </p:graphicFrame>
    </p:spTree>
    <p:extLst>
      <p:ext uri="{BB962C8B-B14F-4D97-AF65-F5344CB8AC3E}">
        <p14:creationId xmlns:p14="http://schemas.microsoft.com/office/powerpoint/2010/main" val="2706992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11/30/2020</a:t>
            </a:r>
            <a:endParaRPr lang="en-US" dirty="0"/>
          </a:p>
        </p:txBody>
      </p:sp>
      <p:sp>
        <p:nvSpPr>
          <p:cNvPr id="3" name="Footer Placeholder 2"/>
          <p:cNvSpPr>
            <a:spLocks noGrp="1"/>
          </p:cNvSpPr>
          <p:nvPr>
            <p:ph type="ftr" sz="quarter" idx="11"/>
          </p:nvPr>
        </p:nvSpPr>
        <p:spPr/>
        <p:txBody>
          <a:bodyPr/>
          <a:lstStyle/>
          <a:p>
            <a:r>
              <a:rPr lang="en-US"/>
              <a:t>PHY 711  Fall 2020 -- Lecture 40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609600" y="381000"/>
            <a:ext cx="7696200" cy="461665"/>
          </a:xfrm>
          <a:prstGeom prst="rect">
            <a:avLst/>
          </a:prstGeom>
          <a:noFill/>
        </p:spPr>
        <p:txBody>
          <a:bodyPr wrap="square" rtlCol="0">
            <a:spAutoFit/>
          </a:bodyPr>
          <a:lstStyle/>
          <a:p>
            <a:r>
              <a:rPr lang="en-US" sz="2400" dirty="0">
                <a:latin typeface="+mj-lt"/>
              </a:rPr>
              <a:t>Rotational kinetic energy</a:t>
            </a:r>
          </a:p>
        </p:txBody>
      </p:sp>
      <p:graphicFrame>
        <p:nvGraphicFramePr>
          <p:cNvPr id="6" name="Object 5"/>
          <p:cNvGraphicFramePr>
            <a:graphicFrameLocks noChangeAspect="1"/>
          </p:cNvGraphicFramePr>
          <p:nvPr>
            <p:extLst>
              <p:ext uri="{D42A27DB-BD31-4B8C-83A1-F6EECF244321}">
                <p14:modId xmlns:p14="http://schemas.microsoft.com/office/powerpoint/2010/main" val="658036743"/>
              </p:ext>
            </p:extLst>
          </p:nvPr>
        </p:nvGraphicFramePr>
        <p:xfrm>
          <a:off x="1363662" y="1331913"/>
          <a:ext cx="6256338" cy="3165475"/>
        </p:xfrm>
        <a:graphic>
          <a:graphicData uri="http://schemas.openxmlformats.org/presentationml/2006/ole">
            <mc:AlternateContent xmlns:mc="http://schemas.openxmlformats.org/markup-compatibility/2006">
              <mc:Choice xmlns:v="urn:schemas-microsoft-com:vml" Requires="v">
                <p:oleObj spid="_x0000_s484375" name="数式" r:id="rId4" imgW="3111480" imgH="1625400" progId="Equation.3">
                  <p:embed/>
                </p:oleObj>
              </mc:Choice>
              <mc:Fallback>
                <p:oleObj name="数式" r:id="rId4" imgW="3111480" imgH="1625400" progId="Equation.3">
                  <p:embed/>
                  <p:pic>
                    <p:nvPicPr>
                      <p:cNvPr id="6" name="Object 5"/>
                      <p:cNvPicPr>
                        <a:picLocks noChangeAspect="1" noChangeArrowheads="1"/>
                      </p:cNvPicPr>
                      <p:nvPr/>
                    </p:nvPicPr>
                    <p:blipFill>
                      <a:blip r:embed="rId5"/>
                      <a:srcRect/>
                      <a:stretch>
                        <a:fillRect/>
                      </a:stretch>
                    </p:blipFill>
                    <p:spPr bwMode="auto">
                      <a:xfrm>
                        <a:off x="1363662" y="1331913"/>
                        <a:ext cx="6256338"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833452047"/>
              </p:ext>
            </p:extLst>
          </p:nvPr>
        </p:nvGraphicFramePr>
        <p:xfrm>
          <a:off x="887413" y="4495800"/>
          <a:ext cx="7226300" cy="1236662"/>
        </p:xfrm>
        <a:graphic>
          <a:graphicData uri="http://schemas.openxmlformats.org/presentationml/2006/ole">
            <mc:AlternateContent xmlns:mc="http://schemas.openxmlformats.org/markup-compatibility/2006">
              <mc:Choice xmlns:v="urn:schemas-microsoft-com:vml" Requires="v">
                <p:oleObj spid="_x0000_s484376" name="数式" r:id="rId6" imgW="3593880" imgH="634680" progId="Equation.3">
                  <p:embed/>
                </p:oleObj>
              </mc:Choice>
              <mc:Fallback>
                <p:oleObj name="数式" r:id="rId6" imgW="3593880" imgH="634680" progId="Equation.3">
                  <p:embed/>
                  <p:pic>
                    <p:nvPicPr>
                      <p:cNvPr id="7" name="Object 6"/>
                      <p:cNvPicPr>
                        <a:picLocks noChangeAspect="1" noChangeArrowheads="1"/>
                      </p:cNvPicPr>
                      <p:nvPr/>
                    </p:nvPicPr>
                    <p:blipFill>
                      <a:blip r:embed="rId7"/>
                      <a:srcRect/>
                      <a:stretch>
                        <a:fillRect/>
                      </a:stretch>
                    </p:blipFill>
                    <p:spPr bwMode="auto">
                      <a:xfrm>
                        <a:off x="887413" y="4495800"/>
                        <a:ext cx="7226300"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00201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11/30/2020</a:t>
            </a:r>
            <a:endParaRPr lang="en-US" dirty="0"/>
          </a:p>
        </p:txBody>
      </p:sp>
      <p:sp>
        <p:nvSpPr>
          <p:cNvPr id="3" name="Footer Placeholder 2"/>
          <p:cNvSpPr>
            <a:spLocks noGrp="1"/>
          </p:cNvSpPr>
          <p:nvPr>
            <p:ph type="ftr" sz="quarter" idx="11"/>
          </p:nvPr>
        </p:nvSpPr>
        <p:spPr/>
        <p:txBody>
          <a:bodyPr/>
          <a:lstStyle/>
          <a:p>
            <a:r>
              <a:rPr lang="en-US"/>
              <a:t>PHY 711  Fall 2020 -- Lecture 40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304800" y="457200"/>
            <a:ext cx="8001000" cy="830997"/>
          </a:xfrm>
          <a:prstGeom prst="rect">
            <a:avLst/>
          </a:prstGeom>
          <a:noFill/>
        </p:spPr>
        <p:txBody>
          <a:bodyPr wrap="square" rtlCol="0">
            <a:spAutoFit/>
          </a:bodyPr>
          <a:lstStyle/>
          <a:p>
            <a:r>
              <a:rPr lang="en-US" sz="2400" dirty="0">
                <a:latin typeface="+mj-lt"/>
              </a:rPr>
              <a:t>General transformation between rotated coordinates – Euler angles</a:t>
            </a:r>
          </a:p>
        </p:txBody>
      </p:sp>
      <p:sp>
        <p:nvSpPr>
          <p:cNvPr id="6" name="TextBox 5"/>
          <p:cNvSpPr txBox="1"/>
          <p:nvPr/>
        </p:nvSpPr>
        <p:spPr>
          <a:xfrm>
            <a:off x="152400" y="5638800"/>
            <a:ext cx="6477000" cy="457200"/>
          </a:xfrm>
          <a:prstGeom prst="rect">
            <a:avLst/>
          </a:prstGeom>
          <a:noFill/>
        </p:spPr>
        <p:txBody>
          <a:bodyPr wrap="square" rtlCol="0">
            <a:spAutoFit/>
          </a:bodyPr>
          <a:lstStyle/>
          <a:p>
            <a:r>
              <a:rPr lang="en-US" sz="2400" dirty="0">
                <a:latin typeface="+mj-lt"/>
                <a:hlinkClick r:id="rId4"/>
              </a:rPr>
              <a:t>http://en.wikipedia.org/wiki/Euler_angles</a:t>
            </a:r>
            <a:endParaRPr lang="en-US" sz="2400" dirty="0">
              <a:latin typeface="+mj-lt"/>
            </a:endParaRPr>
          </a:p>
        </p:txBody>
      </p:sp>
      <p:sp>
        <p:nvSpPr>
          <p:cNvPr id="7" name="TextBox 6"/>
          <p:cNvSpPr txBox="1"/>
          <p:nvPr/>
        </p:nvSpPr>
        <p:spPr>
          <a:xfrm>
            <a:off x="2027767" y="1447800"/>
            <a:ext cx="3429000" cy="457200"/>
          </a:xfrm>
          <a:prstGeom prst="rect">
            <a:avLst/>
          </a:prstGeom>
          <a:noFill/>
        </p:spPr>
        <p:txBody>
          <a:bodyPr wrap="square" rtlCol="0">
            <a:spAutoFit/>
          </a:bodyPr>
          <a:lstStyle/>
          <a:p>
            <a:r>
              <a:rPr lang="en-US" sz="2400" b="1" dirty="0">
                <a:solidFill>
                  <a:srgbClr val="00B0F0"/>
                </a:solidFill>
                <a:latin typeface="+mj-lt"/>
              </a:rPr>
              <a:t>inertial</a:t>
            </a:r>
          </a:p>
        </p:txBody>
      </p:sp>
      <p:grpSp>
        <p:nvGrpSpPr>
          <p:cNvPr id="22" name="Group 21"/>
          <p:cNvGrpSpPr/>
          <p:nvPr/>
        </p:nvGrpSpPr>
        <p:grpSpPr>
          <a:xfrm>
            <a:off x="228600" y="1447800"/>
            <a:ext cx="3589868" cy="3863340"/>
            <a:chOff x="228600" y="1447800"/>
            <a:chExt cx="3589868" cy="3863340"/>
          </a:xfrm>
        </p:grpSpPr>
        <p:pic>
          <p:nvPicPr>
            <p:cNvPr id="240642" name="Picture 2" descr="http://upload.wikimedia.org/wikipedia/commons/thumb/a/a1/Eulerangles.svg/300px-Eulerangles.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447800"/>
              <a:ext cx="3429000" cy="38633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28600" y="2133600"/>
              <a:ext cx="3429000" cy="457200"/>
            </a:xfrm>
            <a:prstGeom prst="rect">
              <a:avLst/>
            </a:prstGeom>
            <a:noFill/>
          </p:spPr>
          <p:txBody>
            <a:bodyPr wrap="square" rtlCol="0">
              <a:spAutoFit/>
            </a:bodyPr>
            <a:lstStyle/>
            <a:p>
              <a:r>
                <a:rPr lang="en-US" sz="2400" b="1" dirty="0">
                  <a:solidFill>
                    <a:srgbClr val="FF0000"/>
                  </a:solidFill>
                  <a:latin typeface="+mj-lt"/>
                </a:rPr>
                <a:t>body</a:t>
              </a:r>
            </a:p>
          </p:txBody>
        </p:sp>
        <p:sp>
          <p:nvSpPr>
            <p:cNvPr id="8" name="TextBox 7"/>
            <p:cNvSpPr txBox="1"/>
            <p:nvPr/>
          </p:nvSpPr>
          <p:spPr>
            <a:xfrm>
              <a:off x="1524000" y="4267200"/>
              <a:ext cx="361950" cy="457200"/>
            </a:xfrm>
            <a:prstGeom prst="rect">
              <a:avLst/>
            </a:prstGeom>
            <a:noFill/>
          </p:spPr>
          <p:txBody>
            <a:bodyPr wrap="square" rtlCol="0">
              <a:spAutoFit/>
            </a:bodyPr>
            <a:lstStyle/>
            <a:p>
              <a:r>
                <a:rPr lang="en-US" sz="2400" b="1" dirty="0">
                  <a:solidFill>
                    <a:srgbClr val="00B0F0"/>
                  </a:solidFill>
                  <a:latin typeface="+mj-lt"/>
                </a:rPr>
                <a:t>y</a:t>
              </a:r>
            </a:p>
          </p:txBody>
        </p:sp>
        <p:cxnSp>
          <p:nvCxnSpPr>
            <p:cNvPr id="11" name="Straight Arrow Connector 10"/>
            <p:cNvCxnSpPr/>
            <p:nvPr/>
          </p:nvCxnSpPr>
          <p:spPr>
            <a:xfrm flipH="1">
              <a:off x="304800" y="3810000"/>
              <a:ext cx="16383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3352800"/>
              <a:ext cx="361950" cy="457200"/>
            </a:xfrm>
            <a:prstGeom prst="rect">
              <a:avLst/>
            </a:prstGeom>
            <a:solidFill>
              <a:schemeClr val="bg1"/>
            </a:solidFill>
          </p:spPr>
          <p:txBody>
            <a:bodyPr wrap="square" rtlCol="0">
              <a:spAutoFit/>
            </a:bodyPr>
            <a:lstStyle/>
            <a:p>
              <a:r>
                <a:rPr lang="en-US" sz="2400" b="1" dirty="0">
                  <a:solidFill>
                    <a:srgbClr val="00B0F0"/>
                  </a:solidFill>
                  <a:latin typeface="+mj-lt"/>
                </a:rPr>
                <a:t>x</a:t>
              </a:r>
            </a:p>
          </p:txBody>
        </p:sp>
        <p:sp>
          <p:nvSpPr>
            <p:cNvPr id="14" name="TextBox 13"/>
            <p:cNvSpPr txBox="1"/>
            <p:nvPr/>
          </p:nvSpPr>
          <p:spPr>
            <a:xfrm>
              <a:off x="2971801" y="3657600"/>
              <a:ext cx="846667" cy="457200"/>
            </a:xfrm>
            <a:prstGeom prst="rect">
              <a:avLst/>
            </a:prstGeom>
            <a:solidFill>
              <a:schemeClr val="bg1"/>
            </a:solidFill>
          </p:spPr>
          <p:txBody>
            <a:bodyPr wrap="square" rtlCol="0">
              <a:spAutoFit/>
            </a:bodyPr>
            <a:lstStyle/>
            <a:p>
              <a:r>
                <a:rPr lang="en-US" sz="2400" b="1" dirty="0">
                  <a:solidFill>
                    <a:srgbClr val="FF0000"/>
                  </a:solidFill>
                  <a:latin typeface="+mj-lt"/>
                </a:rPr>
                <a:t>y</a:t>
              </a:r>
            </a:p>
          </p:txBody>
        </p:sp>
        <p:cxnSp>
          <p:nvCxnSpPr>
            <p:cNvPr id="15" name="Straight Arrow Connector 14"/>
            <p:cNvCxnSpPr/>
            <p:nvPr/>
          </p:nvCxnSpPr>
          <p:spPr>
            <a:xfrm flipH="1">
              <a:off x="1295400" y="4724400"/>
              <a:ext cx="228600" cy="5867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09650" y="4648200"/>
              <a:ext cx="361950" cy="457200"/>
            </a:xfrm>
            <a:prstGeom prst="rect">
              <a:avLst/>
            </a:prstGeom>
            <a:solidFill>
              <a:schemeClr val="bg1"/>
            </a:solidFill>
          </p:spPr>
          <p:txBody>
            <a:bodyPr wrap="square" rtlCol="0">
              <a:spAutoFit/>
            </a:bodyPr>
            <a:lstStyle/>
            <a:p>
              <a:r>
                <a:rPr lang="en-US" sz="2400" b="1" dirty="0">
                  <a:solidFill>
                    <a:srgbClr val="FF0000"/>
                  </a:solidFill>
                  <a:latin typeface="+mj-lt"/>
                </a:rPr>
                <a:t>x</a:t>
              </a:r>
            </a:p>
          </p:txBody>
        </p:sp>
        <p:cxnSp>
          <p:nvCxnSpPr>
            <p:cNvPr id="18" name="Straight Arrow Connector 17"/>
            <p:cNvCxnSpPr/>
            <p:nvPr/>
          </p:nvCxnSpPr>
          <p:spPr>
            <a:xfrm flipV="1">
              <a:off x="1943100" y="2362200"/>
              <a:ext cx="647700" cy="1371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514600" y="20574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0" name="Object 9"/>
          <p:cNvGraphicFramePr>
            <a:graphicFrameLocks noChangeAspect="1"/>
          </p:cNvGraphicFramePr>
          <p:nvPr>
            <p:extLst>
              <p:ext uri="{D42A27DB-BD31-4B8C-83A1-F6EECF244321}">
                <p14:modId xmlns:p14="http://schemas.microsoft.com/office/powerpoint/2010/main" val="3840603322"/>
              </p:ext>
            </p:extLst>
          </p:nvPr>
        </p:nvGraphicFramePr>
        <p:xfrm>
          <a:off x="3363913" y="1744663"/>
          <a:ext cx="5514975" cy="1692275"/>
        </p:xfrm>
        <a:graphic>
          <a:graphicData uri="http://schemas.openxmlformats.org/presentationml/2006/ole">
            <mc:AlternateContent xmlns:mc="http://schemas.openxmlformats.org/markup-compatibility/2006">
              <mc:Choice xmlns:v="urn:schemas-microsoft-com:vml" Requires="v">
                <p:oleObj spid="_x0000_s485391" name="数式" r:id="rId6" imgW="3733560" imgH="1180800" progId="Equation.3">
                  <p:embed/>
                </p:oleObj>
              </mc:Choice>
              <mc:Fallback>
                <p:oleObj name="数式" r:id="rId6" imgW="3733560" imgH="1180800" progId="Equation.3">
                  <p:embed/>
                  <p:pic>
                    <p:nvPicPr>
                      <p:cNvPr id="10" name="Object 9"/>
                      <p:cNvPicPr>
                        <a:picLocks noChangeAspect="1" noChangeArrowheads="1"/>
                      </p:cNvPicPr>
                      <p:nvPr/>
                    </p:nvPicPr>
                    <p:blipFill>
                      <a:blip r:embed="rId7"/>
                      <a:srcRect/>
                      <a:stretch>
                        <a:fillRect/>
                      </a:stretch>
                    </p:blipFill>
                    <p:spPr bwMode="auto">
                      <a:xfrm>
                        <a:off x="3363913" y="1744663"/>
                        <a:ext cx="5514975" cy="1692275"/>
                      </a:xfrm>
                      <a:prstGeom prst="rect">
                        <a:avLst/>
                      </a:prstGeom>
                      <a:noFill/>
                      <a:ln>
                        <a:noFill/>
                      </a:ln>
                    </p:spPr>
                  </p:pic>
                </p:oleObj>
              </mc:Fallback>
            </mc:AlternateContent>
          </a:graphicData>
        </a:graphic>
      </p:graphicFrame>
      <p:sp>
        <p:nvSpPr>
          <p:cNvPr id="12" name="TextBox 11">
            <a:extLst>
              <a:ext uri="{FF2B5EF4-FFF2-40B4-BE49-F238E27FC236}">
                <a16:creationId xmlns:a16="http://schemas.microsoft.com/office/drawing/2014/main" id="{62A65511-4FA5-4C67-9263-2CB08531D0BC}"/>
              </a:ext>
            </a:extLst>
          </p:cNvPr>
          <p:cNvSpPr txBox="1"/>
          <p:nvPr/>
        </p:nvSpPr>
        <p:spPr>
          <a:xfrm>
            <a:off x="2009774" y="1442049"/>
            <a:ext cx="1314451" cy="457200"/>
          </a:xfrm>
          <a:prstGeom prst="rect">
            <a:avLst/>
          </a:prstGeom>
          <a:solidFill>
            <a:schemeClr val="bg1"/>
          </a:solidFill>
        </p:spPr>
        <p:txBody>
          <a:bodyPr wrap="square" rtlCol="0">
            <a:spAutoFit/>
          </a:bodyPr>
          <a:lstStyle/>
          <a:p>
            <a:r>
              <a:rPr lang="en-US" sz="2400" b="1" dirty="0">
                <a:solidFill>
                  <a:srgbClr val="00B0F0"/>
                </a:solidFill>
                <a:latin typeface="+mj-lt"/>
              </a:rPr>
              <a:t>initial</a:t>
            </a:r>
          </a:p>
        </p:txBody>
      </p:sp>
      <p:sp>
        <p:nvSpPr>
          <p:cNvPr id="23" name="TextBox 22">
            <a:extLst>
              <a:ext uri="{FF2B5EF4-FFF2-40B4-BE49-F238E27FC236}">
                <a16:creationId xmlns:a16="http://schemas.microsoft.com/office/drawing/2014/main" id="{7A5AAE15-3D34-4A86-86E8-F74771CA388E}"/>
              </a:ext>
            </a:extLst>
          </p:cNvPr>
          <p:cNvSpPr txBox="1"/>
          <p:nvPr/>
        </p:nvSpPr>
        <p:spPr>
          <a:xfrm>
            <a:off x="294750" y="2080261"/>
            <a:ext cx="1314451" cy="457200"/>
          </a:xfrm>
          <a:prstGeom prst="rect">
            <a:avLst/>
          </a:prstGeom>
          <a:solidFill>
            <a:schemeClr val="bg1"/>
          </a:solidFill>
        </p:spPr>
        <p:txBody>
          <a:bodyPr wrap="square" rtlCol="0">
            <a:spAutoFit/>
          </a:bodyPr>
          <a:lstStyle/>
          <a:p>
            <a:r>
              <a:rPr lang="en-US" sz="2400" b="1" dirty="0">
                <a:solidFill>
                  <a:srgbClr val="FF0000"/>
                </a:solidFill>
                <a:latin typeface="+mj-lt"/>
              </a:rPr>
              <a:t>final</a:t>
            </a:r>
          </a:p>
        </p:txBody>
      </p:sp>
    </p:spTree>
    <p:extLst>
      <p:ext uri="{BB962C8B-B14F-4D97-AF65-F5344CB8AC3E}">
        <p14:creationId xmlns:p14="http://schemas.microsoft.com/office/powerpoint/2010/main" val="126208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BA44C2-2FB3-4D5B-B7EE-FDC6A13BB361}"/>
              </a:ext>
            </a:extLst>
          </p:cNvPr>
          <p:cNvSpPr>
            <a:spLocks noGrp="1"/>
          </p:cNvSpPr>
          <p:nvPr>
            <p:ph type="dt" sz="half" idx="10"/>
          </p:nvPr>
        </p:nvSpPr>
        <p:spPr/>
        <p:txBody>
          <a:bodyPr/>
          <a:lstStyle/>
          <a:p>
            <a:r>
              <a:rPr lang="en-US"/>
              <a:t>11/30/2020</a:t>
            </a:r>
            <a:endParaRPr lang="en-US" dirty="0"/>
          </a:p>
        </p:txBody>
      </p:sp>
      <p:sp>
        <p:nvSpPr>
          <p:cNvPr id="3" name="Footer Placeholder 2">
            <a:extLst>
              <a:ext uri="{FF2B5EF4-FFF2-40B4-BE49-F238E27FC236}">
                <a16:creationId xmlns:a16="http://schemas.microsoft.com/office/drawing/2014/main" id="{4617ACD7-5FBA-4CBE-82A3-A3C63332ECDB}"/>
              </a:ext>
            </a:extLst>
          </p:cNvPr>
          <p:cNvSpPr>
            <a:spLocks noGrp="1"/>
          </p:cNvSpPr>
          <p:nvPr>
            <p:ph type="ftr" sz="quarter" idx="11"/>
          </p:nvPr>
        </p:nvSpPr>
        <p:spPr/>
        <p:txBody>
          <a:bodyPr/>
          <a:lstStyle/>
          <a:p>
            <a:r>
              <a:rPr lang="en-US"/>
              <a:t>PHY 711  Fall 2020 -- Lecture 40</a:t>
            </a:r>
            <a:endParaRPr lang="en-US" dirty="0"/>
          </a:p>
        </p:txBody>
      </p:sp>
      <p:sp>
        <p:nvSpPr>
          <p:cNvPr id="4" name="Slide Number Placeholder 3">
            <a:extLst>
              <a:ext uri="{FF2B5EF4-FFF2-40B4-BE49-F238E27FC236}">
                <a16:creationId xmlns:a16="http://schemas.microsoft.com/office/drawing/2014/main" id="{1EBD1549-73E1-4334-8758-2E73FA2CF26C}"/>
              </a:ext>
            </a:extLst>
          </p:cNvPr>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a:extLst>
              <a:ext uri="{FF2B5EF4-FFF2-40B4-BE49-F238E27FC236}">
                <a16:creationId xmlns:a16="http://schemas.microsoft.com/office/drawing/2014/main" id="{D4D04680-7F6F-4B49-A8DD-779CF4B2BFD5}"/>
              </a:ext>
            </a:extLst>
          </p:cNvPr>
          <p:cNvSpPr txBox="1"/>
          <p:nvPr/>
        </p:nvSpPr>
        <p:spPr>
          <a:xfrm>
            <a:off x="152400" y="304800"/>
            <a:ext cx="8382000" cy="461665"/>
          </a:xfrm>
          <a:prstGeom prst="rect">
            <a:avLst/>
          </a:prstGeom>
          <a:noFill/>
        </p:spPr>
        <p:txBody>
          <a:bodyPr wrap="square" rtlCol="0">
            <a:spAutoFit/>
          </a:bodyPr>
          <a:lstStyle/>
          <a:p>
            <a:r>
              <a:rPr lang="en-US" sz="2400" dirty="0">
                <a:latin typeface="+mj-lt"/>
              </a:rPr>
              <a:t>Example  -- rotate by </a:t>
            </a:r>
            <a:r>
              <a:rPr lang="en-US" sz="2400" dirty="0">
                <a:latin typeface="Symbol" panose="05050102010706020507" pitchFamily="18" charset="2"/>
              </a:rPr>
              <a:t>f</a:t>
            </a:r>
            <a:r>
              <a:rPr lang="en-US" sz="2400" dirty="0">
                <a:latin typeface="+mj-lt"/>
              </a:rPr>
              <a:t> about the z-axis</a:t>
            </a:r>
          </a:p>
        </p:txBody>
      </p:sp>
      <p:cxnSp>
        <p:nvCxnSpPr>
          <p:cNvPr id="7" name="Straight Arrow Connector 6">
            <a:extLst>
              <a:ext uri="{FF2B5EF4-FFF2-40B4-BE49-F238E27FC236}">
                <a16:creationId xmlns:a16="http://schemas.microsoft.com/office/drawing/2014/main" id="{69AAF772-18A5-40A3-AD87-AF21857FCDF3}"/>
              </a:ext>
            </a:extLst>
          </p:cNvPr>
          <p:cNvCxnSpPr/>
          <p:nvPr/>
        </p:nvCxnSpPr>
        <p:spPr>
          <a:xfrm flipV="1">
            <a:off x="1828800" y="1676400"/>
            <a:ext cx="0" cy="17526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97E1A20-21C0-49A9-B706-F80FB50AADBB}"/>
              </a:ext>
            </a:extLst>
          </p:cNvPr>
          <p:cNvCxnSpPr>
            <a:cxnSpLocks/>
          </p:cNvCxnSpPr>
          <p:nvPr/>
        </p:nvCxnSpPr>
        <p:spPr>
          <a:xfrm>
            <a:off x="1828800" y="3429000"/>
            <a:ext cx="152399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DB50440-C1C2-475A-9138-44DC376E5855}"/>
              </a:ext>
            </a:extLst>
          </p:cNvPr>
          <p:cNvCxnSpPr>
            <a:cxnSpLocks/>
          </p:cNvCxnSpPr>
          <p:nvPr/>
        </p:nvCxnSpPr>
        <p:spPr>
          <a:xfrm flipH="1">
            <a:off x="990600" y="3429000"/>
            <a:ext cx="858327" cy="90993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1BA976D-D3E0-4E51-9BA9-84A565600A83}"/>
              </a:ext>
            </a:extLst>
          </p:cNvPr>
          <p:cNvSpPr txBox="1"/>
          <p:nvPr/>
        </p:nvSpPr>
        <p:spPr>
          <a:xfrm>
            <a:off x="1524000" y="1371600"/>
            <a:ext cx="457191" cy="461665"/>
          </a:xfrm>
          <a:prstGeom prst="rect">
            <a:avLst/>
          </a:prstGeom>
          <a:noFill/>
        </p:spPr>
        <p:txBody>
          <a:bodyPr wrap="square" rtlCol="0">
            <a:spAutoFit/>
          </a:bodyPr>
          <a:lstStyle/>
          <a:p>
            <a:r>
              <a:rPr lang="en-US" sz="2400" b="1" dirty="0">
                <a:latin typeface="+mj-lt"/>
              </a:rPr>
              <a:t>z</a:t>
            </a:r>
          </a:p>
        </p:txBody>
      </p:sp>
      <p:sp>
        <p:nvSpPr>
          <p:cNvPr id="15" name="TextBox 14">
            <a:extLst>
              <a:ext uri="{FF2B5EF4-FFF2-40B4-BE49-F238E27FC236}">
                <a16:creationId xmlns:a16="http://schemas.microsoft.com/office/drawing/2014/main" id="{CD6D84D0-0BE8-4B85-BEE5-BDA0A7629C58}"/>
              </a:ext>
            </a:extLst>
          </p:cNvPr>
          <p:cNvSpPr txBox="1"/>
          <p:nvPr/>
        </p:nvSpPr>
        <p:spPr>
          <a:xfrm>
            <a:off x="3352799" y="3198167"/>
            <a:ext cx="457191" cy="461665"/>
          </a:xfrm>
          <a:prstGeom prst="rect">
            <a:avLst/>
          </a:prstGeom>
          <a:noFill/>
        </p:spPr>
        <p:txBody>
          <a:bodyPr wrap="square" rtlCol="0">
            <a:spAutoFit/>
          </a:bodyPr>
          <a:lstStyle/>
          <a:p>
            <a:r>
              <a:rPr lang="en-US" sz="2400" b="1" dirty="0">
                <a:latin typeface="+mj-lt"/>
              </a:rPr>
              <a:t>y</a:t>
            </a:r>
          </a:p>
        </p:txBody>
      </p:sp>
      <p:sp>
        <p:nvSpPr>
          <p:cNvPr id="16" name="TextBox 15">
            <a:extLst>
              <a:ext uri="{FF2B5EF4-FFF2-40B4-BE49-F238E27FC236}">
                <a16:creationId xmlns:a16="http://schemas.microsoft.com/office/drawing/2014/main" id="{84B0DC7F-DAB1-4910-916F-5D38740091A6}"/>
              </a:ext>
            </a:extLst>
          </p:cNvPr>
          <p:cNvSpPr txBox="1"/>
          <p:nvPr/>
        </p:nvSpPr>
        <p:spPr>
          <a:xfrm>
            <a:off x="685800" y="4267200"/>
            <a:ext cx="457191" cy="461665"/>
          </a:xfrm>
          <a:prstGeom prst="rect">
            <a:avLst/>
          </a:prstGeom>
          <a:noFill/>
        </p:spPr>
        <p:txBody>
          <a:bodyPr wrap="square" rtlCol="0">
            <a:spAutoFit/>
          </a:bodyPr>
          <a:lstStyle/>
          <a:p>
            <a:r>
              <a:rPr lang="en-US" sz="2400" b="1" dirty="0">
                <a:latin typeface="+mj-lt"/>
              </a:rPr>
              <a:t>x</a:t>
            </a:r>
          </a:p>
        </p:txBody>
      </p:sp>
      <p:cxnSp>
        <p:nvCxnSpPr>
          <p:cNvPr id="19" name="Straight Arrow Connector 18">
            <a:extLst>
              <a:ext uri="{FF2B5EF4-FFF2-40B4-BE49-F238E27FC236}">
                <a16:creationId xmlns:a16="http://schemas.microsoft.com/office/drawing/2014/main" id="{F39CB678-9AB1-4687-8D95-8F7A31AD9C18}"/>
              </a:ext>
            </a:extLst>
          </p:cNvPr>
          <p:cNvCxnSpPr>
            <a:cxnSpLocks/>
          </p:cNvCxnSpPr>
          <p:nvPr/>
        </p:nvCxnSpPr>
        <p:spPr>
          <a:xfrm flipH="1">
            <a:off x="1295425" y="3437031"/>
            <a:ext cx="519359" cy="575278"/>
          </a:xfrm>
          <a:prstGeom prst="straightConnector1">
            <a:avLst/>
          </a:prstGeom>
          <a:ln w="57150">
            <a:solidFill>
              <a:srgbClr val="FF33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328551E-8662-4AE0-BC42-8931F92D2F2F}"/>
              </a:ext>
            </a:extLst>
          </p:cNvPr>
          <p:cNvSpPr txBox="1"/>
          <p:nvPr/>
        </p:nvSpPr>
        <p:spPr>
          <a:xfrm>
            <a:off x="1213909" y="3354413"/>
            <a:ext cx="767282" cy="461665"/>
          </a:xfrm>
          <a:prstGeom prst="rect">
            <a:avLst/>
          </a:prstGeom>
          <a:noFill/>
          <a:ln>
            <a:noFill/>
          </a:ln>
        </p:spPr>
        <p:txBody>
          <a:bodyPr wrap="square" rtlCol="0">
            <a:spAutoFit/>
          </a:bodyPr>
          <a:lstStyle/>
          <a:p>
            <a:r>
              <a:rPr lang="en-US" sz="2400" b="1" dirty="0">
                <a:solidFill>
                  <a:srgbClr val="FF0000"/>
                </a:solidFill>
                <a:latin typeface="+mj-lt"/>
              </a:rPr>
              <a:t>V</a:t>
            </a:r>
          </a:p>
        </p:txBody>
      </p:sp>
      <p:sp>
        <p:nvSpPr>
          <p:cNvPr id="28" name="TextBox 27">
            <a:extLst>
              <a:ext uri="{FF2B5EF4-FFF2-40B4-BE49-F238E27FC236}">
                <a16:creationId xmlns:a16="http://schemas.microsoft.com/office/drawing/2014/main" id="{D62FC562-A0EE-4AFF-9928-A6CFDAB4F39B}"/>
              </a:ext>
            </a:extLst>
          </p:cNvPr>
          <p:cNvSpPr txBox="1"/>
          <p:nvPr/>
        </p:nvSpPr>
        <p:spPr>
          <a:xfrm>
            <a:off x="1515019" y="3619847"/>
            <a:ext cx="952497" cy="461665"/>
          </a:xfrm>
          <a:prstGeom prst="rect">
            <a:avLst/>
          </a:prstGeom>
          <a:noFill/>
        </p:spPr>
        <p:txBody>
          <a:bodyPr wrap="square" rtlCol="0">
            <a:spAutoFit/>
          </a:bodyPr>
          <a:lstStyle/>
          <a:p>
            <a:r>
              <a:rPr lang="en-US" sz="2400" dirty="0">
                <a:latin typeface="Symbol" panose="05050102010706020507" pitchFamily="18" charset="2"/>
              </a:rPr>
              <a:t>f</a:t>
            </a:r>
          </a:p>
        </p:txBody>
      </p:sp>
      <p:graphicFrame>
        <p:nvGraphicFramePr>
          <p:cNvPr id="29" name="Object 28">
            <a:extLst>
              <a:ext uri="{FF2B5EF4-FFF2-40B4-BE49-F238E27FC236}">
                <a16:creationId xmlns:a16="http://schemas.microsoft.com/office/drawing/2014/main" id="{15403B85-01FB-4D9D-A2E0-C455A947E44A}"/>
              </a:ext>
            </a:extLst>
          </p:cNvPr>
          <p:cNvGraphicFramePr>
            <a:graphicFrameLocks noChangeAspect="1"/>
          </p:cNvGraphicFramePr>
          <p:nvPr>
            <p:extLst>
              <p:ext uri="{D42A27DB-BD31-4B8C-83A1-F6EECF244321}">
                <p14:modId xmlns:p14="http://schemas.microsoft.com/office/powerpoint/2010/main" val="1080810968"/>
              </p:ext>
            </p:extLst>
          </p:nvPr>
        </p:nvGraphicFramePr>
        <p:xfrm>
          <a:off x="3505214" y="1041686"/>
          <a:ext cx="5514975" cy="1692275"/>
        </p:xfrm>
        <a:graphic>
          <a:graphicData uri="http://schemas.openxmlformats.org/presentationml/2006/ole">
            <mc:AlternateContent xmlns:mc="http://schemas.openxmlformats.org/markup-compatibility/2006">
              <mc:Choice xmlns:v="urn:schemas-microsoft-com:vml" Requires="v">
                <p:oleObj spid="_x0000_s486438" name="数式" r:id="rId3" imgW="3733560" imgH="1180800" progId="Equation.3">
                  <p:embed/>
                </p:oleObj>
              </mc:Choice>
              <mc:Fallback>
                <p:oleObj name="数式" r:id="rId3" imgW="3733560" imgH="1180800" progId="Equation.3">
                  <p:embed/>
                  <p:pic>
                    <p:nvPicPr>
                      <p:cNvPr id="10" name="Object 9"/>
                      <p:cNvPicPr>
                        <a:picLocks noChangeAspect="1" noChangeArrowheads="1"/>
                      </p:cNvPicPr>
                      <p:nvPr/>
                    </p:nvPicPr>
                    <p:blipFill>
                      <a:blip r:embed="rId4"/>
                      <a:srcRect/>
                      <a:stretch>
                        <a:fillRect/>
                      </a:stretch>
                    </p:blipFill>
                    <p:spPr bwMode="auto">
                      <a:xfrm>
                        <a:off x="3505214" y="1041686"/>
                        <a:ext cx="5514975" cy="1692275"/>
                      </a:xfrm>
                      <a:prstGeom prst="rect">
                        <a:avLst/>
                      </a:prstGeom>
                      <a:noFill/>
                      <a:ln>
                        <a:noFill/>
                      </a:ln>
                    </p:spPr>
                  </p:pic>
                </p:oleObj>
              </mc:Fallback>
            </mc:AlternateContent>
          </a:graphicData>
        </a:graphic>
      </p:graphicFrame>
      <p:graphicFrame>
        <p:nvGraphicFramePr>
          <p:cNvPr id="30" name="Object 29">
            <a:extLst>
              <a:ext uri="{FF2B5EF4-FFF2-40B4-BE49-F238E27FC236}">
                <a16:creationId xmlns:a16="http://schemas.microsoft.com/office/drawing/2014/main" id="{1A9CD131-62FD-4DE0-B121-69EC9481CEF7}"/>
              </a:ext>
            </a:extLst>
          </p:cNvPr>
          <p:cNvGraphicFramePr>
            <a:graphicFrameLocks noChangeAspect="1"/>
          </p:cNvGraphicFramePr>
          <p:nvPr>
            <p:extLst>
              <p:ext uri="{D42A27DB-BD31-4B8C-83A1-F6EECF244321}">
                <p14:modId xmlns:p14="http://schemas.microsoft.com/office/powerpoint/2010/main" val="3855321458"/>
              </p:ext>
            </p:extLst>
          </p:nvPr>
        </p:nvGraphicFramePr>
        <p:xfrm>
          <a:off x="3168650" y="1724025"/>
          <a:ext cx="114300" cy="177800"/>
        </p:xfrm>
        <a:graphic>
          <a:graphicData uri="http://schemas.openxmlformats.org/presentationml/2006/ole">
            <mc:AlternateContent xmlns:mc="http://schemas.openxmlformats.org/markup-compatibility/2006">
              <mc:Choice xmlns:v="urn:schemas-microsoft-com:vml" Requires="v">
                <p:oleObj spid="_x0000_s486439" name="Equation" r:id="rId5" imgW="114120" imgH="177480" progId="Equation.DSMT4">
                  <p:embed/>
                </p:oleObj>
              </mc:Choice>
              <mc:Fallback>
                <p:oleObj name="Equation" r:id="rId5" imgW="114120" imgH="177480" progId="Equation.DSMT4">
                  <p:embed/>
                  <p:pic>
                    <p:nvPicPr>
                      <p:cNvPr id="0" name=""/>
                      <p:cNvPicPr/>
                      <p:nvPr/>
                    </p:nvPicPr>
                    <p:blipFill>
                      <a:blip r:embed="rId6"/>
                      <a:stretch>
                        <a:fillRect/>
                      </a:stretch>
                    </p:blipFill>
                    <p:spPr>
                      <a:xfrm>
                        <a:off x="3168650" y="1724025"/>
                        <a:ext cx="114300" cy="177800"/>
                      </a:xfrm>
                      <a:prstGeom prst="rect">
                        <a:avLst/>
                      </a:prstGeom>
                    </p:spPr>
                  </p:pic>
                </p:oleObj>
              </mc:Fallback>
            </mc:AlternateContent>
          </a:graphicData>
        </a:graphic>
      </p:graphicFrame>
      <p:cxnSp>
        <p:nvCxnSpPr>
          <p:cNvPr id="33" name="Straight Arrow Connector 32">
            <a:extLst>
              <a:ext uri="{FF2B5EF4-FFF2-40B4-BE49-F238E27FC236}">
                <a16:creationId xmlns:a16="http://schemas.microsoft.com/office/drawing/2014/main" id="{FBC2B771-CAE5-4F2D-A11D-DA2A36F32C58}"/>
              </a:ext>
            </a:extLst>
          </p:cNvPr>
          <p:cNvCxnSpPr>
            <a:cxnSpLocks/>
          </p:cNvCxnSpPr>
          <p:nvPr/>
        </p:nvCxnSpPr>
        <p:spPr>
          <a:xfrm>
            <a:off x="1828800" y="3460750"/>
            <a:ext cx="243436" cy="689318"/>
          </a:xfrm>
          <a:prstGeom prst="straightConnector1">
            <a:avLst/>
          </a:prstGeom>
          <a:ln w="57150">
            <a:solidFill>
              <a:srgbClr val="FF330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8F412EF1-4388-4C49-9C7E-275ED0753AC2}"/>
              </a:ext>
            </a:extLst>
          </p:cNvPr>
          <p:cNvSpPr txBox="1"/>
          <p:nvPr/>
        </p:nvSpPr>
        <p:spPr>
          <a:xfrm>
            <a:off x="1862943" y="3429001"/>
            <a:ext cx="809339" cy="461665"/>
          </a:xfrm>
          <a:prstGeom prst="rect">
            <a:avLst/>
          </a:prstGeom>
          <a:noFill/>
          <a:ln>
            <a:noFill/>
          </a:ln>
        </p:spPr>
        <p:txBody>
          <a:bodyPr wrap="square" rtlCol="0">
            <a:spAutoFit/>
          </a:bodyPr>
          <a:lstStyle/>
          <a:p>
            <a:r>
              <a:rPr lang="en-US" sz="2400" b="1" dirty="0">
                <a:solidFill>
                  <a:srgbClr val="FF0000"/>
                </a:solidFill>
                <a:latin typeface="+mj-lt"/>
              </a:rPr>
              <a:t>V’</a:t>
            </a:r>
          </a:p>
        </p:txBody>
      </p:sp>
      <p:graphicFrame>
        <p:nvGraphicFramePr>
          <p:cNvPr id="37" name="Object 36">
            <a:extLst>
              <a:ext uri="{FF2B5EF4-FFF2-40B4-BE49-F238E27FC236}">
                <a16:creationId xmlns:a16="http://schemas.microsoft.com/office/drawing/2014/main" id="{4E8C5F63-2B20-4251-8A6A-F240179E2178}"/>
              </a:ext>
            </a:extLst>
          </p:cNvPr>
          <p:cNvGraphicFramePr>
            <a:graphicFrameLocks noChangeAspect="1"/>
          </p:cNvGraphicFramePr>
          <p:nvPr>
            <p:extLst>
              <p:ext uri="{D42A27DB-BD31-4B8C-83A1-F6EECF244321}">
                <p14:modId xmlns:p14="http://schemas.microsoft.com/office/powerpoint/2010/main" val="1692769319"/>
              </p:ext>
            </p:extLst>
          </p:nvPr>
        </p:nvGraphicFramePr>
        <p:xfrm>
          <a:off x="2781297" y="3718733"/>
          <a:ext cx="6200231" cy="2372801"/>
        </p:xfrm>
        <a:graphic>
          <a:graphicData uri="http://schemas.openxmlformats.org/presentationml/2006/ole">
            <mc:AlternateContent xmlns:mc="http://schemas.openxmlformats.org/markup-compatibility/2006">
              <mc:Choice xmlns:v="urn:schemas-microsoft-com:vml" Requires="v">
                <p:oleObj spid="_x0000_s486440" name="Equation" r:id="rId7" imgW="2387520" imgH="914400" progId="Equation.DSMT4">
                  <p:embed/>
                </p:oleObj>
              </mc:Choice>
              <mc:Fallback>
                <p:oleObj name="Equation" r:id="rId7" imgW="2387520" imgH="914400" progId="Equation.DSMT4">
                  <p:embed/>
                  <p:pic>
                    <p:nvPicPr>
                      <p:cNvPr id="0" name=""/>
                      <p:cNvPicPr/>
                      <p:nvPr/>
                    </p:nvPicPr>
                    <p:blipFill>
                      <a:blip r:embed="rId8"/>
                      <a:stretch>
                        <a:fillRect/>
                      </a:stretch>
                    </p:blipFill>
                    <p:spPr>
                      <a:xfrm>
                        <a:off x="2781297" y="3718733"/>
                        <a:ext cx="6200231" cy="2372801"/>
                      </a:xfrm>
                      <a:prstGeom prst="rect">
                        <a:avLst/>
                      </a:prstGeom>
                    </p:spPr>
                  </p:pic>
                </p:oleObj>
              </mc:Fallback>
            </mc:AlternateContent>
          </a:graphicData>
        </a:graphic>
      </p:graphicFrame>
    </p:spTree>
    <p:extLst>
      <p:ext uri="{BB962C8B-B14F-4D97-AF65-F5344CB8AC3E}">
        <p14:creationId xmlns:p14="http://schemas.microsoft.com/office/powerpoint/2010/main" val="2370721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9E2320-34A7-49AE-B4D9-28C6EC360364}"/>
              </a:ext>
            </a:extLst>
          </p:cNvPr>
          <p:cNvSpPr>
            <a:spLocks noGrp="1"/>
          </p:cNvSpPr>
          <p:nvPr>
            <p:ph type="dt" sz="half" idx="10"/>
          </p:nvPr>
        </p:nvSpPr>
        <p:spPr/>
        <p:txBody>
          <a:bodyPr/>
          <a:lstStyle/>
          <a:p>
            <a:r>
              <a:rPr lang="en-US"/>
              <a:t>11/30/2020</a:t>
            </a:r>
            <a:endParaRPr lang="en-US" dirty="0"/>
          </a:p>
        </p:txBody>
      </p:sp>
      <p:sp>
        <p:nvSpPr>
          <p:cNvPr id="3" name="Footer Placeholder 2">
            <a:extLst>
              <a:ext uri="{FF2B5EF4-FFF2-40B4-BE49-F238E27FC236}">
                <a16:creationId xmlns:a16="http://schemas.microsoft.com/office/drawing/2014/main" id="{73FB421D-25A5-4192-8F34-34D964424A9E}"/>
              </a:ext>
            </a:extLst>
          </p:cNvPr>
          <p:cNvSpPr>
            <a:spLocks noGrp="1"/>
          </p:cNvSpPr>
          <p:nvPr>
            <p:ph type="ftr" sz="quarter" idx="11"/>
          </p:nvPr>
        </p:nvSpPr>
        <p:spPr/>
        <p:txBody>
          <a:bodyPr/>
          <a:lstStyle/>
          <a:p>
            <a:r>
              <a:rPr lang="en-US"/>
              <a:t>PHY 711  Fall 2020 -- Lecture 40</a:t>
            </a:r>
            <a:endParaRPr lang="en-US" dirty="0"/>
          </a:p>
        </p:txBody>
      </p:sp>
      <p:sp>
        <p:nvSpPr>
          <p:cNvPr id="4" name="Slide Number Placeholder 3">
            <a:extLst>
              <a:ext uri="{FF2B5EF4-FFF2-40B4-BE49-F238E27FC236}">
                <a16:creationId xmlns:a16="http://schemas.microsoft.com/office/drawing/2014/main" id="{069C9B42-7555-4E79-8633-9000CC360CE2}"/>
              </a:ext>
            </a:extLst>
          </p:cNvPr>
          <p:cNvSpPr>
            <a:spLocks noGrp="1"/>
          </p:cNvSpPr>
          <p:nvPr>
            <p:ph type="sldNum" sz="quarter" idx="12"/>
          </p:nvPr>
        </p:nvSpPr>
        <p:spPr/>
        <p:txBody>
          <a:bodyPr/>
          <a:lstStyle/>
          <a:p>
            <a:fld id="{CE368B07-CEBF-4C80-90AF-53B34FA04CF3}" type="slidenum">
              <a:rPr lang="en-US" smtClean="0"/>
              <a:t>18</a:t>
            </a:fld>
            <a:endParaRPr lang="en-US" dirty="0"/>
          </a:p>
        </p:txBody>
      </p:sp>
      <p:graphicFrame>
        <p:nvGraphicFramePr>
          <p:cNvPr id="5" name="Object 4">
            <a:extLst>
              <a:ext uri="{FF2B5EF4-FFF2-40B4-BE49-F238E27FC236}">
                <a16:creationId xmlns:a16="http://schemas.microsoft.com/office/drawing/2014/main" id="{D3FD4EDE-E73D-40CB-B82E-AB9E626A936C}"/>
              </a:ext>
            </a:extLst>
          </p:cNvPr>
          <p:cNvGraphicFramePr>
            <a:graphicFrameLocks noChangeAspect="1"/>
          </p:cNvGraphicFramePr>
          <p:nvPr>
            <p:extLst>
              <p:ext uri="{D42A27DB-BD31-4B8C-83A1-F6EECF244321}">
                <p14:modId xmlns:p14="http://schemas.microsoft.com/office/powerpoint/2010/main" val="2298555195"/>
              </p:ext>
            </p:extLst>
          </p:nvPr>
        </p:nvGraphicFramePr>
        <p:xfrm>
          <a:off x="79375" y="869321"/>
          <a:ext cx="8607425" cy="3366189"/>
        </p:xfrm>
        <a:graphic>
          <a:graphicData uri="http://schemas.openxmlformats.org/presentationml/2006/ole">
            <mc:AlternateContent xmlns:mc="http://schemas.openxmlformats.org/markup-compatibility/2006">
              <mc:Choice xmlns:v="urn:schemas-microsoft-com:vml" Requires="v">
                <p:oleObj spid="_x0000_s488467" name="Equation" r:id="rId3" imgW="4724280" imgH="1904760" progId="Equation.DSMT4">
                  <p:embed/>
                </p:oleObj>
              </mc:Choice>
              <mc:Fallback>
                <p:oleObj name="Equation" r:id="rId3" imgW="4724280" imgH="1904760" progId="Equation.DSMT4">
                  <p:embed/>
                  <p:pic>
                    <p:nvPicPr>
                      <p:cNvPr id="10" name="Object 9"/>
                      <p:cNvPicPr>
                        <a:picLocks noChangeAspect="1" noChangeArrowheads="1"/>
                      </p:cNvPicPr>
                      <p:nvPr/>
                    </p:nvPicPr>
                    <p:blipFill>
                      <a:blip r:embed="rId4"/>
                      <a:srcRect/>
                      <a:stretch>
                        <a:fillRect/>
                      </a:stretch>
                    </p:blipFill>
                    <p:spPr bwMode="auto">
                      <a:xfrm>
                        <a:off x="79375" y="869321"/>
                        <a:ext cx="8607425" cy="3366189"/>
                      </a:xfrm>
                      <a:prstGeom prst="rect">
                        <a:avLst/>
                      </a:prstGeom>
                      <a:noFill/>
                      <a:ln>
                        <a:noFill/>
                      </a:ln>
                    </p:spPr>
                  </p:pic>
                </p:oleObj>
              </mc:Fallback>
            </mc:AlternateContent>
          </a:graphicData>
        </a:graphic>
      </p:graphicFrame>
      <p:graphicFrame>
        <p:nvGraphicFramePr>
          <p:cNvPr id="6" name="Object 5">
            <a:extLst>
              <a:ext uri="{FF2B5EF4-FFF2-40B4-BE49-F238E27FC236}">
                <a16:creationId xmlns:a16="http://schemas.microsoft.com/office/drawing/2014/main" id="{990B685C-E63D-4149-B97D-73E390D66744}"/>
              </a:ext>
            </a:extLst>
          </p:cNvPr>
          <p:cNvGraphicFramePr>
            <a:graphicFrameLocks noChangeAspect="1"/>
          </p:cNvGraphicFramePr>
          <p:nvPr>
            <p:extLst>
              <p:ext uri="{D42A27DB-BD31-4B8C-83A1-F6EECF244321}">
                <p14:modId xmlns:p14="http://schemas.microsoft.com/office/powerpoint/2010/main" val="4233418239"/>
              </p:ext>
            </p:extLst>
          </p:nvPr>
        </p:nvGraphicFramePr>
        <p:xfrm>
          <a:off x="895709" y="4429058"/>
          <a:ext cx="7352581" cy="2137082"/>
        </p:xfrm>
        <a:graphic>
          <a:graphicData uri="http://schemas.openxmlformats.org/presentationml/2006/ole">
            <mc:AlternateContent xmlns:mc="http://schemas.openxmlformats.org/markup-compatibility/2006">
              <mc:Choice xmlns:v="urn:schemas-microsoft-com:vml" Requires="v">
                <p:oleObj spid="_x0000_s488468" name="Equation" r:id="rId5" imgW="3670200" imgH="1066680" progId="Equation.DSMT4">
                  <p:embed/>
                </p:oleObj>
              </mc:Choice>
              <mc:Fallback>
                <p:oleObj name="Equation" r:id="rId5" imgW="3670200" imgH="1066680" progId="Equation.DSMT4">
                  <p:embed/>
                  <p:pic>
                    <p:nvPicPr>
                      <p:cNvPr id="0" name=""/>
                      <p:cNvPicPr/>
                      <p:nvPr/>
                    </p:nvPicPr>
                    <p:blipFill>
                      <a:blip r:embed="rId6"/>
                      <a:stretch>
                        <a:fillRect/>
                      </a:stretch>
                    </p:blipFill>
                    <p:spPr>
                      <a:xfrm>
                        <a:off x="895709" y="4429058"/>
                        <a:ext cx="7352581" cy="2137082"/>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B6EEA7E2-C12E-4B11-B504-21DEE588F0BF}"/>
              </a:ext>
            </a:extLst>
          </p:cNvPr>
          <p:cNvSpPr txBox="1"/>
          <p:nvPr/>
        </p:nvSpPr>
        <p:spPr>
          <a:xfrm>
            <a:off x="152400" y="291860"/>
            <a:ext cx="8534400" cy="461665"/>
          </a:xfrm>
          <a:prstGeom prst="rect">
            <a:avLst/>
          </a:prstGeom>
          <a:noFill/>
        </p:spPr>
        <p:txBody>
          <a:bodyPr wrap="square" rtlCol="0">
            <a:spAutoFit/>
          </a:bodyPr>
          <a:lstStyle/>
          <a:p>
            <a:r>
              <a:rPr lang="en-US" sz="2400" dirty="0">
                <a:latin typeface="+mj-lt"/>
              </a:rPr>
              <a:t>Another example --</a:t>
            </a:r>
          </a:p>
        </p:txBody>
      </p:sp>
    </p:spTree>
    <p:extLst>
      <p:ext uri="{BB962C8B-B14F-4D97-AF65-F5344CB8AC3E}">
        <p14:creationId xmlns:p14="http://schemas.microsoft.com/office/powerpoint/2010/main" val="762330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5AECFE-7D64-4033-9AD5-4891C87AC121}"/>
              </a:ext>
            </a:extLst>
          </p:cNvPr>
          <p:cNvSpPr>
            <a:spLocks noGrp="1"/>
          </p:cNvSpPr>
          <p:nvPr>
            <p:ph type="dt" sz="half" idx="10"/>
          </p:nvPr>
        </p:nvSpPr>
        <p:spPr/>
        <p:txBody>
          <a:bodyPr/>
          <a:lstStyle/>
          <a:p>
            <a:r>
              <a:rPr lang="en-US"/>
              <a:t>11/30/2020</a:t>
            </a:r>
            <a:endParaRPr lang="en-US" dirty="0"/>
          </a:p>
        </p:txBody>
      </p:sp>
      <p:sp>
        <p:nvSpPr>
          <p:cNvPr id="3" name="Footer Placeholder 2">
            <a:extLst>
              <a:ext uri="{FF2B5EF4-FFF2-40B4-BE49-F238E27FC236}">
                <a16:creationId xmlns:a16="http://schemas.microsoft.com/office/drawing/2014/main" id="{91321E76-015A-433F-AB2B-B462D4C60318}"/>
              </a:ext>
            </a:extLst>
          </p:cNvPr>
          <p:cNvSpPr>
            <a:spLocks noGrp="1"/>
          </p:cNvSpPr>
          <p:nvPr>
            <p:ph type="ftr" sz="quarter" idx="11"/>
          </p:nvPr>
        </p:nvSpPr>
        <p:spPr/>
        <p:txBody>
          <a:bodyPr/>
          <a:lstStyle/>
          <a:p>
            <a:r>
              <a:rPr lang="en-US"/>
              <a:t>PHY 711  Fall 2020 -- Lecture 40</a:t>
            </a:r>
            <a:endParaRPr lang="en-US" dirty="0"/>
          </a:p>
        </p:txBody>
      </p:sp>
      <p:sp>
        <p:nvSpPr>
          <p:cNvPr id="4" name="Slide Number Placeholder 3">
            <a:extLst>
              <a:ext uri="{FF2B5EF4-FFF2-40B4-BE49-F238E27FC236}">
                <a16:creationId xmlns:a16="http://schemas.microsoft.com/office/drawing/2014/main" id="{13AEF220-9A35-40FC-8087-57F900A6A6D1}"/>
              </a:ext>
            </a:extLst>
          </p:cNvPr>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a:extLst>
              <a:ext uri="{FF2B5EF4-FFF2-40B4-BE49-F238E27FC236}">
                <a16:creationId xmlns:a16="http://schemas.microsoft.com/office/drawing/2014/main" id="{4BCA6BEF-2EC3-441E-AFBD-D79AD7E7448A}"/>
              </a:ext>
            </a:extLst>
          </p:cNvPr>
          <p:cNvSpPr txBox="1"/>
          <p:nvPr/>
        </p:nvSpPr>
        <p:spPr>
          <a:xfrm>
            <a:off x="228600" y="304800"/>
            <a:ext cx="7848600" cy="1200329"/>
          </a:xfrm>
          <a:prstGeom prst="rect">
            <a:avLst/>
          </a:prstGeom>
          <a:noFill/>
        </p:spPr>
        <p:txBody>
          <a:bodyPr wrap="square" rtlCol="0">
            <a:spAutoFit/>
          </a:bodyPr>
          <a:lstStyle/>
          <a:p>
            <a:r>
              <a:rPr lang="en-US" sz="2400" dirty="0">
                <a:latin typeface="+mj-lt"/>
              </a:rPr>
              <a:t>Note: It is not always convenient to use the Euler axes. For example, suppose you wanted to rotate by 120</a:t>
            </a:r>
            <a:r>
              <a:rPr lang="en-US" sz="2400" baseline="30000" dirty="0">
                <a:latin typeface="+mj-lt"/>
              </a:rPr>
              <a:t>o</a:t>
            </a:r>
            <a:r>
              <a:rPr lang="en-US" sz="2400" dirty="0">
                <a:latin typeface="+mj-lt"/>
              </a:rPr>
              <a:t> about the </a:t>
            </a:r>
            <a:r>
              <a:rPr lang="en-US" sz="2400" b="1" dirty="0" err="1">
                <a:latin typeface="+mj-lt"/>
              </a:rPr>
              <a:t>x</a:t>
            </a:r>
            <a:r>
              <a:rPr lang="en-US" sz="2400" dirty="0" err="1">
                <a:latin typeface="+mj-lt"/>
              </a:rPr>
              <a:t>+</a:t>
            </a:r>
            <a:r>
              <a:rPr lang="en-US" sz="2400" b="1" dirty="0" err="1">
                <a:latin typeface="+mj-lt"/>
              </a:rPr>
              <a:t>y</a:t>
            </a:r>
            <a:r>
              <a:rPr lang="en-US" sz="2400" dirty="0" err="1">
                <a:latin typeface="+mj-lt"/>
              </a:rPr>
              <a:t>+</a:t>
            </a:r>
            <a:r>
              <a:rPr lang="en-US" sz="2400" b="1" dirty="0" err="1">
                <a:latin typeface="+mj-lt"/>
              </a:rPr>
              <a:t>z</a:t>
            </a:r>
            <a:r>
              <a:rPr lang="en-US" sz="2400" dirty="0">
                <a:latin typeface="+mj-lt"/>
              </a:rPr>
              <a:t> axis?</a:t>
            </a:r>
          </a:p>
        </p:txBody>
      </p:sp>
      <p:cxnSp>
        <p:nvCxnSpPr>
          <p:cNvPr id="7" name="Straight Arrow Connector 6">
            <a:extLst>
              <a:ext uri="{FF2B5EF4-FFF2-40B4-BE49-F238E27FC236}">
                <a16:creationId xmlns:a16="http://schemas.microsoft.com/office/drawing/2014/main" id="{EC72D60E-A092-4D74-B3D0-39600D543D9E}"/>
              </a:ext>
            </a:extLst>
          </p:cNvPr>
          <p:cNvCxnSpPr>
            <a:cxnSpLocks/>
          </p:cNvCxnSpPr>
          <p:nvPr/>
        </p:nvCxnSpPr>
        <p:spPr>
          <a:xfrm flipH="1">
            <a:off x="1219200" y="2317633"/>
            <a:ext cx="609600" cy="762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BA76CE5-4DCF-4FD2-BEC3-DD927ADDB1CA}"/>
              </a:ext>
            </a:extLst>
          </p:cNvPr>
          <p:cNvCxnSpPr>
            <a:cxnSpLocks/>
          </p:cNvCxnSpPr>
          <p:nvPr/>
        </p:nvCxnSpPr>
        <p:spPr>
          <a:xfrm>
            <a:off x="1848928" y="2317633"/>
            <a:ext cx="208472" cy="102960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9FC6F16-D65A-4253-AD24-B70D1FC9966B}"/>
              </a:ext>
            </a:extLst>
          </p:cNvPr>
          <p:cNvCxnSpPr>
            <a:cxnSpLocks/>
          </p:cNvCxnSpPr>
          <p:nvPr/>
        </p:nvCxnSpPr>
        <p:spPr>
          <a:xfrm>
            <a:off x="1828800" y="2317633"/>
            <a:ext cx="914400" cy="34320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F64C7AB-020D-4BB8-8F97-0D19282DAB06}"/>
              </a:ext>
            </a:extLst>
          </p:cNvPr>
          <p:cNvSpPr txBox="1"/>
          <p:nvPr/>
        </p:nvSpPr>
        <p:spPr>
          <a:xfrm>
            <a:off x="2753273" y="2489234"/>
            <a:ext cx="457191" cy="461665"/>
          </a:xfrm>
          <a:prstGeom prst="rect">
            <a:avLst/>
          </a:prstGeom>
          <a:noFill/>
        </p:spPr>
        <p:txBody>
          <a:bodyPr wrap="square" rtlCol="0">
            <a:spAutoFit/>
          </a:bodyPr>
          <a:lstStyle/>
          <a:p>
            <a:r>
              <a:rPr lang="en-US" sz="2400" b="1" dirty="0">
                <a:latin typeface="+mj-lt"/>
              </a:rPr>
              <a:t>z</a:t>
            </a:r>
          </a:p>
        </p:txBody>
      </p:sp>
      <p:sp>
        <p:nvSpPr>
          <p:cNvPr id="21" name="TextBox 20">
            <a:extLst>
              <a:ext uri="{FF2B5EF4-FFF2-40B4-BE49-F238E27FC236}">
                <a16:creationId xmlns:a16="http://schemas.microsoft.com/office/drawing/2014/main" id="{46BF4D37-5A5F-4371-94B1-AD60B75DA2E0}"/>
              </a:ext>
            </a:extLst>
          </p:cNvPr>
          <p:cNvSpPr txBox="1"/>
          <p:nvPr/>
        </p:nvSpPr>
        <p:spPr>
          <a:xfrm>
            <a:off x="1953164" y="3260411"/>
            <a:ext cx="457191" cy="461665"/>
          </a:xfrm>
          <a:prstGeom prst="rect">
            <a:avLst/>
          </a:prstGeom>
          <a:noFill/>
        </p:spPr>
        <p:txBody>
          <a:bodyPr wrap="square" rtlCol="0">
            <a:spAutoFit/>
          </a:bodyPr>
          <a:lstStyle/>
          <a:p>
            <a:r>
              <a:rPr lang="en-US" sz="2400" b="1" dirty="0">
                <a:latin typeface="+mj-lt"/>
              </a:rPr>
              <a:t>y</a:t>
            </a:r>
          </a:p>
        </p:txBody>
      </p:sp>
      <p:sp>
        <p:nvSpPr>
          <p:cNvPr id="22" name="TextBox 21">
            <a:extLst>
              <a:ext uri="{FF2B5EF4-FFF2-40B4-BE49-F238E27FC236}">
                <a16:creationId xmlns:a16="http://schemas.microsoft.com/office/drawing/2014/main" id="{E804E930-A0DF-4757-A769-E5EE4D6C93A7}"/>
              </a:ext>
            </a:extLst>
          </p:cNvPr>
          <p:cNvSpPr txBox="1"/>
          <p:nvPr/>
        </p:nvSpPr>
        <p:spPr>
          <a:xfrm>
            <a:off x="1086942" y="2950899"/>
            <a:ext cx="457191" cy="461665"/>
          </a:xfrm>
          <a:prstGeom prst="rect">
            <a:avLst/>
          </a:prstGeom>
          <a:noFill/>
        </p:spPr>
        <p:txBody>
          <a:bodyPr wrap="square" rtlCol="0">
            <a:spAutoFit/>
          </a:bodyPr>
          <a:lstStyle/>
          <a:p>
            <a:r>
              <a:rPr lang="en-US" sz="2400" b="1" dirty="0">
                <a:latin typeface="+mj-lt"/>
              </a:rPr>
              <a:t>x</a:t>
            </a:r>
          </a:p>
        </p:txBody>
      </p:sp>
      <p:sp>
        <p:nvSpPr>
          <p:cNvPr id="23" name="TextBox 22">
            <a:extLst>
              <a:ext uri="{FF2B5EF4-FFF2-40B4-BE49-F238E27FC236}">
                <a16:creationId xmlns:a16="http://schemas.microsoft.com/office/drawing/2014/main" id="{DFFA1EE4-A59D-48C9-A6FB-ADF0DB4F337E}"/>
              </a:ext>
            </a:extLst>
          </p:cNvPr>
          <p:cNvSpPr txBox="1"/>
          <p:nvPr/>
        </p:nvSpPr>
        <p:spPr>
          <a:xfrm>
            <a:off x="3581400" y="2317633"/>
            <a:ext cx="1219200" cy="461665"/>
          </a:xfrm>
          <a:prstGeom prst="rect">
            <a:avLst/>
          </a:prstGeom>
          <a:noFill/>
        </p:spPr>
        <p:txBody>
          <a:bodyPr wrap="square" rtlCol="0">
            <a:spAutoFit/>
          </a:bodyPr>
          <a:lstStyle/>
          <a:p>
            <a:r>
              <a:rPr lang="en-US" sz="2400" dirty="0">
                <a:latin typeface="+mj-lt"/>
                <a:sym typeface="Wingdings" panose="05000000000000000000" pitchFamily="2" charset="2"/>
              </a:rPr>
              <a:t></a:t>
            </a:r>
            <a:endParaRPr lang="en-US" sz="2400" dirty="0">
              <a:latin typeface="+mj-lt"/>
            </a:endParaRPr>
          </a:p>
        </p:txBody>
      </p:sp>
      <p:cxnSp>
        <p:nvCxnSpPr>
          <p:cNvPr id="24" name="Straight Arrow Connector 23">
            <a:extLst>
              <a:ext uri="{FF2B5EF4-FFF2-40B4-BE49-F238E27FC236}">
                <a16:creationId xmlns:a16="http://schemas.microsoft.com/office/drawing/2014/main" id="{3115C086-AAF2-49CB-9DC5-69E8394D2C64}"/>
              </a:ext>
            </a:extLst>
          </p:cNvPr>
          <p:cNvCxnSpPr>
            <a:cxnSpLocks/>
          </p:cNvCxnSpPr>
          <p:nvPr/>
        </p:nvCxnSpPr>
        <p:spPr>
          <a:xfrm flipH="1">
            <a:off x="5570508" y="2286000"/>
            <a:ext cx="609600" cy="762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07A75B9-D711-4B9F-8CC8-6B111B72C399}"/>
              </a:ext>
            </a:extLst>
          </p:cNvPr>
          <p:cNvCxnSpPr>
            <a:cxnSpLocks/>
          </p:cNvCxnSpPr>
          <p:nvPr/>
        </p:nvCxnSpPr>
        <p:spPr>
          <a:xfrm>
            <a:off x="6200236" y="2286000"/>
            <a:ext cx="208472" cy="102960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3E17A1B-19BD-4482-9B0C-87886073FD3C}"/>
              </a:ext>
            </a:extLst>
          </p:cNvPr>
          <p:cNvCxnSpPr>
            <a:cxnSpLocks/>
          </p:cNvCxnSpPr>
          <p:nvPr/>
        </p:nvCxnSpPr>
        <p:spPr>
          <a:xfrm>
            <a:off x="6180108" y="2286000"/>
            <a:ext cx="914400" cy="34320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58E720A-24AA-4DCA-9D61-ACFAEF35857C}"/>
              </a:ext>
            </a:extLst>
          </p:cNvPr>
          <p:cNvSpPr txBox="1"/>
          <p:nvPr/>
        </p:nvSpPr>
        <p:spPr>
          <a:xfrm>
            <a:off x="5500059" y="3029578"/>
            <a:ext cx="457191" cy="461665"/>
          </a:xfrm>
          <a:prstGeom prst="rect">
            <a:avLst/>
          </a:prstGeom>
          <a:noFill/>
        </p:spPr>
        <p:txBody>
          <a:bodyPr wrap="square" rtlCol="0">
            <a:spAutoFit/>
          </a:bodyPr>
          <a:lstStyle/>
          <a:p>
            <a:r>
              <a:rPr lang="en-US" sz="2400" b="1" dirty="0">
                <a:latin typeface="+mj-lt"/>
              </a:rPr>
              <a:t>z</a:t>
            </a:r>
          </a:p>
        </p:txBody>
      </p:sp>
      <p:sp>
        <p:nvSpPr>
          <p:cNvPr id="28" name="TextBox 27">
            <a:extLst>
              <a:ext uri="{FF2B5EF4-FFF2-40B4-BE49-F238E27FC236}">
                <a16:creationId xmlns:a16="http://schemas.microsoft.com/office/drawing/2014/main" id="{B13261E0-E9B5-4BC9-8CA9-3BCA094B27AA}"/>
              </a:ext>
            </a:extLst>
          </p:cNvPr>
          <p:cNvSpPr txBox="1"/>
          <p:nvPr/>
        </p:nvSpPr>
        <p:spPr>
          <a:xfrm>
            <a:off x="7126138" y="2529512"/>
            <a:ext cx="457191" cy="461665"/>
          </a:xfrm>
          <a:prstGeom prst="rect">
            <a:avLst/>
          </a:prstGeom>
          <a:noFill/>
        </p:spPr>
        <p:txBody>
          <a:bodyPr wrap="square" rtlCol="0">
            <a:spAutoFit/>
          </a:bodyPr>
          <a:lstStyle/>
          <a:p>
            <a:r>
              <a:rPr lang="en-US" sz="2400" b="1" dirty="0">
                <a:latin typeface="+mj-lt"/>
              </a:rPr>
              <a:t>y</a:t>
            </a:r>
          </a:p>
        </p:txBody>
      </p:sp>
      <p:sp>
        <p:nvSpPr>
          <p:cNvPr id="29" name="TextBox 28">
            <a:extLst>
              <a:ext uri="{FF2B5EF4-FFF2-40B4-BE49-F238E27FC236}">
                <a16:creationId xmlns:a16="http://schemas.microsoft.com/office/drawing/2014/main" id="{D22847B1-6150-4301-9CBB-794341DED1A4}"/>
              </a:ext>
            </a:extLst>
          </p:cNvPr>
          <p:cNvSpPr txBox="1"/>
          <p:nvPr/>
        </p:nvSpPr>
        <p:spPr>
          <a:xfrm>
            <a:off x="6484912" y="3231532"/>
            <a:ext cx="457191" cy="461665"/>
          </a:xfrm>
          <a:prstGeom prst="rect">
            <a:avLst/>
          </a:prstGeom>
          <a:noFill/>
        </p:spPr>
        <p:txBody>
          <a:bodyPr wrap="square" rtlCol="0">
            <a:spAutoFit/>
          </a:bodyPr>
          <a:lstStyle/>
          <a:p>
            <a:r>
              <a:rPr lang="en-US" sz="2400" b="1" dirty="0">
                <a:latin typeface="+mj-lt"/>
              </a:rPr>
              <a:t>x</a:t>
            </a:r>
          </a:p>
        </p:txBody>
      </p:sp>
      <p:graphicFrame>
        <p:nvGraphicFramePr>
          <p:cNvPr id="30" name="Object 29">
            <a:extLst>
              <a:ext uri="{FF2B5EF4-FFF2-40B4-BE49-F238E27FC236}">
                <a16:creationId xmlns:a16="http://schemas.microsoft.com/office/drawing/2014/main" id="{EF25AB43-86CE-4EF9-8A52-D11D6E127971}"/>
              </a:ext>
            </a:extLst>
          </p:cNvPr>
          <p:cNvGraphicFramePr>
            <a:graphicFrameLocks noChangeAspect="1"/>
          </p:cNvGraphicFramePr>
          <p:nvPr>
            <p:extLst>
              <p:ext uri="{D42A27DB-BD31-4B8C-83A1-F6EECF244321}">
                <p14:modId xmlns:p14="http://schemas.microsoft.com/office/powerpoint/2010/main" val="1361843835"/>
              </p:ext>
            </p:extLst>
          </p:nvPr>
        </p:nvGraphicFramePr>
        <p:xfrm>
          <a:off x="617692" y="4387304"/>
          <a:ext cx="6653551" cy="1612982"/>
        </p:xfrm>
        <a:graphic>
          <a:graphicData uri="http://schemas.openxmlformats.org/presentationml/2006/ole">
            <mc:AlternateContent xmlns:mc="http://schemas.openxmlformats.org/markup-compatibility/2006">
              <mc:Choice xmlns:v="urn:schemas-microsoft-com:vml" Requires="v">
                <p:oleObj spid="_x0000_s487436" name="Equation" r:id="rId3" imgW="2933640" imgH="711000" progId="Equation.DSMT4">
                  <p:embed/>
                </p:oleObj>
              </mc:Choice>
              <mc:Fallback>
                <p:oleObj name="Equation" r:id="rId3" imgW="2933640" imgH="711000" progId="Equation.DSMT4">
                  <p:embed/>
                  <p:pic>
                    <p:nvPicPr>
                      <p:cNvPr id="0" name=""/>
                      <p:cNvPicPr/>
                      <p:nvPr/>
                    </p:nvPicPr>
                    <p:blipFill>
                      <a:blip r:embed="rId4"/>
                      <a:stretch>
                        <a:fillRect/>
                      </a:stretch>
                    </p:blipFill>
                    <p:spPr>
                      <a:xfrm>
                        <a:off x="617692" y="4387304"/>
                        <a:ext cx="6653551" cy="1612982"/>
                      </a:xfrm>
                      <a:prstGeom prst="rect">
                        <a:avLst/>
                      </a:prstGeom>
                    </p:spPr>
                  </p:pic>
                </p:oleObj>
              </mc:Fallback>
            </mc:AlternateContent>
          </a:graphicData>
        </a:graphic>
      </p:graphicFrame>
    </p:spTree>
    <p:extLst>
      <p:ext uri="{BB962C8B-B14F-4D97-AF65-F5344CB8AC3E}">
        <p14:creationId xmlns:p14="http://schemas.microsoft.com/office/powerpoint/2010/main" val="3086335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870ACC-3019-4AE2-BCFC-8F580BDD43A4}"/>
              </a:ext>
            </a:extLst>
          </p:cNvPr>
          <p:cNvSpPr>
            <a:spLocks noGrp="1"/>
          </p:cNvSpPr>
          <p:nvPr>
            <p:ph type="dt" sz="half" idx="10"/>
          </p:nvPr>
        </p:nvSpPr>
        <p:spPr/>
        <p:txBody>
          <a:bodyPr/>
          <a:lstStyle/>
          <a:p>
            <a:r>
              <a:rPr lang="en-US"/>
              <a:t>11/30/2020</a:t>
            </a:r>
            <a:endParaRPr lang="en-US" dirty="0"/>
          </a:p>
        </p:txBody>
      </p:sp>
      <p:sp>
        <p:nvSpPr>
          <p:cNvPr id="3" name="Footer Placeholder 2">
            <a:extLst>
              <a:ext uri="{FF2B5EF4-FFF2-40B4-BE49-F238E27FC236}">
                <a16:creationId xmlns:a16="http://schemas.microsoft.com/office/drawing/2014/main" id="{661F6ACD-2AF2-4C60-B25D-980C6AEB14E2}"/>
              </a:ext>
            </a:extLst>
          </p:cNvPr>
          <p:cNvSpPr>
            <a:spLocks noGrp="1"/>
          </p:cNvSpPr>
          <p:nvPr>
            <p:ph type="ftr" sz="quarter" idx="11"/>
          </p:nvPr>
        </p:nvSpPr>
        <p:spPr/>
        <p:txBody>
          <a:bodyPr/>
          <a:lstStyle/>
          <a:p>
            <a:r>
              <a:rPr lang="en-US"/>
              <a:t>PHY 711  Fall 2020 -- Lecture 40</a:t>
            </a:r>
            <a:endParaRPr lang="en-US" dirty="0"/>
          </a:p>
        </p:txBody>
      </p:sp>
      <p:sp>
        <p:nvSpPr>
          <p:cNvPr id="4" name="Slide Number Placeholder 3">
            <a:extLst>
              <a:ext uri="{FF2B5EF4-FFF2-40B4-BE49-F238E27FC236}">
                <a16:creationId xmlns:a16="http://schemas.microsoft.com/office/drawing/2014/main" id="{7A65C8C8-C356-4BF7-B4D2-E73754EC7DC6}"/>
              </a:ext>
            </a:extLst>
          </p:cNvPr>
          <p:cNvSpPr>
            <a:spLocks noGrp="1"/>
          </p:cNvSpPr>
          <p:nvPr>
            <p:ph type="sldNum" sz="quarter" idx="12"/>
          </p:nvPr>
        </p:nvSpPr>
        <p:spPr/>
        <p:txBody>
          <a:bodyPr/>
          <a:lstStyle/>
          <a:p>
            <a:fld id="{CE368B07-CEBF-4C80-90AF-53B34FA04CF3}" type="slidenum">
              <a:rPr lang="en-US" smtClean="0"/>
              <a:t>2</a:t>
            </a:fld>
            <a:endParaRPr lang="en-US" dirty="0"/>
          </a:p>
        </p:txBody>
      </p:sp>
      <p:sp>
        <p:nvSpPr>
          <p:cNvPr id="5" name="TextBox 4">
            <a:extLst>
              <a:ext uri="{FF2B5EF4-FFF2-40B4-BE49-F238E27FC236}">
                <a16:creationId xmlns:a16="http://schemas.microsoft.com/office/drawing/2014/main" id="{E4A45E91-2F1E-45C8-B923-2638CB35A389}"/>
              </a:ext>
            </a:extLst>
          </p:cNvPr>
          <p:cNvSpPr txBox="1"/>
          <p:nvPr/>
        </p:nvSpPr>
        <p:spPr>
          <a:xfrm>
            <a:off x="0" y="1302127"/>
            <a:ext cx="9144000" cy="3539430"/>
          </a:xfrm>
          <a:prstGeom prst="rect">
            <a:avLst/>
          </a:prstGeom>
          <a:noFill/>
        </p:spPr>
        <p:txBody>
          <a:bodyPr wrap="square" rtlCol="0">
            <a:spAutoFit/>
          </a:bodyPr>
          <a:lstStyle/>
          <a:p>
            <a:r>
              <a:rPr lang="en-US" sz="3200" dirty="0"/>
              <a:t>Schedule for weekly one-on-one meetings  (EST)</a:t>
            </a:r>
          </a:p>
          <a:p>
            <a:endParaRPr lang="en-US" sz="3200" dirty="0"/>
          </a:p>
          <a:p>
            <a:r>
              <a:rPr lang="en-US" sz="3200" dirty="0"/>
              <a:t>Nick – 11 AM  Monday – 11/30</a:t>
            </a:r>
          </a:p>
          <a:p>
            <a:r>
              <a:rPr lang="en-US" sz="3200" dirty="0"/>
              <a:t>Tim –9 AM Tuesday – 12/01</a:t>
            </a:r>
          </a:p>
          <a:p>
            <a:r>
              <a:rPr lang="en-US" sz="3200" dirty="0"/>
              <a:t>Gao – 9 PM Tuesday  -- 12/01 (12/02 in China)</a:t>
            </a:r>
          </a:p>
          <a:p>
            <a:r>
              <a:rPr lang="en-US" sz="3200" dirty="0"/>
              <a:t>Jeanette – 11 AM Friday – ??  </a:t>
            </a:r>
          </a:p>
          <a:p>
            <a:r>
              <a:rPr lang="en-US" sz="3200" dirty="0"/>
              <a:t>Derek – 12 PM Friday – ??</a:t>
            </a:r>
            <a:endParaRPr lang="en-US" sz="3200" dirty="0">
              <a:latin typeface="+mj-lt"/>
            </a:endParaRPr>
          </a:p>
        </p:txBody>
      </p:sp>
      <p:sp>
        <p:nvSpPr>
          <p:cNvPr id="6" name="TextBox 5">
            <a:extLst>
              <a:ext uri="{FF2B5EF4-FFF2-40B4-BE49-F238E27FC236}">
                <a16:creationId xmlns:a16="http://schemas.microsoft.com/office/drawing/2014/main" id="{AC68A57F-BE0D-4D1F-92B2-BBCB32797200}"/>
              </a:ext>
            </a:extLst>
          </p:cNvPr>
          <p:cNvSpPr txBox="1"/>
          <p:nvPr/>
        </p:nvSpPr>
        <p:spPr>
          <a:xfrm>
            <a:off x="0" y="304800"/>
            <a:ext cx="9144000" cy="461665"/>
          </a:xfrm>
          <a:prstGeom prst="rect">
            <a:avLst/>
          </a:prstGeom>
          <a:noFill/>
        </p:spPr>
        <p:txBody>
          <a:bodyPr wrap="square" rtlCol="0">
            <a:spAutoFit/>
          </a:bodyPr>
          <a:lstStyle/>
          <a:p>
            <a:r>
              <a:rPr lang="en-US" sz="2400" dirty="0">
                <a:latin typeface="+mj-lt"/>
              </a:rPr>
              <a:t>Modified schedule for last week of classes 11/30/2020-12/04/2020</a:t>
            </a:r>
          </a:p>
        </p:txBody>
      </p:sp>
    </p:spTree>
    <p:extLst>
      <p:ext uri="{BB962C8B-B14F-4D97-AF65-F5344CB8AC3E}">
        <p14:creationId xmlns:p14="http://schemas.microsoft.com/office/powerpoint/2010/main" val="2782321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24293" t="6681" r="54765" b="18163"/>
          <a:stretch/>
        </p:blipFill>
        <p:spPr>
          <a:xfrm>
            <a:off x="3848148" y="2364433"/>
            <a:ext cx="4952904" cy="4457666"/>
          </a:xfrm>
          <a:prstGeom prst="rect">
            <a:avLst/>
          </a:prstGeom>
        </p:spPr>
      </p:pic>
      <p:sp>
        <p:nvSpPr>
          <p:cNvPr id="2" name="Date Placeholder 1"/>
          <p:cNvSpPr>
            <a:spLocks noGrp="1"/>
          </p:cNvSpPr>
          <p:nvPr>
            <p:ph type="dt" sz="half" idx="10"/>
          </p:nvPr>
        </p:nvSpPr>
        <p:spPr/>
        <p:txBody>
          <a:bodyPr/>
          <a:lstStyle/>
          <a:p>
            <a:r>
              <a:rPr lang="en-US"/>
              <a:t>11/30/2020</a:t>
            </a:r>
            <a:endParaRPr lang="en-US" dirty="0"/>
          </a:p>
        </p:txBody>
      </p:sp>
      <p:sp>
        <p:nvSpPr>
          <p:cNvPr id="3" name="Footer Placeholder 2"/>
          <p:cNvSpPr>
            <a:spLocks noGrp="1"/>
          </p:cNvSpPr>
          <p:nvPr>
            <p:ph type="ftr" sz="quarter" idx="11"/>
          </p:nvPr>
        </p:nvSpPr>
        <p:spPr/>
        <p:txBody>
          <a:bodyPr/>
          <a:lstStyle/>
          <a:p>
            <a:r>
              <a:rPr lang="en-US"/>
              <a:t>PHY 711  Fall 2020 -- Lecture 40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023649747"/>
              </p:ext>
            </p:extLst>
          </p:nvPr>
        </p:nvGraphicFramePr>
        <p:xfrm>
          <a:off x="437072" y="484167"/>
          <a:ext cx="7581900" cy="2290763"/>
        </p:xfrm>
        <a:graphic>
          <a:graphicData uri="http://schemas.openxmlformats.org/presentationml/2006/ole">
            <mc:AlternateContent xmlns:mc="http://schemas.openxmlformats.org/markup-compatibility/2006">
              <mc:Choice xmlns:v="urn:schemas-microsoft-com:vml" Requires="v">
                <p:oleObj spid="_x0000_s468034" name="Equation" r:id="rId4" imgW="5079960" imgH="1536480" progId="Equation.DSMT4">
                  <p:embed/>
                </p:oleObj>
              </mc:Choice>
              <mc:Fallback>
                <p:oleObj name="Equation" r:id="rId4" imgW="5079960" imgH="1536480" progId="Equation.DSMT4">
                  <p:embed/>
                  <p:pic>
                    <p:nvPicPr>
                      <p:cNvPr id="6" name="Object 5"/>
                      <p:cNvPicPr/>
                      <p:nvPr/>
                    </p:nvPicPr>
                    <p:blipFill>
                      <a:blip r:embed="rId5"/>
                      <a:stretch>
                        <a:fillRect/>
                      </a:stretch>
                    </p:blipFill>
                    <p:spPr>
                      <a:xfrm>
                        <a:off x="437072" y="484167"/>
                        <a:ext cx="7581900" cy="2290763"/>
                      </a:xfrm>
                      <a:prstGeom prst="rect">
                        <a:avLst/>
                      </a:prstGeom>
                    </p:spPr>
                  </p:pic>
                </p:oleObj>
              </mc:Fallback>
            </mc:AlternateContent>
          </a:graphicData>
        </a:graphic>
      </p:graphicFrame>
      <p:sp>
        <p:nvSpPr>
          <p:cNvPr id="8" name="TextBox 7"/>
          <p:cNvSpPr txBox="1"/>
          <p:nvPr/>
        </p:nvSpPr>
        <p:spPr>
          <a:xfrm>
            <a:off x="2590800" y="4131601"/>
            <a:ext cx="987771" cy="461665"/>
          </a:xfrm>
          <a:prstGeom prst="rect">
            <a:avLst/>
          </a:prstGeom>
          <a:noFill/>
        </p:spPr>
        <p:txBody>
          <a:bodyPr wrap="none" rtlCol="0">
            <a:spAutoFit/>
          </a:bodyPr>
          <a:lstStyle/>
          <a:p>
            <a:r>
              <a:rPr lang="en-US" sz="2400" i="1" dirty="0">
                <a:latin typeface="+mj-lt"/>
              </a:rPr>
              <a:t>V(</a:t>
            </a:r>
            <a:r>
              <a:rPr lang="en-US" sz="2400" i="1" dirty="0" err="1">
                <a:latin typeface="+mj-lt"/>
              </a:rPr>
              <a:t>x,y</a:t>
            </a:r>
            <a:r>
              <a:rPr lang="en-US" sz="2400" i="1" dirty="0">
                <a:latin typeface="+mj-lt"/>
              </a:rPr>
              <a:t>)</a:t>
            </a:r>
          </a:p>
        </p:txBody>
      </p:sp>
      <p:sp>
        <p:nvSpPr>
          <p:cNvPr id="9" name="TextBox 8"/>
          <p:cNvSpPr txBox="1"/>
          <p:nvPr/>
        </p:nvSpPr>
        <p:spPr>
          <a:xfrm>
            <a:off x="0" y="35901"/>
            <a:ext cx="6248400" cy="461665"/>
          </a:xfrm>
          <a:prstGeom prst="rect">
            <a:avLst/>
          </a:prstGeom>
          <a:noFill/>
        </p:spPr>
        <p:txBody>
          <a:bodyPr wrap="square" rtlCol="0">
            <a:spAutoFit/>
          </a:bodyPr>
          <a:lstStyle/>
          <a:p>
            <a:r>
              <a:rPr lang="en-US" sz="2400" dirty="0">
                <a:latin typeface="+mj-lt"/>
              </a:rPr>
              <a:t>Normal modes of vibration about equilibrium</a:t>
            </a:r>
          </a:p>
        </p:txBody>
      </p:sp>
      <p:sp>
        <p:nvSpPr>
          <p:cNvPr id="5" name="TextBox 4">
            <a:extLst>
              <a:ext uri="{FF2B5EF4-FFF2-40B4-BE49-F238E27FC236}">
                <a16:creationId xmlns:a16="http://schemas.microsoft.com/office/drawing/2014/main" id="{0B8E7876-B8EB-4DE3-BD8E-C941DD18C4B3}"/>
              </a:ext>
            </a:extLst>
          </p:cNvPr>
          <p:cNvSpPr txBox="1"/>
          <p:nvPr/>
        </p:nvSpPr>
        <p:spPr>
          <a:xfrm>
            <a:off x="376016" y="3056307"/>
            <a:ext cx="2590800" cy="1200329"/>
          </a:xfrm>
          <a:prstGeom prst="rect">
            <a:avLst/>
          </a:prstGeom>
          <a:noFill/>
        </p:spPr>
        <p:txBody>
          <a:bodyPr wrap="square" rtlCol="0">
            <a:spAutoFit/>
          </a:bodyPr>
          <a:lstStyle/>
          <a:p>
            <a:r>
              <a:rPr lang="en-US" sz="2400" dirty="0">
                <a:latin typeface="+mj-lt"/>
              </a:rPr>
              <a:t>Example with 2 dimensions and 3 minima:</a:t>
            </a:r>
          </a:p>
        </p:txBody>
      </p:sp>
    </p:spTree>
    <p:extLst>
      <p:ext uri="{BB962C8B-B14F-4D97-AF65-F5344CB8AC3E}">
        <p14:creationId xmlns:p14="http://schemas.microsoft.com/office/powerpoint/2010/main" val="2838462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11/30/2020</a:t>
            </a:r>
            <a:endParaRPr lang="en-US" dirty="0"/>
          </a:p>
        </p:txBody>
      </p:sp>
      <p:sp>
        <p:nvSpPr>
          <p:cNvPr id="3" name="Footer Placeholder 2"/>
          <p:cNvSpPr>
            <a:spLocks noGrp="1"/>
          </p:cNvSpPr>
          <p:nvPr>
            <p:ph type="ftr" sz="quarter" idx="11"/>
          </p:nvPr>
        </p:nvSpPr>
        <p:spPr/>
        <p:txBody>
          <a:bodyPr/>
          <a:lstStyle/>
          <a:p>
            <a:r>
              <a:rPr lang="en-US"/>
              <a:t>PHY 711  Fall 2020 -- Lecture 40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304800" y="208434"/>
            <a:ext cx="7010400" cy="1569660"/>
          </a:xfrm>
          <a:prstGeom prst="rect">
            <a:avLst/>
          </a:prstGeom>
          <a:noFill/>
        </p:spPr>
        <p:txBody>
          <a:bodyPr wrap="square" rtlCol="0">
            <a:spAutoFit/>
          </a:bodyPr>
          <a:lstStyle/>
          <a:p>
            <a:r>
              <a:rPr lang="en-US" sz="2400" dirty="0">
                <a:latin typeface="+mj-lt"/>
              </a:rPr>
              <a:t>Example – normal modes of a system with the symmetry of an equilateral triangle based on stretching nearest neighbor bonds with spring constant </a:t>
            </a:r>
            <a:r>
              <a:rPr lang="en-US" sz="2400" i="1" dirty="0">
                <a:latin typeface="+mj-lt"/>
              </a:rPr>
              <a:t>k</a:t>
            </a:r>
            <a:r>
              <a:rPr lang="en-US" sz="2400" dirty="0">
                <a:latin typeface="+mj-lt"/>
              </a:rPr>
              <a:t>:</a:t>
            </a:r>
          </a:p>
        </p:txBody>
      </p:sp>
      <p:grpSp>
        <p:nvGrpSpPr>
          <p:cNvPr id="6" name="Group 5"/>
          <p:cNvGrpSpPr/>
          <p:nvPr/>
        </p:nvGrpSpPr>
        <p:grpSpPr>
          <a:xfrm>
            <a:off x="76200" y="1931015"/>
            <a:ext cx="4267200" cy="3369350"/>
            <a:chOff x="533400" y="1931015"/>
            <a:chExt cx="4267200" cy="3369350"/>
          </a:xfrm>
        </p:grpSpPr>
        <p:grpSp>
          <p:nvGrpSpPr>
            <p:cNvPr id="7" name="Group 6"/>
            <p:cNvGrpSpPr/>
            <p:nvPr/>
          </p:nvGrpSpPr>
          <p:grpSpPr>
            <a:xfrm>
              <a:off x="533400" y="1931015"/>
              <a:ext cx="4267200" cy="3369350"/>
              <a:chOff x="533400" y="1931015"/>
              <a:chExt cx="4267200" cy="3369350"/>
            </a:xfrm>
          </p:grpSpPr>
          <p:grpSp>
            <p:nvGrpSpPr>
              <p:cNvPr id="10" name="Group 9"/>
              <p:cNvGrpSpPr/>
              <p:nvPr/>
            </p:nvGrpSpPr>
            <p:grpSpPr>
              <a:xfrm>
                <a:off x="533400" y="1931015"/>
                <a:ext cx="3238500" cy="3026450"/>
                <a:chOff x="2171700" y="1931015"/>
                <a:chExt cx="3238500" cy="3026450"/>
              </a:xfrm>
            </p:grpSpPr>
            <p:sp>
              <p:nvSpPr>
                <p:cNvPr id="17" name="Isosceles Triangle 16"/>
                <p:cNvSpPr/>
                <p:nvPr/>
              </p:nvSpPr>
              <p:spPr>
                <a:xfrm>
                  <a:off x="2362200" y="2133600"/>
                  <a:ext cx="2895600" cy="2514600"/>
                </a:xfrm>
                <a:prstGeom prst="triangle">
                  <a:avLst/>
                </a:prstGeom>
                <a:noFill/>
                <a:ln w="1016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171700" y="44577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619500" y="19431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029200" y="44958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171700" y="4495800"/>
                  <a:ext cx="381000" cy="461665"/>
                </a:xfrm>
                <a:prstGeom prst="rect">
                  <a:avLst/>
                </a:prstGeom>
                <a:noFill/>
              </p:spPr>
              <p:txBody>
                <a:bodyPr wrap="square" rtlCol="0">
                  <a:spAutoFit/>
                </a:bodyPr>
                <a:lstStyle/>
                <a:p>
                  <a:r>
                    <a:rPr lang="en-US" sz="2400" dirty="0">
                      <a:solidFill>
                        <a:schemeClr val="bg1"/>
                      </a:solidFill>
                      <a:latin typeface="+mj-lt"/>
                    </a:rPr>
                    <a:t>1</a:t>
                  </a:r>
                </a:p>
              </p:txBody>
            </p:sp>
            <p:sp>
              <p:nvSpPr>
                <p:cNvPr id="22" name="TextBox 21"/>
                <p:cNvSpPr txBox="1"/>
                <p:nvPr/>
              </p:nvSpPr>
              <p:spPr>
                <a:xfrm>
                  <a:off x="3596640" y="1931015"/>
                  <a:ext cx="381000" cy="461665"/>
                </a:xfrm>
                <a:prstGeom prst="rect">
                  <a:avLst/>
                </a:prstGeom>
                <a:noFill/>
              </p:spPr>
              <p:txBody>
                <a:bodyPr wrap="square" rtlCol="0">
                  <a:spAutoFit/>
                </a:bodyPr>
                <a:lstStyle/>
                <a:p>
                  <a:r>
                    <a:rPr lang="en-US" sz="2400" dirty="0">
                      <a:solidFill>
                        <a:schemeClr val="bg1"/>
                      </a:solidFill>
                      <a:latin typeface="+mj-lt"/>
                    </a:rPr>
                    <a:t>3</a:t>
                  </a:r>
                </a:p>
              </p:txBody>
            </p:sp>
            <p:sp>
              <p:nvSpPr>
                <p:cNvPr id="23" name="TextBox 22"/>
                <p:cNvSpPr txBox="1"/>
                <p:nvPr/>
              </p:nvSpPr>
              <p:spPr>
                <a:xfrm>
                  <a:off x="5029200" y="4495800"/>
                  <a:ext cx="381000" cy="461665"/>
                </a:xfrm>
                <a:prstGeom prst="rect">
                  <a:avLst/>
                </a:prstGeom>
                <a:noFill/>
              </p:spPr>
              <p:txBody>
                <a:bodyPr wrap="square" rtlCol="0">
                  <a:spAutoFit/>
                </a:bodyPr>
                <a:lstStyle/>
                <a:p>
                  <a:r>
                    <a:rPr lang="en-US" sz="2400" dirty="0">
                      <a:solidFill>
                        <a:schemeClr val="bg1"/>
                      </a:solidFill>
                      <a:latin typeface="+mj-lt"/>
                    </a:rPr>
                    <a:t>2</a:t>
                  </a:r>
                </a:p>
              </p:txBody>
            </p:sp>
          </p:grpSp>
          <p:cxnSp>
            <p:nvCxnSpPr>
              <p:cNvPr id="11" name="Straight Arrow Connector 10"/>
              <p:cNvCxnSpPr/>
              <p:nvPr/>
            </p:nvCxnSpPr>
            <p:spPr>
              <a:xfrm>
                <a:off x="838200" y="4726633"/>
                <a:ext cx="304800" cy="45496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286000" y="22098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657600" y="4267200"/>
                <a:ext cx="6096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143000" y="4838700"/>
                <a:ext cx="685800" cy="461665"/>
              </a:xfrm>
              <a:prstGeom prst="rect">
                <a:avLst/>
              </a:prstGeom>
              <a:noFill/>
            </p:spPr>
            <p:txBody>
              <a:bodyPr wrap="square" rtlCol="0">
                <a:spAutoFit/>
              </a:bodyPr>
              <a:lstStyle/>
              <a:p>
                <a:r>
                  <a:rPr lang="en-US" sz="2400" b="1" dirty="0">
                    <a:latin typeface="+mj-lt"/>
                  </a:rPr>
                  <a:t>u</a:t>
                </a:r>
                <a:r>
                  <a:rPr lang="en-US" sz="2400" b="1" baseline="-25000" dirty="0">
                    <a:latin typeface="+mj-lt"/>
                  </a:rPr>
                  <a:t>1</a:t>
                </a:r>
                <a:endParaRPr lang="en-US" sz="2400" b="1" dirty="0">
                  <a:latin typeface="+mj-lt"/>
                </a:endParaRPr>
              </a:p>
            </p:txBody>
          </p:sp>
          <p:sp>
            <p:nvSpPr>
              <p:cNvPr id="15" name="TextBox 14"/>
              <p:cNvSpPr txBox="1"/>
              <p:nvPr/>
            </p:nvSpPr>
            <p:spPr>
              <a:xfrm>
                <a:off x="2895600" y="1981200"/>
                <a:ext cx="685800" cy="461665"/>
              </a:xfrm>
              <a:prstGeom prst="rect">
                <a:avLst/>
              </a:prstGeom>
              <a:noFill/>
            </p:spPr>
            <p:txBody>
              <a:bodyPr wrap="square" rtlCol="0">
                <a:spAutoFit/>
              </a:bodyPr>
              <a:lstStyle/>
              <a:p>
                <a:r>
                  <a:rPr lang="en-US" sz="2400" b="1" dirty="0">
                    <a:latin typeface="+mj-lt"/>
                  </a:rPr>
                  <a:t>u</a:t>
                </a:r>
                <a:r>
                  <a:rPr lang="en-US" sz="2400" b="1" baseline="-25000" dirty="0">
                    <a:latin typeface="+mj-lt"/>
                  </a:rPr>
                  <a:t>3</a:t>
                </a:r>
                <a:endParaRPr lang="en-US" sz="2400" b="1" dirty="0">
                  <a:latin typeface="+mj-lt"/>
                </a:endParaRPr>
              </a:p>
            </p:txBody>
          </p:sp>
          <p:sp>
            <p:nvSpPr>
              <p:cNvPr id="16" name="TextBox 15"/>
              <p:cNvSpPr txBox="1"/>
              <p:nvPr/>
            </p:nvSpPr>
            <p:spPr>
              <a:xfrm>
                <a:off x="4114800" y="3810000"/>
                <a:ext cx="685800" cy="461665"/>
              </a:xfrm>
              <a:prstGeom prst="rect">
                <a:avLst/>
              </a:prstGeom>
              <a:noFill/>
            </p:spPr>
            <p:txBody>
              <a:bodyPr wrap="square" rtlCol="0">
                <a:spAutoFit/>
              </a:bodyPr>
              <a:lstStyle/>
              <a:p>
                <a:r>
                  <a:rPr lang="en-US" sz="2400" b="1" dirty="0">
                    <a:latin typeface="+mj-lt"/>
                  </a:rPr>
                  <a:t>u</a:t>
                </a:r>
                <a:r>
                  <a:rPr lang="en-US" sz="2400" b="1" baseline="-25000" dirty="0">
                    <a:latin typeface="+mj-lt"/>
                  </a:rPr>
                  <a:t>2</a:t>
                </a:r>
                <a:endParaRPr lang="en-US" sz="2400" b="1" dirty="0">
                  <a:latin typeface="+mj-lt"/>
                </a:endParaRPr>
              </a:p>
            </p:txBody>
          </p:sp>
        </p:grpSp>
        <p:sp>
          <p:nvSpPr>
            <p:cNvPr id="8" name="Right Arrow 7"/>
            <p:cNvSpPr/>
            <p:nvPr/>
          </p:nvSpPr>
          <p:spPr>
            <a:xfrm rot="17964096">
              <a:off x="114789" y="3243640"/>
              <a:ext cx="2595999"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4173628400"/>
                </p:ext>
              </p:extLst>
            </p:nvPr>
          </p:nvGraphicFramePr>
          <p:xfrm>
            <a:off x="712153" y="2814236"/>
            <a:ext cx="827087" cy="576664"/>
          </p:xfrm>
          <a:graphic>
            <a:graphicData uri="http://schemas.openxmlformats.org/presentationml/2006/ole">
              <mc:AlternateContent xmlns:mc="http://schemas.openxmlformats.org/markup-compatibility/2006">
                <mc:Choice xmlns:v="urn:schemas-microsoft-com:vml" Requires="v">
                  <p:oleObj spid="_x0000_s469183" name="数式" r:id="rId3" imgW="203040" imgH="228600" progId="Equation.3">
                    <p:embed/>
                  </p:oleObj>
                </mc:Choice>
                <mc:Fallback>
                  <p:oleObj name="数式" r:id="rId3" imgW="203040" imgH="228600" progId="Equation.3">
                    <p:embed/>
                    <p:pic>
                      <p:nvPicPr>
                        <p:cNvPr id="18" name="Object 17"/>
                        <p:cNvPicPr>
                          <a:picLocks noChangeAspect="1" noChangeArrowheads="1"/>
                        </p:cNvPicPr>
                        <p:nvPr/>
                      </p:nvPicPr>
                      <p:blipFill>
                        <a:blip r:embed="rId4"/>
                        <a:srcRect/>
                        <a:stretch>
                          <a:fillRect/>
                        </a:stretch>
                      </p:blipFill>
                      <p:spPr bwMode="auto">
                        <a:xfrm>
                          <a:off x="712153" y="2814236"/>
                          <a:ext cx="827087" cy="576664"/>
                        </a:xfrm>
                        <a:prstGeom prst="rect">
                          <a:avLst/>
                        </a:prstGeom>
                        <a:noFill/>
                        <a:ln>
                          <a:noFill/>
                        </a:ln>
                      </p:spPr>
                    </p:pic>
                  </p:oleObj>
                </mc:Fallback>
              </mc:AlternateContent>
            </a:graphicData>
          </a:graphic>
        </p:graphicFrame>
      </p:grpSp>
      <p:graphicFrame>
        <p:nvGraphicFramePr>
          <p:cNvPr id="24" name="Object 23"/>
          <p:cNvGraphicFramePr>
            <a:graphicFrameLocks noChangeAspect="1"/>
          </p:cNvGraphicFramePr>
          <p:nvPr>
            <p:extLst>
              <p:ext uri="{D42A27DB-BD31-4B8C-83A1-F6EECF244321}">
                <p14:modId xmlns:p14="http://schemas.microsoft.com/office/powerpoint/2010/main" val="1769284817"/>
              </p:ext>
            </p:extLst>
          </p:nvPr>
        </p:nvGraphicFramePr>
        <p:xfrm>
          <a:off x="3903686" y="2122530"/>
          <a:ext cx="5087914" cy="3363870"/>
        </p:xfrm>
        <a:graphic>
          <a:graphicData uri="http://schemas.openxmlformats.org/presentationml/2006/ole">
            <mc:AlternateContent xmlns:mc="http://schemas.openxmlformats.org/markup-compatibility/2006">
              <mc:Choice xmlns:v="urn:schemas-microsoft-com:vml" Requires="v">
                <p:oleObj spid="_x0000_s469184" name="Equation" r:id="rId5" imgW="3720960" imgH="2527200" progId="Equation.DSMT4">
                  <p:embed/>
                </p:oleObj>
              </mc:Choice>
              <mc:Fallback>
                <p:oleObj name="Equation" r:id="rId5" imgW="3720960" imgH="2527200" progId="Equation.DSMT4">
                  <p:embed/>
                  <p:pic>
                    <p:nvPicPr>
                      <p:cNvPr id="19" name="Object 18"/>
                      <p:cNvPicPr>
                        <a:picLocks noChangeAspect="1" noChangeArrowheads="1"/>
                      </p:cNvPicPr>
                      <p:nvPr/>
                    </p:nvPicPr>
                    <p:blipFill>
                      <a:blip r:embed="rId6"/>
                      <a:srcRect/>
                      <a:stretch>
                        <a:fillRect/>
                      </a:stretch>
                    </p:blipFill>
                    <p:spPr bwMode="auto">
                      <a:xfrm>
                        <a:off x="3903686" y="2122530"/>
                        <a:ext cx="5087914" cy="3363870"/>
                      </a:xfrm>
                      <a:prstGeom prst="rect">
                        <a:avLst/>
                      </a:prstGeom>
                      <a:noFill/>
                      <a:ln>
                        <a:noFill/>
                      </a:ln>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345715108"/>
              </p:ext>
            </p:extLst>
          </p:nvPr>
        </p:nvGraphicFramePr>
        <p:xfrm>
          <a:off x="533400" y="5347117"/>
          <a:ext cx="2812407" cy="977483"/>
        </p:xfrm>
        <a:graphic>
          <a:graphicData uri="http://schemas.openxmlformats.org/presentationml/2006/ole">
            <mc:AlternateContent xmlns:mc="http://schemas.openxmlformats.org/markup-compatibility/2006">
              <mc:Choice xmlns:v="urn:schemas-microsoft-com:vml" Requires="v">
                <p:oleObj spid="_x0000_s469185" name="Equation" r:id="rId7" imgW="2082600" imgH="723600" progId="Equation.DSMT4">
                  <p:embed/>
                </p:oleObj>
              </mc:Choice>
              <mc:Fallback>
                <p:oleObj name="Equation" r:id="rId7" imgW="2082600" imgH="723600" progId="Equation.DSMT4">
                  <p:embed/>
                  <p:pic>
                    <p:nvPicPr>
                      <p:cNvPr id="25" name="Object 24"/>
                      <p:cNvPicPr/>
                      <p:nvPr/>
                    </p:nvPicPr>
                    <p:blipFill>
                      <a:blip r:embed="rId8"/>
                      <a:stretch>
                        <a:fillRect/>
                      </a:stretch>
                    </p:blipFill>
                    <p:spPr>
                      <a:xfrm>
                        <a:off x="533400" y="5347117"/>
                        <a:ext cx="2812407" cy="977483"/>
                      </a:xfrm>
                      <a:prstGeom prst="rect">
                        <a:avLst/>
                      </a:prstGeom>
                    </p:spPr>
                  </p:pic>
                </p:oleObj>
              </mc:Fallback>
            </mc:AlternateContent>
          </a:graphicData>
        </a:graphic>
      </p:graphicFrame>
    </p:spTree>
    <p:extLst>
      <p:ext uri="{BB962C8B-B14F-4D97-AF65-F5344CB8AC3E}">
        <p14:creationId xmlns:p14="http://schemas.microsoft.com/office/powerpoint/2010/main" val="3166171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11/30/2020</a:t>
            </a:r>
            <a:endParaRPr lang="en-US" dirty="0"/>
          </a:p>
        </p:txBody>
      </p:sp>
      <p:sp>
        <p:nvSpPr>
          <p:cNvPr id="3" name="Footer Placeholder 2"/>
          <p:cNvSpPr>
            <a:spLocks noGrp="1"/>
          </p:cNvSpPr>
          <p:nvPr>
            <p:ph type="ftr" sz="quarter" idx="11"/>
          </p:nvPr>
        </p:nvSpPr>
        <p:spPr/>
        <p:txBody>
          <a:bodyPr/>
          <a:lstStyle/>
          <a:p>
            <a:r>
              <a:rPr lang="en-US"/>
              <a:t>PHY 711  Fall 2020 -- Lecture 40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361517930"/>
              </p:ext>
            </p:extLst>
          </p:nvPr>
        </p:nvGraphicFramePr>
        <p:xfrm>
          <a:off x="609600" y="838200"/>
          <a:ext cx="6372225" cy="5807075"/>
        </p:xfrm>
        <a:graphic>
          <a:graphicData uri="http://schemas.openxmlformats.org/presentationml/2006/ole">
            <mc:AlternateContent xmlns:mc="http://schemas.openxmlformats.org/markup-compatibility/2006">
              <mc:Choice xmlns:v="urn:schemas-microsoft-com:vml" Requires="v">
                <p:oleObj spid="_x0000_s470081" name="Equation" r:id="rId3" imgW="4279680" imgH="4203360" progId="Equation.DSMT4">
                  <p:embed/>
                </p:oleObj>
              </mc:Choice>
              <mc:Fallback>
                <p:oleObj name="Equation" r:id="rId3" imgW="4279680" imgH="4203360" progId="Equation.DSMT4">
                  <p:embed/>
                  <p:pic>
                    <p:nvPicPr>
                      <p:cNvPr id="5" name="Object 4"/>
                      <p:cNvPicPr>
                        <a:picLocks noChangeAspect="1" noChangeArrowheads="1"/>
                      </p:cNvPicPr>
                      <p:nvPr/>
                    </p:nvPicPr>
                    <p:blipFill>
                      <a:blip r:embed="rId4"/>
                      <a:srcRect/>
                      <a:stretch>
                        <a:fillRect/>
                      </a:stretch>
                    </p:blipFill>
                    <p:spPr bwMode="auto">
                      <a:xfrm>
                        <a:off x="609600" y="838200"/>
                        <a:ext cx="6372225" cy="5807075"/>
                      </a:xfrm>
                      <a:prstGeom prst="rect">
                        <a:avLst/>
                      </a:prstGeom>
                      <a:noFill/>
                      <a:ln>
                        <a:noFill/>
                      </a:ln>
                    </p:spPr>
                  </p:pic>
                </p:oleObj>
              </mc:Fallback>
            </mc:AlternateContent>
          </a:graphicData>
        </a:graphic>
      </p:graphicFrame>
      <p:sp>
        <p:nvSpPr>
          <p:cNvPr id="6" name="TextBox 5"/>
          <p:cNvSpPr txBox="1"/>
          <p:nvPr/>
        </p:nvSpPr>
        <p:spPr>
          <a:xfrm>
            <a:off x="381000" y="76200"/>
            <a:ext cx="7010400" cy="830997"/>
          </a:xfrm>
          <a:prstGeom prst="rect">
            <a:avLst/>
          </a:prstGeom>
          <a:noFill/>
        </p:spPr>
        <p:txBody>
          <a:bodyPr wrap="square" rtlCol="0">
            <a:spAutoFit/>
          </a:bodyPr>
          <a:lstStyle/>
          <a:p>
            <a:r>
              <a:rPr lang="en-US" sz="2400" dirty="0">
                <a:latin typeface="+mj-lt"/>
              </a:rPr>
              <a:t>Example – normal modes of a system with the symmetry of an equilateral triangle -- continued</a:t>
            </a:r>
          </a:p>
        </p:txBody>
      </p:sp>
    </p:spTree>
    <p:extLst>
      <p:ext uri="{BB962C8B-B14F-4D97-AF65-F5344CB8AC3E}">
        <p14:creationId xmlns:p14="http://schemas.microsoft.com/office/powerpoint/2010/main" val="3744903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11/30/2020</a:t>
            </a:r>
            <a:endParaRPr lang="en-US" dirty="0"/>
          </a:p>
        </p:txBody>
      </p:sp>
      <p:sp>
        <p:nvSpPr>
          <p:cNvPr id="3" name="Footer Placeholder 2"/>
          <p:cNvSpPr>
            <a:spLocks noGrp="1"/>
          </p:cNvSpPr>
          <p:nvPr>
            <p:ph type="ftr" sz="quarter" idx="11"/>
          </p:nvPr>
        </p:nvSpPr>
        <p:spPr/>
        <p:txBody>
          <a:bodyPr/>
          <a:lstStyle/>
          <a:p>
            <a:r>
              <a:rPr lang="en-US"/>
              <a:t>PHY 711  Fall 2020 -- Lecture 40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381000" y="194101"/>
            <a:ext cx="7010400" cy="830997"/>
          </a:xfrm>
          <a:prstGeom prst="rect">
            <a:avLst/>
          </a:prstGeom>
          <a:noFill/>
        </p:spPr>
        <p:txBody>
          <a:bodyPr wrap="square" rtlCol="0">
            <a:spAutoFit/>
          </a:bodyPr>
          <a:lstStyle/>
          <a:p>
            <a:r>
              <a:rPr lang="en-US" sz="2400" dirty="0">
                <a:latin typeface="+mj-lt"/>
              </a:rPr>
              <a:t>Example – normal modes of a system with the symmetry of an equilateral triangle -- continued</a:t>
            </a:r>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915" t="27635" r="15528" b="15972"/>
          <a:stretch/>
        </p:blipFill>
        <p:spPr bwMode="auto">
          <a:xfrm>
            <a:off x="533400" y="1493520"/>
            <a:ext cx="6718515" cy="423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ext uri="{D42A27DB-BD31-4B8C-83A1-F6EECF244321}">
                <p14:modId xmlns:p14="http://schemas.microsoft.com/office/powerpoint/2010/main" val="3050573751"/>
              </p:ext>
            </p:extLst>
          </p:nvPr>
        </p:nvGraphicFramePr>
        <p:xfrm>
          <a:off x="237275" y="2667000"/>
          <a:ext cx="450850" cy="863600"/>
        </p:xfrm>
        <a:graphic>
          <a:graphicData uri="http://schemas.openxmlformats.org/presentationml/2006/ole">
            <mc:AlternateContent xmlns:mc="http://schemas.openxmlformats.org/markup-compatibility/2006">
              <mc:Choice xmlns:v="urn:schemas-microsoft-com:vml" Requires="v">
                <p:oleObj spid="_x0000_s471231" name="数式" r:id="rId4" imgW="190440" imgH="393480" progId="Equation.3">
                  <p:embed/>
                </p:oleObj>
              </mc:Choice>
              <mc:Fallback>
                <p:oleObj name="数式" r:id="rId4" imgW="190440" imgH="393480" progId="Equation.3">
                  <p:embed/>
                  <p:pic>
                    <p:nvPicPr>
                      <p:cNvPr id="8" name="Object 7"/>
                      <p:cNvPicPr>
                        <a:picLocks noChangeAspect="1" noChangeArrowheads="1"/>
                      </p:cNvPicPr>
                      <p:nvPr/>
                    </p:nvPicPr>
                    <p:blipFill>
                      <a:blip r:embed="rId5"/>
                      <a:srcRect/>
                      <a:stretch>
                        <a:fillRect/>
                      </a:stretch>
                    </p:blipFill>
                    <p:spPr bwMode="auto">
                      <a:xfrm>
                        <a:off x="237275" y="2667000"/>
                        <a:ext cx="4508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216678568"/>
              </p:ext>
            </p:extLst>
          </p:nvPr>
        </p:nvGraphicFramePr>
        <p:xfrm>
          <a:off x="6943725" y="1493838"/>
          <a:ext cx="889000" cy="4232275"/>
        </p:xfrm>
        <a:graphic>
          <a:graphicData uri="http://schemas.openxmlformats.org/presentationml/2006/ole">
            <mc:AlternateContent xmlns:mc="http://schemas.openxmlformats.org/markup-compatibility/2006">
              <mc:Choice xmlns:v="urn:schemas-microsoft-com:vml" Requires="v">
                <p:oleObj spid="_x0000_s471232" name="Equation" r:id="rId6" imgW="533160" imgH="2171520" progId="Equation.DSMT4">
                  <p:embed/>
                </p:oleObj>
              </mc:Choice>
              <mc:Fallback>
                <p:oleObj name="Equation" r:id="rId6" imgW="533160" imgH="2171520" progId="Equation.DSMT4">
                  <p:embed/>
                  <p:pic>
                    <p:nvPicPr>
                      <p:cNvPr id="9" name="Object 8"/>
                      <p:cNvPicPr>
                        <a:picLocks noChangeAspect="1" noChangeArrowheads="1"/>
                      </p:cNvPicPr>
                      <p:nvPr/>
                    </p:nvPicPr>
                    <p:blipFill>
                      <a:blip r:embed="rId7"/>
                      <a:srcRect/>
                      <a:stretch>
                        <a:fillRect/>
                      </a:stretch>
                    </p:blipFill>
                    <p:spPr bwMode="auto">
                      <a:xfrm>
                        <a:off x="6943725" y="1493838"/>
                        <a:ext cx="889000" cy="4232275"/>
                      </a:xfrm>
                      <a:prstGeom prst="rect">
                        <a:avLst/>
                      </a:prstGeom>
                      <a:noFill/>
                      <a:ln>
                        <a:noFill/>
                      </a:ln>
                    </p:spPr>
                  </p:pic>
                </p:oleObj>
              </mc:Fallback>
            </mc:AlternateContent>
          </a:graphicData>
        </a:graphic>
      </p:graphicFrame>
      <p:sp>
        <p:nvSpPr>
          <p:cNvPr id="9" name="TextBox 8"/>
          <p:cNvSpPr txBox="1"/>
          <p:nvPr/>
        </p:nvSpPr>
        <p:spPr>
          <a:xfrm>
            <a:off x="7620000" y="3429000"/>
            <a:ext cx="785793" cy="461665"/>
          </a:xfrm>
          <a:prstGeom prst="rect">
            <a:avLst/>
          </a:prstGeom>
          <a:noFill/>
        </p:spPr>
        <p:txBody>
          <a:bodyPr wrap="none" rtlCol="0">
            <a:spAutoFit/>
          </a:bodyPr>
          <a:lstStyle/>
          <a:p>
            <a:r>
              <a:rPr lang="en-US" sz="2400" dirty="0">
                <a:latin typeface="+mj-lt"/>
              </a:rPr>
              <a:t>= </a:t>
            </a:r>
            <a:r>
              <a:rPr lang="en-US" sz="2400" dirty="0">
                <a:latin typeface="Symbol" pitchFamily="18" charset="2"/>
              </a:rPr>
              <a:t>w</a:t>
            </a:r>
            <a:r>
              <a:rPr lang="en-US" sz="2400" baseline="30000" dirty="0">
                <a:latin typeface="+mj-lt"/>
              </a:rPr>
              <a:t>2</a:t>
            </a:r>
            <a:endParaRPr lang="en-US" sz="2400" dirty="0">
              <a:latin typeface="+mj-lt"/>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4199379036"/>
              </p:ext>
            </p:extLst>
          </p:nvPr>
        </p:nvGraphicFramePr>
        <p:xfrm>
          <a:off x="8178800" y="1524000"/>
          <a:ext cx="889000" cy="4232275"/>
        </p:xfrm>
        <a:graphic>
          <a:graphicData uri="http://schemas.openxmlformats.org/presentationml/2006/ole">
            <mc:AlternateContent xmlns:mc="http://schemas.openxmlformats.org/markup-compatibility/2006">
              <mc:Choice xmlns:v="urn:schemas-microsoft-com:vml" Requires="v">
                <p:oleObj spid="_x0000_s471233" name="Equation" r:id="rId8" imgW="533160" imgH="2171520" progId="Equation.DSMT4">
                  <p:embed/>
                </p:oleObj>
              </mc:Choice>
              <mc:Fallback>
                <p:oleObj name="Equation" r:id="rId8" imgW="533160" imgH="2171520" progId="Equation.DSMT4">
                  <p:embed/>
                  <p:pic>
                    <p:nvPicPr>
                      <p:cNvPr id="13" name="Object 12"/>
                      <p:cNvPicPr>
                        <a:picLocks noChangeAspect="1" noChangeArrowheads="1"/>
                      </p:cNvPicPr>
                      <p:nvPr/>
                    </p:nvPicPr>
                    <p:blipFill>
                      <a:blip r:embed="rId7"/>
                      <a:srcRect/>
                      <a:stretch>
                        <a:fillRect/>
                      </a:stretch>
                    </p:blipFill>
                    <p:spPr bwMode="auto">
                      <a:xfrm>
                        <a:off x="8178800" y="1524000"/>
                        <a:ext cx="889000" cy="42322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301699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FCDEA8-5E1A-4444-AE25-4C301CD1B56F}"/>
              </a:ext>
            </a:extLst>
          </p:cNvPr>
          <p:cNvSpPr>
            <a:spLocks noGrp="1"/>
          </p:cNvSpPr>
          <p:nvPr>
            <p:ph type="dt" sz="half" idx="10"/>
          </p:nvPr>
        </p:nvSpPr>
        <p:spPr/>
        <p:txBody>
          <a:bodyPr/>
          <a:lstStyle/>
          <a:p>
            <a:r>
              <a:rPr lang="en-US"/>
              <a:t>11/30/2020</a:t>
            </a:r>
            <a:endParaRPr lang="en-US" dirty="0"/>
          </a:p>
        </p:txBody>
      </p:sp>
      <p:sp>
        <p:nvSpPr>
          <p:cNvPr id="3" name="Footer Placeholder 2">
            <a:extLst>
              <a:ext uri="{FF2B5EF4-FFF2-40B4-BE49-F238E27FC236}">
                <a16:creationId xmlns:a16="http://schemas.microsoft.com/office/drawing/2014/main" id="{729ED469-F030-4BE1-A010-A016F2B21E79}"/>
              </a:ext>
            </a:extLst>
          </p:cNvPr>
          <p:cNvSpPr>
            <a:spLocks noGrp="1"/>
          </p:cNvSpPr>
          <p:nvPr>
            <p:ph type="ftr" sz="quarter" idx="11"/>
          </p:nvPr>
        </p:nvSpPr>
        <p:spPr/>
        <p:txBody>
          <a:bodyPr/>
          <a:lstStyle/>
          <a:p>
            <a:r>
              <a:rPr lang="en-US"/>
              <a:t>PHY 711  Fall 2020 -- Lecture 40</a:t>
            </a:r>
            <a:endParaRPr lang="en-US" dirty="0"/>
          </a:p>
        </p:txBody>
      </p:sp>
      <p:sp>
        <p:nvSpPr>
          <p:cNvPr id="4" name="Slide Number Placeholder 3">
            <a:extLst>
              <a:ext uri="{FF2B5EF4-FFF2-40B4-BE49-F238E27FC236}">
                <a16:creationId xmlns:a16="http://schemas.microsoft.com/office/drawing/2014/main" id="{BFA514E2-1F96-4804-9A85-BAFC41C186F8}"/>
              </a:ext>
            </a:extLst>
          </p:cNvPr>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a:extLst>
              <a:ext uri="{FF2B5EF4-FFF2-40B4-BE49-F238E27FC236}">
                <a16:creationId xmlns:a16="http://schemas.microsoft.com/office/drawing/2014/main" id="{663A13D0-20A2-4FB4-B426-E5B7CACB946D}"/>
              </a:ext>
            </a:extLst>
          </p:cNvPr>
          <p:cNvSpPr txBox="1"/>
          <p:nvPr/>
        </p:nvSpPr>
        <p:spPr>
          <a:xfrm>
            <a:off x="381000" y="194101"/>
            <a:ext cx="7010400" cy="830997"/>
          </a:xfrm>
          <a:prstGeom prst="rect">
            <a:avLst/>
          </a:prstGeom>
          <a:noFill/>
        </p:spPr>
        <p:txBody>
          <a:bodyPr wrap="square" rtlCol="0">
            <a:spAutoFit/>
          </a:bodyPr>
          <a:lstStyle/>
          <a:p>
            <a:r>
              <a:rPr lang="en-US" sz="2400" dirty="0">
                <a:latin typeface="+mj-lt"/>
              </a:rPr>
              <a:t>Example – normal modes of a system with the symmetry of an equilateral triangle -- continued</a:t>
            </a:r>
          </a:p>
        </p:txBody>
      </p:sp>
      <p:pic>
        <p:nvPicPr>
          <p:cNvPr id="6" name="Picture 2">
            <a:extLst>
              <a:ext uri="{FF2B5EF4-FFF2-40B4-BE49-F238E27FC236}">
                <a16:creationId xmlns:a16="http://schemas.microsoft.com/office/drawing/2014/main" id="{5FE5B710-75D1-48F8-9909-8C7E578E7F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109" t="24646" r="38607" b="30547"/>
          <a:stretch/>
        </p:blipFill>
        <p:spPr bwMode="auto">
          <a:xfrm>
            <a:off x="6172200" y="1905000"/>
            <a:ext cx="1666327" cy="3363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a:extLst>
              <a:ext uri="{FF2B5EF4-FFF2-40B4-BE49-F238E27FC236}">
                <a16:creationId xmlns:a16="http://schemas.microsoft.com/office/drawing/2014/main" id="{C9CD1E42-D56A-4679-945E-1EFD3DE8F8C1}"/>
              </a:ext>
            </a:extLst>
          </p:cNvPr>
          <p:cNvGrpSpPr/>
          <p:nvPr/>
        </p:nvGrpSpPr>
        <p:grpSpPr>
          <a:xfrm>
            <a:off x="419100" y="1931015"/>
            <a:ext cx="4381500" cy="3483650"/>
            <a:chOff x="419100" y="1931015"/>
            <a:chExt cx="4381500" cy="3483650"/>
          </a:xfrm>
        </p:grpSpPr>
        <p:grpSp>
          <p:nvGrpSpPr>
            <p:cNvPr id="8" name="Group 7">
              <a:extLst>
                <a:ext uri="{FF2B5EF4-FFF2-40B4-BE49-F238E27FC236}">
                  <a16:creationId xmlns:a16="http://schemas.microsoft.com/office/drawing/2014/main" id="{54F40F36-C7DD-450A-A480-2C1E64466A83}"/>
                </a:ext>
              </a:extLst>
            </p:cNvPr>
            <p:cNvGrpSpPr/>
            <p:nvPr/>
          </p:nvGrpSpPr>
          <p:grpSpPr>
            <a:xfrm>
              <a:off x="533400" y="1931015"/>
              <a:ext cx="4267200" cy="3369350"/>
              <a:chOff x="533400" y="1931015"/>
              <a:chExt cx="4267200" cy="3369350"/>
            </a:xfrm>
          </p:grpSpPr>
          <p:grpSp>
            <p:nvGrpSpPr>
              <p:cNvPr id="15" name="Group 14">
                <a:extLst>
                  <a:ext uri="{FF2B5EF4-FFF2-40B4-BE49-F238E27FC236}">
                    <a16:creationId xmlns:a16="http://schemas.microsoft.com/office/drawing/2014/main" id="{89A27CC4-A50E-497B-9F2A-1799F1BDEDEE}"/>
                  </a:ext>
                </a:extLst>
              </p:cNvPr>
              <p:cNvGrpSpPr/>
              <p:nvPr/>
            </p:nvGrpSpPr>
            <p:grpSpPr>
              <a:xfrm>
                <a:off x="533400" y="1931015"/>
                <a:ext cx="3238500" cy="3026450"/>
                <a:chOff x="2171700" y="1931015"/>
                <a:chExt cx="3238500" cy="3026450"/>
              </a:xfrm>
            </p:grpSpPr>
            <p:sp>
              <p:nvSpPr>
                <p:cNvPr id="22" name="Isosceles Triangle 21">
                  <a:extLst>
                    <a:ext uri="{FF2B5EF4-FFF2-40B4-BE49-F238E27FC236}">
                      <a16:creationId xmlns:a16="http://schemas.microsoft.com/office/drawing/2014/main" id="{37AFA72B-7A41-415B-91DC-0A64F6714FCF}"/>
                    </a:ext>
                  </a:extLst>
                </p:cNvPr>
                <p:cNvSpPr/>
                <p:nvPr/>
              </p:nvSpPr>
              <p:spPr>
                <a:xfrm>
                  <a:off x="2362200" y="2133600"/>
                  <a:ext cx="2895600" cy="2514600"/>
                </a:xfrm>
                <a:prstGeom prst="triangle">
                  <a:avLst/>
                </a:prstGeom>
                <a:noFill/>
                <a:ln w="1016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1439C4A-1D2D-4F5A-9D76-630370675675}"/>
                    </a:ext>
                  </a:extLst>
                </p:cNvPr>
                <p:cNvSpPr/>
                <p:nvPr/>
              </p:nvSpPr>
              <p:spPr>
                <a:xfrm>
                  <a:off x="2171700" y="44577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EDB0EB7-9A0F-4E69-AE19-9917985E7AAF}"/>
                    </a:ext>
                  </a:extLst>
                </p:cNvPr>
                <p:cNvSpPr/>
                <p:nvPr/>
              </p:nvSpPr>
              <p:spPr>
                <a:xfrm>
                  <a:off x="3619500" y="19431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915A48B-DE5A-406C-8848-6F39765DD950}"/>
                    </a:ext>
                  </a:extLst>
                </p:cNvPr>
                <p:cNvSpPr/>
                <p:nvPr/>
              </p:nvSpPr>
              <p:spPr>
                <a:xfrm>
                  <a:off x="5029200" y="44958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C87E410-74A0-412D-AE1A-5BD90286A3E9}"/>
                    </a:ext>
                  </a:extLst>
                </p:cNvPr>
                <p:cNvSpPr txBox="1"/>
                <p:nvPr/>
              </p:nvSpPr>
              <p:spPr>
                <a:xfrm>
                  <a:off x="2171700" y="4495800"/>
                  <a:ext cx="381000" cy="461665"/>
                </a:xfrm>
                <a:prstGeom prst="rect">
                  <a:avLst/>
                </a:prstGeom>
                <a:noFill/>
              </p:spPr>
              <p:txBody>
                <a:bodyPr wrap="square" rtlCol="0">
                  <a:spAutoFit/>
                </a:bodyPr>
                <a:lstStyle/>
                <a:p>
                  <a:r>
                    <a:rPr lang="en-US" sz="2400" dirty="0">
                      <a:solidFill>
                        <a:schemeClr val="bg1"/>
                      </a:solidFill>
                      <a:latin typeface="+mj-lt"/>
                    </a:rPr>
                    <a:t>1</a:t>
                  </a:r>
                </a:p>
              </p:txBody>
            </p:sp>
            <p:sp>
              <p:nvSpPr>
                <p:cNvPr id="27" name="TextBox 26">
                  <a:extLst>
                    <a:ext uri="{FF2B5EF4-FFF2-40B4-BE49-F238E27FC236}">
                      <a16:creationId xmlns:a16="http://schemas.microsoft.com/office/drawing/2014/main" id="{E617950D-D757-451F-ADE0-5CFB9C4EBA1B}"/>
                    </a:ext>
                  </a:extLst>
                </p:cNvPr>
                <p:cNvSpPr txBox="1"/>
                <p:nvPr/>
              </p:nvSpPr>
              <p:spPr>
                <a:xfrm>
                  <a:off x="3596640" y="1931015"/>
                  <a:ext cx="381000" cy="461665"/>
                </a:xfrm>
                <a:prstGeom prst="rect">
                  <a:avLst/>
                </a:prstGeom>
                <a:noFill/>
              </p:spPr>
              <p:txBody>
                <a:bodyPr wrap="square" rtlCol="0">
                  <a:spAutoFit/>
                </a:bodyPr>
                <a:lstStyle/>
                <a:p>
                  <a:r>
                    <a:rPr lang="en-US" sz="2400" dirty="0">
                      <a:solidFill>
                        <a:schemeClr val="bg1"/>
                      </a:solidFill>
                      <a:latin typeface="+mj-lt"/>
                    </a:rPr>
                    <a:t>3</a:t>
                  </a:r>
                </a:p>
              </p:txBody>
            </p:sp>
            <p:sp>
              <p:nvSpPr>
                <p:cNvPr id="28" name="TextBox 27">
                  <a:extLst>
                    <a:ext uri="{FF2B5EF4-FFF2-40B4-BE49-F238E27FC236}">
                      <a16:creationId xmlns:a16="http://schemas.microsoft.com/office/drawing/2014/main" id="{9803026F-A37A-44C1-B9D3-79FEA7303DA4}"/>
                    </a:ext>
                  </a:extLst>
                </p:cNvPr>
                <p:cNvSpPr txBox="1"/>
                <p:nvPr/>
              </p:nvSpPr>
              <p:spPr>
                <a:xfrm>
                  <a:off x="5029200" y="4495800"/>
                  <a:ext cx="381000" cy="461665"/>
                </a:xfrm>
                <a:prstGeom prst="rect">
                  <a:avLst/>
                </a:prstGeom>
                <a:noFill/>
              </p:spPr>
              <p:txBody>
                <a:bodyPr wrap="square" rtlCol="0">
                  <a:spAutoFit/>
                </a:bodyPr>
                <a:lstStyle/>
                <a:p>
                  <a:r>
                    <a:rPr lang="en-US" sz="2400" dirty="0">
                      <a:solidFill>
                        <a:schemeClr val="bg1"/>
                      </a:solidFill>
                      <a:latin typeface="+mj-lt"/>
                    </a:rPr>
                    <a:t>2</a:t>
                  </a:r>
                </a:p>
              </p:txBody>
            </p:sp>
          </p:grpSp>
          <p:cxnSp>
            <p:nvCxnSpPr>
              <p:cNvPr id="16" name="Straight Arrow Connector 15">
                <a:extLst>
                  <a:ext uri="{FF2B5EF4-FFF2-40B4-BE49-F238E27FC236}">
                    <a16:creationId xmlns:a16="http://schemas.microsoft.com/office/drawing/2014/main" id="{310CEA88-BE3C-495D-AA8D-7A7D42C40813}"/>
                  </a:ext>
                </a:extLst>
              </p:cNvPr>
              <p:cNvCxnSpPr/>
              <p:nvPr/>
            </p:nvCxnSpPr>
            <p:spPr>
              <a:xfrm>
                <a:off x="838200" y="4726633"/>
                <a:ext cx="304800" cy="45496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86387C4-62E0-4563-9C14-55ACD087DBD3}"/>
                  </a:ext>
                </a:extLst>
              </p:cNvPr>
              <p:cNvCxnSpPr/>
              <p:nvPr/>
            </p:nvCxnSpPr>
            <p:spPr>
              <a:xfrm>
                <a:off x="2286000" y="22098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F4D6393-5400-42A5-B1BA-C6962DA0B272}"/>
                  </a:ext>
                </a:extLst>
              </p:cNvPr>
              <p:cNvCxnSpPr/>
              <p:nvPr/>
            </p:nvCxnSpPr>
            <p:spPr>
              <a:xfrm flipV="1">
                <a:off x="3657600" y="4267200"/>
                <a:ext cx="6096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A54CC24-58F9-448F-9DF3-158F35BFD308}"/>
                  </a:ext>
                </a:extLst>
              </p:cNvPr>
              <p:cNvSpPr txBox="1"/>
              <p:nvPr/>
            </p:nvSpPr>
            <p:spPr>
              <a:xfrm>
                <a:off x="1143000" y="4838700"/>
                <a:ext cx="685800" cy="461665"/>
              </a:xfrm>
              <a:prstGeom prst="rect">
                <a:avLst/>
              </a:prstGeom>
              <a:noFill/>
            </p:spPr>
            <p:txBody>
              <a:bodyPr wrap="square" rtlCol="0">
                <a:spAutoFit/>
              </a:bodyPr>
              <a:lstStyle/>
              <a:p>
                <a:r>
                  <a:rPr lang="en-US" sz="2400" b="1" dirty="0">
                    <a:latin typeface="+mj-lt"/>
                  </a:rPr>
                  <a:t>u</a:t>
                </a:r>
                <a:r>
                  <a:rPr lang="en-US" sz="2400" b="1" baseline="-25000" dirty="0">
                    <a:latin typeface="+mj-lt"/>
                  </a:rPr>
                  <a:t>1</a:t>
                </a:r>
                <a:endParaRPr lang="en-US" sz="2400" b="1" dirty="0">
                  <a:latin typeface="+mj-lt"/>
                </a:endParaRPr>
              </a:p>
            </p:txBody>
          </p:sp>
          <p:sp>
            <p:nvSpPr>
              <p:cNvPr id="20" name="TextBox 19">
                <a:extLst>
                  <a:ext uri="{FF2B5EF4-FFF2-40B4-BE49-F238E27FC236}">
                    <a16:creationId xmlns:a16="http://schemas.microsoft.com/office/drawing/2014/main" id="{ECCDFDA4-61C2-4DD7-A034-8EF99A4B15F8}"/>
                  </a:ext>
                </a:extLst>
              </p:cNvPr>
              <p:cNvSpPr txBox="1"/>
              <p:nvPr/>
            </p:nvSpPr>
            <p:spPr>
              <a:xfrm>
                <a:off x="2895600" y="1981200"/>
                <a:ext cx="685800" cy="461665"/>
              </a:xfrm>
              <a:prstGeom prst="rect">
                <a:avLst/>
              </a:prstGeom>
              <a:noFill/>
            </p:spPr>
            <p:txBody>
              <a:bodyPr wrap="square" rtlCol="0">
                <a:spAutoFit/>
              </a:bodyPr>
              <a:lstStyle/>
              <a:p>
                <a:r>
                  <a:rPr lang="en-US" sz="2400" b="1" dirty="0">
                    <a:latin typeface="+mj-lt"/>
                  </a:rPr>
                  <a:t>u</a:t>
                </a:r>
                <a:r>
                  <a:rPr lang="en-US" sz="2400" b="1" baseline="-25000" dirty="0">
                    <a:latin typeface="+mj-lt"/>
                  </a:rPr>
                  <a:t>3</a:t>
                </a:r>
                <a:endParaRPr lang="en-US" sz="2400" b="1" dirty="0">
                  <a:latin typeface="+mj-lt"/>
                </a:endParaRPr>
              </a:p>
            </p:txBody>
          </p:sp>
          <p:sp>
            <p:nvSpPr>
              <p:cNvPr id="21" name="TextBox 20">
                <a:extLst>
                  <a:ext uri="{FF2B5EF4-FFF2-40B4-BE49-F238E27FC236}">
                    <a16:creationId xmlns:a16="http://schemas.microsoft.com/office/drawing/2014/main" id="{70BFEBAF-D227-43DC-A137-B42EABCF774F}"/>
                  </a:ext>
                </a:extLst>
              </p:cNvPr>
              <p:cNvSpPr txBox="1"/>
              <p:nvPr/>
            </p:nvSpPr>
            <p:spPr>
              <a:xfrm>
                <a:off x="4114800" y="3810000"/>
                <a:ext cx="685800" cy="461665"/>
              </a:xfrm>
              <a:prstGeom prst="rect">
                <a:avLst/>
              </a:prstGeom>
              <a:noFill/>
            </p:spPr>
            <p:txBody>
              <a:bodyPr wrap="square" rtlCol="0">
                <a:spAutoFit/>
              </a:bodyPr>
              <a:lstStyle/>
              <a:p>
                <a:r>
                  <a:rPr lang="en-US" sz="2400" b="1" dirty="0">
                    <a:latin typeface="+mj-lt"/>
                  </a:rPr>
                  <a:t>u</a:t>
                </a:r>
                <a:r>
                  <a:rPr lang="en-US" sz="2400" b="1" baseline="-25000" dirty="0">
                    <a:latin typeface="+mj-lt"/>
                  </a:rPr>
                  <a:t>2</a:t>
                </a:r>
                <a:endParaRPr lang="en-US" sz="2400" b="1" dirty="0">
                  <a:latin typeface="+mj-lt"/>
                </a:endParaRPr>
              </a:p>
            </p:txBody>
          </p:sp>
        </p:grpSp>
        <p:sp>
          <p:nvSpPr>
            <p:cNvPr id="9" name="TextBox 8">
              <a:extLst>
                <a:ext uri="{FF2B5EF4-FFF2-40B4-BE49-F238E27FC236}">
                  <a16:creationId xmlns:a16="http://schemas.microsoft.com/office/drawing/2014/main" id="{F9A9B749-51B9-408D-A222-D0ABD9CA6D22}"/>
                </a:ext>
              </a:extLst>
            </p:cNvPr>
            <p:cNvSpPr txBox="1"/>
            <p:nvPr/>
          </p:nvSpPr>
          <p:spPr>
            <a:xfrm>
              <a:off x="723900" y="2971800"/>
              <a:ext cx="647700" cy="461665"/>
            </a:xfrm>
            <a:prstGeom prst="rect">
              <a:avLst/>
            </a:prstGeom>
            <a:noFill/>
          </p:spPr>
          <p:txBody>
            <a:bodyPr wrap="square" rtlCol="0">
              <a:spAutoFit/>
            </a:bodyPr>
            <a:lstStyle/>
            <a:p>
              <a:r>
                <a:rPr lang="en-US" sz="2400" i="1" dirty="0">
                  <a:latin typeface="+mj-lt"/>
                </a:rPr>
                <a:t>k</a:t>
              </a:r>
            </a:p>
          </p:txBody>
        </p:sp>
        <p:sp>
          <p:nvSpPr>
            <p:cNvPr id="10" name="TextBox 9">
              <a:extLst>
                <a:ext uri="{FF2B5EF4-FFF2-40B4-BE49-F238E27FC236}">
                  <a16:creationId xmlns:a16="http://schemas.microsoft.com/office/drawing/2014/main" id="{F18DCA9A-9F01-48BB-8873-6E0C9486108E}"/>
                </a:ext>
              </a:extLst>
            </p:cNvPr>
            <p:cNvSpPr txBox="1"/>
            <p:nvPr/>
          </p:nvSpPr>
          <p:spPr>
            <a:xfrm>
              <a:off x="3086100" y="3124200"/>
              <a:ext cx="647700" cy="461665"/>
            </a:xfrm>
            <a:prstGeom prst="rect">
              <a:avLst/>
            </a:prstGeom>
            <a:noFill/>
          </p:spPr>
          <p:txBody>
            <a:bodyPr wrap="square" rtlCol="0">
              <a:spAutoFit/>
            </a:bodyPr>
            <a:lstStyle/>
            <a:p>
              <a:r>
                <a:rPr lang="en-US" sz="2400" i="1" dirty="0">
                  <a:latin typeface="+mj-lt"/>
                </a:rPr>
                <a:t>k</a:t>
              </a:r>
            </a:p>
          </p:txBody>
        </p:sp>
        <p:sp>
          <p:nvSpPr>
            <p:cNvPr id="11" name="TextBox 10">
              <a:extLst>
                <a:ext uri="{FF2B5EF4-FFF2-40B4-BE49-F238E27FC236}">
                  <a16:creationId xmlns:a16="http://schemas.microsoft.com/office/drawing/2014/main" id="{F549C045-B585-4EFD-B060-90763F5CF60A}"/>
                </a:ext>
              </a:extLst>
            </p:cNvPr>
            <p:cNvSpPr txBox="1"/>
            <p:nvPr/>
          </p:nvSpPr>
          <p:spPr>
            <a:xfrm>
              <a:off x="2400300" y="4719935"/>
              <a:ext cx="647700" cy="461665"/>
            </a:xfrm>
            <a:prstGeom prst="rect">
              <a:avLst/>
            </a:prstGeom>
            <a:noFill/>
          </p:spPr>
          <p:txBody>
            <a:bodyPr wrap="square" rtlCol="0">
              <a:spAutoFit/>
            </a:bodyPr>
            <a:lstStyle/>
            <a:p>
              <a:r>
                <a:rPr lang="en-US" sz="2400" i="1" dirty="0">
                  <a:latin typeface="+mj-lt"/>
                </a:rPr>
                <a:t>k</a:t>
              </a:r>
            </a:p>
          </p:txBody>
        </p:sp>
        <p:sp>
          <p:nvSpPr>
            <p:cNvPr id="12" name="TextBox 11">
              <a:extLst>
                <a:ext uri="{FF2B5EF4-FFF2-40B4-BE49-F238E27FC236}">
                  <a16:creationId xmlns:a16="http://schemas.microsoft.com/office/drawing/2014/main" id="{360A3DE5-A78A-4080-8DC5-74FCEB14431C}"/>
                </a:ext>
              </a:extLst>
            </p:cNvPr>
            <p:cNvSpPr txBox="1"/>
            <p:nvPr/>
          </p:nvSpPr>
          <p:spPr>
            <a:xfrm>
              <a:off x="3314700" y="4953000"/>
              <a:ext cx="647700" cy="461665"/>
            </a:xfrm>
            <a:prstGeom prst="rect">
              <a:avLst/>
            </a:prstGeom>
            <a:noFill/>
          </p:spPr>
          <p:txBody>
            <a:bodyPr wrap="square" rtlCol="0">
              <a:spAutoFit/>
            </a:bodyPr>
            <a:lstStyle/>
            <a:p>
              <a:r>
                <a:rPr lang="en-US" sz="2400" i="1" dirty="0">
                  <a:latin typeface="+mj-lt"/>
                </a:rPr>
                <a:t>m</a:t>
              </a:r>
            </a:p>
          </p:txBody>
        </p:sp>
        <p:sp>
          <p:nvSpPr>
            <p:cNvPr id="13" name="TextBox 12">
              <a:extLst>
                <a:ext uri="{FF2B5EF4-FFF2-40B4-BE49-F238E27FC236}">
                  <a16:creationId xmlns:a16="http://schemas.microsoft.com/office/drawing/2014/main" id="{D822866A-0E5E-46BF-9348-6EA0129D5C19}"/>
                </a:ext>
              </a:extLst>
            </p:cNvPr>
            <p:cNvSpPr txBox="1"/>
            <p:nvPr/>
          </p:nvSpPr>
          <p:spPr>
            <a:xfrm>
              <a:off x="1874520" y="2442865"/>
              <a:ext cx="647700" cy="461665"/>
            </a:xfrm>
            <a:prstGeom prst="rect">
              <a:avLst/>
            </a:prstGeom>
            <a:noFill/>
          </p:spPr>
          <p:txBody>
            <a:bodyPr wrap="square" rtlCol="0">
              <a:spAutoFit/>
            </a:bodyPr>
            <a:lstStyle/>
            <a:p>
              <a:r>
                <a:rPr lang="en-US" sz="2400" i="1" dirty="0">
                  <a:latin typeface="+mj-lt"/>
                </a:rPr>
                <a:t>m</a:t>
              </a:r>
            </a:p>
          </p:txBody>
        </p:sp>
        <p:sp>
          <p:nvSpPr>
            <p:cNvPr id="14" name="TextBox 13">
              <a:extLst>
                <a:ext uri="{FF2B5EF4-FFF2-40B4-BE49-F238E27FC236}">
                  <a16:creationId xmlns:a16="http://schemas.microsoft.com/office/drawing/2014/main" id="{22281987-EE74-4D71-9A09-DDD3924390E7}"/>
                </a:ext>
              </a:extLst>
            </p:cNvPr>
            <p:cNvSpPr txBox="1"/>
            <p:nvPr/>
          </p:nvSpPr>
          <p:spPr>
            <a:xfrm>
              <a:off x="419100" y="4953000"/>
              <a:ext cx="647700" cy="461665"/>
            </a:xfrm>
            <a:prstGeom prst="rect">
              <a:avLst/>
            </a:prstGeom>
            <a:noFill/>
          </p:spPr>
          <p:txBody>
            <a:bodyPr wrap="square" rtlCol="0">
              <a:spAutoFit/>
            </a:bodyPr>
            <a:lstStyle/>
            <a:p>
              <a:r>
                <a:rPr lang="en-US" sz="2400" i="1" dirty="0">
                  <a:latin typeface="+mj-lt"/>
                </a:rPr>
                <a:t>m</a:t>
              </a:r>
            </a:p>
          </p:txBody>
        </p:sp>
      </p:grpSp>
      <p:graphicFrame>
        <p:nvGraphicFramePr>
          <p:cNvPr id="29" name="Object 28">
            <a:extLst>
              <a:ext uri="{FF2B5EF4-FFF2-40B4-BE49-F238E27FC236}">
                <a16:creationId xmlns:a16="http://schemas.microsoft.com/office/drawing/2014/main" id="{5E59667C-96DF-4E33-BA52-5906DF95B797}"/>
              </a:ext>
            </a:extLst>
          </p:cNvPr>
          <p:cNvGraphicFramePr>
            <a:graphicFrameLocks noChangeAspect="1"/>
          </p:cNvGraphicFramePr>
          <p:nvPr>
            <p:extLst>
              <p:ext uri="{D42A27DB-BD31-4B8C-83A1-F6EECF244321}">
                <p14:modId xmlns:p14="http://schemas.microsoft.com/office/powerpoint/2010/main" val="3682940334"/>
              </p:ext>
            </p:extLst>
          </p:nvPr>
        </p:nvGraphicFramePr>
        <p:xfrm>
          <a:off x="7473950" y="2946400"/>
          <a:ext cx="450850" cy="863600"/>
        </p:xfrm>
        <a:graphic>
          <a:graphicData uri="http://schemas.openxmlformats.org/presentationml/2006/ole">
            <mc:AlternateContent xmlns:mc="http://schemas.openxmlformats.org/markup-compatibility/2006">
              <mc:Choice xmlns:v="urn:schemas-microsoft-com:vml" Requires="v">
                <p:oleObj spid="_x0000_s489480" name="数式" r:id="rId4" imgW="190440" imgH="393480" progId="Equation.3">
                  <p:embed/>
                </p:oleObj>
              </mc:Choice>
              <mc:Fallback>
                <p:oleObj name="数式" r:id="rId4" imgW="190440" imgH="393480" progId="Equation.3">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3950" y="2946400"/>
                        <a:ext cx="4508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a:extLst>
              <a:ext uri="{FF2B5EF4-FFF2-40B4-BE49-F238E27FC236}">
                <a16:creationId xmlns:a16="http://schemas.microsoft.com/office/drawing/2014/main" id="{74F193AF-AA8C-4B29-8A73-F8E1624D9796}"/>
              </a:ext>
            </a:extLst>
          </p:cNvPr>
          <p:cNvGraphicFramePr>
            <a:graphicFrameLocks noChangeAspect="1"/>
          </p:cNvGraphicFramePr>
          <p:nvPr>
            <p:extLst>
              <p:ext uri="{D42A27DB-BD31-4B8C-83A1-F6EECF244321}">
                <p14:modId xmlns:p14="http://schemas.microsoft.com/office/powerpoint/2010/main" val="1812633788"/>
              </p:ext>
            </p:extLst>
          </p:nvPr>
        </p:nvGraphicFramePr>
        <p:xfrm>
          <a:off x="5541963" y="3179763"/>
          <a:ext cx="811212" cy="446087"/>
        </p:xfrm>
        <a:graphic>
          <a:graphicData uri="http://schemas.openxmlformats.org/presentationml/2006/ole">
            <mc:AlternateContent xmlns:mc="http://schemas.openxmlformats.org/markup-compatibility/2006">
              <mc:Choice xmlns:v="urn:schemas-microsoft-com:vml" Requires="v">
                <p:oleObj spid="_x0000_s489481" name="数式" r:id="rId6" imgW="342720" imgH="203040" progId="Equation.3">
                  <p:embed/>
                </p:oleObj>
              </mc:Choice>
              <mc:Fallback>
                <p:oleObj name="数式" r:id="rId6" imgW="342720" imgH="203040" progId="Equation.3">
                  <p:embed/>
                  <p:pic>
                    <p:nvPicPr>
                      <p:cNvPr id="7" name="Object 6"/>
                      <p:cNvPicPr>
                        <a:picLocks noChangeAspect="1" noChangeArrowheads="1"/>
                      </p:cNvPicPr>
                      <p:nvPr/>
                    </p:nvPicPr>
                    <p:blipFill>
                      <a:blip r:embed="rId7"/>
                      <a:srcRect/>
                      <a:stretch>
                        <a:fillRect/>
                      </a:stretch>
                    </p:blipFill>
                    <p:spPr bwMode="auto">
                      <a:xfrm>
                        <a:off x="5541963" y="3179763"/>
                        <a:ext cx="811212"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 name="TextBox 30">
            <a:extLst>
              <a:ext uri="{FF2B5EF4-FFF2-40B4-BE49-F238E27FC236}">
                <a16:creationId xmlns:a16="http://schemas.microsoft.com/office/drawing/2014/main" id="{5250A568-D573-4A95-B196-BB57EE854788}"/>
              </a:ext>
            </a:extLst>
          </p:cNvPr>
          <p:cNvSpPr txBox="1"/>
          <p:nvPr/>
        </p:nvSpPr>
        <p:spPr>
          <a:xfrm>
            <a:off x="5405163" y="1338374"/>
            <a:ext cx="3200400" cy="461665"/>
          </a:xfrm>
          <a:prstGeom prst="rect">
            <a:avLst/>
          </a:prstGeom>
          <a:noFill/>
        </p:spPr>
        <p:txBody>
          <a:bodyPr wrap="square" rtlCol="0">
            <a:spAutoFit/>
          </a:bodyPr>
          <a:lstStyle/>
          <a:p>
            <a:r>
              <a:rPr lang="en-US" sz="2400" dirty="0">
                <a:latin typeface="+mj-lt"/>
              </a:rPr>
              <a:t>With help from Maple</a:t>
            </a:r>
          </a:p>
        </p:txBody>
      </p:sp>
      <p:sp>
        <p:nvSpPr>
          <p:cNvPr id="32" name="TextBox 31">
            <a:extLst>
              <a:ext uri="{FF2B5EF4-FFF2-40B4-BE49-F238E27FC236}">
                <a16:creationId xmlns:a16="http://schemas.microsoft.com/office/drawing/2014/main" id="{B692D669-8B34-484B-920C-B2B3603C184E}"/>
              </a:ext>
            </a:extLst>
          </p:cNvPr>
          <p:cNvSpPr txBox="1"/>
          <p:nvPr/>
        </p:nvSpPr>
        <p:spPr>
          <a:xfrm>
            <a:off x="0" y="5349785"/>
            <a:ext cx="9296400" cy="1200329"/>
          </a:xfrm>
          <a:prstGeom prst="rect">
            <a:avLst/>
          </a:prstGeom>
          <a:noFill/>
        </p:spPr>
        <p:txBody>
          <a:bodyPr wrap="square" rtlCol="0">
            <a:spAutoFit/>
          </a:bodyPr>
          <a:lstStyle/>
          <a:p>
            <a:r>
              <a:rPr lang="en-US" sz="2400" dirty="0">
                <a:latin typeface="+mj-lt"/>
              </a:rPr>
              <a:t>Note that this is a simplified result;  a more realistic model may include additional restoring forces such as for maintaining the bond angles as well as lengths.</a:t>
            </a:r>
          </a:p>
        </p:txBody>
      </p:sp>
    </p:spTree>
    <p:extLst>
      <p:ext uri="{BB962C8B-B14F-4D97-AF65-F5344CB8AC3E}">
        <p14:creationId xmlns:p14="http://schemas.microsoft.com/office/powerpoint/2010/main" val="1724176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35227A-5250-45DE-81F9-1BE996931668}"/>
              </a:ext>
            </a:extLst>
          </p:cNvPr>
          <p:cNvSpPr>
            <a:spLocks noGrp="1"/>
          </p:cNvSpPr>
          <p:nvPr>
            <p:ph type="dt" sz="half" idx="10"/>
          </p:nvPr>
        </p:nvSpPr>
        <p:spPr/>
        <p:txBody>
          <a:bodyPr/>
          <a:lstStyle/>
          <a:p>
            <a:r>
              <a:rPr lang="en-US"/>
              <a:t>11/30/2020</a:t>
            </a:r>
            <a:endParaRPr lang="en-US" dirty="0"/>
          </a:p>
        </p:txBody>
      </p:sp>
      <p:sp>
        <p:nvSpPr>
          <p:cNvPr id="3" name="Footer Placeholder 2">
            <a:extLst>
              <a:ext uri="{FF2B5EF4-FFF2-40B4-BE49-F238E27FC236}">
                <a16:creationId xmlns:a16="http://schemas.microsoft.com/office/drawing/2014/main" id="{8A122755-15F6-4321-AFFC-CF1C347A0EA3}"/>
              </a:ext>
            </a:extLst>
          </p:cNvPr>
          <p:cNvSpPr>
            <a:spLocks noGrp="1"/>
          </p:cNvSpPr>
          <p:nvPr>
            <p:ph type="ftr" sz="quarter" idx="11"/>
          </p:nvPr>
        </p:nvSpPr>
        <p:spPr/>
        <p:txBody>
          <a:bodyPr/>
          <a:lstStyle/>
          <a:p>
            <a:r>
              <a:rPr lang="en-US"/>
              <a:t>PHY 711  Fall 2020 -- Lecture 40</a:t>
            </a:r>
            <a:endParaRPr lang="en-US" dirty="0"/>
          </a:p>
        </p:txBody>
      </p:sp>
      <p:sp>
        <p:nvSpPr>
          <p:cNvPr id="4" name="Slide Number Placeholder 3">
            <a:extLst>
              <a:ext uri="{FF2B5EF4-FFF2-40B4-BE49-F238E27FC236}">
                <a16:creationId xmlns:a16="http://schemas.microsoft.com/office/drawing/2014/main" id="{DB78EAD8-E845-43FA-A904-6AFCD3E52C81}"/>
              </a:ext>
            </a:extLst>
          </p:cNvPr>
          <p:cNvSpPr>
            <a:spLocks noGrp="1"/>
          </p:cNvSpPr>
          <p:nvPr>
            <p:ph type="sldNum" sz="quarter" idx="12"/>
          </p:nvPr>
        </p:nvSpPr>
        <p:spPr/>
        <p:txBody>
          <a:bodyPr/>
          <a:lstStyle/>
          <a:p>
            <a:fld id="{CE368B07-CEBF-4C80-90AF-53B34FA04CF3}" type="slidenum">
              <a:rPr lang="en-US" smtClean="0"/>
              <a:t>25</a:t>
            </a:fld>
            <a:endParaRPr lang="en-US" dirty="0"/>
          </a:p>
        </p:txBody>
      </p:sp>
      <p:graphicFrame>
        <p:nvGraphicFramePr>
          <p:cNvPr id="32" name="Object 31">
            <a:extLst>
              <a:ext uri="{FF2B5EF4-FFF2-40B4-BE49-F238E27FC236}">
                <a16:creationId xmlns:a16="http://schemas.microsoft.com/office/drawing/2014/main" id="{340E1946-8737-4C87-965B-7A65BFC2E643}"/>
              </a:ext>
            </a:extLst>
          </p:cNvPr>
          <p:cNvGraphicFramePr>
            <a:graphicFrameLocks noChangeAspect="1"/>
          </p:cNvGraphicFramePr>
          <p:nvPr>
            <p:extLst>
              <p:ext uri="{D42A27DB-BD31-4B8C-83A1-F6EECF244321}">
                <p14:modId xmlns:p14="http://schemas.microsoft.com/office/powerpoint/2010/main" val="2580870223"/>
              </p:ext>
            </p:extLst>
          </p:nvPr>
        </p:nvGraphicFramePr>
        <p:xfrm>
          <a:off x="1010774" y="3581400"/>
          <a:ext cx="7188200" cy="1839912"/>
        </p:xfrm>
        <a:graphic>
          <a:graphicData uri="http://schemas.openxmlformats.org/presentationml/2006/ole">
            <mc:AlternateContent xmlns:mc="http://schemas.openxmlformats.org/markup-compatibility/2006">
              <mc:Choice xmlns:v="urn:schemas-microsoft-com:vml" Requires="v">
                <p:oleObj spid="_x0000_s490506" name="数式" r:id="rId3" imgW="3174840" imgH="812520" progId="Equation.3">
                  <p:embed/>
                </p:oleObj>
              </mc:Choice>
              <mc:Fallback>
                <p:oleObj name="数式" r:id="rId3" imgW="3174840" imgH="812520" progId="Equation.3">
                  <p:embed/>
                  <p:pic>
                    <p:nvPicPr>
                      <p:cNvPr id="5" name="Object 4"/>
                      <p:cNvPicPr>
                        <a:picLocks noChangeAspect="1" noChangeArrowheads="1"/>
                      </p:cNvPicPr>
                      <p:nvPr/>
                    </p:nvPicPr>
                    <p:blipFill>
                      <a:blip r:embed="rId4"/>
                      <a:srcRect/>
                      <a:stretch>
                        <a:fillRect/>
                      </a:stretch>
                    </p:blipFill>
                    <p:spPr bwMode="auto">
                      <a:xfrm>
                        <a:off x="1010774" y="3581400"/>
                        <a:ext cx="7188200" cy="18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3" name="Group 32">
            <a:extLst>
              <a:ext uri="{FF2B5EF4-FFF2-40B4-BE49-F238E27FC236}">
                <a16:creationId xmlns:a16="http://schemas.microsoft.com/office/drawing/2014/main" id="{845D1698-C6C3-41F9-A82A-D0CF71706678}"/>
              </a:ext>
            </a:extLst>
          </p:cNvPr>
          <p:cNvGrpSpPr/>
          <p:nvPr/>
        </p:nvGrpSpPr>
        <p:grpSpPr>
          <a:xfrm>
            <a:off x="533400" y="457200"/>
            <a:ext cx="6096000" cy="2833688"/>
            <a:chOff x="533400" y="457200"/>
            <a:chExt cx="6096000" cy="2833688"/>
          </a:xfrm>
        </p:grpSpPr>
        <p:grpSp>
          <p:nvGrpSpPr>
            <p:cNvPr id="34" name="Group 33">
              <a:extLst>
                <a:ext uri="{FF2B5EF4-FFF2-40B4-BE49-F238E27FC236}">
                  <a16:creationId xmlns:a16="http://schemas.microsoft.com/office/drawing/2014/main" id="{CB32FE3E-377E-4A46-89E2-498A342573DF}"/>
                </a:ext>
              </a:extLst>
            </p:cNvPr>
            <p:cNvGrpSpPr/>
            <p:nvPr/>
          </p:nvGrpSpPr>
          <p:grpSpPr>
            <a:xfrm>
              <a:off x="533400" y="457200"/>
              <a:ext cx="6096000" cy="2833688"/>
              <a:chOff x="533400" y="457200"/>
              <a:chExt cx="6096000" cy="2833688"/>
            </a:xfrm>
          </p:grpSpPr>
          <p:sp>
            <p:nvSpPr>
              <p:cNvPr id="38" name="TextBox 37">
                <a:extLst>
                  <a:ext uri="{FF2B5EF4-FFF2-40B4-BE49-F238E27FC236}">
                    <a16:creationId xmlns:a16="http://schemas.microsoft.com/office/drawing/2014/main" id="{B8A35B2C-F377-4163-AE36-9A273DCD7E30}"/>
                  </a:ext>
                </a:extLst>
              </p:cNvPr>
              <p:cNvSpPr txBox="1"/>
              <p:nvPr/>
            </p:nvSpPr>
            <p:spPr>
              <a:xfrm>
                <a:off x="533400" y="457200"/>
                <a:ext cx="5334000" cy="461665"/>
              </a:xfrm>
              <a:prstGeom prst="rect">
                <a:avLst/>
              </a:prstGeom>
              <a:noFill/>
            </p:spPr>
            <p:txBody>
              <a:bodyPr wrap="square" rtlCol="0">
                <a:spAutoFit/>
              </a:bodyPr>
              <a:lstStyle/>
              <a:p>
                <a:r>
                  <a:rPr lang="en-US" sz="2400" dirty="0">
                    <a:latin typeface="+mj-lt"/>
                  </a:rPr>
                  <a:t>Example – linear molecule</a:t>
                </a:r>
              </a:p>
            </p:txBody>
          </p:sp>
          <p:grpSp>
            <p:nvGrpSpPr>
              <p:cNvPr id="39" name="Group 38">
                <a:extLst>
                  <a:ext uri="{FF2B5EF4-FFF2-40B4-BE49-F238E27FC236}">
                    <a16:creationId xmlns:a16="http://schemas.microsoft.com/office/drawing/2014/main" id="{7ECD8F94-498E-4704-AF19-8FDAB46000F7}"/>
                  </a:ext>
                </a:extLst>
              </p:cNvPr>
              <p:cNvGrpSpPr/>
              <p:nvPr/>
            </p:nvGrpSpPr>
            <p:grpSpPr>
              <a:xfrm>
                <a:off x="939508" y="1054863"/>
                <a:ext cx="5655200" cy="1189028"/>
                <a:chOff x="939508" y="1054863"/>
                <a:chExt cx="5655200" cy="1189028"/>
              </a:xfrm>
            </p:grpSpPr>
            <p:pic>
              <p:nvPicPr>
                <p:cNvPr id="47" name="Picture 2">
                  <a:extLst>
                    <a:ext uri="{FF2B5EF4-FFF2-40B4-BE49-F238E27FC236}">
                      <a16:creationId xmlns:a16="http://schemas.microsoft.com/office/drawing/2014/main" id="{F149339B-B0C7-4DD8-A006-DF9BFD8C586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6968" t="48570" r="24303" b="37991"/>
                <a:stretch/>
              </p:blipFill>
              <p:spPr bwMode="auto">
                <a:xfrm>
                  <a:off x="2022274" y="1143095"/>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Oval 47">
                  <a:extLst>
                    <a:ext uri="{FF2B5EF4-FFF2-40B4-BE49-F238E27FC236}">
                      <a16:creationId xmlns:a16="http://schemas.microsoft.com/office/drawing/2014/main" id="{7C6DE52B-59A3-4A8D-929E-29D5DB7D1720}"/>
                    </a:ext>
                  </a:extLst>
                </p:cNvPr>
                <p:cNvSpPr/>
                <p:nvPr/>
              </p:nvSpPr>
              <p:spPr>
                <a:xfrm>
                  <a:off x="5497428" y="1123806"/>
                  <a:ext cx="1097280" cy="1100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A9D64EFD-E4E0-4EC9-8DA0-DAB6EBBCA114}"/>
                    </a:ext>
                  </a:extLst>
                </p:cNvPr>
                <p:cNvSpPr/>
                <p:nvPr/>
              </p:nvSpPr>
              <p:spPr>
                <a:xfrm>
                  <a:off x="939508" y="1143096"/>
                  <a:ext cx="1097280" cy="1100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18A72E44-E677-4D97-9BE8-4C36D7940D79}"/>
                    </a:ext>
                  </a:extLst>
                </p:cNvPr>
                <p:cNvSpPr/>
                <p:nvPr/>
              </p:nvSpPr>
              <p:spPr>
                <a:xfrm>
                  <a:off x="3325949" y="1282012"/>
                  <a:ext cx="822960" cy="82296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2">
                  <a:extLst>
                    <a:ext uri="{FF2B5EF4-FFF2-40B4-BE49-F238E27FC236}">
                      <a16:creationId xmlns:a16="http://schemas.microsoft.com/office/drawing/2014/main" id="{1C6B7091-188D-4D11-9A4E-8C1E4E81D0C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6968" t="48570" r="24303" b="37991"/>
                <a:stretch/>
              </p:blipFill>
              <p:spPr bwMode="auto">
                <a:xfrm>
                  <a:off x="4148909" y="1054863"/>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40" name="Straight Connector 39">
                <a:extLst>
                  <a:ext uri="{FF2B5EF4-FFF2-40B4-BE49-F238E27FC236}">
                    <a16:creationId xmlns:a16="http://schemas.microsoft.com/office/drawing/2014/main" id="{7ED23535-1598-4E73-AC10-B7F8151E342A}"/>
                  </a:ext>
                </a:extLst>
              </p:cNvPr>
              <p:cNvCxnSpPr/>
              <p:nvPr/>
            </p:nvCxnSpPr>
            <p:spPr>
              <a:xfrm>
                <a:off x="533400" y="1143096"/>
                <a:ext cx="0" cy="21335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E5A7EA7B-78B7-42A6-9821-B68E838006C8}"/>
                  </a:ext>
                </a:extLst>
              </p:cNvPr>
              <p:cNvCxnSpPr/>
              <p:nvPr/>
            </p:nvCxnSpPr>
            <p:spPr>
              <a:xfrm>
                <a:off x="533400" y="2590800"/>
                <a:ext cx="95474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5E44CE2-E16E-4A36-B77E-13C5513B4336}"/>
                  </a:ext>
                </a:extLst>
              </p:cNvPr>
              <p:cNvCxnSpPr/>
              <p:nvPr/>
            </p:nvCxnSpPr>
            <p:spPr>
              <a:xfrm>
                <a:off x="533400" y="2819400"/>
                <a:ext cx="3204029"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4ACDEFED-DEEA-45F7-A924-2FF30F0BA034}"/>
                  </a:ext>
                </a:extLst>
              </p:cNvPr>
              <p:cNvCxnSpPr/>
              <p:nvPr/>
            </p:nvCxnSpPr>
            <p:spPr>
              <a:xfrm>
                <a:off x="533400" y="3048000"/>
                <a:ext cx="551266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4" name="Object 43">
                <a:extLst>
                  <a:ext uri="{FF2B5EF4-FFF2-40B4-BE49-F238E27FC236}">
                    <a16:creationId xmlns:a16="http://schemas.microsoft.com/office/drawing/2014/main" id="{C2339289-E707-4687-AC60-7A2B28306EA6}"/>
                  </a:ext>
                </a:extLst>
              </p:cNvPr>
              <p:cNvGraphicFramePr>
                <a:graphicFrameLocks noChangeAspect="1"/>
              </p:cNvGraphicFramePr>
              <p:nvPr>
                <p:extLst>
                  <p:ext uri="{D42A27DB-BD31-4B8C-83A1-F6EECF244321}">
                    <p14:modId xmlns:p14="http://schemas.microsoft.com/office/powerpoint/2010/main" val="3055237582"/>
                  </p:ext>
                </p:extLst>
              </p:nvPr>
            </p:nvGraphicFramePr>
            <p:xfrm>
              <a:off x="1579562" y="2292350"/>
              <a:ext cx="401638" cy="517525"/>
            </p:xfrm>
            <a:graphic>
              <a:graphicData uri="http://schemas.openxmlformats.org/presentationml/2006/ole">
                <mc:AlternateContent xmlns:mc="http://schemas.openxmlformats.org/markup-compatibility/2006">
                  <mc:Choice xmlns:v="urn:schemas-microsoft-com:vml" Requires="v">
                    <p:oleObj spid="_x0000_s490507" name="数式" r:id="rId6" imgW="177480" imgH="228600" progId="Equation.3">
                      <p:embed/>
                    </p:oleObj>
                  </mc:Choice>
                  <mc:Fallback>
                    <p:oleObj name="数式" r:id="rId6" imgW="177480" imgH="228600" progId="Equation.3">
                      <p:embed/>
                      <p:pic>
                        <p:nvPicPr>
                          <p:cNvPr id="17" name="Object 16"/>
                          <p:cNvPicPr>
                            <a:picLocks noChangeAspect="1" noChangeArrowheads="1"/>
                          </p:cNvPicPr>
                          <p:nvPr/>
                        </p:nvPicPr>
                        <p:blipFill>
                          <a:blip r:embed="rId7"/>
                          <a:srcRect/>
                          <a:stretch>
                            <a:fillRect/>
                          </a:stretch>
                        </p:blipFill>
                        <p:spPr bwMode="auto">
                          <a:xfrm>
                            <a:off x="1579562" y="2292350"/>
                            <a:ext cx="4016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 name="Object 44">
                <a:extLst>
                  <a:ext uri="{FF2B5EF4-FFF2-40B4-BE49-F238E27FC236}">
                    <a16:creationId xmlns:a16="http://schemas.microsoft.com/office/drawing/2014/main" id="{8B4C7776-71B8-4878-8418-D185EACD3CCF}"/>
                  </a:ext>
                </a:extLst>
              </p:cNvPr>
              <p:cNvGraphicFramePr>
                <a:graphicFrameLocks noChangeAspect="1"/>
              </p:cNvGraphicFramePr>
              <p:nvPr>
                <p:extLst>
                  <p:ext uri="{D42A27DB-BD31-4B8C-83A1-F6EECF244321}">
                    <p14:modId xmlns:p14="http://schemas.microsoft.com/office/powerpoint/2010/main" val="3259481025"/>
                  </p:ext>
                </p:extLst>
              </p:nvPr>
            </p:nvGraphicFramePr>
            <p:xfrm>
              <a:off x="3865563" y="2444750"/>
              <a:ext cx="401637" cy="517525"/>
            </p:xfrm>
            <a:graphic>
              <a:graphicData uri="http://schemas.openxmlformats.org/presentationml/2006/ole">
                <mc:AlternateContent xmlns:mc="http://schemas.openxmlformats.org/markup-compatibility/2006">
                  <mc:Choice xmlns:v="urn:schemas-microsoft-com:vml" Requires="v">
                    <p:oleObj spid="_x0000_s490508" name="数式" r:id="rId8" imgW="177480" imgH="228600" progId="Equation.3">
                      <p:embed/>
                    </p:oleObj>
                  </mc:Choice>
                  <mc:Fallback>
                    <p:oleObj name="数式" r:id="rId8" imgW="177480" imgH="228600" progId="Equation.3">
                      <p:embed/>
                      <p:pic>
                        <p:nvPicPr>
                          <p:cNvPr id="18" name="Object 17"/>
                          <p:cNvPicPr>
                            <a:picLocks noChangeAspect="1" noChangeArrowheads="1"/>
                          </p:cNvPicPr>
                          <p:nvPr/>
                        </p:nvPicPr>
                        <p:blipFill>
                          <a:blip r:embed="rId9"/>
                          <a:srcRect/>
                          <a:stretch>
                            <a:fillRect/>
                          </a:stretch>
                        </p:blipFill>
                        <p:spPr bwMode="auto">
                          <a:xfrm>
                            <a:off x="3865563" y="2444750"/>
                            <a:ext cx="4016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 name="Object 45">
                <a:extLst>
                  <a:ext uri="{FF2B5EF4-FFF2-40B4-BE49-F238E27FC236}">
                    <a16:creationId xmlns:a16="http://schemas.microsoft.com/office/drawing/2014/main" id="{2911918D-752C-4AFA-8975-E3325EB670CF}"/>
                  </a:ext>
                </a:extLst>
              </p:cNvPr>
              <p:cNvGraphicFramePr>
                <a:graphicFrameLocks noChangeAspect="1"/>
              </p:cNvGraphicFramePr>
              <p:nvPr>
                <p:extLst>
                  <p:ext uri="{D42A27DB-BD31-4B8C-83A1-F6EECF244321}">
                    <p14:modId xmlns:p14="http://schemas.microsoft.com/office/powerpoint/2010/main" val="3273488698"/>
                  </p:ext>
                </p:extLst>
              </p:nvPr>
            </p:nvGraphicFramePr>
            <p:xfrm>
              <a:off x="6227763" y="2744788"/>
              <a:ext cx="401637" cy="546100"/>
            </p:xfrm>
            <a:graphic>
              <a:graphicData uri="http://schemas.openxmlformats.org/presentationml/2006/ole">
                <mc:AlternateContent xmlns:mc="http://schemas.openxmlformats.org/markup-compatibility/2006">
                  <mc:Choice xmlns:v="urn:schemas-microsoft-com:vml" Requires="v">
                    <p:oleObj spid="_x0000_s490509" name="数式" r:id="rId10" imgW="177480" imgH="241200" progId="Equation.3">
                      <p:embed/>
                    </p:oleObj>
                  </mc:Choice>
                  <mc:Fallback>
                    <p:oleObj name="数式" r:id="rId10" imgW="177480" imgH="241200" progId="Equation.3">
                      <p:embed/>
                      <p:pic>
                        <p:nvPicPr>
                          <p:cNvPr id="19" name="Object 18"/>
                          <p:cNvPicPr>
                            <a:picLocks noChangeAspect="1" noChangeArrowheads="1"/>
                          </p:cNvPicPr>
                          <p:nvPr/>
                        </p:nvPicPr>
                        <p:blipFill>
                          <a:blip r:embed="rId11"/>
                          <a:srcRect/>
                          <a:stretch>
                            <a:fillRect/>
                          </a:stretch>
                        </p:blipFill>
                        <p:spPr bwMode="auto">
                          <a:xfrm>
                            <a:off x="6227763" y="2744788"/>
                            <a:ext cx="40163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35" name="TextBox 34">
              <a:extLst>
                <a:ext uri="{FF2B5EF4-FFF2-40B4-BE49-F238E27FC236}">
                  <a16:creationId xmlns:a16="http://schemas.microsoft.com/office/drawing/2014/main" id="{362B9943-1338-45D3-831B-FF0B7F07F46F}"/>
                </a:ext>
              </a:extLst>
            </p:cNvPr>
            <p:cNvSpPr txBox="1"/>
            <p:nvPr/>
          </p:nvSpPr>
          <p:spPr>
            <a:xfrm>
              <a:off x="1223988" y="1443370"/>
              <a:ext cx="762000" cy="461665"/>
            </a:xfrm>
            <a:prstGeom prst="rect">
              <a:avLst/>
            </a:prstGeom>
            <a:noFill/>
          </p:spPr>
          <p:txBody>
            <a:bodyPr wrap="square" rtlCol="0">
              <a:spAutoFit/>
            </a:bodyPr>
            <a:lstStyle/>
            <a:p>
              <a:r>
                <a:rPr lang="en-US" sz="2400" b="1" i="1" dirty="0">
                  <a:solidFill>
                    <a:srgbClr val="FFFF00"/>
                  </a:solidFill>
                  <a:latin typeface="+mj-lt"/>
                </a:rPr>
                <a:t>m</a:t>
              </a:r>
              <a:r>
                <a:rPr lang="en-US" sz="2400" b="1" i="1" baseline="-25000" dirty="0">
                  <a:solidFill>
                    <a:srgbClr val="FFFF00"/>
                  </a:solidFill>
                  <a:latin typeface="+mj-lt"/>
                </a:rPr>
                <a:t>1</a:t>
              </a:r>
              <a:endParaRPr lang="en-US" sz="2400" b="1" i="1" dirty="0">
                <a:solidFill>
                  <a:srgbClr val="FFFF00"/>
                </a:solidFill>
                <a:latin typeface="+mj-lt"/>
              </a:endParaRPr>
            </a:p>
          </p:txBody>
        </p:sp>
        <p:sp>
          <p:nvSpPr>
            <p:cNvPr id="36" name="TextBox 35">
              <a:extLst>
                <a:ext uri="{FF2B5EF4-FFF2-40B4-BE49-F238E27FC236}">
                  <a16:creationId xmlns:a16="http://schemas.microsoft.com/office/drawing/2014/main" id="{C9F6B792-6ABA-44AE-B4B5-F32C8D93156D}"/>
                </a:ext>
              </a:extLst>
            </p:cNvPr>
            <p:cNvSpPr txBox="1"/>
            <p:nvPr/>
          </p:nvSpPr>
          <p:spPr>
            <a:xfrm>
              <a:off x="3429000" y="1447800"/>
              <a:ext cx="762000" cy="461665"/>
            </a:xfrm>
            <a:prstGeom prst="rect">
              <a:avLst/>
            </a:prstGeom>
            <a:noFill/>
          </p:spPr>
          <p:txBody>
            <a:bodyPr wrap="square" rtlCol="0">
              <a:spAutoFit/>
            </a:bodyPr>
            <a:lstStyle/>
            <a:p>
              <a:r>
                <a:rPr lang="en-US" sz="2400" b="1" i="1" dirty="0">
                  <a:solidFill>
                    <a:srgbClr val="FFFF00"/>
                  </a:solidFill>
                  <a:latin typeface="+mj-lt"/>
                </a:rPr>
                <a:t>m</a:t>
              </a:r>
              <a:r>
                <a:rPr lang="en-US" sz="2400" b="1" i="1" baseline="-25000" dirty="0">
                  <a:solidFill>
                    <a:srgbClr val="FFFF00"/>
                  </a:solidFill>
                  <a:latin typeface="+mj-lt"/>
                </a:rPr>
                <a:t>2</a:t>
              </a:r>
              <a:endParaRPr lang="en-US" sz="2400" b="1" i="1" dirty="0">
                <a:solidFill>
                  <a:srgbClr val="FFFF00"/>
                </a:solidFill>
                <a:latin typeface="+mj-lt"/>
              </a:endParaRPr>
            </a:p>
          </p:txBody>
        </p:sp>
        <p:sp>
          <p:nvSpPr>
            <p:cNvPr id="37" name="TextBox 36">
              <a:extLst>
                <a:ext uri="{FF2B5EF4-FFF2-40B4-BE49-F238E27FC236}">
                  <a16:creationId xmlns:a16="http://schemas.microsoft.com/office/drawing/2014/main" id="{A15072BF-9318-4314-BA07-3BD70486EC73}"/>
                </a:ext>
              </a:extLst>
            </p:cNvPr>
            <p:cNvSpPr txBox="1"/>
            <p:nvPr/>
          </p:nvSpPr>
          <p:spPr>
            <a:xfrm>
              <a:off x="5791200" y="1462659"/>
              <a:ext cx="762000" cy="461665"/>
            </a:xfrm>
            <a:prstGeom prst="rect">
              <a:avLst/>
            </a:prstGeom>
            <a:noFill/>
          </p:spPr>
          <p:txBody>
            <a:bodyPr wrap="square" rtlCol="0">
              <a:spAutoFit/>
            </a:bodyPr>
            <a:lstStyle/>
            <a:p>
              <a:r>
                <a:rPr lang="en-US" sz="2400" b="1" i="1" dirty="0">
                  <a:solidFill>
                    <a:srgbClr val="FFFF00"/>
                  </a:solidFill>
                  <a:latin typeface="+mj-lt"/>
                </a:rPr>
                <a:t>m</a:t>
              </a:r>
              <a:r>
                <a:rPr lang="en-US" sz="2400" b="1" i="1" baseline="-25000" dirty="0">
                  <a:solidFill>
                    <a:srgbClr val="FFFF00"/>
                  </a:solidFill>
                  <a:latin typeface="+mj-lt"/>
                </a:rPr>
                <a:t>3</a:t>
              </a:r>
              <a:endParaRPr lang="en-US" sz="2400" b="1" i="1" dirty="0">
                <a:solidFill>
                  <a:srgbClr val="FFFF00"/>
                </a:solidFill>
                <a:latin typeface="+mj-lt"/>
              </a:endParaRPr>
            </a:p>
          </p:txBody>
        </p:sp>
      </p:grpSp>
    </p:spTree>
    <p:extLst>
      <p:ext uri="{BB962C8B-B14F-4D97-AF65-F5344CB8AC3E}">
        <p14:creationId xmlns:p14="http://schemas.microsoft.com/office/powerpoint/2010/main" val="937344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EC03A0-148D-4C4F-A648-AB9E52DC8CC8}"/>
              </a:ext>
            </a:extLst>
          </p:cNvPr>
          <p:cNvSpPr>
            <a:spLocks noGrp="1"/>
          </p:cNvSpPr>
          <p:nvPr>
            <p:ph type="dt" sz="half" idx="10"/>
          </p:nvPr>
        </p:nvSpPr>
        <p:spPr/>
        <p:txBody>
          <a:bodyPr/>
          <a:lstStyle/>
          <a:p>
            <a:r>
              <a:rPr lang="en-US"/>
              <a:t>11/30/2020</a:t>
            </a:r>
            <a:endParaRPr lang="en-US" dirty="0"/>
          </a:p>
        </p:txBody>
      </p:sp>
      <p:sp>
        <p:nvSpPr>
          <p:cNvPr id="3" name="Footer Placeholder 2">
            <a:extLst>
              <a:ext uri="{FF2B5EF4-FFF2-40B4-BE49-F238E27FC236}">
                <a16:creationId xmlns:a16="http://schemas.microsoft.com/office/drawing/2014/main" id="{33FF744E-3382-4A42-90DE-EC00F67A7012}"/>
              </a:ext>
            </a:extLst>
          </p:cNvPr>
          <p:cNvSpPr>
            <a:spLocks noGrp="1"/>
          </p:cNvSpPr>
          <p:nvPr>
            <p:ph type="ftr" sz="quarter" idx="11"/>
          </p:nvPr>
        </p:nvSpPr>
        <p:spPr/>
        <p:txBody>
          <a:bodyPr/>
          <a:lstStyle/>
          <a:p>
            <a:r>
              <a:rPr lang="en-US"/>
              <a:t>PHY 711  Fall 2020 -- Lecture 40</a:t>
            </a:r>
            <a:endParaRPr lang="en-US" dirty="0"/>
          </a:p>
        </p:txBody>
      </p:sp>
      <p:sp>
        <p:nvSpPr>
          <p:cNvPr id="4" name="Slide Number Placeholder 3">
            <a:extLst>
              <a:ext uri="{FF2B5EF4-FFF2-40B4-BE49-F238E27FC236}">
                <a16:creationId xmlns:a16="http://schemas.microsoft.com/office/drawing/2014/main" id="{D99DD909-8603-413D-9992-7C14F7FCED18}"/>
              </a:ext>
            </a:extLst>
          </p:cNvPr>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a:extLst>
              <a:ext uri="{FF2B5EF4-FFF2-40B4-BE49-F238E27FC236}">
                <a16:creationId xmlns:a16="http://schemas.microsoft.com/office/drawing/2014/main" id="{DBC27CF3-8F9D-4382-A381-340540E98BF0}"/>
              </a:ext>
            </a:extLst>
          </p:cNvPr>
          <p:cNvSpPr txBox="1"/>
          <p:nvPr/>
        </p:nvSpPr>
        <p:spPr>
          <a:xfrm>
            <a:off x="326018" y="68216"/>
            <a:ext cx="7848600" cy="830997"/>
          </a:xfrm>
          <a:prstGeom prst="rect">
            <a:avLst/>
          </a:prstGeom>
          <a:noFill/>
        </p:spPr>
        <p:txBody>
          <a:bodyPr wrap="square" rtlCol="0">
            <a:spAutoFit/>
          </a:bodyPr>
          <a:lstStyle/>
          <a:p>
            <a:r>
              <a:rPr lang="en-US" sz="2400" dirty="0">
                <a:latin typeface="+mj-lt"/>
              </a:rPr>
              <a:t>More complete model – finding non-trivial motion in y and z directions</a:t>
            </a:r>
          </a:p>
        </p:txBody>
      </p:sp>
      <p:pic>
        <p:nvPicPr>
          <p:cNvPr id="6" name="Picture 5">
            <a:extLst>
              <a:ext uri="{FF2B5EF4-FFF2-40B4-BE49-F238E27FC236}">
                <a16:creationId xmlns:a16="http://schemas.microsoft.com/office/drawing/2014/main" id="{63716BC1-692A-41D6-8E10-633933D5B45E}"/>
              </a:ext>
            </a:extLst>
          </p:cNvPr>
          <p:cNvPicPr>
            <a:picLocks noChangeAspect="1"/>
          </p:cNvPicPr>
          <p:nvPr/>
        </p:nvPicPr>
        <p:blipFill>
          <a:blip r:embed="rId2"/>
          <a:stretch>
            <a:fillRect/>
          </a:stretch>
        </p:blipFill>
        <p:spPr>
          <a:xfrm>
            <a:off x="956441" y="818207"/>
            <a:ext cx="7231117" cy="1828800"/>
          </a:xfrm>
          <a:prstGeom prst="rect">
            <a:avLst/>
          </a:prstGeom>
        </p:spPr>
      </p:pic>
      <p:pic>
        <p:nvPicPr>
          <p:cNvPr id="7" name="Picture 6">
            <a:extLst>
              <a:ext uri="{FF2B5EF4-FFF2-40B4-BE49-F238E27FC236}">
                <a16:creationId xmlns:a16="http://schemas.microsoft.com/office/drawing/2014/main" id="{BA3E2A18-9704-4B05-8E95-31C9B61CD6DA}"/>
              </a:ext>
            </a:extLst>
          </p:cNvPr>
          <p:cNvPicPr>
            <a:picLocks noChangeAspect="1"/>
          </p:cNvPicPr>
          <p:nvPr/>
        </p:nvPicPr>
        <p:blipFill rotWithShape="1">
          <a:blip r:embed="rId3"/>
          <a:srcRect l="20833" t="4273"/>
          <a:stretch/>
        </p:blipFill>
        <p:spPr>
          <a:xfrm rot="5400000">
            <a:off x="4000501" y="-1203258"/>
            <a:ext cx="1447800" cy="8534401"/>
          </a:xfrm>
          <a:prstGeom prst="rect">
            <a:avLst/>
          </a:prstGeom>
        </p:spPr>
      </p:pic>
      <p:sp>
        <p:nvSpPr>
          <p:cNvPr id="8" name="TextBox 7">
            <a:extLst>
              <a:ext uri="{FF2B5EF4-FFF2-40B4-BE49-F238E27FC236}">
                <a16:creationId xmlns:a16="http://schemas.microsoft.com/office/drawing/2014/main" id="{2D2813BC-A080-4B6F-9981-E09F6A10F970}"/>
              </a:ext>
            </a:extLst>
          </p:cNvPr>
          <p:cNvSpPr txBox="1"/>
          <p:nvPr/>
        </p:nvSpPr>
        <p:spPr>
          <a:xfrm>
            <a:off x="4419600" y="3429000"/>
            <a:ext cx="762000" cy="461665"/>
          </a:xfrm>
          <a:prstGeom prst="rect">
            <a:avLst/>
          </a:prstGeom>
          <a:noFill/>
        </p:spPr>
        <p:txBody>
          <a:bodyPr wrap="square" rtlCol="0">
            <a:spAutoFit/>
          </a:bodyPr>
          <a:lstStyle/>
          <a:p>
            <a:r>
              <a:rPr lang="en-US" sz="2400" i="1" dirty="0">
                <a:latin typeface="+mj-lt"/>
              </a:rPr>
              <a:t>k’</a:t>
            </a:r>
          </a:p>
        </p:txBody>
      </p:sp>
      <p:sp>
        <p:nvSpPr>
          <p:cNvPr id="9" name="TextBox 8">
            <a:extLst>
              <a:ext uri="{FF2B5EF4-FFF2-40B4-BE49-F238E27FC236}">
                <a16:creationId xmlns:a16="http://schemas.microsoft.com/office/drawing/2014/main" id="{D6CC1AD9-238A-4751-9851-3B7A45A6427A}"/>
              </a:ext>
            </a:extLst>
          </p:cNvPr>
          <p:cNvSpPr txBox="1"/>
          <p:nvPr/>
        </p:nvSpPr>
        <p:spPr>
          <a:xfrm>
            <a:off x="457200" y="4168842"/>
            <a:ext cx="8534402" cy="461665"/>
          </a:xfrm>
          <a:prstGeom prst="rect">
            <a:avLst/>
          </a:prstGeom>
          <a:noFill/>
        </p:spPr>
        <p:txBody>
          <a:bodyPr wrap="square" rtlCol="0">
            <a:spAutoFit/>
          </a:bodyPr>
          <a:lstStyle/>
          <a:p>
            <a:r>
              <a:rPr lang="en-US" sz="2400" dirty="0">
                <a:latin typeface="+mj-lt"/>
                <a:hlinkClick r:id="rId4"/>
              </a:rPr>
              <a:t>https://www.chem.purdue.edu/jmol/vibs/co2.html</a:t>
            </a:r>
            <a:endParaRPr lang="en-US" sz="2400" dirty="0">
              <a:latin typeface="+mj-lt"/>
            </a:endParaRPr>
          </a:p>
        </p:txBody>
      </p:sp>
    </p:spTree>
    <p:extLst>
      <p:ext uri="{BB962C8B-B14F-4D97-AF65-F5344CB8AC3E}">
        <p14:creationId xmlns:p14="http://schemas.microsoft.com/office/powerpoint/2010/main" val="1871086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11/30/2020</a:t>
            </a:r>
            <a:endParaRPr lang="en-US" dirty="0"/>
          </a:p>
        </p:txBody>
      </p:sp>
      <p:sp>
        <p:nvSpPr>
          <p:cNvPr id="3" name="Footer Placeholder 2"/>
          <p:cNvSpPr>
            <a:spLocks noGrp="1"/>
          </p:cNvSpPr>
          <p:nvPr>
            <p:ph type="ftr" sz="quarter" idx="11"/>
          </p:nvPr>
        </p:nvSpPr>
        <p:spPr/>
        <p:txBody>
          <a:bodyPr/>
          <a:lstStyle/>
          <a:p>
            <a:r>
              <a:rPr lang="en-US"/>
              <a:t>PHY 711  Fall 2020 -- Lecture 40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392310949"/>
              </p:ext>
            </p:extLst>
          </p:nvPr>
        </p:nvGraphicFramePr>
        <p:xfrm>
          <a:off x="652462" y="1143000"/>
          <a:ext cx="8491538" cy="2217737"/>
        </p:xfrm>
        <a:graphic>
          <a:graphicData uri="http://schemas.openxmlformats.org/presentationml/2006/ole">
            <mc:AlternateContent xmlns:mc="http://schemas.openxmlformats.org/markup-compatibility/2006">
              <mc:Choice xmlns:v="urn:schemas-microsoft-com:vml" Requires="v">
                <p:oleObj spid="_x0000_s467076" name="Equation" r:id="rId3" imgW="4152600" imgH="1091880" progId="Equation.DSMT4">
                  <p:embed/>
                </p:oleObj>
              </mc:Choice>
              <mc:Fallback>
                <p:oleObj name="Equation" r:id="rId3" imgW="4152600" imgH="1091880" progId="Equation.DSMT4">
                  <p:embed/>
                  <p:pic>
                    <p:nvPicPr>
                      <p:cNvPr id="5" name="Object 4"/>
                      <p:cNvPicPr>
                        <a:picLocks noChangeAspect="1" noChangeArrowheads="1"/>
                      </p:cNvPicPr>
                      <p:nvPr/>
                    </p:nvPicPr>
                    <p:blipFill>
                      <a:blip r:embed="rId4"/>
                      <a:srcRect/>
                      <a:stretch>
                        <a:fillRect/>
                      </a:stretch>
                    </p:blipFill>
                    <p:spPr bwMode="auto">
                      <a:xfrm>
                        <a:off x="652462" y="1143000"/>
                        <a:ext cx="8491538" cy="2217737"/>
                      </a:xfrm>
                      <a:prstGeom prst="rect">
                        <a:avLst/>
                      </a:prstGeom>
                      <a:noFill/>
                      <a:ln>
                        <a:noFill/>
                      </a:ln>
                    </p:spPr>
                  </p:pic>
                </p:oleObj>
              </mc:Fallback>
            </mc:AlternateContent>
          </a:graphicData>
        </a:graphic>
      </p:graphicFrame>
      <p:sp>
        <p:nvSpPr>
          <p:cNvPr id="6" name="TextBox 5"/>
          <p:cNvSpPr txBox="1"/>
          <p:nvPr/>
        </p:nvSpPr>
        <p:spPr>
          <a:xfrm>
            <a:off x="152400" y="304800"/>
            <a:ext cx="7467600" cy="830997"/>
          </a:xfrm>
          <a:prstGeom prst="rect">
            <a:avLst/>
          </a:prstGeom>
          <a:noFill/>
        </p:spPr>
        <p:txBody>
          <a:bodyPr wrap="square" rtlCol="0">
            <a:spAutoFit/>
          </a:bodyPr>
          <a:lstStyle/>
          <a:p>
            <a:r>
              <a:rPr lang="en-US" sz="2400" dirty="0">
                <a:latin typeface="+mj-lt"/>
              </a:rPr>
              <a:t>Discrete particle interactions </a:t>
            </a:r>
            <a:r>
              <a:rPr lang="en-US" sz="2400" dirty="0">
                <a:latin typeface="+mj-lt"/>
                <a:sym typeface="Wingdings" panose="05000000000000000000" pitchFamily="2" charset="2"/>
              </a:rPr>
              <a:t> continuous media </a:t>
            </a:r>
            <a:endParaRPr lang="en-US" sz="2400" dirty="0">
              <a:latin typeface="+mj-lt"/>
            </a:endParaRPr>
          </a:p>
          <a:p>
            <a:r>
              <a:rPr lang="en-US" sz="2400" dirty="0">
                <a:latin typeface="+mj-lt"/>
              </a:rPr>
              <a:t>The wave equation</a:t>
            </a:r>
          </a:p>
        </p:txBody>
      </p:sp>
      <p:graphicFrame>
        <p:nvGraphicFramePr>
          <p:cNvPr id="7" name="Object 6"/>
          <p:cNvGraphicFramePr>
            <a:graphicFrameLocks noChangeAspect="1"/>
          </p:cNvGraphicFramePr>
          <p:nvPr>
            <p:extLst>
              <p:ext uri="{D42A27DB-BD31-4B8C-83A1-F6EECF244321}">
                <p14:modId xmlns:p14="http://schemas.microsoft.com/office/powerpoint/2010/main" val="2021342597"/>
              </p:ext>
            </p:extLst>
          </p:nvPr>
        </p:nvGraphicFramePr>
        <p:xfrm>
          <a:off x="652462" y="3762078"/>
          <a:ext cx="6646862" cy="954088"/>
        </p:xfrm>
        <a:graphic>
          <a:graphicData uri="http://schemas.openxmlformats.org/presentationml/2006/ole">
            <mc:AlternateContent xmlns:mc="http://schemas.openxmlformats.org/markup-compatibility/2006">
              <mc:Choice xmlns:v="urn:schemas-microsoft-com:vml" Requires="v">
                <p:oleObj spid="_x0000_s467077" name="Equation" r:id="rId5" imgW="3251160" imgH="469800" progId="Equation.DSMT4">
                  <p:embed/>
                </p:oleObj>
              </mc:Choice>
              <mc:Fallback>
                <p:oleObj name="Equation" r:id="rId5" imgW="3251160" imgH="469800" progId="Equation.DSMT4">
                  <p:embed/>
                  <p:pic>
                    <p:nvPicPr>
                      <p:cNvPr id="5" name="Object 4"/>
                      <p:cNvPicPr>
                        <a:picLocks noChangeAspect="1" noChangeArrowheads="1"/>
                      </p:cNvPicPr>
                      <p:nvPr/>
                    </p:nvPicPr>
                    <p:blipFill>
                      <a:blip r:embed="rId6"/>
                      <a:srcRect/>
                      <a:stretch>
                        <a:fillRect/>
                      </a:stretch>
                    </p:blipFill>
                    <p:spPr bwMode="auto">
                      <a:xfrm>
                        <a:off x="652462" y="3762078"/>
                        <a:ext cx="6646862" cy="954088"/>
                      </a:xfrm>
                      <a:prstGeom prst="rect">
                        <a:avLst/>
                      </a:prstGeom>
                      <a:noFill/>
                      <a:ln>
                        <a:noFill/>
                      </a:ln>
                    </p:spPr>
                  </p:pic>
                </p:oleObj>
              </mc:Fallback>
            </mc:AlternateContent>
          </a:graphicData>
        </a:graphic>
      </p:graphicFrame>
      <p:sp>
        <p:nvSpPr>
          <p:cNvPr id="8" name="TextBox 7">
            <a:extLst>
              <a:ext uri="{FF2B5EF4-FFF2-40B4-BE49-F238E27FC236}">
                <a16:creationId xmlns:a16="http://schemas.microsoft.com/office/drawing/2014/main" id="{6E02C3C2-5496-4A15-8F4F-DBFB119F6B07}"/>
              </a:ext>
            </a:extLst>
          </p:cNvPr>
          <p:cNvSpPr txBox="1"/>
          <p:nvPr/>
        </p:nvSpPr>
        <p:spPr>
          <a:xfrm>
            <a:off x="152400" y="4876800"/>
            <a:ext cx="8839200" cy="830997"/>
          </a:xfrm>
          <a:prstGeom prst="rect">
            <a:avLst/>
          </a:prstGeom>
          <a:noFill/>
        </p:spPr>
        <p:txBody>
          <a:bodyPr wrap="square" rtlCol="0">
            <a:spAutoFit/>
          </a:bodyPr>
          <a:lstStyle/>
          <a:p>
            <a:r>
              <a:rPr lang="en-US" sz="2400" dirty="0">
                <a:latin typeface="+mj-lt"/>
              </a:rPr>
              <a:t>Note – this is a traveling wave solution; we also discussed </a:t>
            </a:r>
            <a:r>
              <a:rPr lang="en-US" sz="2400">
                <a:latin typeface="+mj-lt"/>
              </a:rPr>
              <a:t>standing waves –</a:t>
            </a:r>
            <a:endParaRPr lang="en-US" sz="2400" dirty="0">
              <a:latin typeface="+mj-lt"/>
            </a:endParaRPr>
          </a:p>
        </p:txBody>
      </p:sp>
    </p:spTree>
    <p:extLst>
      <p:ext uri="{BB962C8B-B14F-4D97-AF65-F5344CB8AC3E}">
        <p14:creationId xmlns:p14="http://schemas.microsoft.com/office/powerpoint/2010/main" val="3384936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11/30/2020</a:t>
            </a:r>
            <a:endParaRPr lang="en-US" dirty="0"/>
          </a:p>
        </p:txBody>
      </p:sp>
      <p:sp>
        <p:nvSpPr>
          <p:cNvPr id="3" name="Footer Placeholder 2"/>
          <p:cNvSpPr>
            <a:spLocks noGrp="1"/>
          </p:cNvSpPr>
          <p:nvPr>
            <p:ph type="ftr" sz="quarter" idx="11"/>
          </p:nvPr>
        </p:nvSpPr>
        <p:spPr/>
        <p:txBody>
          <a:bodyPr/>
          <a:lstStyle/>
          <a:p>
            <a:r>
              <a:rPr lang="en-US"/>
              <a:t>PHY 711  Fall 2020 -- Lecture 40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20561168"/>
              </p:ext>
            </p:extLst>
          </p:nvPr>
        </p:nvGraphicFramePr>
        <p:xfrm>
          <a:off x="304800" y="3479552"/>
          <a:ext cx="6931025" cy="2541587"/>
        </p:xfrm>
        <a:graphic>
          <a:graphicData uri="http://schemas.openxmlformats.org/presentationml/2006/ole">
            <mc:AlternateContent xmlns:mc="http://schemas.openxmlformats.org/markup-compatibility/2006">
              <mc:Choice xmlns:v="urn:schemas-microsoft-com:vml" Requires="v">
                <p:oleObj spid="_x0000_s472186" name="Equation" r:id="rId3" imgW="5219640" imgH="1917360" progId="Equation.DSMT4">
                  <p:embed/>
                </p:oleObj>
              </mc:Choice>
              <mc:Fallback>
                <p:oleObj name="Equation" r:id="rId3" imgW="5219640" imgH="1917360" progId="Equation.DSMT4">
                  <p:embed/>
                  <p:pic>
                    <p:nvPicPr>
                      <p:cNvPr id="6" name="Object 5"/>
                      <p:cNvPicPr/>
                      <p:nvPr/>
                    </p:nvPicPr>
                    <p:blipFill>
                      <a:blip r:embed="rId4"/>
                      <a:stretch>
                        <a:fillRect/>
                      </a:stretch>
                    </p:blipFill>
                    <p:spPr>
                      <a:xfrm>
                        <a:off x="304800" y="3479552"/>
                        <a:ext cx="6931025" cy="2541587"/>
                      </a:xfrm>
                      <a:prstGeom prst="rect">
                        <a:avLst/>
                      </a:prstGeom>
                    </p:spPr>
                  </p:pic>
                </p:oleObj>
              </mc:Fallback>
            </mc:AlternateContent>
          </a:graphicData>
        </a:graphic>
      </p:graphicFrame>
      <p:sp>
        <p:nvSpPr>
          <p:cNvPr id="6" name="TextBox 5"/>
          <p:cNvSpPr txBox="1"/>
          <p:nvPr/>
        </p:nvSpPr>
        <p:spPr>
          <a:xfrm>
            <a:off x="228600" y="228600"/>
            <a:ext cx="7620000" cy="461665"/>
          </a:xfrm>
          <a:prstGeom prst="rect">
            <a:avLst/>
          </a:prstGeom>
          <a:noFill/>
        </p:spPr>
        <p:txBody>
          <a:bodyPr wrap="square" rtlCol="0">
            <a:spAutoFit/>
          </a:bodyPr>
          <a:lstStyle/>
          <a:p>
            <a:r>
              <a:rPr lang="en-US" sz="2400" dirty="0">
                <a:latin typeface="+mj-lt"/>
              </a:rPr>
              <a:t>Mechanical motion of fluids</a:t>
            </a:r>
          </a:p>
        </p:txBody>
      </p:sp>
      <p:sp>
        <p:nvSpPr>
          <p:cNvPr id="7" name="TextBox 6"/>
          <p:cNvSpPr txBox="1"/>
          <p:nvPr/>
        </p:nvSpPr>
        <p:spPr>
          <a:xfrm>
            <a:off x="457200" y="709127"/>
            <a:ext cx="8534400" cy="830997"/>
          </a:xfrm>
          <a:prstGeom prst="rect">
            <a:avLst/>
          </a:prstGeom>
          <a:noFill/>
        </p:spPr>
        <p:txBody>
          <a:bodyPr wrap="square" rtlCol="0">
            <a:spAutoFit/>
          </a:bodyPr>
          <a:lstStyle/>
          <a:p>
            <a:r>
              <a:rPr lang="en-US" sz="2400" dirty="0">
                <a:latin typeface="+mj-lt"/>
              </a:rPr>
              <a:t>Newton’s equations for fluids</a:t>
            </a:r>
          </a:p>
          <a:p>
            <a:pPr lvl="1"/>
            <a:r>
              <a:rPr lang="en-US" sz="2400" dirty="0">
                <a:latin typeface="+mj-lt"/>
              </a:rPr>
              <a:t> Use Euler formulation; following “particles” of fluid</a:t>
            </a:r>
          </a:p>
        </p:txBody>
      </p:sp>
      <p:graphicFrame>
        <p:nvGraphicFramePr>
          <p:cNvPr id="8" name="Object 7"/>
          <p:cNvGraphicFramePr>
            <a:graphicFrameLocks noChangeAspect="1"/>
          </p:cNvGraphicFramePr>
          <p:nvPr>
            <p:extLst>
              <p:ext uri="{D42A27DB-BD31-4B8C-83A1-F6EECF244321}">
                <p14:modId xmlns:p14="http://schemas.microsoft.com/office/powerpoint/2010/main" val="9655197"/>
              </p:ext>
            </p:extLst>
          </p:nvPr>
        </p:nvGraphicFramePr>
        <p:xfrm>
          <a:off x="990600" y="1595438"/>
          <a:ext cx="5867400" cy="1828800"/>
        </p:xfrm>
        <a:graphic>
          <a:graphicData uri="http://schemas.openxmlformats.org/presentationml/2006/ole">
            <mc:AlternateContent xmlns:mc="http://schemas.openxmlformats.org/markup-compatibility/2006">
              <mc:Choice xmlns:v="urn:schemas-microsoft-com:vml" Requires="v">
                <p:oleObj spid="_x0000_s472187" name="数式" r:id="rId5" imgW="2120760" imgH="660240" progId="Equation.3">
                  <p:embed/>
                </p:oleObj>
              </mc:Choice>
              <mc:Fallback>
                <p:oleObj name="数式" r:id="rId5" imgW="2120760" imgH="660240" progId="Equation.3">
                  <p:embed/>
                  <p:pic>
                    <p:nvPicPr>
                      <p:cNvPr id="8" name="Object 7"/>
                      <p:cNvPicPr>
                        <a:picLocks noChangeAspect="1" noChangeArrowheads="1"/>
                      </p:cNvPicPr>
                      <p:nvPr/>
                    </p:nvPicPr>
                    <p:blipFill>
                      <a:blip r:embed="rId6"/>
                      <a:srcRect/>
                      <a:stretch>
                        <a:fillRect/>
                      </a:stretch>
                    </p:blipFill>
                    <p:spPr bwMode="auto">
                      <a:xfrm>
                        <a:off x="990600" y="1595438"/>
                        <a:ext cx="5867400" cy="1828800"/>
                      </a:xfrm>
                      <a:prstGeom prst="rect">
                        <a:avLst/>
                      </a:prstGeom>
                      <a:noFill/>
                      <a:ln>
                        <a:noFill/>
                      </a:ln>
                    </p:spPr>
                  </p:pic>
                </p:oleObj>
              </mc:Fallback>
            </mc:AlternateContent>
          </a:graphicData>
        </a:graphic>
      </p:graphicFrame>
      <p:sp>
        <p:nvSpPr>
          <p:cNvPr id="9" name="Left Brace 8"/>
          <p:cNvSpPr/>
          <p:nvPr/>
        </p:nvSpPr>
        <p:spPr>
          <a:xfrm rot="16200000">
            <a:off x="5042853" y="3619499"/>
            <a:ext cx="761999" cy="32766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4495800" y="5638800"/>
            <a:ext cx="4191000" cy="461665"/>
          </a:xfrm>
          <a:prstGeom prst="rect">
            <a:avLst/>
          </a:prstGeom>
          <a:noFill/>
        </p:spPr>
        <p:txBody>
          <a:bodyPr wrap="square" rtlCol="0">
            <a:spAutoFit/>
          </a:bodyPr>
          <a:lstStyle/>
          <a:p>
            <a:r>
              <a:rPr lang="en-US" sz="2400" dirty="0">
                <a:latin typeface="+mj-lt"/>
              </a:rPr>
              <a:t>Viscosity contributions</a:t>
            </a:r>
          </a:p>
        </p:txBody>
      </p:sp>
    </p:spTree>
    <p:extLst>
      <p:ext uri="{BB962C8B-B14F-4D97-AF65-F5344CB8AC3E}">
        <p14:creationId xmlns:p14="http://schemas.microsoft.com/office/powerpoint/2010/main" val="84599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11/30/2020</a:t>
            </a:r>
            <a:endParaRPr lang="en-US" dirty="0"/>
          </a:p>
        </p:txBody>
      </p:sp>
      <p:sp>
        <p:nvSpPr>
          <p:cNvPr id="3" name="Footer Placeholder 2"/>
          <p:cNvSpPr>
            <a:spLocks noGrp="1"/>
          </p:cNvSpPr>
          <p:nvPr>
            <p:ph type="ftr" sz="quarter" idx="11"/>
          </p:nvPr>
        </p:nvSpPr>
        <p:spPr/>
        <p:txBody>
          <a:bodyPr/>
          <a:lstStyle/>
          <a:p>
            <a:r>
              <a:rPr lang="en-US"/>
              <a:t>PHY 711  Fall 2020 -- Lecture 40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grpSp>
        <p:nvGrpSpPr>
          <p:cNvPr id="5" name="Group 4"/>
          <p:cNvGrpSpPr/>
          <p:nvPr/>
        </p:nvGrpSpPr>
        <p:grpSpPr>
          <a:xfrm>
            <a:off x="1813560" y="1080653"/>
            <a:ext cx="6949440" cy="2804160"/>
            <a:chOff x="228600" y="2895600"/>
            <a:chExt cx="8686800" cy="3505200"/>
          </a:xfrm>
        </p:grpSpPr>
        <p:sp>
          <p:nvSpPr>
            <p:cNvPr id="6" name="Cube 5"/>
            <p:cNvSpPr/>
            <p:nvPr/>
          </p:nvSpPr>
          <p:spPr>
            <a:xfrm>
              <a:off x="1066800" y="3962400"/>
              <a:ext cx="7848600" cy="2057400"/>
            </a:xfrm>
            <a:prstGeom prst="cube">
              <a:avLst>
                <a:gd name="adj" fmla="val 39601"/>
              </a:avLst>
            </a:prstGeom>
            <a:pattFill prst="zigZ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1066800" y="2895600"/>
              <a:ext cx="7848600" cy="3124200"/>
            </a:xfrm>
            <a:prstGeom prst="cube">
              <a:avLst/>
            </a:prstGeom>
            <a:solidFill>
              <a:schemeClr val="accent1">
                <a:alpha val="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477000" y="3124200"/>
              <a:ext cx="1600200" cy="461665"/>
            </a:xfrm>
            <a:prstGeom prst="rect">
              <a:avLst/>
            </a:prstGeom>
            <a:noFill/>
          </p:spPr>
          <p:txBody>
            <a:bodyPr wrap="square" rtlCol="0">
              <a:spAutoFit/>
            </a:bodyPr>
            <a:lstStyle/>
            <a:p>
              <a:r>
                <a:rPr lang="en-US" sz="2400" dirty="0">
                  <a:latin typeface="+mj-lt"/>
                </a:rPr>
                <a:t>p</a:t>
              </a:r>
              <a:r>
                <a:rPr lang="en-US" sz="2400" baseline="-25000" dirty="0">
                  <a:latin typeface="+mj-lt"/>
                </a:rPr>
                <a:t>0</a:t>
              </a:r>
              <a:endParaRPr lang="en-US" sz="2400" dirty="0">
                <a:latin typeface="+mj-lt"/>
              </a:endParaRPr>
            </a:p>
          </p:txBody>
        </p:sp>
        <p:sp>
          <p:nvSpPr>
            <p:cNvPr id="9" name="Down Arrow 8"/>
            <p:cNvSpPr/>
            <p:nvPr/>
          </p:nvSpPr>
          <p:spPr>
            <a:xfrm>
              <a:off x="7021830" y="3276600"/>
              <a:ext cx="274320" cy="7597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Brace 9"/>
            <p:cNvSpPr/>
            <p:nvPr/>
          </p:nvSpPr>
          <p:spPr>
            <a:xfrm>
              <a:off x="533400" y="4800600"/>
              <a:ext cx="304800" cy="12192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228600" y="5181600"/>
              <a:ext cx="685800" cy="461665"/>
            </a:xfrm>
            <a:prstGeom prst="rect">
              <a:avLst/>
            </a:prstGeom>
            <a:noFill/>
          </p:spPr>
          <p:txBody>
            <a:bodyPr wrap="square" rtlCol="0">
              <a:spAutoFit/>
            </a:bodyPr>
            <a:lstStyle/>
            <a:p>
              <a:r>
                <a:rPr lang="en-US" sz="2400" dirty="0">
                  <a:latin typeface="+mj-lt"/>
                </a:rPr>
                <a:t>h</a:t>
              </a:r>
            </a:p>
          </p:txBody>
        </p:sp>
        <p:cxnSp>
          <p:nvCxnSpPr>
            <p:cNvPr id="12" name="Straight Arrow Connector 11"/>
            <p:cNvCxnSpPr/>
            <p:nvPr/>
          </p:nvCxnSpPr>
          <p:spPr>
            <a:xfrm flipV="1">
              <a:off x="4903817" y="4991100"/>
              <a:ext cx="0" cy="10287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953000" y="4824036"/>
              <a:ext cx="609600" cy="461665"/>
            </a:xfrm>
            <a:prstGeom prst="rect">
              <a:avLst/>
            </a:prstGeom>
            <a:noFill/>
          </p:spPr>
          <p:txBody>
            <a:bodyPr wrap="square" rtlCol="0">
              <a:spAutoFit/>
            </a:bodyPr>
            <a:lstStyle/>
            <a:p>
              <a:r>
                <a:rPr lang="en-US" sz="2400" dirty="0">
                  <a:latin typeface="+mj-lt"/>
                </a:rPr>
                <a:t>z</a:t>
              </a:r>
            </a:p>
          </p:txBody>
        </p:sp>
        <p:cxnSp>
          <p:nvCxnSpPr>
            <p:cNvPr id="14" name="Straight Arrow Connector 13"/>
            <p:cNvCxnSpPr/>
            <p:nvPr/>
          </p:nvCxnSpPr>
          <p:spPr>
            <a:xfrm>
              <a:off x="1066800" y="6248400"/>
              <a:ext cx="5943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239000" y="5939135"/>
              <a:ext cx="609600" cy="461665"/>
            </a:xfrm>
            <a:prstGeom prst="rect">
              <a:avLst/>
            </a:prstGeom>
            <a:noFill/>
          </p:spPr>
          <p:txBody>
            <a:bodyPr wrap="square" rtlCol="0">
              <a:spAutoFit/>
            </a:bodyPr>
            <a:lstStyle/>
            <a:p>
              <a:r>
                <a:rPr lang="en-US" sz="2400" dirty="0">
                  <a:latin typeface="+mj-lt"/>
                </a:rPr>
                <a:t>x</a:t>
              </a:r>
            </a:p>
          </p:txBody>
        </p:sp>
        <p:cxnSp>
          <p:nvCxnSpPr>
            <p:cNvPr id="16" name="Curved Connector 15"/>
            <p:cNvCxnSpPr/>
            <p:nvPr/>
          </p:nvCxnSpPr>
          <p:spPr>
            <a:xfrm flipV="1">
              <a:off x="1066800" y="4114800"/>
              <a:ext cx="7010400" cy="1066800"/>
            </a:xfrm>
            <a:prstGeom prst="curvedConnector3">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172200" y="4191000"/>
              <a:ext cx="0" cy="533400"/>
            </a:xfrm>
            <a:prstGeom prst="straightConnector1">
              <a:avLst/>
            </a:prstGeom>
            <a:ln w="25400">
              <a:solidFill>
                <a:srgbClr val="FF0000"/>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562600" y="4312265"/>
              <a:ext cx="457200" cy="461665"/>
            </a:xfrm>
            <a:prstGeom prst="rect">
              <a:avLst/>
            </a:prstGeom>
            <a:noFill/>
          </p:spPr>
          <p:txBody>
            <a:bodyPr wrap="square" rtlCol="0">
              <a:spAutoFit/>
            </a:bodyPr>
            <a:lstStyle/>
            <a:p>
              <a:r>
                <a:rPr lang="en-US" sz="2400" b="1" dirty="0">
                  <a:solidFill>
                    <a:srgbClr val="FF0000"/>
                  </a:solidFill>
                  <a:latin typeface="Symbol" pitchFamily="18" charset="2"/>
                </a:rPr>
                <a:t>z</a:t>
              </a:r>
            </a:p>
          </p:txBody>
        </p:sp>
        <p:cxnSp>
          <p:nvCxnSpPr>
            <p:cNvPr id="19" name="Straight Arrow Connector 18"/>
            <p:cNvCxnSpPr/>
            <p:nvPr/>
          </p:nvCxnSpPr>
          <p:spPr>
            <a:xfrm flipV="1">
              <a:off x="914400" y="4991100"/>
              <a:ext cx="1143000" cy="948035"/>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447800" y="5329535"/>
              <a:ext cx="609600" cy="461665"/>
            </a:xfrm>
            <a:prstGeom prst="rect">
              <a:avLst/>
            </a:prstGeom>
            <a:noFill/>
          </p:spPr>
          <p:txBody>
            <a:bodyPr wrap="square" rtlCol="0">
              <a:spAutoFit/>
            </a:bodyPr>
            <a:lstStyle/>
            <a:p>
              <a:r>
                <a:rPr lang="en-US" sz="2400" dirty="0">
                  <a:latin typeface="+mj-lt"/>
                </a:rPr>
                <a:t>y</a:t>
              </a:r>
            </a:p>
          </p:txBody>
        </p:sp>
      </p:grpSp>
      <p:cxnSp>
        <p:nvCxnSpPr>
          <p:cNvPr id="21" name="Straight Connector 20"/>
          <p:cNvCxnSpPr/>
          <p:nvPr/>
        </p:nvCxnSpPr>
        <p:spPr>
          <a:xfrm>
            <a:off x="1524000" y="3580013"/>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14400" y="3351413"/>
            <a:ext cx="838200" cy="461665"/>
          </a:xfrm>
          <a:prstGeom prst="rect">
            <a:avLst/>
          </a:prstGeom>
          <a:noFill/>
        </p:spPr>
        <p:txBody>
          <a:bodyPr wrap="square" rtlCol="0">
            <a:spAutoFit/>
          </a:bodyPr>
          <a:lstStyle/>
          <a:p>
            <a:r>
              <a:rPr lang="en-US" sz="2400" i="1" dirty="0">
                <a:latin typeface="+mj-lt"/>
              </a:rPr>
              <a:t>z=0</a:t>
            </a:r>
          </a:p>
        </p:txBody>
      </p:sp>
      <p:graphicFrame>
        <p:nvGraphicFramePr>
          <p:cNvPr id="23" name="Object 22"/>
          <p:cNvGraphicFramePr>
            <a:graphicFrameLocks noChangeAspect="1"/>
          </p:cNvGraphicFramePr>
          <p:nvPr>
            <p:extLst>
              <p:ext uri="{D42A27DB-BD31-4B8C-83A1-F6EECF244321}">
                <p14:modId xmlns:p14="http://schemas.microsoft.com/office/powerpoint/2010/main" val="48474785"/>
              </p:ext>
            </p:extLst>
          </p:nvPr>
        </p:nvGraphicFramePr>
        <p:xfrm>
          <a:off x="1826260" y="4189613"/>
          <a:ext cx="6555740" cy="2515987"/>
        </p:xfrm>
        <a:graphic>
          <a:graphicData uri="http://schemas.openxmlformats.org/presentationml/2006/ole">
            <mc:AlternateContent xmlns:mc="http://schemas.openxmlformats.org/markup-compatibility/2006">
              <mc:Choice xmlns:v="urn:schemas-microsoft-com:vml" Requires="v">
                <p:oleObj spid="_x0000_s473149" name="Equation" r:id="rId3" imgW="4698720" imgH="1803240" progId="Equation.DSMT4">
                  <p:embed/>
                </p:oleObj>
              </mc:Choice>
              <mc:Fallback>
                <p:oleObj name="Equation" r:id="rId3" imgW="4698720" imgH="1803240" progId="Equation.DSMT4">
                  <p:embed/>
                  <p:pic>
                    <p:nvPicPr>
                      <p:cNvPr id="25" name="Object 24"/>
                      <p:cNvPicPr/>
                      <p:nvPr/>
                    </p:nvPicPr>
                    <p:blipFill>
                      <a:blip r:embed="rId4"/>
                      <a:stretch>
                        <a:fillRect/>
                      </a:stretch>
                    </p:blipFill>
                    <p:spPr>
                      <a:xfrm>
                        <a:off x="1826260" y="4189613"/>
                        <a:ext cx="6555740" cy="2515987"/>
                      </a:xfrm>
                      <a:prstGeom prst="rect">
                        <a:avLst/>
                      </a:prstGeom>
                    </p:spPr>
                  </p:pic>
                </p:oleObj>
              </mc:Fallback>
            </mc:AlternateContent>
          </a:graphicData>
        </a:graphic>
      </p:graphicFrame>
      <p:sp>
        <p:nvSpPr>
          <p:cNvPr id="24" name="TextBox 23"/>
          <p:cNvSpPr txBox="1"/>
          <p:nvPr/>
        </p:nvSpPr>
        <p:spPr>
          <a:xfrm>
            <a:off x="210874" y="586276"/>
            <a:ext cx="6583680" cy="461665"/>
          </a:xfrm>
          <a:prstGeom prst="rect">
            <a:avLst/>
          </a:prstGeom>
          <a:noFill/>
        </p:spPr>
        <p:txBody>
          <a:bodyPr wrap="square" rtlCol="0">
            <a:spAutoFit/>
          </a:bodyPr>
          <a:lstStyle/>
          <a:p>
            <a:r>
              <a:rPr lang="en-US" sz="2400" dirty="0">
                <a:latin typeface="+mj-lt"/>
              </a:rPr>
              <a:t>Non-linear effects in surface waves:</a:t>
            </a:r>
          </a:p>
        </p:txBody>
      </p:sp>
      <p:sp>
        <p:nvSpPr>
          <p:cNvPr id="25" name="TextBox 24"/>
          <p:cNvSpPr txBox="1"/>
          <p:nvPr/>
        </p:nvSpPr>
        <p:spPr>
          <a:xfrm>
            <a:off x="30480" y="96865"/>
            <a:ext cx="7924800" cy="461665"/>
          </a:xfrm>
          <a:prstGeom prst="rect">
            <a:avLst/>
          </a:prstGeom>
          <a:noFill/>
        </p:spPr>
        <p:txBody>
          <a:bodyPr wrap="square" rtlCol="0">
            <a:spAutoFit/>
          </a:bodyPr>
          <a:lstStyle/>
          <a:p>
            <a:r>
              <a:rPr lang="en-US" sz="2400" dirty="0">
                <a:latin typeface="+mj-lt"/>
              </a:rPr>
              <a:t>Fluid mechanics of incompressible fluid plus surface</a:t>
            </a:r>
          </a:p>
        </p:txBody>
      </p:sp>
    </p:spTree>
    <p:extLst>
      <p:ext uri="{BB962C8B-B14F-4D97-AF65-F5344CB8AC3E}">
        <p14:creationId xmlns:p14="http://schemas.microsoft.com/office/powerpoint/2010/main" val="626361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11/30/2020</a:t>
            </a:r>
            <a:endParaRPr lang="en-US" dirty="0"/>
          </a:p>
        </p:txBody>
      </p:sp>
      <p:sp>
        <p:nvSpPr>
          <p:cNvPr id="3" name="Footer Placeholder 2"/>
          <p:cNvSpPr>
            <a:spLocks noGrp="1"/>
          </p:cNvSpPr>
          <p:nvPr>
            <p:ph type="ftr" sz="quarter" idx="11"/>
          </p:nvPr>
        </p:nvSpPr>
        <p:spPr/>
        <p:txBody>
          <a:bodyPr/>
          <a:lstStyle/>
          <a:p>
            <a:r>
              <a:rPr lang="en-US"/>
              <a:t>PHY 711  Fall 2020 -- Lecture 40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10"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368B07-CEBF-4C80-90AF-53B34FA04CF3}" type="slidenum">
              <a:rPr lang="en-US" smtClean="0"/>
              <a:pPr/>
              <a:t>3</a:t>
            </a:fld>
            <a:endParaRPr lang="en-US" dirty="0"/>
          </a:p>
        </p:txBody>
      </p:sp>
      <p:pic>
        <p:nvPicPr>
          <p:cNvPr id="6" name="Picture 5">
            <a:extLst>
              <a:ext uri="{FF2B5EF4-FFF2-40B4-BE49-F238E27FC236}">
                <a16:creationId xmlns:a16="http://schemas.microsoft.com/office/drawing/2014/main" id="{1119D258-01AC-4BAC-91CF-70865EB11627}"/>
              </a:ext>
            </a:extLst>
          </p:cNvPr>
          <p:cNvPicPr>
            <a:picLocks noChangeAspect="1"/>
          </p:cNvPicPr>
          <p:nvPr/>
        </p:nvPicPr>
        <p:blipFill rotWithShape="1">
          <a:blip r:embed="rId3"/>
          <a:srcRect r="42439"/>
          <a:stretch/>
        </p:blipFill>
        <p:spPr>
          <a:xfrm>
            <a:off x="1199551" y="1371600"/>
            <a:ext cx="7493000" cy="3619500"/>
          </a:xfrm>
          <a:prstGeom prst="rect">
            <a:avLst/>
          </a:prstGeom>
        </p:spPr>
      </p:pic>
      <p:sp>
        <p:nvSpPr>
          <p:cNvPr id="5" name="Right Arrow 4"/>
          <p:cNvSpPr/>
          <p:nvPr/>
        </p:nvSpPr>
        <p:spPr>
          <a:xfrm>
            <a:off x="970951" y="3657600"/>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6633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11/30/2020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sp>
        <p:nvSpPr>
          <p:cNvPr id="6" name="TextBox 5"/>
          <p:cNvSpPr txBox="1"/>
          <p:nvPr/>
        </p:nvSpPr>
        <p:spPr>
          <a:xfrm>
            <a:off x="0" y="0"/>
            <a:ext cx="8915400" cy="461665"/>
          </a:xfrm>
          <a:prstGeom prst="rect">
            <a:avLst/>
          </a:prstGeom>
          <a:noFill/>
        </p:spPr>
        <p:txBody>
          <a:bodyPr wrap="square" rtlCol="0">
            <a:spAutoFit/>
          </a:bodyPr>
          <a:lstStyle/>
          <a:p>
            <a:r>
              <a:rPr lang="en-US" sz="2400" dirty="0">
                <a:latin typeface="+mj-lt"/>
              </a:rPr>
              <a:t>  </a:t>
            </a:r>
          </a:p>
        </p:txBody>
      </p:sp>
      <p:sp>
        <p:nvSpPr>
          <p:cNvPr id="3" name="Footer Placeholder 2"/>
          <p:cNvSpPr>
            <a:spLocks noGrp="1"/>
          </p:cNvSpPr>
          <p:nvPr>
            <p:ph type="ftr" sz="quarter" idx="11"/>
          </p:nvPr>
        </p:nvSpPr>
        <p:spPr/>
        <p:txBody>
          <a:bodyPr/>
          <a:lstStyle/>
          <a:p>
            <a:r>
              <a:rPr lang="en-US"/>
              <a:t>PHY 711  Fall 2020 -- Lecture 40</a:t>
            </a:r>
            <a:endParaRPr lang="en-US" dirty="0"/>
          </a:p>
        </p:txBody>
      </p:sp>
      <p:pic>
        <p:nvPicPr>
          <p:cNvPr id="7" name="Picture 6">
            <a:extLst>
              <a:ext uri="{FF2B5EF4-FFF2-40B4-BE49-F238E27FC236}">
                <a16:creationId xmlns:a16="http://schemas.microsoft.com/office/drawing/2014/main" id="{2114DDAF-7551-47F0-A448-67C62B325E6A}"/>
              </a:ext>
            </a:extLst>
          </p:cNvPr>
          <p:cNvPicPr>
            <a:picLocks noChangeAspect="1"/>
          </p:cNvPicPr>
          <p:nvPr/>
        </p:nvPicPr>
        <p:blipFill>
          <a:blip r:embed="rId2"/>
          <a:stretch>
            <a:fillRect/>
          </a:stretch>
        </p:blipFill>
        <p:spPr>
          <a:xfrm>
            <a:off x="319087" y="230832"/>
            <a:ext cx="8505825" cy="5238750"/>
          </a:xfrm>
          <a:prstGeom prst="rect">
            <a:avLst/>
          </a:prstGeom>
        </p:spPr>
      </p:pic>
    </p:spTree>
    <p:extLst>
      <p:ext uri="{BB962C8B-B14F-4D97-AF65-F5344CB8AC3E}">
        <p14:creationId xmlns:p14="http://schemas.microsoft.com/office/powerpoint/2010/main" val="1150009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D82C54-DC1D-403D-A79D-0D2C34EC52FE}"/>
              </a:ext>
            </a:extLst>
          </p:cNvPr>
          <p:cNvSpPr>
            <a:spLocks noGrp="1"/>
          </p:cNvSpPr>
          <p:nvPr>
            <p:ph type="dt" sz="half" idx="10"/>
          </p:nvPr>
        </p:nvSpPr>
        <p:spPr/>
        <p:txBody>
          <a:bodyPr/>
          <a:lstStyle/>
          <a:p>
            <a:r>
              <a:rPr lang="en-US"/>
              <a:t>11/30/2020</a:t>
            </a:r>
            <a:endParaRPr lang="en-US" dirty="0"/>
          </a:p>
        </p:txBody>
      </p:sp>
      <p:sp>
        <p:nvSpPr>
          <p:cNvPr id="3" name="Footer Placeholder 2">
            <a:extLst>
              <a:ext uri="{FF2B5EF4-FFF2-40B4-BE49-F238E27FC236}">
                <a16:creationId xmlns:a16="http://schemas.microsoft.com/office/drawing/2014/main" id="{7BA36D8B-8A4C-46A7-98A2-6E12CF863A53}"/>
              </a:ext>
            </a:extLst>
          </p:cNvPr>
          <p:cNvSpPr>
            <a:spLocks noGrp="1"/>
          </p:cNvSpPr>
          <p:nvPr>
            <p:ph type="ftr" sz="quarter" idx="11"/>
          </p:nvPr>
        </p:nvSpPr>
        <p:spPr/>
        <p:txBody>
          <a:bodyPr/>
          <a:lstStyle/>
          <a:p>
            <a:r>
              <a:rPr lang="en-US"/>
              <a:t>PHY 711  Fall 2020 -- Lecture 40</a:t>
            </a:r>
            <a:endParaRPr lang="en-US" dirty="0"/>
          </a:p>
        </p:txBody>
      </p:sp>
      <p:sp>
        <p:nvSpPr>
          <p:cNvPr id="4" name="Slide Number Placeholder 3">
            <a:extLst>
              <a:ext uri="{FF2B5EF4-FFF2-40B4-BE49-F238E27FC236}">
                <a16:creationId xmlns:a16="http://schemas.microsoft.com/office/drawing/2014/main" id="{0E9EF5A5-10A1-45B5-B91E-3EE32B084942}"/>
              </a:ext>
            </a:extLst>
          </p:cNvPr>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a:extLst>
              <a:ext uri="{FF2B5EF4-FFF2-40B4-BE49-F238E27FC236}">
                <a16:creationId xmlns:a16="http://schemas.microsoft.com/office/drawing/2014/main" id="{BB51CE41-F641-43F7-9D86-5DCEE5B738FF}"/>
              </a:ext>
            </a:extLst>
          </p:cNvPr>
          <p:cNvSpPr txBox="1"/>
          <p:nvPr/>
        </p:nvSpPr>
        <p:spPr>
          <a:xfrm>
            <a:off x="457200" y="609600"/>
            <a:ext cx="7620000" cy="1569660"/>
          </a:xfrm>
          <a:prstGeom prst="rect">
            <a:avLst/>
          </a:prstGeom>
          <a:noFill/>
        </p:spPr>
        <p:txBody>
          <a:bodyPr wrap="square" rtlCol="0">
            <a:spAutoFit/>
          </a:bodyPr>
          <a:lstStyle/>
          <a:p>
            <a:r>
              <a:rPr lang="en-US" sz="2400" dirty="0">
                <a:latin typeface="+mj-lt"/>
              </a:rPr>
              <a:t>Comments on  take-home final –</a:t>
            </a:r>
          </a:p>
          <a:p>
            <a:r>
              <a:rPr lang="en-US" sz="2400" dirty="0">
                <a:latin typeface="+mj-lt"/>
              </a:rPr>
              <a:t>          Similar to mid-term in form</a:t>
            </a:r>
          </a:p>
          <a:p>
            <a:r>
              <a:rPr lang="en-US" sz="2400" dirty="0">
                <a:latin typeface="+mj-lt"/>
              </a:rPr>
              <a:t>           </a:t>
            </a:r>
            <a:r>
              <a:rPr lang="en-US" sz="2400" b="1" dirty="0">
                <a:latin typeface="+mj-lt"/>
              </a:rPr>
              <a:t>Available: </a:t>
            </a:r>
            <a:r>
              <a:rPr lang="en-US" sz="2400" dirty="0">
                <a:latin typeface="+mj-lt"/>
              </a:rPr>
              <a:t>Mon.   Dec. 7, 2020</a:t>
            </a:r>
          </a:p>
          <a:p>
            <a:r>
              <a:rPr lang="en-US" sz="2400" dirty="0">
                <a:latin typeface="+mj-lt"/>
              </a:rPr>
              <a:t>           </a:t>
            </a:r>
            <a:r>
              <a:rPr lang="en-US" sz="2400" b="1" dirty="0">
                <a:latin typeface="+mj-lt"/>
              </a:rPr>
              <a:t>Due before:</a:t>
            </a:r>
            <a:r>
              <a:rPr lang="en-US" sz="2400" dirty="0">
                <a:latin typeface="+mj-lt"/>
              </a:rPr>
              <a:t> Mon.   Dec. 14, 2020 before 11 AM</a:t>
            </a:r>
          </a:p>
        </p:txBody>
      </p:sp>
      <p:pic>
        <p:nvPicPr>
          <p:cNvPr id="7" name="Picture 6">
            <a:extLst>
              <a:ext uri="{FF2B5EF4-FFF2-40B4-BE49-F238E27FC236}">
                <a16:creationId xmlns:a16="http://schemas.microsoft.com/office/drawing/2014/main" id="{957CF90A-F773-4A64-A03F-23844C745682}"/>
              </a:ext>
            </a:extLst>
          </p:cNvPr>
          <p:cNvPicPr>
            <a:picLocks noChangeAspect="1"/>
          </p:cNvPicPr>
          <p:nvPr/>
        </p:nvPicPr>
        <p:blipFill>
          <a:blip r:embed="rId2"/>
          <a:stretch>
            <a:fillRect/>
          </a:stretch>
        </p:blipFill>
        <p:spPr>
          <a:xfrm>
            <a:off x="1295400" y="2254886"/>
            <a:ext cx="5715000" cy="4025837"/>
          </a:xfrm>
          <a:prstGeom prst="rect">
            <a:avLst/>
          </a:prstGeom>
        </p:spPr>
      </p:pic>
      <p:sp>
        <p:nvSpPr>
          <p:cNvPr id="6" name="Rectangle 5">
            <a:extLst>
              <a:ext uri="{FF2B5EF4-FFF2-40B4-BE49-F238E27FC236}">
                <a16:creationId xmlns:a16="http://schemas.microsoft.com/office/drawing/2014/main" id="{09F9BEC8-432B-4FE6-AF36-3BD7394565B3}"/>
              </a:ext>
            </a:extLst>
          </p:cNvPr>
          <p:cNvSpPr/>
          <p:nvPr/>
        </p:nvSpPr>
        <p:spPr>
          <a:xfrm>
            <a:off x="2209800" y="3810000"/>
            <a:ext cx="4648200" cy="609600"/>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E4C46FC-45E6-4246-90F9-B0AE8ECB626E}"/>
              </a:ext>
            </a:extLst>
          </p:cNvPr>
          <p:cNvSpPr/>
          <p:nvPr/>
        </p:nvSpPr>
        <p:spPr>
          <a:xfrm>
            <a:off x="1371600" y="4418162"/>
            <a:ext cx="1524000" cy="609600"/>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053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0DC558-91A7-4258-9D7F-2BFECE2E7A00}"/>
              </a:ext>
            </a:extLst>
          </p:cNvPr>
          <p:cNvSpPr>
            <a:spLocks noGrp="1"/>
          </p:cNvSpPr>
          <p:nvPr>
            <p:ph type="dt" sz="half" idx="10"/>
          </p:nvPr>
        </p:nvSpPr>
        <p:spPr/>
        <p:txBody>
          <a:bodyPr/>
          <a:lstStyle/>
          <a:p>
            <a:r>
              <a:rPr lang="en-US"/>
              <a:t>11/30/2020</a:t>
            </a:r>
            <a:endParaRPr lang="en-US" dirty="0"/>
          </a:p>
        </p:txBody>
      </p:sp>
      <p:sp>
        <p:nvSpPr>
          <p:cNvPr id="3" name="Footer Placeholder 2">
            <a:extLst>
              <a:ext uri="{FF2B5EF4-FFF2-40B4-BE49-F238E27FC236}">
                <a16:creationId xmlns:a16="http://schemas.microsoft.com/office/drawing/2014/main" id="{6A8B7370-4A49-476C-92BE-25056686F459}"/>
              </a:ext>
            </a:extLst>
          </p:cNvPr>
          <p:cNvSpPr>
            <a:spLocks noGrp="1"/>
          </p:cNvSpPr>
          <p:nvPr>
            <p:ph type="ftr" sz="quarter" idx="11"/>
          </p:nvPr>
        </p:nvSpPr>
        <p:spPr/>
        <p:txBody>
          <a:bodyPr/>
          <a:lstStyle/>
          <a:p>
            <a:r>
              <a:rPr lang="en-US"/>
              <a:t>PHY 711  Fall 2020 -- Lecture 40</a:t>
            </a:r>
            <a:endParaRPr lang="en-US" dirty="0"/>
          </a:p>
        </p:txBody>
      </p:sp>
      <p:sp>
        <p:nvSpPr>
          <p:cNvPr id="4" name="Slide Number Placeholder 3">
            <a:extLst>
              <a:ext uri="{FF2B5EF4-FFF2-40B4-BE49-F238E27FC236}">
                <a16:creationId xmlns:a16="http://schemas.microsoft.com/office/drawing/2014/main" id="{4521C834-125C-4ED1-9DA6-8F1C3B81B0EC}"/>
              </a:ext>
            </a:extLst>
          </p:cNvPr>
          <p:cNvSpPr>
            <a:spLocks noGrp="1"/>
          </p:cNvSpPr>
          <p:nvPr>
            <p:ph type="sldNum" sz="quarter" idx="12"/>
          </p:nvPr>
        </p:nvSpPr>
        <p:spPr/>
        <p:txBody>
          <a:bodyPr/>
          <a:lstStyle/>
          <a:p>
            <a:fld id="{CE368B07-CEBF-4C80-90AF-53B34FA04CF3}" type="slidenum">
              <a:rPr lang="en-US" smtClean="0"/>
              <a:t>6</a:t>
            </a:fld>
            <a:endParaRPr lang="en-US" dirty="0"/>
          </a:p>
        </p:txBody>
      </p:sp>
      <p:pic>
        <p:nvPicPr>
          <p:cNvPr id="5" name="Picture 4">
            <a:extLst>
              <a:ext uri="{FF2B5EF4-FFF2-40B4-BE49-F238E27FC236}">
                <a16:creationId xmlns:a16="http://schemas.microsoft.com/office/drawing/2014/main" id="{064E6E32-3DCD-413C-B6AD-214496DE7AEF}"/>
              </a:ext>
            </a:extLst>
          </p:cNvPr>
          <p:cNvPicPr>
            <a:picLocks noChangeAspect="1"/>
          </p:cNvPicPr>
          <p:nvPr/>
        </p:nvPicPr>
        <p:blipFill>
          <a:blip r:embed="rId2"/>
          <a:stretch>
            <a:fillRect/>
          </a:stretch>
        </p:blipFill>
        <p:spPr>
          <a:xfrm>
            <a:off x="-49086" y="1595437"/>
            <a:ext cx="8897811" cy="3814763"/>
          </a:xfrm>
          <a:prstGeom prst="rect">
            <a:avLst/>
          </a:prstGeom>
        </p:spPr>
      </p:pic>
      <p:sp>
        <p:nvSpPr>
          <p:cNvPr id="6" name="TextBox 5">
            <a:extLst>
              <a:ext uri="{FF2B5EF4-FFF2-40B4-BE49-F238E27FC236}">
                <a16:creationId xmlns:a16="http://schemas.microsoft.com/office/drawing/2014/main" id="{9732C7CD-A6EB-4582-9D53-7E153117DCCB}"/>
              </a:ext>
            </a:extLst>
          </p:cNvPr>
          <p:cNvSpPr txBox="1"/>
          <p:nvPr/>
        </p:nvSpPr>
        <p:spPr>
          <a:xfrm>
            <a:off x="152400" y="457200"/>
            <a:ext cx="8534400" cy="461665"/>
          </a:xfrm>
          <a:prstGeom prst="rect">
            <a:avLst/>
          </a:prstGeom>
          <a:noFill/>
        </p:spPr>
        <p:txBody>
          <a:bodyPr wrap="square" rtlCol="0">
            <a:spAutoFit/>
          </a:bodyPr>
          <a:lstStyle/>
          <a:p>
            <a:r>
              <a:rPr lang="en-US" sz="2400" dirty="0">
                <a:latin typeface="+mj-lt"/>
              </a:rPr>
              <a:t>Upcoming Physics colloquia and theses defenses</a:t>
            </a:r>
          </a:p>
        </p:txBody>
      </p:sp>
      <p:sp>
        <p:nvSpPr>
          <p:cNvPr id="7" name="TextBox 6">
            <a:extLst>
              <a:ext uri="{FF2B5EF4-FFF2-40B4-BE49-F238E27FC236}">
                <a16:creationId xmlns:a16="http://schemas.microsoft.com/office/drawing/2014/main" id="{A4CE3B0A-C4E2-40DA-A2BC-FEF4F0D2F99D}"/>
              </a:ext>
            </a:extLst>
          </p:cNvPr>
          <p:cNvSpPr txBox="1"/>
          <p:nvPr/>
        </p:nvSpPr>
        <p:spPr>
          <a:xfrm>
            <a:off x="123095" y="1042358"/>
            <a:ext cx="8897810" cy="461665"/>
          </a:xfrm>
          <a:prstGeom prst="rect">
            <a:avLst/>
          </a:prstGeom>
          <a:noFill/>
        </p:spPr>
        <p:txBody>
          <a:bodyPr wrap="square" rtlCol="0">
            <a:spAutoFit/>
          </a:bodyPr>
          <a:lstStyle/>
          <a:p>
            <a:r>
              <a:rPr lang="en-US" sz="2400" dirty="0">
                <a:latin typeface="+mj-lt"/>
                <a:hlinkClick r:id="rId3"/>
              </a:rPr>
              <a:t>https://www.physics.wfu.edu/wfu-phy-news/seminars-2020-fall/</a:t>
            </a:r>
            <a:endParaRPr lang="en-US" sz="2400" dirty="0">
              <a:latin typeface="+mj-lt"/>
            </a:endParaRPr>
          </a:p>
        </p:txBody>
      </p:sp>
    </p:spTree>
    <p:extLst>
      <p:ext uri="{BB962C8B-B14F-4D97-AF65-F5344CB8AC3E}">
        <p14:creationId xmlns:p14="http://schemas.microsoft.com/office/powerpoint/2010/main" val="2415231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8A3300-99DB-4A38-8CB4-29F58A1BDA86}"/>
              </a:ext>
            </a:extLst>
          </p:cNvPr>
          <p:cNvSpPr>
            <a:spLocks noGrp="1"/>
          </p:cNvSpPr>
          <p:nvPr>
            <p:ph type="dt" sz="half" idx="10"/>
          </p:nvPr>
        </p:nvSpPr>
        <p:spPr/>
        <p:txBody>
          <a:bodyPr/>
          <a:lstStyle/>
          <a:p>
            <a:r>
              <a:rPr lang="en-US"/>
              <a:t>11/30/2020</a:t>
            </a:r>
            <a:endParaRPr lang="en-US" dirty="0"/>
          </a:p>
        </p:txBody>
      </p:sp>
      <p:sp>
        <p:nvSpPr>
          <p:cNvPr id="3" name="Footer Placeholder 2">
            <a:extLst>
              <a:ext uri="{FF2B5EF4-FFF2-40B4-BE49-F238E27FC236}">
                <a16:creationId xmlns:a16="http://schemas.microsoft.com/office/drawing/2014/main" id="{9F9FA7E3-52AE-486F-97E7-2EC1306391E9}"/>
              </a:ext>
            </a:extLst>
          </p:cNvPr>
          <p:cNvSpPr>
            <a:spLocks noGrp="1"/>
          </p:cNvSpPr>
          <p:nvPr>
            <p:ph type="ftr" sz="quarter" idx="11"/>
          </p:nvPr>
        </p:nvSpPr>
        <p:spPr/>
        <p:txBody>
          <a:bodyPr/>
          <a:lstStyle/>
          <a:p>
            <a:r>
              <a:rPr lang="en-US"/>
              <a:t>PHY 711  Fall 2020 -- Lecture 40</a:t>
            </a:r>
            <a:endParaRPr lang="en-US" dirty="0"/>
          </a:p>
        </p:txBody>
      </p:sp>
      <p:sp>
        <p:nvSpPr>
          <p:cNvPr id="4" name="Slide Number Placeholder 3">
            <a:extLst>
              <a:ext uri="{FF2B5EF4-FFF2-40B4-BE49-F238E27FC236}">
                <a16:creationId xmlns:a16="http://schemas.microsoft.com/office/drawing/2014/main" id="{C0A209A4-C316-4C15-9EFF-544B28D8DB54}"/>
              </a:ext>
            </a:extLst>
          </p:cNvPr>
          <p:cNvSpPr>
            <a:spLocks noGrp="1"/>
          </p:cNvSpPr>
          <p:nvPr>
            <p:ph type="sldNum" sz="quarter" idx="12"/>
          </p:nvPr>
        </p:nvSpPr>
        <p:spPr/>
        <p:txBody>
          <a:bodyPr/>
          <a:lstStyle/>
          <a:p>
            <a:fld id="{CE368B07-CEBF-4C80-90AF-53B34FA04CF3}" type="slidenum">
              <a:rPr lang="en-US" smtClean="0"/>
              <a:t>7</a:t>
            </a:fld>
            <a:endParaRPr lang="en-US" dirty="0"/>
          </a:p>
        </p:txBody>
      </p:sp>
      <p:pic>
        <p:nvPicPr>
          <p:cNvPr id="5" name="Picture 4">
            <a:extLst>
              <a:ext uri="{FF2B5EF4-FFF2-40B4-BE49-F238E27FC236}">
                <a16:creationId xmlns:a16="http://schemas.microsoft.com/office/drawing/2014/main" id="{74080C0C-8AD1-46F4-B79E-645D37C36429}"/>
              </a:ext>
            </a:extLst>
          </p:cNvPr>
          <p:cNvPicPr>
            <a:picLocks noChangeAspect="1"/>
          </p:cNvPicPr>
          <p:nvPr/>
        </p:nvPicPr>
        <p:blipFill>
          <a:blip r:embed="rId2"/>
          <a:stretch>
            <a:fillRect/>
          </a:stretch>
        </p:blipFill>
        <p:spPr>
          <a:xfrm>
            <a:off x="762000" y="133650"/>
            <a:ext cx="7229475" cy="6162675"/>
          </a:xfrm>
          <a:prstGeom prst="rect">
            <a:avLst/>
          </a:prstGeom>
        </p:spPr>
      </p:pic>
      <p:sp>
        <p:nvSpPr>
          <p:cNvPr id="6" name="TextBox 5">
            <a:extLst>
              <a:ext uri="{FF2B5EF4-FFF2-40B4-BE49-F238E27FC236}">
                <a16:creationId xmlns:a16="http://schemas.microsoft.com/office/drawing/2014/main" id="{8764FC20-864F-47DC-86F2-C854153E4935}"/>
              </a:ext>
            </a:extLst>
          </p:cNvPr>
          <p:cNvSpPr txBox="1"/>
          <p:nvPr/>
        </p:nvSpPr>
        <p:spPr>
          <a:xfrm>
            <a:off x="2971800" y="1066800"/>
            <a:ext cx="4267200" cy="830997"/>
          </a:xfrm>
          <a:prstGeom prst="rect">
            <a:avLst/>
          </a:prstGeom>
          <a:noFill/>
        </p:spPr>
        <p:txBody>
          <a:bodyPr wrap="square" rtlCol="0">
            <a:spAutoFit/>
          </a:bodyPr>
          <a:lstStyle/>
          <a:p>
            <a:r>
              <a:rPr lang="en-US" sz="2400" b="1" dirty="0">
                <a:solidFill>
                  <a:srgbClr val="FF0000"/>
                </a:solidFill>
                <a:latin typeface="+mj-lt"/>
              </a:rPr>
              <a:t>Thursday, Dec. 3, 2020</a:t>
            </a:r>
          </a:p>
          <a:p>
            <a:r>
              <a:rPr lang="en-US" sz="2400" b="1" dirty="0">
                <a:solidFill>
                  <a:srgbClr val="FF0000"/>
                </a:solidFill>
                <a:latin typeface="+mj-lt"/>
              </a:rPr>
              <a:t>4 PM</a:t>
            </a:r>
          </a:p>
        </p:txBody>
      </p:sp>
    </p:spTree>
    <p:extLst>
      <p:ext uri="{BB962C8B-B14F-4D97-AF65-F5344CB8AC3E}">
        <p14:creationId xmlns:p14="http://schemas.microsoft.com/office/powerpoint/2010/main" val="3096902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11/30/2020</a:t>
            </a:r>
            <a:endParaRPr lang="en-US" dirty="0"/>
          </a:p>
        </p:txBody>
      </p:sp>
      <p:sp>
        <p:nvSpPr>
          <p:cNvPr id="3" name="Footer Placeholder 2"/>
          <p:cNvSpPr>
            <a:spLocks noGrp="1"/>
          </p:cNvSpPr>
          <p:nvPr>
            <p:ph type="ftr" sz="quarter" idx="11"/>
          </p:nvPr>
        </p:nvSpPr>
        <p:spPr/>
        <p:txBody>
          <a:bodyPr/>
          <a:lstStyle/>
          <a:p>
            <a:r>
              <a:rPr lang="en-US"/>
              <a:t>PHY 711  Fall 2020 -- Lecture 40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129242755"/>
              </p:ext>
            </p:extLst>
          </p:nvPr>
        </p:nvGraphicFramePr>
        <p:xfrm>
          <a:off x="457200" y="536095"/>
          <a:ext cx="5683250" cy="1220787"/>
        </p:xfrm>
        <a:graphic>
          <a:graphicData uri="http://schemas.openxmlformats.org/presentationml/2006/ole">
            <mc:AlternateContent xmlns:mc="http://schemas.openxmlformats.org/markup-compatibility/2006">
              <mc:Choice xmlns:v="urn:schemas-microsoft-com:vml" Requires="v">
                <p:oleObj spid="_x0000_s465033" name="数式" r:id="rId3" imgW="2641320" imgH="583920" progId="Equation.3">
                  <p:embed/>
                </p:oleObj>
              </mc:Choice>
              <mc:Fallback>
                <p:oleObj name="数式" r:id="rId3" imgW="2641320" imgH="583920" progId="Equation.3">
                  <p:embed/>
                  <p:pic>
                    <p:nvPicPr>
                      <p:cNvPr id="6" name="Object 5"/>
                      <p:cNvPicPr>
                        <a:picLocks noChangeAspect="1" noChangeArrowheads="1"/>
                      </p:cNvPicPr>
                      <p:nvPr/>
                    </p:nvPicPr>
                    <p:blipFill>
                      <a:blip r:embed="rId4"/>
                      <a:srcRect/>
                      <a:stretch>
                        <a:fillRect/>
                      </a:stretch>
                    </p:blipFill>
                    <p:spPr bwMode="auto">
                      <a:xfrm>
                        <a:off x="457200" y="536095"/>
                        <a:ext cx="5683250"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5400" y="0"/>
            <a:ext cx="7162800" cy="461665"/>
          </a:xfrm>
          <a:prstGeom prst="rect">
            <a:avLst/>
          </a:prstGeom>
          <a:noFill/>
        </p:spPr>
        <p:txBody>
          <a:bodyPr wrap="square" rtlCol="0">
            <a:spAutoFit/>
          </a:bodyPr>
          <a:lstStyle/>
          <a:p>
            <a:r>
              <a:rPr lang="en-US" sz="2400" dirty="0">
                <a:latin typeface="+mj-lt"/>
              </a:rPr>
              <a:t>Rigid body motion</a:t>
            </a:r>
          </a:p>
        </p:txBody>
      </p:sp>
      <p:sp>
        <p:nvSpPr>
          <p:cNvPr id="7" name="TextBox 6"/>
          <p:cNvSpPr txBox="1"/>
          <p:nvPr/>
        </p:nvSpPr>
        <p:spPr>
          <a:xfrm>
            <a:off x="304800" y="1621215"/>
            <a:ext cx="8610600" cy="1938992"/>
          </a:xfrm>
          <a:prstGeom prst="rect">
            <a:avLst/>
          </a:prstGeom>
          <a:noFill/>
        </p:spPr>
        <p:txBody>
          <a:bodyPr wrap="square" rtlCol="0">
            <a:spAutoFit/>
          </a:bodyPr>
          <a:lstStyle/>
          <a:p>
            <a:r>
              <a:rPr lang="en-US" sz="2400" dirty="0">
                <a:latin typeface="+mj-lt"/>
              </a:rPr>
              <a:t>In a reference frame attached to the object  “body fixed frame”, there are 3 moments of inertia (</a:t>
            </a:r>
            <a:r>
              <a:rPr lang="en-US" sz="2400" i="1" dirty="0">
                <a:latin typeface="+mj-lt"/>
              </a:rPr>
              <a:t>I</a:t>
            </a:r>
            <a:r>
              <a:rPr lang="en-US" sz="2400" i="1" baseline="-25000" dirty="0">
                <a:latin typeface="+mj-lt"/>
              </a:rPr>
              <a:t>1</a:t>
            </a:r>
            <a:r>
              <a:rPr lang="en-US" sz="2400" i="1" dirty="0">
                <a:latin typeface="+mj-lt"/>
              </a:rPr>
              <a:t>, I</a:t>
            </a:r>
            <a:r>
              <a:rPr lang="en-US" sz="2400" i="1" baseline="-25000" dirty="0">
                <a:latin typeface="+mj-lt"/>
              </a:rPr>
              <a:t>2</a:t>
            </a:r>
            <a:r>
              <a:rPr lang="en-US" sz="2400" i="1" dirty="0">
                <a:latin typeface="+mj-lt"/>
              </a:rPr>
              <a:t>, I</a:t>
            </a:r>
            <a:r>
              <a:rPr lang="en-US" sz="2400" i="1" baseline="-25000" dirty="0">
                <a:latin typeface="+mj-lt"/>
              </a:rPr>
              <a:t>3</a:t>
            </a:r>
            <a:r>
              <a:rPr lang="en-US" sz="2400" dirty="0">
                <a:latin typeface="+mj-lt"/>
              </a:rPr>
              <a:t>)</a:t>
            </a:r>
            <a:r>
              <a:rPr lang="en-US" sz="2400" i="1" dirty="0">
                <a:latin typeface="+mj-lt"/>
              </a:rPr>
              <a:t> </a:t>
            </a:r>
            <a:r>
              <a:rPr lang="en-US" sz="2400" dirty="0">
                <a:latin typeface="+mj-lt"/>
              </a:rPr>
              <a:t>and 3 corresponding axes.   We use three Euler angles to transform between the body fixed  and inertial frames so that (for example) we can write the  rotational kinetic energy:</a:t>
            </a:r>
          </a:p>
        </p:txBody>
      </p:sp>
      <p:graphicFrame>
        <p:nvGraphicFramePr>
          <p:cNvPr id="8" name="Object 7"/>
          <p:cNvGraphicFramePr>
            <a:graphicFrameLocks noChangeAspect="1"/>
          </p:cNvGraphicFramePr>
          <p:nvPr>
            <p:extLst>
              <p:ext uri="{D42A27DB-BD31-4B8C-83A1-F6EECF244321}">
                <p14:modId xmlns:p14="http://schemas.microsoft.com/office/powerpoint/2010/main" val="3974890164"/>
              </p:ext>
            </p:extLst>
          </p:nvPr>
        </p:nvGraphicFramePr>
        <p:xfrm>
          <a:off x="478631" y="3373437"/>
          <a:ext cx="6256338" cy="3165475"/>
        </p:xfrm>
        <a:graphic>
          <a:graphicData uri="http://schemas.openxmlformats.org/presentationml/2006/ole">
            <mc:AlternateContent xmlns:mc="http://schemas.openxmlformats.org/markup-compatibility/2006">
              <mc:Choice xmlns:v="urn:schemas-microsoft-com:vml" Requires="v">
                <p:oleObj spid="_x0000_s465034" name="数式" r:id="rId5" imgW="3111480" imgH="1625400" progId="Equation.3">
                  <p:embed/>
                </p:oleObj>
              </mc:Choice>
              <mc:Fallback>
                <p:oleObj name="数式" r:id="rId5" imgW="3111480" imgH="1625400" progId="Equation.3">
                  <p:embed/>
                  <p:pic>
                    <p:nvPicPr>
                      <p:cNvPr id="6" name="Object 5"/>
                      <p:cNvPicPr>
                        <a:picLocks noChangeAspect="1" noChangeArrowheads="1"/>
                      </p:cNvPicPr>
                      <p:nvPr/>
                    </p:nvPicPr>
                    <p:blipFill>
                      <a:blip r:embed="rId6"/>
                      <a:srcRect/>
                      <a:stretch>
                        <a:fillRect/>
                      </a:stretch>
                    </p:blipFill>
                    <p:spPr bwMode="auto">
                      <a:xfrm>
                        <a:off x="478631" y="3373437"/>
                        <a:ext cx="6256338"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49570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11/30/2020</a:t>
            </a:r>
            <a:endParaRPr lang="en-US" dirty="0"/>
          </a:p>
        </p:txBody>
      </p:sp>
      <p:sp>
        <p:nvSpPr>
          <p:cNvPr id="3" name="Footer Placeholder 2"/>
          <p:cNvSpPr>
            <a:spLocks noGrp="1"/>
          </p:cNvSpPr>
          <p:nvPr>
            <p:ph type="ftr" sz="quarter" idx="11"/>
          </p:nvPr>
        </p:nvSpPr>
        <p:spPr/>
        <p:txBody>
          <a:bodyPr/>
          <a:lstStyle/>
          <a:p>
            <a:r>
              <a:rPr lang="en-US"/>
              <a:t>PHY 711  Fall 2020 -- Lecture 40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304800" y="457200"/>
            <a:ext cx="8001000" cy="830997"/>
          </a:xfrm>
          <a:prstGeom prst="rect">
            <a:avLst/>
          </a:prstGeom>
          <a:noFill/>
        </p:spPr>
        <p:txBody>
          <a:bodyPr wrap="square" rtlCol="0">
            <a:spAutoFit/>
          </a:bodyPr>
          <a:lstStyle/>
          <a:p>
            <a:r>
              <a:rPr lang="en-US" sz="2400" dirty="0">
                <a:latin typeface="+mj-lt"/>
              </a:rPr>
              <a:t>Transformation between body-fixed and inertial coordinate systems – Euler angles</a:t>
            </a:r>
          </a:p>
        </p:txBody>
      </p:sp>
      <p:sp>
        <p:nvSpPr>
          <p:cNvPr id="6" name="TextBox 5"/>
          <p:cNvSpPr txBox="1"/>
          <p:nvPr/>
        </p:nvSpPr>
        <p:spPr>
          <a:xfrm>
            <a:off x="152400" y="5638800"/>
            <a:ext cx="6477000" cy="457200"/>
          </a:xfrm>
          <a:prstGeom prst="rect">
            <a:avLst/>
          </a:prstGeom>
          <a:noFill/>
        </p:spPr>
        <p:txBody>
          <a:bodyPr wrap="square" rtlCol="0">
            <a:spAutoFit/>
          </a:bodyPr>
          <a:lstStyle/>
          <a:p>
            <a:r>
              <a:rPr lang="en-US" sz="2400" dirty="0">
                <a:latin typeface="+mj-lt"/>
                <a:hlinkClick r:id="rId3"/>
              </a:rPr>
              <a:t>http://en.wikipedia.org/wiki/Euler_angles</a:t>
            </a:r>
            <a:endParaRPr lang="en-US" sz="2400" dirty="0">
              <a:latin typeface="+mj-lt"/>
            </a:endParaRPr>
          </a:p>
        </p:txBody>
      </p:sp>
      <p:sp>
        <p:nvSpPr>
          <p:cNvPr id="7" name="TextBox 6"/>
          <p:cNvSpPr txBox="1"/>
          <p:nvPr/>
        </p:nvSpPr>
        <p:spPr>
          <a:xfrm>
            <a:off x="2027767" y="1447800"/>
            <a:ext cx="3429000" cy="457200"/>
          </a:xfrm>
          <a:prstGeom prst="rect">
            <a:avLst/>
          </a:prstGeom>
          <a:noFill/>
        </p:spPr>
        <p:txBody>
          <a:bodyPr wrap="square" rtlCol="0">
            <a:spAutoFit/>
          </a:bodyPr>
          <a:lstStyle/>
          <a:p>
            <a:r>
              <a:rPr lang="en-US" sz="2400" b="1" dirty="0">
                <a:solidFill>
                  <a:srgbClr val="00B0F0"/>
                </a:solidFill>
                <a:latin typeface="+mj-lt"/>
              </a:rPr>
              <a:t>inertial</a:t>
            </a:r>
          </a:p>
        </p:txBody>
      </p:sp>
      <p:grpSp>
        <p:nvGrpSpPr>
          <p:cNvPr id="22" name="Group 21"/>
          <p:cNvGrpSpPr/>
          <p:nvPr/>
        </p:nvGrpSpPr>
        <p:grpSpPr>
          <a:xfrm>
            <a:off x="228600" y="1447800"/>
            <a:ext cx="3589868" cy="3863340"/>
            <a:chOff x="228600" y="1447800"/>
            <a:chExt cx="3589868" cy="3863340"/>
          </a:xfrm>
        </p:grpSpPr>
        <p:pic>
          <p:nvPicPr>
            <p:cNvPr id="240642" name="Picture 2" descr="http://upload.wikimedia.org/wikipedia/commons/thumb/a/a1/Eulerangles.svg/300px-Eulerangles.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47800"/>
              <a:ext cx="3429000" cy="38633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28600" y="2133600"/>
              <a:ext cx="3429000" cy="457200"/>
            </a:xfrm>
            <a:prstGeom prst="rect">
              <a:avLst/>
            </a:prstGeom>
            <a:noFill/>
          </p:spPr>
          <p:txBody>
            <a:bodyPr wrap="square" rtlCol="0">
              <a:spAutoFit/>
            </a:bodyPr>
            <a:lstStyle/>
            <a:p>
              <a:r>
                <a:rPr lang="en-US" sz="2400" b="1" dirty="0">
                  <a:solidFill>
                    <a:srgbClr val="FF0000"/>
                  </a:solidFill>
                  <a:latin typeface="+mj-lt"/>
                </a:rPr>
                <a:t>body</a:t>
              </a:r>
            </a:p>
          </p:txBody>
        </p:sp>
        <p:sp>
          <p:nvSpPr>
            <p:cNvPr id="8" name="TextBox 7"/>
            <p:cNvSpPr txBox="1"/>
            <p:nvPr/>
          </p:nvSpPr>
          <p:spPr>
            <a:xfrm>
              <a:off x="1524000" y="4267200"/>
              <a:ext cx="361950" cy="457200"/>
            </a:xfrm>
            <a:prstGeom prst="rect">
              <a:avLst/>
            </a:prstGeom>
            <a:noFill/>
          </p:spPr>
          <p:txBody>
            <a:bodyPr wrap="square" rtlCol="0">
              <a:spAutoFit/>
            </a:bodyPr>
            <a:lstStyle/>
            <a:p>
              <a:r>
                <a:rPr lang="en-US" sz="2400" b="1" dirty="0">
                  <a:solidFill>
                    <a:srgbClr val="00B0F0"/>
                  </a:solidFill>
                  <a:latin typeface="+mj-lt"/>
                </a:rPr>
                <a:t>y</a:t>
              </a:r>
            </a:p>
          </p:txBody>
        </p:sp>
        <p:cxnSp>
          <p:nvCxnSpPr>
            <p:cNvPr id="11" name="Straight Arrow Connector 10"/>
            <p:cNvCxnSpPr/>
            <p:nvPr/>
          </p:nvCxnSpPr>
          <p:spPr>
            <a:xfrm flipH="1">
              <a:off x="304800" y="3810000"/>
              <a:ext cx="16383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3352800"/>
              <a:ext cx="361950" cy="457200"/>
            </a:xfrm>
            <a:prstGeom prst="rect">
              <a:avLst/>
            </a:prstGeom>
            <a:solidFill>
              <a:schemeClr val="bg1"/>
            </a:solidFill>
          </p:spPr>
          <p:txBody>
            <a:bodyPr wrap="square" rtlCol="0">
              <a:spAutoFit/>
            </a:bodyPr>
            <a:lstStyle/>
            <a:p>
              <a:r>
                <a:rPr lang="en-US" sz="2400" b="1" dirty="0">
                  <a:solidFill>
                    <a:srgbClr val="00B0F0"/>
                  </a:solidFill>
                  <a:latin typeface="+mj-lt"/>
                </a:rPr>
                <a:t>x</a:t>
              </a:r>
            </a:p>
          </p:txBody>
        </p:sp>
        <p:sp>
          <p:nvSpPr>
            <p:cNvPr id="14" name="TextBox 13"/>
            <p:cNvSpPr txBox="1"/>
            <p:nvPr/>
          </p:nvSpPr>
          <p:spPr>
            <a:xfrm>
              <a:off x="2971801" y="3657600"/>
              <a:ext cx="846667" cy="457200"/>
            </a:xfrm>
            <a:prstGeom prst="rect">
              <a:avLst/>
            </a:prstGeom>
            <a:solidFill>
              <a:schemeClr val="bg1"/>
            </a:solidFill>
          </p:spPr>
          <p:txBody>
            <a:bodyPr wrap="square" rtlCol="0">
              <a:spAutoFit/>
            </a:bodyPr>
            <a:lstStyle/>
            <a:p>
              <a:r>
                <a:rPr lang="en-US" sz="2400" b="1" dirty="0">
                  <a:solidFill>
                    <a:srgbClr val="FF0000"/>
                  </a:solidFill>
                  <a:latin typeface="+mj-lt"/>
                </a:rPr>
                <a:t>y</a:t>
              </a:r>
            </a:p>
          </p:txBody>
        </p:sp>
        <p:cxnSp>
          <p:nvCxnSpPr>
            <p:cNvPr id="15" name="Straight Arrow Connector 14"/>
            <p:cNvCxnSpPr/>
            <p:nvPr/>
          </p:nvCxnSpPr>
          <p:spPr>
            <a:xfrm flipH="1">
              <a:off x="1295400" y="4724400"/>
              <a:ext cx="228600" cy="5867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09650" y="4648200"/>
              <a:ext cx="361950" cy="457200"/>
            </a:xfrm>
            <a:prstGeom prst="rect">
              <a:avLst/>
            </a:prstGeom>
            <a:solidFill>
              <a:schemeClr val="bg1"/>
            </a:solidFill>
          </p:spPr>
          <p:txBody>
            <a:bodyPr wrap="square" rtlCol="0">
              <a:spAutoFit/>
            </a:bodyPr>
            <a:lstStyle/>
            <a:p>
              <a:r>
                <a:rPr lang="en-US" sz="2400" b="1" dirty="0">
                  <a:solidFill>
                    <a:srgbClr val="FF0000"/>
                  </a:solidFill>
                  <a:latin typeface="+mj-lt"/>
                </a:rPr>
                <a:t>x</a:t>
              </a:r>
            </a:p>
          </p:txBody>
        </p:sp>
        <p:cxnSp>
          <p:nvCxnSpPr>
            <p:cNvPr id="18" name="Straight Arrow Connector 17"/>
            <p:cNvCxnSpPr/>
            <p:nvPr/>
          </p:nvCxnSpPr>
          <p:spPr>
            <a:xfrm flipV="1">
              <a:off x="1943100" y="2362200"/>
              <a:ext cx="647700" cy="1371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514600" y="20574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90959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26129</TotalTime>
  <Words>1092</Words>
  <Application>Microsoft Office PowerPoint</Application>
  <PresentationFormat>On-screen Show (4:3)</PresentationFormat>
  <Paragraphs>240</Paragraphs>
  <Slides>29</Slides>
  <Notes>10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5" baseType="lpstr">
      <vt:lpstr>Arial</vt:lpstr>
      <vt:lpstr>Calibri</vt:lpstr>
      <vt:lpstr>Symbol</vt:lpstr>
      <vt:lpstr>Office Theme</vt:lpstr>
      <vt:lpstr>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1238</cp:revision>
  <cp:lastPrinted>2018-11-30T07:52:52Z</cp:lastPrinted>
  <dcterms:created xsi:type="dcterms:W3CDTF">2012-01-10T18:32:24Z</dcterms:created>
  <dcterms:modified xsi:type="dcterms:W3CDTF">2020-11-30T14:51:25Z</dcterms:modified>
</cp:coreProperties>
</file>