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handoutMasterIdLst>
    <p:handoutMasterId r:id="rId45"/>
  </p:handoutMasterIdLst>
  <p:sldIdLst>
    <p:sldId id="296" r:id="rId3"/>
    <p:sldId id="440" r:id="rId4"/>
    <p:sldId id="447" r:id="rId5"/>
    <p:sldId id="389" r:id="rId6"/>
    <p:sldId id="448" r:id="rId7"/>
    <p:sldId id="449" r:id="rId8"/>
    <p:sldId id="450" r:id="rId9"/>
    <p:sldId id="451" r:id="rId10"/>
    <p:sldId id="369" r:id="rId11"/>
    <p:sldId id="370" r:id="rId12"/>
    <p:sldId id="391" r:id="rId13"/>
    <p:sldId id="452" r:id="rId14"/>
    <p:sldId id="430" r:id="rId15"/>
    <p:sldId id="431" r:id="rId16"/>
    <p:sldId id="390" r:id="rId17"/>
    <p:sldId id="443" r:id="rId18"/>
    <p:sldId id="453" r:id="rId19"/>
    <p:sldId id="444" r:id="rId20"/>
    <p:sldId id="454" r:id="rId21"/>
    <p:sldId id="437" r:id="rId22"/>
    <p:sldId id="455" r:id="rId23"/>
    <p:sldId id="456" r:id="rId24"/>
    <p:sldId id="457" r:id="rId25"/>
    <p:sldId id="416" r:id="rId26"/>
    <p:sldId id="458" r:id="rId27"/>
    <p:sldId id="445" r:id="rId28"/>
    <p:sldId id="446" r:id="rId29"/>
    <p:sldId id="417" r:id="rId30"/>
    <p:sldId id="418" r:id="rId31"/>
    <p:sldId id="419" r:id="rId32"/>
    <p:sldId id="420" r:id="rId33"/>
    <p:sldId id="421" r:id="rId34"/>
    <p:sldId id="422" r:id="rId35"/>
    <p:sldId id="423" r:id="rId36"/>
    <p:sldId id="442" r:id="rId37"/>
    <p:sldId id="424" r:id="rId38"/>
    <p:sldId id="425" r:id="rId39"/>
    <p:sldId id="426" r:id="rId40"/>
    <p:sldId id="427" r:id="rId41"/>
    <p:sldId id="441" r:id="rId42"/>
    <p:sldId id="459"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77" d="100"/>
          <a:sy n="77" d="100"/>
        </p:scale>
        <p:origin x="1618" y="72"/>
      </p:cViewPr>
      <p:guideLst>
        <p:guide orient="horz" pos="2160"/>
        <p:guide pos="2880"/>
      </p:guideLst>
    </p:cSldViewPr>
  </p:slideViewPr>
  <p:notesTextViewPr>
    <p:cViewPr>
      <p:scale>
        <a:sx n="1" d="1"/>
        <a:sy n="1" d="1"/>
      </p:scale>
      <p:origin x="0" y="0"/>
    </p:cViewPr>
  </p:notesTextViewPr>
  <p:sorterViewPr>
    <p:cViewPr>
      <p:scale>
        <a:sx n="55" d="100"/>
        <a:sy n="55" d="100"/>
      </p:scale>
      <p:origin x="0" y="-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5.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9/1/2020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focus on the analysis in the center of mass frame which contains the basic physics of the interparticle interaction.    The main example will be that of the famous Rutherford scattering experiment.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focus our attention on the analysis of the event in the center of mass frame of reference and particularly consider the Coulomb interaction   (which also has the same functional form as the </a:t>
            </a:r>
            <a:r>
              <a:rPr lang="en-US" dirty="0" err="1"/>
              <a:t>gravitional</a:t>
            </a:r>
            <a:r>
              <a:rPr lang="en-US" dirty="0"/>
              <a:t> interaction.</a:t>
            </a:r>
          </a:p>
        </p:txBody>
      </p:sp>
      <p:sp>
        <p:nvSpPr>
          <p:cNvPr id="4" name="Slide Number Placeholder 3"/>
          <p:cNvSpPr>
            <a:spLocks noGrp="1"/>
          </p:cNvSpPr>
          <p:nvPr>
            <p:ph type="sldNum" sz="quarter" idx="10"/>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1365179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system of interest can be expressed in terms of constants and the particle separation r(t).</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2154648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3587910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165754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next several slides summarize the experimental scattering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1834302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Reconstructed data taken from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3180634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1996689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244407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Relating the constants of the problems to values determined when the particles are very far apart.</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3927913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 we are expressing the trajectory as a function of time t.     For this analysis however, we would like to find the trajectory as a function of the angle \phi.   The relationship of the constant angular momentum to the \phi and time variables allows us to find r(\phi).</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a:p>
        </p:txBody>
      </p:sp>
    </p:spTree>
    <p:extLst>
      <p:ext uri="{BB962C8B-B14F-4D97-AF65-F5344CB8AC3E}">
        <p14:creationId xmlns:p14="http://schemas.microsoft.com/office/powerpoint/2010/main" val="282649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week the colloquium series will be starting.     The information is posted on our website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2210557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algebra ….</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1383158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relationship of the analysis of r(\phi) to the scattering event.    The insert is a diagram from the textbook.</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a:p>
        </p:txBody>
      </p:sp>
    </p:spTree>
    <p:extLst>
      <p:ext uri="{BB962C8B-B14F-4D97-AF65-F5344CB8AC3E}">
        <p14:creationId xmlns:p14="http://schemas.microsoft.com/office/powerpoint/2010/main" val="1907284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scattering process involves the aspects of the trajectory at large separations.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a:p>
        </p:txBody>
      </p:sp>
    </p:spTree>
    <p:extLst>
      <p:ext uri="{BB962C8B-B14F-4D97-AF65-F5344CB8AC3E}">
        <p14:creationId xmlns:p14="http://schemas.microsoft.com/office/powerpoint/2010/main" val="511570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a:t>
            </a:r>
            <a:r>
              <a:rPr lang="en-US" dirty="0" err="1"/>
              <a:t>rmin</a:t>
            </a:r>
            <a:r>
              <a:rPr lang="en-US" dirty="0"/>
              <a:t>, \phi=0.   \phi increases to a maximum value.</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a:p>
        </p:txBody>
      </p:sp>
    </p:spTree>
    <p:extLst>
      <p:ext uri="{BB962C8B-B14F-4D97-AF65-F5344CB8AC3E}">
        <p14:creationId xmlns:p14="http://schemas.microsoft.com/office/powerpoint/2010/main" val="1400430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with consistent notation.      Here we are using the textbook’s definition of theta which is OK if the target mass is infinite.</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a:p>
        </p:txBody>
      </p:sp>
    </p:spTree>
    <p:extLst>
      <p:ext uri="{BB962C8B-B14F-4D97-AF65-F5344CB8AC3E}">
        <p14:creationId xmlns:p14="http://schemas.microsoft.com/office/powerpoint/2010/main" val="4058573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equation is a convenient change of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a:p>
        </p:txBody>
      </p:sp>
    </p:spTree>
    <p:extLst>
      <p:ext uri="{BB962C8B-B14F-4D97-AF65-F5344CB8AC3E}">
        <p14:creationId xmlns:p14="http://schemas.microsoft.com/office/powerpoint/2010/main" val="568336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use a diagram from the web about the Rutherford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a:p>
        </p:txBody>
      </p:sp>
    </p:spTree>
    <p:extLst>
      <p:ext uri="{BB962C8B-B14F-4D97-AF65-F5344CB8AC3E}">
        <p14:creationId xmlns:p14="http://schemas.microsoft.com/office/powerpoint/2010/main" val="614808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all of the equations and then specializing to the Coulomb interaction form.</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a:p>
        </p:txBody>
      </p:sp>
    </p:spTree>
    <p:extLst>
      <p:ext uri="{BB962C8B-B14F-4D97-AF65-F5344CB8AC3E}">
        <p14:creationId xmlns:p14="http://schemas.microsoft.com/office/powerpoint/2010/main" val="463818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integrals can all be evaluated analytically and simplify to this famous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a:p>
        </p:txBody>
      </p:sp>
    </p:spTree>
    <p:extLst>
      <p:ext uri="{BB962C8B-B14F-4D97-AF65-F5344CB8AC3E}">
        <p14:creationId xmlns:p14="http://schemas.microsoft.com/office/powerpoint/2010/main" val="2482173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Reconstructed data taken from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a:p>
        </p:txBody>
      </p:sp>
    </p:spTree>
    <p:extLst>
      <p:ext uri="{BB962C8B-B14F-4D97-AF65-F5344CB8AC3E}">
        <p14:creationId xmlns:p14="http://schemas.microsoft.com/office/powerpoint/2010/main" val="85157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details for the first colloquium which will introduce you to the department and various important announcements.</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2525725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constant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a:p>
        </p:txBody>
      </p:sp>
    </p:spTree>
    <p:extLst>
      <p:ext uri="{BB962C8B-B14F-4D97-AF65-F5344CB8AC3E}">
        <p14:creationId xmlns:p14="http://schemas.microsoft.com/office/powerpoint/2010/main" val="3348010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of the equations.     This equation allows us to fine b</a:t>
            </a:r>
            <a:r>
              <a:rPr lang="en-US"/>
              <a:t>(theta).</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a:p>
        </p:txBody>
      </p:sp>
    </p:spTree>
    <p:extLst>
      <p:ext uri="{BB962C8B-B14F-4D97-AF65-F5344CB8AC3E}">
        <p14:creationId xmlns:p14="http://schemas.microsoft.com/office/powerpoint/2010/main" val="44256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snapshot of the lecture and homework schedule.     From your discussion,  I slowed the pace a bit,  scheduling one more session on scattering so that we can summarize and digest.      There is no new homework, so that by Friday, we will hopefully be all caught up.</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3710869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next several slides summarize the experimental scattering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332267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review.</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385824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review.</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39141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148329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equations relating cross section results in center of mass frame to that in the laboratory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22297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9/02/2020</a:t>
            </a:r>
          </a:p>
        </p:txBody>
      </p:sp>
      <p:sp>
        <p:nvSpPr>
          <p:cNvPr id="5" name="Footer Placeholder 4"/>
          <p:cNvSpPr>
            <a:spLocks noGrp="1"/>
          </p:cNvSpPr>
          <p:nvPr>
            <p:ph type="ftr" sz="quarter" idx="11"/>
          </p:nvPr>
        </p:nvSpPr>
        <p:spPr/>
        <p:txBody>
          <a:bodyPr/>
          <a:lstStyle/>
          <a:p>
            <a:r>
              <a:rPr lang="en-US"/>
              <a:t>PHY 711  Fall 2020 -- Lecture 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9/02/2020</a:t>
            </a:r>
          </a:p>
        </p:txBody>
      </p:sp>
      <p:sp>
        <p:nvSpPr>
          <p:cNvPr id="5" name="Footer Placeholder 4"/>
          <p:cNvSpPr>
            <a:spLocks noGrp="1"/>
          </p:cNvSpPr>
          <p:nvPr>
            <p:ph type="ftr" sz="quarter" idx="11"/>
          </p:nvPr>
        </p:nvSpPr>
        <p:spPr/>
        <p:txBody>
          <a:bodyPr/>
          <a:lstStyle/>
          <a:p>
            <a:r>
              <a:rPr lang="en-US"/>
              <a:t>PHY 711  Fall 2020 -- Lecture 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9/02/2020</a:t>
            </a:r>
          </a:p>
        </p:txBody>
      </p:sp>
      <p:sp>
        <p:nvSpPr>
          <p:cNvPr id="5" name="Footer Placeholder 4"/>
          <p:cNvSpPr>
            <a:spLocks noGrp="1"/>
          </p:cNvSpPr>
          <p:nvPr>
            <p:ph type="ftr" sz="quarter" idx="11"/>
          </p:nvPr>
        </p:nvSpPr>
        <p:spPr/>
        <p:txBody>
          <a:bodyPr/>
          <a:lstStyle/>
          <a:p>
            <a:r>
              <a:rPr lang="en-US"/>
              <a:t>PHY 711  Fall 2020 -- Lecture 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9/02/2020</a:t>
            </a:r>
          </a:p>
        </p:txBody>
      </p:sp>
      <p:sp>
        <p:nvSpPr>
          <p:cNvPr id="5" name="Footer Placeholder 4"/>
          <p:cNvSpPr>
            <a:spLocks noGrp="1"/>
          </p:cNvSpPr>
          <p:nvPr>
            <p:ph type="ftr" sz="quarter" idx="11"/>
          </p:nvPr>
        </p:nvSpPr>
        <p:spPr/>
        <p:txBody>
          <a:bodyPr/>
          <a:lstStyle/>
          <a:p>
            <a:r>
              <a:rPr lang="en-US"/>
              <a:t>PHY 711  Fall 2020 -- Lecture 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9/02/2020</a:t>
            </a:r>
          </a:p>
        </p:txBody>
      </p:sp>
      <p:sp>
        <p:nvSpPr>
          <p:cNvPr id="5" name="Footer Placeholder 4"/>
          <p:cNvSpPr>
            <a:spLocks noGrp="1"/>
          </p:cNvSpPr>
          <p:nvPr>
            <p:ph type="ftr" sz="quarter" idx="11"/>
          </p:nvPr>
        </p:nvSpPr>
        <p:spPr/>
        <p:txBody>
          <a:bodyPr/>
          <a:lstStyle/>
          <a:p>
            <a:r>
              <a:rPr lang="en-US"/>
              <a:t>PHY 711  Fall 2020 -- Lecture 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9/02/2020</a:t>
            </a:r>
          </a:p>
        </p:txBody>
      </p:sp>
      <p:sp>
        <p:nvSpPr>
          <p:cNvPr id="6" name="Footer Placeholder 5"/>
          <p:cNvSpPr>
            <a:spLocks noGrp="1"/>
          </p:cNvSpPr>
          <p:nvPr>
            <p:ph type="ftr" sz="quarter" idx="11"/>
          </p:nvPr>
        </p:nvSpPr>
        <p:spPr/>
        <p:txBody>
          <a:bodyPr/>
          <a:lstStyle/>
          <a:p>
            <a:r>
              <a:rPr lang="en-US"/>
              <a:t>PHY 711  Fall 2020 -- Lecture 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9/02/2020</a:t>
            </a:r>
          </a:p>
        </p:txBody>
      </p:sp>
      <p:sp>
        <p:nvSpPr>
          <p:cNvPr id="8" name="Footer Placeholder 7"/>
          <p:cNvSpPr>
            <a:spLocks noGrp="1"/>
          </p:cNvSpPr>
          <p:nvPr>
            <p:ph type="ftr" sz="quarter" idx="11"/>
          </p:nvPr>
        </p:nvSpPr>
        <p:spPr/>
        <p:txBody>
          <a:bodyPr/>
          <a:lstStyle/>
          <a:p>
            <a:r>
              <a:rPr lang="en-US"/>
              <a:t>PHY 711  Fall 2020 -- Lecture 4</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9/02/2020</a:t>
            </a:r>
          </a:p>
        </p:txBody>
      </p:sp>
      <p:sp>
        <p:nvSpPr>
          <p:cNvPr id="4" name="Footer Placeholder 3"/>
          <p:cNvSpPr>
            <a:spLocks noGrp="1"/>
          </p:cNvSpPr>
          <p:nvPr>
            <p:ph type="ftr" sz="quarter" idx="11"/>
          </p:nvPr>
        </p:nvSpPr>
        <p:spPr/>
        <p:txBody>
          <a:bodyPr/>
          <a:lstStyle/>
          <a:p>
            <a:r>
              <a:rPr lang="en-US"/>
              <a:t>PHY 711  Fall 2020 -- Lecture 4</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9/02/2020</a:t>
            </a:r>
          </a:p>
        </p:txBody>
      </p:sp>
      <p:sp>
        <p:nvSpPr>
          <p:cNvPr id="6" name="Footer Placeholder 5"/>
          <p:cNvSpPr>
            <a:spLocks noGrp="1"/>
          </p:cNvSpPr>
          <p:nvPr>
            <p:ph type="ftr" sz="quarter" idx="11"/>
          </p:nvPr>
        </p:nvSpPr>
        <p:spPr/>
        <p:txBody>
          <a:bodyPr/>
          <a:lstStyle/>
          <a:p>
            <a:r>
              <a:rPr lang="en-US"/>
              <a:t>PHY 711  Fall 2020 -- Lecture 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9/02/2020</a:t>
            </a:r>
          </a:p>
        </p:txBody>
      </p:sp>
      <p:sp>
        <p:nvSpPr>
          <p:cNvPr id="6" name="Footer Placeholder 5"/>
          <p:cNvSpPr>
            <a:spLocks noGrp="1"/>
          </p:cNvSpPr>
          <p:nvPr>
            <p:ph type="ftr" sz="quarter" idx="11"/>
          </p:nvPr>
        </p:nvSpPr>
        <p:spPr/>
        <p:txBody>
          <a:bodyPr/>
          <a:lstStyle/>
          <a:p>
            <a:r>
              <a:rPr lang="en-US"/>
              <a:t>PHY 711  Fall 2020 -- Lecture 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9/02/2020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9/02/2020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6.xml"/><Relationship Id="rId7" Type="http://schemas.openxmlformats.org/officeDocument/2006/relationships/oleObject" Target="../embeddings/oleObject2.bin"/><Relationship Id="rId12"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png"/><Relationship Id="rId11" Type="http://schemas.openxmlformats.org/officeDocument/2006/relationships/oleObject" Target="../embeddings/oleObject4.bin"/><Relationship Id="rId5" Type="http://schemas.openxmlformats.org/officeDocument/2006/relationships/image" Target="../media/image5.wmf"/><Relationship Id="rId10"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2.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9.xml"/><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4.wmf"/><Relationship Id="rId4" Type="http://schemas.openxmlformats.org/officeDocument/2006/relationships/oleObject" Target="../embeddings/oleObject9.bin"/><Relationship Id="rId9"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7.w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18.w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2.xml"/><Relationship Id="rId7" Type="http://schemas.openxmlformats.org/officeDocument/2006/relationships/image" Target="../media/image21.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20.wmf"/><Relationship Id="rId4" Type="http://schemas.openxmlformats.org/officeDocument/2006/relationships/oleObject" Target="../embeddings/oleObject15.bin"/><Relationship Id="rId9"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23.wmf"/><Relationship Id="rId5" Type="http://schemas.openxmlformats.org/officeDocument/2006/relationships/oleObject" Target="../embeddings/oleObject18.bin"/><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physics.wfu.edu/"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3.bin"/><Relationship Id="rId3" Type="http://schemas.openxmlformats.org/officeDocument/2006/relationships/notesSlide" Target="../notesSlides/notesSlide13.xml"/><Relationship Id="rId7" Type="http://schemas.openxmlformats.org/officeDocument/2006/relationships/oleObject" Target="../embeddings/oleObject20.bin"/><Relationship Id="rId12" Type="http://schemas.openxmlformats.org/officeDocument/2006/relationships/image" Target="../media/image27.wmf"/><Relationship Id="rId2" Type="http://schemas.openxmlformats.org/officeDocument/2006/relationships/slideLayout" Target="../slideLayouts/slideLayout7.xml"/><Relationship Id="rId16" Type="http://schemas.openxmlformats.org/officeDocument/2006/relationships/image" Target="../media/image29.wmf"/><Relationship Id="rId1" Type="http://schemas.openxmlformats.org/officeDocument/2006/relationships/vmlDrawing" Target="../drawings/vmlDrawing11.vml"/><Relationship Id="rId6" Type="http://schemas.openxmlformats.org/officeDocument/2006/relationships/image" Target="../media/image24.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6.wmf"/><Relationship Id="rId4" Type="http://schemas.openxmlformats.org/officeDocument/2006/relationships/image" Target="../media/image30.png"/><Relationship Id="rId9" Type="http://schemas.openxmlformats.org/officeDocument/2006/relationships/oleObject" Target="../embeddings/oleObject21.bin"/><Relationship Id="rId14" Type="http://schemas.openxmlformats.org/officeDocument/2006/relationships/image" Target="../media/image2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hyperphysics.phy-astr.gsu.edu/hbase/nuclear/rutsca2.html#c3" TargetMode="Externa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1.wmf"/><Relationship Id="rId5" Type="http://schemas.openxmlformats.org/officeDocument/2006/relationships/oleObject" Target="../embeddings/oleObject25.bin"/><Relationship Id="rId4" Type="http://schemas.openxmlformats.org/officeDocument/2006/relationships/image" Target="../media/image32.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33.wmf"/><Relationship Id="rId4" Type="http://schemas.openxmlformats.org/officeDocument/2006/relationships/oleObject" Target="../embeddings/oleObject26.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image" Target="../media/image34.wmf"/><Relationship Id="rId4"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1.bin"/><Relationship Id="rId5" Type="http://schemas.openxmlformats.org/officeDocument/2006/relationships/image" Target="../media/image36.wmf"/><Relationship Id="rId4" Type="http://schemas.openxmlformats.org/officeDocument/2006/relationships/oleObject" Target="../embeddings/oleObject3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38.wmf"/><Relationship Id="rId4" Type="http://schemas.openxmlformats.org/officeDocument/2006/relationships/oleObject" Target="../embeddings/oleObject3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9.w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21.xml"/><Relationship Id="rId7"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0.wmf"/><Relationship Id="rId5" Type="http://schemas.openxmlformats.org/officeDocument/2006/relationships/oleObject" Target="../embeddings/oleObject34.bin"/><Relationship Id="rId10" Type="http://schemas.openxmlformats.org/officeDocument/2006/relationships/image" Target="../media/image42.wmf"/><Relationship Id="rId4" Type="http://schemas.openxmlformats.org/officeDocument/2006/relationships/image" Target="../media/image43.png"/><Relationship Id="rId9" Type="http://schemas.openxmlformats.org/officeDocument/2006/relationships/oleObject" Target="../embeddings/oleObject3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44.wmf"/><Relationship Id="rId4" Type="http://schemas.openxmlformats.org/officeDocument/2006/relationships/oleObject" Target="../embeddings/oleObject3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45.wmf"/><Relationship Id="rId4" Type="http://schemas.openxmlformats.org/officeDocument/2006/relationships/oleObject" Target="../embeddings/oleObject3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46.wmf"/><Relationship Id="rId5" Type="http://schemas.openxmlformats.org/officeDocument/2006/relationships/oleObject" Target="../embeddings/oleObject39.bin"/><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47.wmf"/><Relationship Id="rId4" Type="http://schemas.openxmlformats.org/officeDocument/2006/relationships/oleObject" Target="../embeddings/oleObject40.bin"/></Relationships>
</file>

<file path=ppt/slides/_rels/slide35.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27.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2.bin"/><Relationship Id="rId5" Type="http://schemas.openxmlformats.org/officeDocument/2006/relationships/image" Target="../media/image49.wmf"/><Relationship Id="rId4" Type="http://schemas.openxmlformats.org/officeDocument/2006/relationships/oleObject" Target="../embeddings/oleObject41.bin"/><Relationship Id="rId9" Type="http://schemas.openxmlformats.org/officeDocument/2006/relationships/image" Target="../media/image51.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45.bin"/><Relationship Id="rId5" Type="http://schemas.openxmlformats.org/officeDocument/2006/relationships/image" Target="../media/image52.wmf"/><Relationship Id="rId4" Type="http://schemas.openxmlformats.org/officeDocument/2006/relationships/oleObject" Target="../embeddings/oleObject4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hyperlink" Target="http://hyperphysics.phy-astr.gsu.edu/hbase/nuclear/rutsca2.html#c3" TargetMode="Externa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31.wmf"/><Relationship Id="rId5" Type="http://schemas.openxmlformats.org/officeDocument/2006/relationships/oleObject" Target="../embeddings/oleObject25.bin"/><Relationship Id="rId4" Type="http://schemas.openxmlformats.org/officeDocument/2006/relationships/image" Target="../media/image32.gi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53.wmf"/><Relationship Id="rId4" Type="http://schemas.openxmlformats.org/officeDocument/2006/relationships/oleObject" Target="../embeddings/oleObject46.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48.bin"/><Relationship Id="rId5" Type="http://schemas.openxmlformats.org/officeDocument/2006/relationships/image" Target="../media/image54.wmf"/><Relationship Id="rId4" Type="http://schemas.openxmlformats.org/officeDocument/2006/relationships/oleObject" Target="../embeddings/oleObject47.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t.byu.edu/~vps/ME340/TABLES/12.0.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149087" y="186221"/>
            <a:ext cx="8766313" cy="6001643"/>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1200" b="1" dirty="0"/>
          </a:p>
          <a:p>
            <a:pPr algn="ctr"/>
            <a:r>
              <a:rPr lang="en-US" sz="3200" b="1" dirty="0"/>
              <a:t>Discussion notes for Lecture 4</a:t>
            </a:r>
          </a:p>
          <a:p>
            <a:pPr algn="ctr"/>
            <a:endParaRPr lang="en-US" sz="3200" b="1" dirty="0"/>
          </a:p>
          <a:p>
            <a:pPr algn="ctr"/>
            <a:r>
              <a:rPr lang="en-US" sz="3200" b="1" dirty="0"/>
              <a:t>Scattering analysis in the center of mass frame.</a:t>
            </a:r>
          </a:p>
          <a:p>
            <a:pPr marL="514350" indent="-514350">
              <a:spcBef>
                <a:spcPts val="1200"/>
              </a:spcBef>
              <a:buFont typeface="+mj-lt"/>
              <a:buAutoNum type="arabicPeriod"/>
            </a:pPr>
            <a:r>
              <a:rPr lang="en-US" sz="2400" b="1" dirty="0">
                <a:solidFill>
                  <a:schemeClr val="folHlink"/>
                </a:solidFill>
              </a:rPr>
              <a:t>Summary of what we have learned so far</a:t>
            </a:r>
          </a:p>
          <a:p>
            <a:pPr marL="514350" indent="-514350">
              <a:spcBef>
                <a:spcPts val="1200"/>
              </a:spcBef>
              <a:buFont typeface="+mj-lt"/>
              <a:buAutoNum type="arabicPeriod"/>
            </a:pPr>
            <a:r>
              <a:rPr lang="en-US" sz="2400" b="1" dirty="0">
                <a:solidFill>
                  <a:schemeClr val="folHlink"/>
                </a:solidFill>
              </a:rPr>
              <a:t>Analytical evaluation of the differential scattering cross section in general and for Rutherford scattering (in center of mass frame)</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spid="_x0000_s3567" name="数式" r:id="rId4" imgW="3708360" imgH="1117440" progId="Equation.3">
                  <p:embed/>
                </p:oleObj>
              </mc:Choice>
              <mc:Fallback>
                <p:oleObj name="数式" r:id="rId4" imgW="3708360" imgH="1117440" progId="Equation.3">
                  <p:embed/>
                  <p:pic>
                    <p:nvPicPr>
                      <p:cNvPr id="0" name=""/>
                      <p:cNvPicPr/>
                      <p:nvPr/>
                    </p:nvPicPr>
                    <p:blipFill>
                      <a:blip r:embed="rId5"/>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1720" t="52419" r="47628" b="23790"/>
          <a:stretch/>
        </p:blipFill>
        <p:spPr bwMode="auto">
          <a:xfrm>
            <a:off x="228600" y="371772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3733800" y="440184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568" name="数式" r:id="rId7" imgW="1993680" imgH="634680" progId="Equation.3">
                    <p:embed/>
                  </p:oleObj>
                </mc:Choice>
                <mc:Fallback>
                  <p:oleObj name="数式" r:id="rId7" imgW="1993680" imgH="634680" progId="Equation.3">
                    <p:embed/>
                    <p:pic>
                      <p:nvPicPr>
                        <p:cNvPr id="0" name=""/>
                        <p:cNvPicPr>
                          <a:picLocks noChangeAspect="1" noChangeArrowheads="1"/>
                        </p:cNvPicPr>
                        <p:nvPr/>
                      </p:nvPicPr>
                      <p:blipFill>
                        <a:blip r:embed="rId8"/>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517806581"/>
              </p:ext>
            </p:extLst>
          </p:nvPr>
        </p:nvGraphicFramePr>
        <p:xfrm>
          <a:off x="1755775" y="2946977"/>
          <a:ext cx="2736850" cy="646113"/>
        </p:xfrm>
        <a:graphic>
          <a:graphicData uri="http://schemas.openxmlformats.org/presentationml/2006/ole">
            <mc:AlternateContent xmlns:mc="http://schemas.openxmlformats.org/markup-compatibility/2006">
              <mc:Choice xmlns:v="urn:schemas-microsoft-com:vml" Requires="v">
                <p:oleObj spid="_x0000_s3569" name="Equation" r:id="rId9" imgW="1155600" imgH="266400" progId="Equation.DSMT4">
                  <p:embed/>
                </p:oleObj>
              </mc:Choice>
              <mc:Fallback>
                <p:oleObj name="Equation" r:id="rId9" imgW="1155600" imgH="266400" progId="Equation.DSMT4">
                  <p:embed/>
                  <p:pic>
                    <p:nvPicPr>
                      <p:cNvPr id="0" name=""/>
                      <p:cNvPicPr>
                        <a:picLocks noChangeAspect="1" noChangeArrowheads="1"/>
                      </p:cNvPicPr>
                      <p:nvPr/>
                    </p:nvPicPr>
                    <p:blipFill>
                      <a:blip r:embed="rId10"/>
                      <a:srcRect/>
                      <a:stretch>
                        <a:fillRect/>
                      </a:stretch>
                    </p:blipFill>
                    <p:spPr bwMode="auto">
                      <a:xfrm>
                        <a:off x="1755775" y="2946977"/>
                        <a:ext cx="2736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graphicFrame>
        <p:nvGraphicFramePr>
          <p:cNvPr id="17" name="Object 16"/>
          <p:cNvGraphicFramePr>
            <a:graphicFrameLocks noChangeAspect="1"/>
          </p:cNvGraphicFramePr>
          <p:nvPr>
            <p:extLst>
              <p:ext uri="{D42A27DB-BD31-4B8C-83A1-F6EECF244321}">
                <p14:modId xmlns:p14="http://schemas.microsoft.com/office/powerpoint/2010/main" val="1677557334"/>
              </p:ext>
            </p:extLst>
          </p:nvPr>
        </p:nvGraphicFramePr>
        <p:xfrm>
          <a:off x="3124200" y="3456283"/>
          <a:ext cx="3670300" cy="646112"/>
        </p:xfrm>
        <a:graphic>
          <a:graphicData uri="http://schemas.openxmlformats.org/presentationml/2006/ole">
            <mc:AlternateContent xmlns:mc="http://schemas.openxmlformats.org/markup-compatibility/2006">
              <mc:Choice xmlns:v="urn:schemas-microsoft-com:vml" Requires="v">
                <p:oleObj spid="_x0000_s3570" name="Equation" r:id="rId11" imgW="1549080" imgH="266400" progId="Equation.DSMT4">
                  <p:embed/>
                </p:oleObj>
              </mc:Choice>
              <mc:Fallback>
                <p:oleObj name="Equation" r:id="rId11" imgW="1549080" imgH="266400" progId="Equation.DSMT4">
                  <p:embed/>
                  <p:pic>
                    <p:nvPicPr>
                      <p:cNvPr id="0" name=""/>
                      <p:cNvPicPr>
                        <a:picLocks noChangeAspect="1" noChangeArrowheads="1"/>
                      </p:cNvPicPr>
                      <p:nvPr/>
                    </p:nvPicPr>
                    <p:blipFill>
                      <a:blip r:embed="rId12"/>
                      <a:srcRect/>
                      <a:stretch>
                        <a:fillRect/>
                      </a:stretch>
                    </p:blipFill>
                    <p:spPr bwMode="auto">
                      <a:xfrm>
                        <a:off x="3124200" y="3456283"/>
                        <a:ext cx="3670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0954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1959" name="数式" r:id="rId5" imgW="1993680" imgH="634680" progId="Equation.3">
                    <p:embed/>
                  </p:oleObj>
                </mc:Choice>
                <mc:Fallback>
                  <p:oleObj name="数式" r:id="rId5" imgW="1993680" imgH="634680" progId="Equation.3">
                    <p:embed/>
                    <p:pic>
                      <p:nvPicPr>
                        <p:cNvPr id="0" name=""/>
                        <p:cNvPicPr>
                          <a:picLocks noChangeAspect="1" noChangeArrowheads="1"/>
                        </p:cNvPicPr>
                        <p:nvPr/>
                      </p:nvPicPr>
                      <p:blipFill>
                        <a:blip r:embed="rId6"/>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spid="_x0000_s31960" name="数式" r:id="rId7" imgW="444240" imgH="203040" progId="Equation.3">
                    <p:embed/>
                  </p:oleObj>
                </mc:Choice>
                <mc:Fallback>
                  <p:oleObj name="数式" r:id="rId7" imgW="444240" imgH="203040" progId="Equation.3">
                    <p:embed/>
                    <p:pic>
                      <p:nvPicPr>
                        <p:cNvPr id="0" name=""/>
                        <p:cNvPicPr>
                          <a:picLocks noChangeAspect="1" noChangeArrowheads="1"/>
                        </p:cNvPicPr>
                        <p:nvPr/>
                      </p:nvPicPr>
                      <p:blipFill>
                        <a:blip r:embed="rId8"/>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dirty="0">
                <a:latin typeface="+mj-lt"/>
              </a:rPr>
              <a:t>Note:  	Notion of cross section is common to many areas of  		physics including classical mechanics, quantum 		mechanics, optics, etc.   Only in the classical			mechanics can we calculate it using geometric 	considerations</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dirty="0">
                <a:latin typeface="Symbol" panose="05050102010706020507" pitchFamily="18" charset="2"/>
              </a:rPr>
              <a:t>f </a:t>
            </a:r>
          </a:p>
        </p:txBody>
      </p:sp>
    </p:spTree>
    <p:extLst>
      <p:ext uri="{BB962C8B-B14F-4D97-AF65-F5344CB8AC3E}">
        <p14:creationId xmlns:p14="http://schemas.microsoft.com/office/powerpoint/2010/main" val="207068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C88A9-E0E7-4AB4-A49F-F412F61798F2}"/>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FB9E6E30-DB2B-47EB-8DA0-4A2330E48E4C}"/>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A63D070A-D1EB-4A19-B8F4-B27499DF39CE}"/>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a:extLst>
              <a:ext uri="{FF2B5EF4-FFF2-40B4-BE49-F238E27FC236}">
                <a16:creationId xmlns:a16="http://schemas.microsoft.com/office/drawing/2014/main" id="{418783B9-C683-44D9-B7D4-909DC1CC1230}"/>
              </a:ext>
            </a:extLst>
          </p:cNvPr>
          <p:cNvSpPr txBox="1"/>
          <p:nvPr/>
        </p:nvSpPr>
        <p:spPr>
          <a:xfrm>
            <a:off x="457200" y="228600"/>
            <a:ext cx="7924800" cy="1938992"/>
          </a:xfrm>
          <a:prstGeom prst="rect">
            <a:avLst/>
          </a:prstGeom>
          <a:noFill/>
        </p:spPr>
        <p:txBody>
          <a:bodyPr wrap="square" rtlCol="0">
            <a:spAutoFit/>
          </a:bodyPr>
          <a:lstStyle/>
          <a:p>
            <a:r>
              <a:rPr lang="en-US" sz="2400" dirty="0">
                <a:latin typeface="+mj-lt"/>
              </a:rPr>
              <a:t>Note in the above slides </a:t>
            </a:r>
            <a:r>
              <a:rPr lang="en-US" sz="2400" dirty="0">
                <a:latin typeface="Symbol" panose="05050102010706020507" pitchFamily="18" charset="2"/>
              </a:rPr>
              <a:t>q</a:t>
            </a:r>
            <a:r>
              <a:rPr lang="en-US" sz="2400" dirty="0">
                <a:latin typeface="+mj-lt"/>
              </a:rPr>
              <a:t> is the scattering angle in the lab frame and </a:t>
            </a:r>
            <a:r>
              <a:rPr lang="en-US" sz="2400" dirty="0">
                <a:latin typeface="Symbol" panose="05050102010706020507" pitchFamily="18" charset="2"/>
              </a:rPr>
              <a:t>f</a:t>
            </a:r>
            <a:r>
              <a:rPr lang="en-US" sz="2400" dirty="0">
                <a:latin typeface="+mj-lt"/>
              </a:rPr>
              <a:t> is the azimuthal angle measured in the plane perpendicular to the slide.     Unfortunately the textbook and the notes have some deviations in this notation   </a:t>
            </a:r>
          </a:p>
        </p:txBody>
      </p:sp>
    </p:spTree>
    <p:extLst>
      <p:ext uri="{BB962C8B-B14F-4D97-AF65-F5344CB8AC3E}">
        <p14:creationId xmlns:p14="http://schemas.microsoft.com/office/powerpoint/2010/main" val="382468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a:p>
        </p:txBody>
      </p:sp>
      <p:sp>
        <p:nvSpPr>
          <p:cNvPr id="6" name="TextBox 5"/>
          <p:cNvSpPr txBox="1"/>
          <p:nvPr/>
        </p:nvSpPr>
        <p:spPr>
          <a:xfrm>
            <a:off x="228600" y="304800"/>
            <a:ext cx="8458200" cy="830997"/>
          </a:xfrm>
          <a:prstGeom prst="rect">
            <a:avLst/>
          </a:prstGeom>
          <a:noFill/>
        </p:spPr>
        <p:txBody>
          <a:bodyPr wrap="square" rtlCol="0">
            <a:spAutoFit/>
          </a:bodyPr>
          <a:lstStyle/>
          <a:p>
            <a:r>
              <a:rPr lang="en-US" sz="2400" dirty="0">
                <a:latin typeface="+mj-lt"/>
              </a:rPr>
              <a:t>Transformation between center-of-mass and laboratory reference frames:</a:t>
            </a:r>
          </a:p>
        </p:txBody>
      </p:sp>
      <p:sp>
        <p:nvSpPr>
          <p:cNvPr id="21" name="TextBox 20"/>
          <p:cNvSpPr txBox="1"/>
          <p:nvPr/>
        </p:nvSpPr>
        <p:spPr>
          <a:xfrm>
            <a:off x="2865120" y="728501"/>
            <a:ext cx="5821680" cy="461665"/>
          </a:xfrm>
          <a:prstGeom prst="rect">
            <a:avLst/>
          </a:prstGeom>
          <a:noFill/>
        </p:spPr>
        <p:txBody>
          <a:bodyPr wrap="square" rtlCol="0">
            <a:spAutoFit/>
          </a:bodyPr>
          <a:lstStyle/>
          <a:p>
            <a:r>
              <a:rPr lang="en-US" sz="2400" dirty="0">
                <a:latin typeface="+mj-lt"/>
              </a:rPr>
              <a:t>(assuming that energy is conserved)</a:t>
            </a:r>
          </a:p>
        </p:txBody>
      </p:sp>
      <p:graphicFrame>
        <p:nvGraphicFramePr>
          <p:cNvPr id="23" name="Object 22">
            <a:extLst>
              <a:ext uri="{FF2B5EF4-FFF2-40B4-BE49-F238E27FC236}">
                <a16:creationId xmlns:a16="http://schemas.microsoft.com/office/drawing/2014/main" id="{D94C75C0-DC9F-4EA1-B4C7-43106FF5D022}"/>
              </a:ext>
            </a:extLst>
          </p:cNvPr>
          <p:cNvGraphicFramePr>
            <a:graphicFrameLocks noChangeAspect="1"/>
          </p:cNvGraphicFramePr>
          <p:nvPr>
            <p:extLst>
              <p:ext uri="{D42A27DB-BD31-4B8C-83A1-F6EECF244321}">
                <p14:modId xmlns:p14="http://schemas.microsoft.com/office/powerpoint/2010/main" val="1164786833"/>
              </p:ext>
            </p:extLst>
          </p:nvPr>
        </p:nvGraphicFramePr>
        <p:xfrm>
          <a:off x="237516" y="1484012"/>
          <a:ext cx="4869930" cy="2469917"/>
        </p:xfrm>
        <a:graphic>
          <a:graphicData uri="http://schemas.openxmlformats.org/presentationml/2006/ole">
            <mc:AlternateContent xmlns:mc="http://schemas.openxmlformats.org/markup-compatibility/2006">
              <mc:Choice xmlns:v="urn:schemas-microsoft-com:vml" Requires="v">
                <p:oleObj spid="_x0000_s54422" name="Equation" r:id="rId4" imgW="2654280" imgH="1346040" progId="Equation.DSMT4">
                  <p:embed/>
                </p:oleObj>
              </mc:Choice>
              <mc:Fallback>
                <p:oleObj name="Equation" r:id="rId4" imgW="2654280" imgH="1346040" progId="Equation.DSMT4">
                  <p:embed/>
                  <p:pic>
                    <p:nvPicPr>
                      <p:cNvPr id="0" name=""/>
                      <p:cNvPicPr/>
                      <p:nvPr/>
                    </p:nvPicPr>
                    <p:blipFill>
                      <a:blip r:embed="rId5"/>
                      <a:stretch>
                        <a:fillRect/>
                      </a:stretch>
                    </p:blipFill>
                    <p:spPr>
                      <a:xfrm>
                        <a:off x="237516" y="1484012"/>
                        <a:ext cx="4869930" cy="2469917"/>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B0973E16-6241-478A-AFF0-873EB4F4004E}"/>
              </a:ext>
            </a:extLst>
          </p:cNvPr>
          <p:cNvGraphicFramePr>
            <a:graphicFrameLocks noChangeAspect="1"/>
          </p:cNvGraphicFramePr>
          <p:nvPr>
            <p:extLst>
              <p:ext uri="{D42A27DB-BD31-4B8C-83A1-F6EECF244321}">
                <p14:modId xmlns:p14="http://schemas.microsoft.com/office/powerpoint/2010/main" val="4058412389"/>
              </p:ext>
            </p:extLst>
          </p:nvPr>
        </p:nvGraphicFramePr>
        <p:xfrm>
          <a:off x="489668" y="4737514"/>
          <a:ext cx="6713538" cy="1150937"/>
        </p:xfrm>
        <a:graphic>
          <a:graphicData uri="http://schemas.openxmlformats.org/presentationml/2006/ole">
            <mc:AlternateContent xmlns:mc="http://schemas.openxmlformats.org/markup-compatibility/2006">
              <mc:Choice xmlns:v="urn:schemas-microsoft-com:vml" Requires="v">
                <p:oleObj spid="_x0000_s54423" name="Equation" r:id="rId6" imgW="6713064" imgH="1150648" progId="Equation.DSMT4">
                  <p:embed/>
                </p:oleObj>
              </mc:Choice>
              <mc:Fallback>
                <p:oleObj name="Equation" r:id="rId6" imgW="6713064" imgH="1150648" progId="Equation.DSMT4">
                  <p:embed/>
                  <p:pic>
                    <p:nvPicPr>
                      <p:cNvPr id="0" name=""/>
                      <p:cNvPicPr/>
                      <p:nvPr/>
                    </p:nvPicPr>
                    <p:blipFill>
                      <a:blip r:embed="rId7"/>
                      <a:stretch>
                        <a:fillRect/>
                      </a:stretch>
                    </p:blipFill>
                    <p:spPr>
                      <a:xfrm>
                        <a:off x="489668" y="4737514"/>
                        <a:ext cx="6713538" cy="1150937"/>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ECBC3AFF-00BF-4B8E-BEDE-442F46F05DDC}"/>
              </a:ext>
            </a:extLst>
          </p:cNvPr>
          <p:cNvGrpSpPr/>
          <p:nvPr/>
        </p:nvGrpSpPr>
        <p:grpSpPr>
          <a:xfrm>
            <a:off x="3886200" y="1219200"/>
            <a:ext cx="4267200" cy="1656118"/>
            <a:chOff x="2656332" y="1493004"/>
            <a:chExt cx="4267200" cy="1656118"/>
          </a:xfrm>
        </p:grpSpPr>
        <p:cxnSp>
          <p:nvCxnSpPr>
            <p:cNvPr id="26" name="Straight Arrow Connector 25">
              <a:extLst>
                <a:ext uri="{FF2B5EF4-FFF2-40B4-BE49-F238E27FC236}">
                  <a16:creationId xmlns:a16="http://schemas.microsoft.com/office/drawing/2014/main" id="{A9071868-E5EF-4EDC-BCE5-D25D78694A84}"/>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3B6D86D1-D02F-402A-A5A0-F82B9B3C40EB}"/>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F7F62485-19E4-47A8-8612-F8398C737732}"/>
                </a:ext>
              </a:extLst>
            </p:cNvPr>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29" name="Straight Arrow Connector 28">
              <a:extLst>
                <a:ext uri="{FF2B5EF4-FFF2-40B4-BE49-F238E27FC236}">
                  <a16:creationId xmlns:a16="http://schemas.microsoft.com/office/drawing/2014/main" id="{57D75FDC-B7E5-4288-97E4-BDE9E53BE39A}"/>
                </a:ext>
              </a:extLst>
            </p:cNvPr>
            <p:cNvCxnSpPr>
              <a:stCxn id="27"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8C3AB0-B958-4914-B8A2-CF2293DD1161}"/>
                </a:ext>
              </a:extLst>
            </p:cNvPr>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31" name="Straight Arrow Connector 30">
              <a:extLst>
                <a:ext uri="{FF2B5EF4-FFF2-40B4-BE49-F238E27FC236}">
                  <a16:creationId xmlns:a16="http://schemas.microsoft.com/office/drawing/2014/main" id="{38A7C72A-A3EF-4A16-8D7A-BE1AACBBE57B}"/>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C18C4B3-61FF-46FB-BCA7-7A94162390A2}"/>
                </a:ext>
              </a:extLst>
            </p:cNvPr>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33" name="Straight Connector 32">
              <a:extLst>
                <a:ext uri="{FF2B5EF4-FFF2-40B4-BE49-F238E27FC236}">
                  <a16:creationId xmlns:a16="http://schemas.microsoft.com/office/drawing/2014/main" id="{4C4F5816-1588-4C42-A90D-7AAE4F0B9711}"/>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33B2B0B-E771-4578-8B37-7527AE509022}"/>
                </a:ext>
              </a:extLst>
            </p:cNvPr>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35" name="TextBox 34">
              <a:extLst>
                <a:ext uri="{FF2B5EF4-FFF2-40B4-BE49-F238E27FC236}">
                  <a16:creationId xmlns:a16="http://schemas.microsoft.com/office/drawing/2014/main" id="{8BA2406B-5C59-4D46-8997-C1075D3D05C2}"/>
                </a:ext>
              </a:extLst>
            </p:cNvPr>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36" name="Arc 35">
              <a:extLst>
                <a:ext uri="{FF2B5EF4-FFF2-40B4-BE49-F238E27FC236}">
                  <a16:creationId xmlns:a16="http://schemas.microsoft.com/office/drawing/2014/main" id="{D51E2D08-33D6-42D3-8EE5-0C518ED4A949}"/>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C21805DB-9DE2-4AE4-AE36-5663F4BC63F9}"/>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6817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a:p>
        </p:txBody>
      </p:sp>
      <p:sp>
        <p:nvSpPr>
          <p:cNvPr id="8" name="TextBox 7"/>
          <p:cNvSpPr txBox="1"/>
          <p:nvPr/>
        </p:nvSpPr>
        <p:spPr>
          <a:xfrm>
            <a:off x="533400" y="152400"/>
            <a:ext cx="8077200" cy="461665"/>
          </a:xfrm>
          <a:prstGeom prst="rect">
            <a:avLst/>
          </a:prstGeom>
          <a:noFill/>
        </p:spPr>
        <p:txBody>
          <a:bodyPr wrap="square" rtlCol="0">
            <a:spAutoFit/>
          </a:bodyPr>
          <a:lstStyle/>
          <a:p>
            <a:r>
              <a:rPr lang="en-US" sz="2400" dirty="0">
                <a:latin typeface="+mj-lt"/>
              </a:rPr>
              <a:t>Differential cross sections in different reference frames – </a:t>
            </a:r>
          </a:p>
        </p:txBody>
      </p:sp>
      <p:graphicFrame>
        <p:nvGraphicFramePr>
          <p:cNvPr id="9" name="Object 8">
            <a:extLst>
              <a:ext uri="{FF2B5EF4-FFF2-40B4-BE49-F238E27FC236}">
                <a16:creationId xmlns:a16="http://schemas.microsoft.com/office/drawing/2014/main" id="{78DDDA65-8729-4074-BBC5-DC14A5C8761F}"/>
              </a:ext>
            </a:extLst>
          </p:cNvPr>
          <p:cNvGraphicFramePr>
            <a:graphicFrameLocks noChangeAspect="1"/>
          </p:cNvGraphicFramePr>
          <p:nvPr>
            <p:extLst>
              <p:ext uri="{D42A27DB-BD31-4B8C-83A1-F6EECF244321}">
                <p14:modId xmlns:p14="http://schemas.microsoft.com/office/powerpoint/2010/main" val="3356260329"/>
              </p:ext>
            </p:extLst>
          </p:nvPr>
        </p:nvGraphicFramePr>
        <p:xfrm>
          <a:off x="457200" y="712339"/>
          <a:ext cx="5065713" cy="2141538"/>
        </p:xfrm>
        <a:graphic>
          <a:graphicData uri="http://schemas.openxmlformats.org/presentationml/2006/ole">
            <mc:AlternateContent xmlns:mc="http://schemas.openxmlformats.org/markup-compatibility/2006">
              <mc:Choice xmlns:v="urn:schemas-microsoft-com:vml" Requires="v">
                <p:oleObj spid="_x0000_s55486" name="Equation" r:id="rId4" imgW="2145960" imgH="939600" progId="Equation.DSMT4">
                  <p:embed/>
                </p:oleObj>
              </mc:Choice>
              <mc:Fallback>
                <p:oleObj name="Equation" r:id="rId4" imgW="2145960" imgH="939600" progId="Equation.DSMT4">
                  <p:embed/>
                  <p:pic>
                    <p:nvPicPr>
                      <p:cNvPr id="6" name="Object 5"/>
                      <p:cNvPicPr>
                        <a:picLocks noChangeAspect="1" noChangeArrowheads="1"/>
                      </p:cNvPicPr>
                      <p:nvPr/>
                    </p:nvPicPr>
                    <p:blipFill>
                      <a:blip r:embed="rId5"/>
                      <a:srcRect/>
                      <a:stretch>
                        <a:fillRect/>
                      </a:stretch>
                    </p:blipFill>
                    <p:spPr bwMode="auto">
                      <a:xfrm>
                        <a:off x="457200" y="712339"/>
                        <a:ext cx="50657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47769BB7-5C8A-4410-BCFF-965369E4E5C2}"/>
              </a:ext>
            </a:extLst>
          </p:cNvPr>
          <p:cNvGraphicFramePr>
            <a:graphicFrameLocks noChangeAspect="1"/>
          </p:cNvGraphicFramePr>
          <p:nvPr>
            <p:extLst>
              <p:ext uri="{D42A27DB-BD31-4B8C-83A1-F6EECF244321}">
                <p14:modId xmlns:p14="http://schemas.microsoft.com/office/powerpoint/2010/main" val="2266485212"/>
              </p:ext>
            </p:extLst>
          </p:nvPr>
        </p:nvGraphicFramePr>
        <p:xfrm>
          <a:off x="110331" y="3962400"/>
          <a:ext cx="8923338" cy="1325563"/>
        </p:xfrm>
        <a:graphic>
          <a:graphicData uri="http://schemas.openxmlformats.org/presentationml/2006/ole">
            <mc:AlternateContent xmlns:mc="http://schemas.openxmlformats.org/markup-compatibility/2006">
              <mc:Choice xmlns:v="urn:schemas-microsoft-com:vml" Requires="v">
                <p:oleObj spid="_x0000_s55487" name="Equation" r:id="rId6" imgW="8923051" imgH="1325714" progId="Equation.DSMT4">
                  <p:embed/>
                </p:oleObj>
              </mc:Choice>
              <mc:Fallback>
                <p:oleObj name="Equation" r:id="rId6" imgW="8923051" imgH="1325714" progId="Equation.DSMT4">
                  <p:embed/>
                  <p:pic>
                    <p:nvPicPr>
                      <p:cNvPr id="0" name=""/>
                      <p:cNvPicPr/>
                      <p:nvPr/>
                    </p:nvPicPr>
                    <p:blipFill>
                      <a:blip r:embed="rId7"/>
                      <a:stretch>
                        <a:fillRect/>
                      </a:stretch>
                    </p:blipFill>
                    <p:spPr>
                      <a:xfrm>
                        <a:off x="110331" y="3962400"/>
                        <a:ext cx="8923338" cy="13255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555890B-2E49-4145-B669-2D55F16BE147}"/>
              </a:ext>
            </a:extLst>
          </p:cNvPr>
          <p:cNvGraphicFramePr>
            <a:graphicFrameLocks noChangeAspect="1"/>
          </p:cNvGraphicFramePr>
          <p:nvPr>
            <p:extLst>
              <p:ext uri="{D42A27DB-BD31-4B8C-83A1-F6EECF244321}">
                <p14:modId xmlns:p14="http://schemas.microsoft.com/office/powerpoint/2010/main" val="1917485129"/>
              </p:ext>
            </p:extLst>
          </p:nvPr>
        </p:nvGraphicFramePr>
        <p:xfrm>
          <a:off x="457200" y="5376723"/>
          <a:ext cx="4732337" cy="976313"/>
        </p:xfrm>
        <a:graphic>
          <a:graphicData uri="http://schemas.openxmlformats.org/presentationml/2006/ole">
            <mc:AlternateContent xmlns:mc="http://schemas.openxmlformats.org/markup-compatibility/2006">
              <mc:Choice xmlns:v="urn:schemas-microsoft-com:vml" Requires="v">
                <p:oleObj spid="_x0000_s55488" name="Equation" r:id="rId8" imgW="4731989" imgH="975582" progId="Equation.DSMT4">
                  <p:embed/>
                </p:oleObj>
              </mc:Choice>
              <mc:Fallback>
                <p:oleObj name="Equation" r:id="rId8" imgW="4731989" imgH="975582" progId="Equation.DSMT4">
                  <p:embed/>
                  <p:pic>
                    <p:nvPicPr>
                      <p:cNvPr id="0" name=""/>
                      <p:cNvPicPr/>
                      <p:nvPr/>
                    </p:nvPicPr>
                    <p:blipFill>
                      <a:blip r:embed="rId9"/>
                      <a:stretch>
                        <a:fillRect/>
                      </a:stretch>
                    </p:blipFill>
                    <p:spPr>
                      <a:xfrm>
                        <a:off x="457200" y="5376723"/>
                        <a:ext cx="4732337" cy="976313"/>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BB5311DD-FC44-40A4-ABDD-8F46035F0A9C}"/>
              </a:ext>
            </a:extLst>
          </p:cNvPr>
          <p:cNvSpPr txBox="1"/>
          <p:nvPr/>
        </p:nvSpPr>
        <p:spPr>
          <a:xfrm>
            <a:off x="110331" y="3276600"/>
            <a:ext cx="8271669" cy="461665"/>
          </a:xfrm>
          <a:prstGeom prst="rect">
            <a:avLst/>
          </a:prstGeom>
          <a:noFill/>
        </p:spPr>
        <p:txBody>
          <a:bodyPr wrap="square" rtlCol="0">
            <a:spAutoFit/>
          </a:bodyPr>
          <a:lstStyle/>
          <a:p>
            <a:r>
              <a:rPr lang="en-US" sz="2400" dirty="0">
                <a:latin typeface="+mj-lt"/>
              </a:rPr>
              <a:t>For elastic scattering:</a:t>
            </a:r>
          </a:p>
        </p:txBody>
      </p:sp>
    </p:spTree>
    <p:extLst>
      <p:ext uri="{BB962C8B-B14F-4D97-AF65-F5344CB8AC3E}">
        <p14:creationId xmlns:p14="http://schemas.microsoft.com/office/powerpoint/2010/main" val="202337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p:cNvSpPr txBox="1"/>
          <p:nvPr/>
        </p:nvSpPr>
        <p:spPr>
          <a:xfrm>
            <a:off x="304800" y="381000"/>
            <a:ext cx="8077200" cy="1569660"/>
          </a:xfrm>
          <a:prstGeom prst="rect">
            <a:avLst/>
          </a:prstGeom>
          <a:noFill/>
        </p:spPr>
        <p:txBody>
          <a:bodyPr wrap="square" rtlCol="0">
            <a:spAutoFit/>
          </a:bodyPr>
          <a:lstStyle/>
          <a:p>
            <a:r>
              <a:rPr lang="en-US" sz="2400" dirty="0">
                <a:latin typeface="+mj-lt"/>
              </a:rPr>
              <a:t>Focusing on the center of mass frame of reference:</a:t>
            </a:r>
          </a:p>
          <a:p>
            <a:endParaRPr lang="en-US" sz="2400" dirty="0">
              <a:latin typeface="+mj-lt"/>
            </a:endParaRPr>
          </a:p>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015809856"/>
              </p:ext>
            </p:extLst>
          </p:nvPr>
        </p:nvGraphicFramePr>
        <p:xfrm>
          <a:off x="476978" y="1950660"/>
          <a:ext cx="7732843" cy="3733800"/>
        </p:xfrm>
        <a:graphic>
          <a:graphicData uri="http://schemas.openxmlformats.org/presentationml/2006/ole">
            <mc:AlternateContent xmlns:mc="http://schemas.openxmlformats.org/markup-compatibility/2006">
              <mc:Choice xmlns:v="urn:schemas-microsoft-com:vml" Requires="v">
                <p:oleObj spid="_x0000_s30827" name="Equation" r:id="rId4" imgW="4813200" imgH="2323800" progId="Equation.DSMT4">
                  <p:embed/>
                </p:oleObj>
              </mc:Choice>
              <mc:Fallback>
                <p:oleObj name="Equation" r:id="rId4" imgW="4813200" imgH="2323800" progId="Equation.DSMT4">
                  <p:embed/>
                  <p:pic>
                    <p:nvPicPr>
                      <p:cNvPr id="0" name=""/>
                      <p:cNvPicPr/>
                      <p:nvPr/>
                    </p:nvPicPr>
                    <p:blipFill>
                      <a:blip r:embed="rId5"/>
                      <a:stretch>
                        <a:fillRect/>
                      </a:stretch>
                    </p:blipFill>
                    <p:spPr>
                      <a:xfrm>
                        <a:off x="476978" y="1950660"/>
                        <a:ext cx="7732843" cy="3733800"/>
                      </a:xfrm>
                      <a:prstGeom prst="rect">
                        <a:avLst/>
                      </a:prstGeom>
                    </p:spPr>
                  </p:pic>
                </p:oleObj>
              </mc:Fallback>
            </mc:AlternateContent>
          </a:graphicData>
        </a:graphic>
      </p:graphicFrame>
      <p:sp>
        <p:nvSpPr>
          <p:cNvPr id="7" name="TextBox 6"/>
          <p:cNvSpPr txBox="1"/>
          <p:nvPr/>
        </p:nvSpPr>
        <p:spPr>
          <a:xfrm>
            <a:off x="6324600" y="3048000"/>
            <a:ext cx="184731" cy="830997"/>
          </a:xfrm>
          <a:prstGeom prst="rect">
            <a:avLst/>
          </a:prstGeom>
          <a:noFill/>
        </p:spPr>
        <p:txBody>
          <a:bodyPr wrap="none" rtlCol="0">
            <a:spAutoFit/>
          </a:bodyPr>
          <a:lstStyle/>
          <a:p>
            <a:endParaRPr lang="en-US" sz="2400" dirty="0">
              <a:latin typeface="+mj-lt"/>
            </a:endParaRPr>
          </a:p>
          <a:p>
            <a:endParaRPr lang="en-US" sz="2400" dirty="0">
              <a:latin typeface="+mj-lt"/>
            </a:endParaRPr>
          </a:p>
        </p:txBody>
      </p:sp>
      <p:grpSp>
        <p:nvGrpSpPr>
          <p:cNvPr id="12" name="Group 11"/>
          <p:cNvGrpSpPr/>
          <p:nvPr/>
        </p:nvGrpSpPr>
        <p:grpSpPr>
          <a:xfrm>
            <a:off x="7285532" y="2830308"/>
            <a:ext cx="867868" cy="1619784"/>
            <a:chOff x="7285532" y="2830308"/>
            <a:chExt cx="867868" cy="1619784"/>
          </a:xfrm>
        </p:grpSpPr>
        <p:sp>
          <p:nvSpPr>
            <p:cNvPr id="10" name="TextBox 9"/>
            <p:cNvSpPr txBox="1"/>
            <p:nvPr/>
          </p:nvSpPr>
          <p:spPr>
            <a:xfrm>
              <a:off x="7285532" y="2830308"/>
              <a:ext cx="762000" cy="461665"/>
            </a:xfrm>
            <a:prstGeom prst="rect">
              <a:avLst/>
            </a:prstGeom>
            <a:noFill/>
          </p:spPr>
          <p:txBody>
            <a:bodyPr wrap="square" rtlCol="0">
              <a:spAutoFit/>
            </a:bodyPr>
            <a:lstStyle/>
            <a:p>
              <a:r>
                <a:rPr lang="en-US" sz="2400" dirty="0">
                  <a:latin typeface="+mj-lt"/>
                </a:rPr>
                <a:t>X</a:t>
              </a:r>
            </a:p>
          </p:txBody>
        </p:sp>
        <p:sp>
          <p:nvSpPr>
            <p:cNvPr id="11" name="TextBox 10"/>
            <p:cNvSpPr txBox="1"/>
            <p:nvPr/>
          </p:nvSpPr>
          <p:spPr>
            <a:xfrm>
              <a:off x="7391400" y="3988427"/>
              <a:ext cx="762000"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grpSp>
    </p:spTree>
    <p:extLst>
      <p:ext uri="{BB962C8B-B14F-4D97-AF65-F5344CB8AC3E}">
        <p14:creationId xmlns:p14="http://schemas.microsoft.com/office/powerpoint/2010/main" val="239578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D753125-5BE6-4448-81BA-050BD15C986B}"/>
              </a:ext>
            </a:extLst>
          </p:cNvPr>
          <p:cNvSpPr/>
          <p:nvPr/>
        </p:nvSpPr>
        <p:spPr>
          <a:xfrm>
            <a:off x="4214595" y="653707"/>
            <a:ext cx="4510974" cy="16630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1820410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spid="_x0000_s1078" name="Equation" r:id="rId4" imgW="2654280" imgH="660240" progId="Equation.DSMT4">
                  <p:embed/>
                </p:oleObj>
              </mc:Choice>
              <mc:Fallback>
                <p:oleObj name="Equation" r:id="rId4" imgW="2654280" imgH="660240" progId="Equation.DSMT4">
                  <p:embed/>
                  <p:pic>
                    <p:nvPicPr>
                      <p:cNvPr id="10" name="Object 9"/>
                      <p:cNvPicPr/>
                      <p:nvPr/>
                    </p:nvPicPr>
                    <p:blipFill>
                      <a:blip r:embed="rId5"/>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228600" y="5142312"/>
            <a:ext cx="4929246" cy="1200329"/>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F3638-0C90-4421-8F94-B6AAACFF5DA6}"/>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4E6D4BB0-B943-43E4-954F-D7F751A6B7C2}"/>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F12E5CAC-DFCE-45F0-9720-CBFA5A113F35}"/>
              </a:ext>
            </a:extLst>
          </p:cNvPr>
          <p:cNvSpPr>
            <a:spLocks noGrp="1"/>
          </p:cNvSpPr>
          <p:nvPr>
            <p:ph type="sldNum" sz="quarter" idx="12"/>
          </p:nvPr>
        </p:nvSpPr>
        <p:spPr/>
        <p:txBody>
          <a:bodyPr/>
          <a:lstStyle/>
          <a:p>
            <a:fld id="{CE368B07-CEBF-4C80-90AF-53B34FA04CF3}" type="slidenum">
              <a:rPr lang="en-US" smtClean="0"/>
              <a:t>17</a:t>
            </a:fld>
            <a:endParaRPr lang="en-US"/>
          </a:p>
        </p:txBody>
      </p:sp>
      <p:sp>
        <p:nvSpPr>
          <p:cNvPr id="5" name="TextBox 4">
            <a:extLst>
              <a:ext uri="{FF2B5EF4-FFF2-40B4-BE49-F238E27FC236}">
                <a16:creationId xmlns:a16="http://schemas.microsoft.com/office/drawing/2014/main" id="{3B50C839-B706-4F4C-8C19-DC23E678BA3D}"/>
              </a:ext>
            </a:extLst>
          </p:cNvPr>
          <p:cNvSpPr txBox="1"/>
          <p:nvPr/>
        </p:nvSpPr>
        <p:spPr>
          <a:xfrm>
            <a:off x="304800" y="228600"/>
            <a:ext cx="8001000" cy="1938992"/>
          </a:xfrm>
          <a:prstGeom prst="rect">
            <a:avLst/>
          </a:prstGeom>
          <a:noFill/>
        </p:spPr>
        <p:txBody>
          <a:bodyPr wrap="square" rtlCol="0">
            <a:spAutoFit/>
          </a:bodyPr>
          <a:lstStyle/>
          <a:p>
            <a:r>
              <a:rPr lang="en-US" sz="2400" dirty="0">
                <a:latin typeface="+mj-lt"/>
              </a:rPr>
              <a:t>Your question -- </a:t>
            </a:r>
            <a:r>
              <a:rPr lang="en-US" sz="2400" dirty="0"/>
              <a:t>In E = E_CM + E _</a:t>
            </a:r>
            <a:r>
              <a:rPr lang="en-US" sz="2400" dirty="0" err="1"/>
              <a:t>rel</a:t>
            </a:r>
            <a:r>
              <a:rPr lang="en-US" sz="2400" dirty="0"/>
              <a:t>, what does </a:t>
            </a:r>
            <a:r>
              <a:rPr lang="en-US" sz="2400" dirty="0" err="1"/>
              <a:t>rel</a:t>
            </a:r>
            <a:r>
              <a:rPr lang="en-US" sz="2400" dirty="0"/>
              <a:t> mean? Relative?</a:t>
            </a:r>
          </a:p>
          <a:p>
            <a:endParaRPr lang="en-US" sz="2400" dirty="0">
              <a:latin typeface="+mj-lt"/>
            </a:endParaRPr>
          </a:p>
          <a:p>
            <a:endParaRPr lang="en-US" sz="2400" dirty="0">
              <a:latin typeface="+mj-lt"/>
            </a:endParaRPr>
          </a:p>
          <a:p>
            <a:r>
              <a:rPr lang="en-US" sz="2400" dirty="0">
                <a:latin typeface="+mj-lt"/>
              </a:rPr>
              <a:t>Comment -- Yes</a:t>
            </a:r>
          </a:p>
        </p:txBody>
      </p:sp>
      <p:graphicFrame>
        <p:nvGraphicFramePr>
          <p:cNvPr id="6" name="Object 5">
            <a:extLst>
              <a:ext uri="{FF2B5EF4-FFF2-40B4-BE49-F238E27FC236}">
                <a16:creationId xmlns:a16="http://schemas.microsoft.com/office/drawing/2014/main" id="{12F0D691-680D-486B-B72B-806D88A745BF}"/>
              </a:ext>
            </a:extLst>
          </p:cNvPr>
          <p:cNvGraphicFramePr>
            <a:graphicFrameLocks noChangeAspect="1"/>
          </p:cNvGraphicFramePr>
          <p:nvPr>
            <p:extLst>
              <p:ext uri="{D42A27DB-BD31-4B8C-83A1-F6EECF244321}">
                <p14:modId xmlns:p14="http://schemas.microsoft.com/office/powerpoint/2010/main" val="188271486"/>
              </p:ext>
            </p:extLst>
          </p:nvPr>
        </p:nvGraphicFramePr>
        <p:xfrm>
          <a:off x="990600" y="2590800"/>
          <a:ext cx="6465888" cy="3219450"/>
        </p:xfrm>
        <a:graphic>
          <a:graphicData uri="http://schemas.openxmlformats.org/presentationml/2006/ole">
            <mc:AlternateContent xmlns:mc="http://schemas.openxmlformats.org/markup-compatibility/2006">
              <mc:Choice xmlns:v="urn:schemas-microsoft-com:vml" Requires="v">
                <p:oleObj spid="_x0000_s70669" name="Equation" r:id="rId3" imgW="2654280" imgH="1320480" progId="Equation.DSMT4">
                  <p:embed/>
                </p:oleObj>
              </mc:Choice>
              <mc:Fallback>
                <p:oleObj name="Equation" r:id="rId3" imgW="2654280" imgH="1320480" progId="Equation.DSMT4">
                  <p:embed/>
                  <p:pic>
                    <p:nvPicPr>
                      <p:cNvPr id="10" name="Object 9"/>
                      <p:cNvPicPr/>
                      <p:nvPr/>
                    </p:nvPicPr>
                    <p:blipFill>
                      <a:blip r:embed="rId4"/>
                      <a:stretch>
                        <a:fillRect/>
                      </a:stretch>
                    </p:blipFill>
                    <p:spPr>
                      <a:xfrm>
                        <a:off x="990600" y="2590800"/>
                        <a:ext cx="6465888" cy="3219450"/>
                      </a:xfrm>
                      <a:prstGeom prst="rect">
                        <a:avLst/>
                      </a:prstGeom>
                    </p:spPr>
                  </p:pic>
                </p:oleObj>
              </mc:Fallback>
            </mc:AlternateContent>
          </a:graphicData>
        </a:graphic>
      </p:graphicFrame>
    </p:spTree>
    <p:extLst>
      <p:ext uri="{BB962C8B-B14F-4D97-AF65-F5344CB8AC3E}">
        <p14:creationId xmlns:p14="http://schemas.microsoft.com/office/powerpoint/2010/main" val="2839314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9AEE6F-4D71-4083-BF1E-A9F1B113BBAF}"/>
              </a:ext>
            </a:extLst>
          </p:cNvPr>
          <p:cNvSpPr/>
          <p:nvPr/>
        </p:nvSpPr>
        <p:spPr>
          <a:xfrm>
            <a:off x="4191000" y="1828800"/>
            <a:ext cx="3276600" cy="2819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810611842"/>
              </p:ext>
            </p:extLst>
          </p:nvPr>
        </p:nvGraphicFramePr>
        <p:xfrm>
          <a:off x="914400" y="1231900"/>
          <a:ext cx="6465887" cy="2197100"/>
        </p:xfrm>
        <a:graphic>
          <a:graphicData uri="http://schemas.openxmlformats.org/presentationml/2006/ole">
            <mc:AlternateContent xmlns:mc="http://schemas.openxmlformats.org/markup-compatibility/2006">
              <mc:Choice xmlns:v="urn:schemas-microsoft-com:vml" Requires="v">
                <p:oleObj spid="_x0000_s65677" name="Equation" r:id="rId4" imgW="2654280" imgH="901440" progId="Equation.DSMT4">
                  <p:embed/>
                </p:oleObj>
              </mc:Choice>
              <mc:Fallback>
                <p:oleObj name="Equation" r:id="rId4" imgW="2654280" imgH="901440" progId="Equation.DSMT4">
                  <p:embed/>
                  <p:pic>
                    <p:nvPicPr>
                      <p:cNvPr id="10" name="Object 9"/>
                      <p:cNvPicPr/>
                      <p:nvPr/>
                    </p:nvPicPr>
                    <p:blipFill>
                      <a:blip r:embed="rId5"/>
                      <a:stretch>
                        <a:fillRect/>
                      </a:stretch>
                    </p:blipFill>
                    <p:spPr>
                      <a:xfrm>
                        <a:off x="914400" y="1231900"/>
                        <a:ext cx="6465887" cy="21971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CAD092B7-5F5C-4713-B212-FB29F7D59FE1}"/>
              </a:ext>
            </a:extLst>
          </p:cNvPr>
          <p:cNvSpPr txBox="1"/>
          <p:nvPr/>
        </p:nvSpPr>
        <p:spPr>
          <a:xfrm>
            <a:off x="4419600" y="3962400"/>
            <a:ext cx="2819400" cy="461665"/>
          </a:xfrm>
          <a:prstGeom prst="rect">
            <a:avLst/>
          </a:prstGeom>
          <a:noFill/>
        </p:spPr>
        <p:txBody>
          <a:bodyPr wrap="square" rtlCol="0">
            <a:spAutoFit/>
          </a:bodyPr>
          <a:lstStyle/>
          <a:p>
            <a:r>
              <a:rPr lang="en-US" sz="2400" b="1" dirty="0">
                <a:latin typeface="+mj-lt"/>
              </a:rPr>
              <a:t>Focus of analysis</a:t>
            </a:r>
          </a:p>
        </p:txBody>
      </p:sp>
      <p:graphicFrame>
        <p:nvGraphicFramePr>
          <p:cNvPr id="8" name="Object 7">
            <a:extLst>
              <a:ext uri="{FF2B5EF4-FFF2-40B4-BE49-F238E27FC236}">
                <a16:creationId xmlns:a16="http://schemas.microsoft.com/office/drawing/2014/main" id="{65B4A4C8-79C6-43F2-8515-131996C76B04}"/>
              </a:ext>
            </a:extLst>
          </p:cNvPr>
          <p:cNvGraphicFramePr>
            <a:graphicFrameLocks noChangeAspect="1"/>
          </p:cNvGraphicFramePr>
          <p:nvPr>
            <p:extLst>
              <p:ext uri="{D42A27DB-BD31-4B8C-83A1-F6EECF244321}">
                <p14:modId xmlns:p14="http://schemas.microsoft.com/office/powerpoint/2010/main" val="1739135783"/>
              </p:ext>
            </p:extLst>
          </p:nvPr>
        </p:nvGraphicFramePr>
        <p:xfrm>
          <a:off x="2057400" y="4579422"/>
          <a:ext cx="3581400" cy="1831092"/>
        </p:xfrm>
        <a:graphic>
          <a:graphicData uri="http://schemas.openxmlformats.org/presentationml/2006/ole">
            <mc:AlternateContent xmlns:mc="http://schemas.openxmlformats.org/markup-compatibility/2006">
              <mc:Choice xmlns:v="urn:schemas-microsoft-com:vml" Requires="v">
                <p:oleObj spid="_x0000_s65678" name="Equation" r:id="rId6" imgW="1688760" imgH="863280" progId="Equation.DSMT4">
                  <p:embed/>
                </p:oleObj>
              </mc:Choice>
              <mc:Fallback>
                <p:oleObj name="Equation" r:id="rId6" imgW="1688760" imgH="863280" progId="Equation.DSMT4">
                  <p:embed/>
                  <p:pic>
                    <p:nvPicPr>
                      <p:cNvPr id="0" name=""/>
                      <p:cNvPicPr/>
                      <p:nvPr/>
                    </p:nvPicPr>
                    <p:blipFill>
                      <a:blip r:embed="rId7"/>
                      <a:stretch>
                        <a:fillRect/>
                      </a:stretch>
                    </p:blipFill>
                    <p:spPr>
                      <a:xfrm>
                        <a:off x="2057400" y="4579422"/>
                        <a:ext cx="3581400" cy="1831092"/>
                      </a:xfrm>
                      <a:prstGeom prst="rect">
                        <a:avLst/>
                      </a:prstGeom>
                    </p:spPr>
                  </p:pic>
                </p:oleObj>
              </mc:Fallback>
            </mc:AlternateContent>
          </a:graphicData>
        </a:graphic>
      </p:graphicFrame>
      <p:sp>
        <p:nvSpPr>
          <p:cNvPr id="7" name="Right Brace 6">
            <a:extLst>
              <a:ext uri="{FF2B5EF4-FFF2-40B4-BE49-F238E27FC236}">
                <a16:creationId xmlns:a16="http://schemas.microsoft.com/office/drawing/2014/main" id="{AFD49F20-3745-40B7-82A8-156A2A9BBF71}"/>
              </a:ext>
            </a:extLst>
          </p:cNvPr>
          <p:cNvSpPr/>
          <p:nvPr/>
        </p:nvSpPr>
        <p:spPr>
          <a:xfrm rot="5400000">
            <a:off x="4389438" y="4900444"/>
            <a:ext cx="365123" cy="13716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9" name="Object 8">
            <a:extLst>
              <a:ext uri="{FF2B5EF4-FFF2-40B4-BE49-F238E27FC236}">
                <a16:creationId xmlns:a16="http://schemas.microsoft.com/office/drawing/2014/main" id="{0A024024-93E1-40DB-A892-A2F1D68D0517}"/>
              </a:ext>
            </a:extLst>
          </p:cNvPr>
          <p:cNvGraphicFramePr>
            <a:graphicFrameLocks noChangeAspect="1"/>
          </p:cNvGraphicFramePr>
          <p:nvPr>
            <p:extLst>
              <p:ext uri="{D42A27DB-BD31-4B8C-83A1-F6EECF244321}">
                <p14:modId xmlns:p14="http://schemas.microsoft.com/office/powerpoint/2010/main" val="2918622394"/>
              </p:ext>
            </p:extLst>
          </p:nvPr>
        </p:nvGraphicFramePr>
        <p:xfrm>
          <a:off x="6188795" y="302697"/>
          <a:ext cx="2557610" cy="1227653"/>
        </p:xfrm>
        <a:graphic>
          <a:graphicData uri="http://schemas.openxmlformats.org/presentationml/2006/ole">
            <mc:AlternateContent xmlns:mc="http://schemas.openxmlformats.org/markup-compatibility/2006">
              <mc:Choice xmlns:v="urn:schemas-microsoft-com:vml" Requires="v">
                <p:oleObj spid="_x0000_s65679" name="Equation" r:id="rId8" imgW="1269720" imgH="609480" progId="Equation.DSMT4">
                  <p:embed/>
                </p:oleObj>
              </mc:Choice>
              <mc:Fallback>
                <p:oleObj name="Equation" r:id="rId8" imgW="1269720" imgH="609480" progId="Equation.DSMT4">
                  <p:embed/>
                  <p:pic>
                    <p:nvPicPr>
                      <p:cNvPr id="0" name=""/>
                      <p:cNvPicPr/>
                      <p:nvPr/>
                    </p:nvPicPr>
                    <p:blipFill>
                      <a:blip r:embed="rId9"/>
                      <a:stretch>
                        <a:fillRect/>
                      </a:stretch>
                    </p:blipFill>
                    <p:spPr>
                      <a:xfrm>
                        <a:off x="6188795" y="302697"/>
                        <a:ext cx="2557610" cy="1227653"/>
                      </a:xfrm>
                      <a:prstGeom prst="rect">
                        <a:avLst/>
                      </a:prstGeom>
                    </p:spPr>
                  </p:pic>
                </p:oleObj>
              </mc:Fallback>
            </mc:AlternateContent>
          </a:graphicData>
        </a:graphic>
      </p:graphicFrame>
      <p:sp>
        <p:nvSpPr>
          <p:cNvPr id="11" name="Arrow: Up 10">
            <a:extLst>
              <a:ext uri="{FF2B5EF4-FFF2-40B4-BE49-F238E27FC236}">
                <a16:creationId xmlns:a16="http://schemas.microsoft.com/office/drawing/2014/main" id="{54B4F853-55D1-4BF7-95D2-0052B307D2D9}"/>
              </a:ext>
            </a:extLst>
          </p:cNvPr>
          <p:cNvSpPr/>
          <p:nvPr/>
        </p:nvSpPr>
        <p:spPr>
          <a:xfrm rot="3284188">
            <a:off x="5304370" y="838169"/>
            <a:ext cx="533400" cy="1282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09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29F26B-3C8A-4F38-8B1E-869432A9B456}"/>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0A05564D-B92D-495D-A463-91963E635A5F}"/>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FDCC857D-E077-41F7-93D1-183050A297AB}"/>
              </a:ext>
            </a:extLst>
          </p:cNvPr>
          <p:cNvSpPr>
            <a:spLocks noGrp="1"/>
          </p:cNvSpPr>
          <p:nvPr>
            <p:ph type="sldNum" sz="quarter" idx="12"/>
          </p:nvPr>
        </p:nvSpPr>
        <p:spPr/>
        <p:txBody>
          <a:bodyPr/>
          <a:lstStyle/>
          <a:p>
            <a:fld id="{CE368B07-CEBF-4C80-90AF-53B34FA04CF3}" type="slidenum">
              <a:rPr lang="en-US" smtClean="0"/>
              <a:t>19</a:t>
            </a:fld>
            <a:endParaRPr lang="en-US"/>
          </a:p>
        </p:txBody>
      </p:sp>
      <p:sp>
        <p:nvSpPr>
          <p:cNvPr id="5" name="TextBox 4">
            <a:extLst>
              <a:ext uri="{FF2B5EF4-FFF2-40B4-BE49-F238E27FC236}">
                <a16:creationId xmlns:a16="http://schemas.microsoft.com/office/drawing/2014/main" id="{1D653ADB-0D9C-47A2-93E8-F29B13EF6B4C}"/>
              </a:ext>
            </a:extLst>
          </p:cNvPr>
          <p:cNvSpPr txBox="1"/>
          <p:nvPr/>
        </p:nvSpPr>
        <p:spPr>
          <a:xfrm>
            <a:off x="457200" y="304800"/>
            <a:ext cx="7391400" cy="461665"/>
          </a:xfrm>
          <a:prstGeom prst="rect">
            <a:avLst/>
          </a:prstGeom>
          <a:noFill/>
        </p:spPr>
        <p:txBody>
          <a:bodyPr wrap="square" rtlCol="0">
            <a:spAutoFit/>
          </a:bodyPr>
          <a:lstStyle/>
          <a:p>
            <a:r>
              <a:rPr lang="en-US" sz="2400" dirty="0">
                <a:latin typeface="+mj-lt"/>
              </a:rPr>
              <a:t>Comment on HW #2</a:t>
            </a:r>
          </a:p>
        </p:txBody>
      </p:sp>
      <p:graphicFrame>
        <p:nvGraphicFramePr>
          <p:cNvPr id="7" name="Object 6">
            <a:extLst>
              <a:ext uri="{FF2B5EF4-FFF2-40B4-BE49-F238E27FC236}">
                <a16:creationId xmlns:a16="http://schemas.microsoft.com/office/drawing/2014/main" id="{3D3AABDA-50CF-4728-9A48-52E67229B475}"/>
              </a:ext>
            </a:extLst>
          </p:cNvPr>
          <p:cNvGraphicFramePr>
            <a:graphicFrameLocks noChangeAspect="1"/>
          </p:cNvGraphicFramePr>
          <p:nvPr>
            <p:extLst>
              <p:ext uri="{D42A27DB-BD31-4B8C-83A1-F6EECF244321}">
                <p14:modId xmlns:p14="http://schemas.microsoft.com/office/powerpoint/2010/main" val="2434166677"/>
              </p:ext>
            </p:extLst>
          </p:nvPr>
        </p:nvGraphicFramePr>
        <p:xfrm>
          <a:off x="1066800" y="914400"/>
          <a:ext cx="3581400" cy="1831092"/>
        </p:xfrm>
        <a:graphic>
          <a:graphicData uri="http://schemas.openxmlformats.org/presentationml/2006/ole">
            <mc:AlternateContent xmlns:mc="http://schemas.openxmlformats.org/markup-compatibility/2006">
              <mc:Choice xmlns:v="urn:schemas-microsoft-com:vml" Requires="v">
                <p:oleObj spid="_x0000_s71704" name="Equation" r:id="rId3" imgW="1688760" imgH="863280" progId="Equation.DSMT4">
                  <p:embed/>
                </p:oleObj>
              </mc:Choice>
              <mc:Fallback>
                <p:oleObj name="Equation" r:id="rId3" imgW="1688760" imgH="863280" progId="Equation.DSMT4">
                  <p:embed/>
                  <p:pic>
                    <p:nvPicPr>
                      <p:cNvPr id="8" name="Object 7">
                        <a:extLst>
                          <a:ext uri="{FF2B5EF4-FFF2-40B4-BE49-F238E27FC236}">
                            <a16:creationId xmlns:a16="http://schemas.microsoft.com/office/drawing/2014/main" id="{65B4A4C8-79C6-43F2-8515-131996C76B04}"/>
                          </a:ext>
                        </a:extLst>
                      </p:cNvPr>
                      <p:cNvPicPr/>
                      <p:nvPr/>
                    </p:nvPicPr>
                    <p:blipFill>
                      <a:blip r:embed="rId4"/>
                      <a:stretch>
                        <a:fillRect/>
                      </a:stretch>
                    </p:blipFill>
                    <p:spPr>
                      <a:xfrm>
                        <a:off x="1066800" y="914400"/>
                        <a:ext cx="3581400" cy="1831092"/>
                      </a:xfrm>
                      <a:prstGeom prst="rect">
                        <a:avLst/>
                      </a:prstGeom>
                    </p:spPr>
                  </p:pic>
                </p:oleObj>
              </mc:Fallback>
            </mc:AlternateContent>
          </a:graphicData>
        </a:graphic>
      </p:graphicFrame>
      <p:sp>
        <p:nvSpPr>
          <p:cNvPr id="8" name="Right Brace 7">
            <a:extLst>
              <a:ext uri="{FF2B5EF4-FFF2-40B4-BE49-F238E27FC236}">
                <a16:creationId xmlns:a16="http://schemas.microsoft.com/office/drawing/2014/main" id="{98EEFC4C-3852-4BB4-AD33-F7D9A7D159CC}"/>
              </a:ext>
            </a:extLst>
          </p:cNvPr>
          <p:cNvSpPr/>
          <p:nvPr/>
        </p:nvSpPr>
        <p:spPr>
          <a:xfrm rot="5400000">
            <a:off x="3398838" y="1235422"/>
            <a:ext cx="365123" cy="13716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9" name="Object 8">
            <a:extLst>
              <a:ext uri="{FF2B5EF4-FFF2-40B4-BE49-F238E27FC236}">
                <a16:creationId xmlns:a16="http://schemas.microsoft.com/office/drawing/2014/main" id="{38B34CA4-F015-4C80-8C5C-199568221199}"/>
              </a:ext>
            </a:extLst>
          </p:cNvPr>
          <p:cNvGraphicFramePr>
            <a:graphicFrameLocks noChangeAspect="1"/>
          </p:cNvGraphicFramePr>
          <p:nvPr>
            <p:extLst>
              <p:ext uri="{D42A27DB-BD31-4B8C-83A1-F6EECF244321}">
                <p14:modId xmlns:p14="http://schemas.microsoft.com/office/powerpoint/2010/main" val="3146187371"/>
              </p:ext>
            </p:extLst>
          </p:nvPr>
        </p:nvGraphicFramePr>
        <p:xfrm>
          <a:off x="1263095" y="3274308"/>
          <a:ext cx="4789010" cy="1831092"/>
        </p:xfrm>
        <a:graphic>
          <a:graphicData uri="http://schemas.openxmlformats.org/presentationml/2006/ole">
            <mc:AlternateContent xmlns:mc="http://schemas.openxmlformats.org/markup-compatibility/2006">
              <mc:Choice xmlns:v="urn:schemas-microsoft-com:vml" Requires="v">
                <p:oleObj spid="_x0000_s71705" name="Equation" r:id="rId5" imgW="1726920" imgH="660240" progId="Equation.DSMT4">
                  <p:embed/>
                </p:oleObj>
              </mc:Choice>
              <mc:Fallback>
                <p:oleObj name="Equation" r:id="rId5" imgW="1726920" imgH="660240" progId="Equation.DSMT4">
                  <p:embed/>
                  <p:pic>
                    <p:nvPicPr>
                      <p:cNvPr id="0" name=""/>
                      <p:cNvPicPr/>
                      <p:nvPr/>
                    </p:nvPicPr>
                    <p:blipFill>
                      <a:blip r:embed="rId6"/>
                      <a:stretch>
                        <a:fillRect/>
                      </a:stretch>
                    </p:blipFill>
                    <p:spPr>
                      <a:xfrm>
                        <a:off x="1263095" y="3274308"/>
                        <a:ext cx="4789010" cy="1831092"/>
                      </a:xfrm>
                      <a:prstGeom prst="rect">
                        <a:avLst/>
                      </a:prstGeom>
                    </p:spPr>
                  </p:pic>
                </p:oleObj>
              </mc:Fallback>
            </mc:AlternateContent>
          </a:graphicData>
        </a:graphic>
      </p:graphicFrame>
    </p:spTree>
    <p:extLst>
      <p:ext uri="{BB962C8B-B14F-4D97-AF65-F5344CB8AC3E}">
        <p14:creationId xmlns:p14="http://schemas.microsoft.com/office/powerpoint/2010/main" val="415009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1F385A-7851-49BB-9BCF-11230C70F457}"/>
              </a:ext>
            </a:extLst>
          </p:cNvPr>
          <p:cNvPicPr>
            <a:picLocks noChangeAspect="1"/>
          </p:cNvPicPr>
          <p:nvPr/>
        </p:nvPicPr>
        <p:blipFill>
          <a:blip r:embed="rId3"/>
          <a:stretch>
            <a:fillRect/>
          </a:stretch>
        </p:blipFill>
        <p:spPr>
          <a:xfrm>
            <a:off x="509587" y="1771650"/>
            <a:ext cx="8124825" cy="3314700"/>
          </a:xfrm>
          <a:prstGeom prst="rect">
            <a:avLst/>
          </a:prstGeom>
        </p:spPr>
      </p:pic>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sp>
        <p:nvSpPr>
          <p:cNvPr id="6" name="Oval 5"/>
          <p:cNvSpPr/>
          <p:nvPr/>
        </p:nvSpPr>
        <p:spPr>
          <a:xfrm>
            <a:off x="5791200" y="1600200"/>
            <a:ext cx="2971800" cy="2895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7344" y="261202"/>
            <a:ext cx="8506326" cy="830997"/>
          </a:xfrm>
          <a:prstGeom prst="rect">
            <a:avLst/>
          </a:prstGeom>
          <a:noFill/>
        </p:spPr>
        <p:txBody>
          <a:bodyPr wrap="square" rtlCol="0">
            <a:spAutoFit/>
          </a:bodyPr>
          <a:lstStyle/>
          <a:p>
            <a:r>
              <a:rPr lang="en-US" sz="2400" dirty="0">
                <a:latin typeface="+mj-lt"/>
              </a:rPr>
              <a:t>Physics colloquium Thursday at 4 PM – </a:t>
            </a:r>
          </a:p>
          <a:p>
            <a:r>
              <a:rPr lang="en-US" sz="2400" dirty="0">
                <a:latin typeface="+mj-lt"/>
                <a:hlinkClick r:id="rId4"/>
              </a:rPr>
              <a:t>https://www.physics.wfu.edu/</a:t>
            </a:r>
            <a:endParaRPr lang="en-US" sz="2400" dirty="0">
              <a:latin typeface="+mj-lt"/>
            </a:endParaRPr>
          </a:p>
        </p:txBody>
      </p:sp>
    </p:spTree>
    <p:extLst>
      <p:ext uri="{BB962C8B-B14F-4D97-AF65-F5344CB8AC3E}">
        <p14:creationId xmlns:p14="http://schemas.microsoft.com/office/powerpoint/2010/main" val="198403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spid="_x0000_s60861" name="数式" r:id="rId5" imgW="787320" imgH="444240" progId="Equation.3">
                  <p:embed/>
                </p:oleObj>
              </mc:Choice>
              <mc:Fallback>
                <p:oleObj name="数式" r:id="rId5" imgW="787320" imgH="444240" progId="Equation.3">
                  <p:embed/>
                  <p:pic>
                    <p:nvPicPr>
                      <p:cNvPr id="0" name=""/>
                      <p:cNvPicPr>
                        <a:picLocks noChangeAspect="1" noChangeArrowheads="1"/>
                      </p:cNvPicPr>
                      <p:nvPr/>
                    </p:nvPicPr>
                    <p:blipFill>
                      <a:blip r:embed="rId6"/>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spid="_x0000_s60862" name="Equation" r:id="rId7" imgW="1688760" imgH="457200" progId="Equation.DSMT4">
                  <p:embed/>
                </p:oleObj>
              </mc:Choice>
              <mc:Fallback>
                <p:oleObj name="Equation" r:id="rId7" imgW="1688760" imgH="457200" progId="Equation.DSMT4">
                  <p:embed/>
                  <p:pic>
                    <p:nvPicPr>
                      <p:cNvPr id="0" name=""/>
                      <p:cNvPicPr/>
                      <p:nvPr/>
                    </p:nvPicPr>
                    <p:blipFill>
                      <a:blip r:embed="rId8"/>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spid="_x0000_s60863" name="Equation" r:id="rId9" imgW="457200" imgH="266400" progId="Equation.DSMT4">
                  <p:embed/>
                </p:oleObj>
              </mc:Choice>
              <mc:Fallback>
                <p:oleObj name="Equation" r:id="rId9" imgW="457200" imgH="266400" progId="Equation.DSMT4">
                  <p:embed/>
                  <p:pic>
                    <p:nvPicPr>
                      <p:cNvPr id="0" name=""/>
                      <p:cNvPicPr>
                        <a:picLocks noChangeAspect="1" noChangeArrowheads="1"/>
                      </p:cNvPicPr>
                      <p:nvPr/>
                    </p:nvPicPr>
                    <p:blipFill>
                      <a:blip r:embed="rId10"/>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spid="_x0000_s60864" name="Equation" r:id="rId11" imgW="545760" imgH="634680" progId="Equation.DSMT4">
                  <p:embed/>
                </p:oleObj>
              </mc:Choice>
              <mc:Fallback>
                <p:oleObj name="Equation" r:id="rId11" imgW="545760" imgH="634680" progId="Equation.DSMT4">
                  <p:embed/>
                  <p:pic>
                    <p:nvPicPr>
                      <p:cNvPr id="0" name=""/>
                      <p:cNvPicPr>
                        <a:picLocks noChangeAspect="1" noChangeArrowheads="1"/>
                      </p:cNvPicPr>
                      <p:nvPr/>
                    </p:nvPicPr>
                    <p:blipFill>
                      <a:blip r:embed="rId12"/>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spid="_x0000_s60865" name="Equation" r:id="rId13" imgW="1002960" imgH="634680" progId="Equation.DSMT4">
                  <p:embed/>
                </p:oleObj>
              </mc:Choice>
              <mc:Fallback>
                <p:oleObj name="Equation" r:id="rId13" imgW="1002960" imgH="634680" progId="Equation.DSMT4">
                  <p:embed/>
                  <p:pic>
                    <p:nvPicPr>
                      <p:cNvPr id="0" name=""/>
                      <p:cNvPicPr>
                        <a:picLocks noChangeAspect="1" noChangeArrowheads="1"/>
                      </p:cNvPicPr>
                      <p:nvPr/>
                    </p:nvPicPr>
                    <p:blipFill>
                      <a:blip r:embed="rId14"/>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37032228"/>
              </p:ext>
            </p:extLst>
          </p:nvPr>
        </p:nvGraphicFramePr>
        <p:xfrm>
          <a:off x="2837276" y="5463303"/>
          <a:ext cx="6029325" cy="1082675"/>
        </p:xfrm>
        <a:graphic>
          <a:graphicData uri="http://schemas.openxmlformats.org/presentationml/2006/ole">
            <mc:AlternateContent xmlns:mc="http://schemas.openxmlformats.org/markup-compatibility/2006">
              <mc:Choice xmlns:v="urn:schemas-microsoft-com:vml" Requires="v">
                <p:oleObj spid="_x0000_s60866" name="Equation" r:id="rId15" imgW="2476440" imgH="444240" progId="Equation.DSMT4">
                  <p:embed/>
                </p:oleObj>
              </mc:Choice>
              <mc:Fallback>
                <p:oleObj name="Equation" r:id="rId15" imgW="2476440" imgH="444240" progId="Equation.DSMT4">
                  <p:embed/>
                  <p:pic>
                    <p:nvPicPr>
                      <p:cNvPr id="0" name=""/>
                      <p:cNvPicPr/>
                      <p:nvPr/>
                    </p:nvPicPr>
                    <p:blipFill>
                      <a:blip r:embed="rId16"/>
                      <a:stretch>
                        <a:fillRect/>
                      </a:stretch>
                    </p:blipFill>
                    <p:spPr>
                      <a:xfrm>
                        <a:off x="2837276" y="546330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199670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BA6E7-108D-4F94-9D1D-5DEEC3F1CA4D}"/>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CAB8F76D-2576-4781-A294-A4BB1CEA2174}"/>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4960887B-61C6-4B53-AA31-49F98474032C}"/>
              </a:ext>
            </a:extLst>
          </p:cNvPr>
          <p:cNvSpPr>
            <a:spLocks noGrp="1"/>
          </p:cNvSpPr>
          <p:nvPr>
            <p:ph type="sldNum" sz="quarter" idx="12"/>
          </p:nvPr>
        </p:nvSpPr>
        <p:spPr/>
        <p:txBody>
          <a:bodyPr/>
          <a:lstStyle/>
          <a:p>
            <a:fld id="{CE368B07-CEBF-4C80-90AF-53B34FA04CF3}" type="slidenum">
              <a:rPr lang="en-US" smtClean="0"/>
              <a:t>21</a:t>
            </a:fld>
            <a:endParaRPr lang="en-US"/>
          </a:p>
        </p:txBody>
      </p:sp>
      <p:sp>
        <p:nvSpPr>
          <p:cNvPr id="5" name="TextBox 4">
            <a:extLst>
              <a:ext uri="{FF2B5EF4-FFF2-40B4-BE49-F238E27FC236}">
                <a16:creationId xmlns:a16="http://schemas.microsoft.com/office/drawing/2014/main" id="{8828FBD9-AD7E-45FB-9C27-5638AEA2BFF3}"/>
              </a:ext>
            </a:extLst>
          </p:cNvPr>
          <p:cNvSpPr txBox="1"/>
          <p:nvPr/>
        </p:nvSpPr>
        <p:spPr>
          <a:xfrm>
            <a:off x="381000" y="136525"/>
            <a:ext cx="8077200" cy="6740307"/>
          </a:xfrm>
          <a:prstGeom prst="rect">
            <a:avLst/>
          </a:prstGeom>
          <a:noFill/>
        </p:spPr>
        <p:txBody>
          <a:bodyPr wrap="square" rtlCol="0">
            <a:spAutoFit/>
          </a:bodyPr>
          <a:lstStyle/>
          <a:p>
            <a:r>
              <a:rPr lang="en-US" sz="2400" dirty="0">
                <a:latin typeface="+mj-lt"/>
              </a:rPr>
              <a:t>Your question -- </a:t>
            </a:r>
            <a:r>
              <a:rPr lang="en-US" sz="2400" dirty="0"/>
              <a:t>So if you want your scattered particles to appear at a certain angle (theta), then you should play with the input parameter b until your particles are being picked up by your fixed detector?  I guess the </a:t>
            </a:r>
            <a:r>
              <a:rPr lang="en-US" sz="2400" dirty="0" err="1"/>
              <a:t>E</a:t>
            </a:r>
            <a:r>
              <a:rPr lang="en-US" sz="2400" i="1" dirty="0" err="1"/>
              <a:t>rel</a:t>
            </a:r>
            <a:r>
              <a:rPr lang="en-US" sz="2400" dirty="0"/>
              <a:t> could also be played with to vary K in the equation.</a:t>
            </a:r>
          </a:p>
          <a:p>
            <a:endParaRPr lang="en-US" sz="2400" dirty="0"/>
          </a:p>
          <a:p>
            <a:r>
              <a:rPr lang="en-US" sz="2400" dirty="0"/>
              <a:t>Comment – This is a very good question concerning what are the variables we have control over and which are fixed by the physics.    In general whatever variables are fixed in the lab frame translates into particular variables in the center of mass frame.    From that viewpoint, if you prepare a beam of particles with a given energy, that will fix </a:t>
            </a:r>
            <a:r>
              <a:rPr lang="en-US" sz="2400" i="1" dirty="0" err="1"/>
              <a:t>E</a:t>
            </a:r>
            <a:r>
              <a:rPr lang="en-US" sz="2400" i="1" baseline="-25000" dirty="0" err="1"/>
              <a:t>rel</a:t>
            </a:r>
            <a:r>
              <a:rPr lang="en-US" sz="2400" i="1" baseline="-25000" dirty="0"/>
              <a:t> .</a:t>
            </a:r>
            <a:r>
              <a:rPr lang="en-US" sz="2400" i="1" baseline="30000" dirty="0"/>
              <a:t> </a:t>
            </a:r>
            <a:r>
              <a:rPr lang="en-US" sz="2400" dirty="0"/>
              <a:t>Typically the interaction parameters are fixed by the physics.    The impact parameter </a:t>
            </a:r>
            <a:r>
              <a:rPr lang="en-US" sz="2400" i="1" dirty="0"/>
              <a:t>b</a:t>
            </a:r>
            <a:r>
              <a:rPr lang="en-US" sz="2400" dirty="0"/>
              <a:t> does vary throughout the beam profile and depending on the particle trajectories will result in various detector signals as a function of scattering angle.</a:t>
            </a:r>
            <a:endParaRPr lang="en-US" sz="2400" i="1" dirty="0"/>
          </a:p>
          <a:p>
            <a:endParaRPr lang="en-US" sz="2400" dirty="0">
              <a:latin typeface="+mj-lt"/>
            </a:endParaRPr>
          </a:p>
        </p:txBody>
      </p:sp>
    </p:spTree>
    <p:extLst>
      <p:ext uri="{BB962C8B-B14F-4D97-AF65-F5344CB8AC3E}">
        <p14:creationId xmlns:p14="http://schemas.microsoft.com/office/powerpoint/2010/main" val="2032921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Figure from F&amp;W:</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4687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pic>
        <p:nvPicPr>
          <p:cNvPr id="5" name="Picture 2" descr="http://hyperphysics.phy-astr.gsu.edu/hbase/nuclear/imgnuc/geigmar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4419600" cy="4070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nvGraphicFramePr>
        <p:xfrm>
          <a:off x="762000" y="228600"/>
          <a:ext cx="4191000" cy="1270000"/>
        </p:xfrm>
        <a:graphic>
          <a:graphicData uri="http://schemas.openxmlformats.org/presentationml/2006/ole">
            <mc:AlternateContent xmlns:mc="http://schemas.openxmlformats.org/markup-compatibility/2006">
              <mc:Choice xmlns:v="urn:schemas-microsoft-com:vml" Requires="v">
                <p:oleObj spid="_x0000_s72713" name="数式" r:id="rId5" imgW="2095200" imgH="634680" progId="Equation.3">
                  <p:embed/>
                </p:oleObj>
              </mc:Choice>
              <mc:Fallback>
                <p:oleObj name="数式" r:id="rId5" imgW="2095200" imgH="634680" progId="Equation.3">
                  <p:embed/>
                  <p:pic>
                    <p:nvPicPr>
                      <p:cNvPr id="6" name="Object 5"/>
                      <p:cNvPicPr>
                        <a:picLocks noChangeAspect="1" noChangeArrowheads="1"/>
                      </p:cNvPicPr>
                      <p:nvPr/>
                    </p:nvPicPr>
                    <p:blipFill>
                      <a:blip r:embed="rId6"/>
                      <a:srcRect/>
                      <a:stretch>
                        <a:fillRect/>
                      </a:stretch>
                    </p:blipFill>
                    <p:spPr bwMode="auto">
                      <a:xfrm>
                        <a:off x="762000" y="2286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04800" y="5867400"/>
            <a:ext cx="8686800" cy="338554"/>
          </a:xfrm>
          <a:prstGeom prst="rect">
            <a:avLst/>
          </a:prstGeom>
          <a:noFill/>
        </p:spPr>
        <p:txBody>
          <a:bodyPr wrap="square" rtlCol="0">
            <a:spAutoFit/>
          </a:bodyPr>
          <a:lstStyle/>
          <a:p>
            <a:r>
              <a:rPr lang="en-US" sz="1600" dirty="0">
                <a:latin typeface="+mj-lt"/>
              </a:rPr>
              <a:t>From webpage: </a:t>
            </a:r>
            <a:r>
              <a:rPr lang="en-US" sz="1600" dirty="0">
                <a:latin typeface="+mj-lt"/>
                <a:hlinkClick r:id="rId7"/>
              </a:rPr>
              <a:t>http://hyperphysics.phy-astr.gsu.edu/hbase/nuclear/rutsca2.html#c3</a:t>
            </a:r>
            <a:endParaRPr lang="en-US" sz="1600" dirty="0">
              <a:latin typeface="+mj-lt"/>
            </a:endParaRPr>
          </a:p>
        </p:txBody>
      </p:sp>
      <p:sp>
        <p:nvSpPr>
          <p:cNvPr id="9" name="TextBox 8">
            <a:extLst>
              <a:ext uri="{FF2B5EF4-FFF2-40B4-BE49-F238E27FC236}">
                <a16:creationId xmlns:a16="http://schemas.microsoft.com/office/drawing/2014/main" id="{8C115075-3530-4A10-BFC5-2EA3053A8B7D}"/>
              </a:ext>
            </a:extLst>
          </p:cNvPr>
          <p:cNvSpPr txBox="1"/>
          <p:nvPr/>
        </p:nvSpPr>
        <p:spPr>
          <a:xfrm>
            <a:off x="5105400" y="1371600"/>
            <a:ext cx="3276600" cy="830997"/>
          </a:xfrm>
          <a:prstGeom prst="rect">
            <a:avLst/>
          </a:prstGeom>
          <a:noFill/>
        </p:spPr>
        <p:txBody>
          <a:bodyPr wrap="square" rtlCol="0">
            <a:spAutoFit/>
          </a:bodyPr>
          <a:lstStyle/>
          <a:p>
            <a:r>
              <a:rPr lang="en-US" sz="2400" dirty="0">
                <a:latin typeface="+mj-lt"/>
              </a:rPr>
              <a:t>Example of data from Rutherford experiment</a:t>
            </a:r>
          </a:p>
        </p:txBody>
      </p:sp>
    </p:spTree>
    <p:extLst>
      <p:ext uri="{BB962C8B-B14F-4D97-AF65-F5344CB8AC3E}">
        <p14:creationId xmlns:p14="http://schemas.microsoft.com/office/powerpoint/2010/main" val="2818252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sp>
        <p:nvSpPr>
          <p:cNvPr id="14" name="Block Arc 13"/>
          <p:cNvSpPr/>
          <p:nvPr/>
        </p:nvSpPr>
        <p:spPr>
          <a:xfrm rot="13121905">
            <a:off x="2324363" y="-1085076"/>
            <a:ext cx="6992456" cy="6484215"/>
          </a:xfrm>
          <a:prstGeom prst="blockArc">
            <a:avLst>
              <a:gd name="adj1" fmla="val 10569933"/>
              <a:gd name="adj2" fmla="val 69883"/>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2362200" y="5715000"/>
            <a:ext cx="152400" cy="153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2514600" y="4495800"/>
            <a:ext cx="1066800" cy="1218438"/>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438400" y="5168265"/>
            <a:ext cx="2057400" cy="609219"/>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492282" y="5418456"/>
            <a:ext cx="2917918" cy="373506"/>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4"/>
          </p:cNvCxnSpPr>
          <p:nvPr/>
        </p:nvCxnSpPr>
        <p:spPr>
          <a:xfrm flipV="1">
            <a:off x="2438400" y="3733800"/>
            <a:ext cx="457200" cy="2135124"/>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8834513">
            <a:off x="2880905" y="4593822"/>
            <a:ext cx="11811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21" name="TextBox 20"/>
          <p:cNvSpPr txBox="1"/>
          <p:nvPr/>
        </p:nvSpPr>
        <p:spPr>
          <a:xfrm rot="21076726">
            <a:off x="3819927" y="5497075"/>
            <a:ext cx="1181100" cy="461665"/>
          </a:xfrm>
          <a:prstGeom prst="rect">
            <a:avLst/>
          </a:prstGeom>
          <a:noFill/>
        </p:spPr>
        <p:txBody>
          <a:bodyPr wrap="square" rtlCol="0">
            <a:spAutoFit/>
          </a:bodyPr>
          <a:lstStyle/>
          <a:p>
            <a:r>
              <a:rPr lang="en-US" sz="2400" i="1" dirty="0">
                <a:latin typeface="+mj-lt"/>
              </a:rPr>
              <a:t>r</a:t>
            </a:r>
            <a:r>
              <a:rPr lang="en-US" sz="2400" i="1" dirty="0">
                <a:latin typeface="Symbol" pitchFamily="18" charset="2"/>
              </a:rPr>
              <a:t>(f)</a:t>
            </a:r>
          </a:p>
        </p:txBody>
      </p:sp>
      <p:sp>
        <p:nvSpPr>
          <p:cNvPr id="22" name="TextBox 21"/>
          <p:cNvSpPr txBox="1"/>
          <p:nvPr/>
        </p:nvSpPr>
        <p:spPr>
          <a:xfrm rot="21097462">
            <a:off x="2930246" y="4229977"/>
            <a:ext cx="544559" cy="457200"/>
          </a:xfrm>
          <a:prstGeom prst="rect">
            <a:avLst/>
          </a:prstGeom>
          <a:noFill/>
        </p:spPr>
        <p:txBody>
          <a:bodyPr wrap="square" rtlCol="0">
            <a:spAutoFit/>
          </a:bodyPr>
          <a:lstStyle/>
          <a:p>
            <a:r>
              <a:rPr lang="en-US" sz="2400" dirty="0">
                <a:latin typeface="Symbol" pitchFamily="18" charset="2"/>
              </a:rPr>
              <a:t>f</a:t>
            </a:r>
          </a:p>
        </p:txBody>
      </p:sp>
      <p:sp>
        <p:nvSpPr>
          <p:cNvPr id="23" name="Arc 22"/>
          <p:cNvSpPr/>
          <p:nvPr/>
        </p:nvSpPr>
        <p:spPr>
          <a:xfrm rot="20630399">
            <a:off x="2475751" y="4724400"/>
            <a:ext cx="704046" cy="762000"/>
          </a:xfrm>
          <a:prstGeom prst="arc">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1737233708"/>
              </p:ext>
            </p:extLst>
          </p:nvPr>
        </p:nvGraphicFramePr>
        <p:xfrm>
          <a:off x="2590800" y="1748954"/>
          <a:ext cx="5790067" cy="816153"/>
        </p:xfrm>
        <a:graphic>
          <a:graphicData uri="http://schemas.openxmlformats.org/presentationml/2006/ole">
            <mc:AlternateContent xmlns:mc="http://schemas.openxmlformats.org/markup-compatibility/2006">
              <mc:Choice xmlns:v="urn:schemas-microsoft-com:vml" Requires="v">
                <p:oleObj spid="_x0000_s42143" name="Equation" r:id="rId4" imgW="4775040" imgH="672840" progId="Equation.DSMT4">
                  <p:embed/>
                </p:oleObj>
              </mc:Choice>
              <mc:Fallback>
                <p:oleObj name="Equation" r:id="rId4" imgW="4775040" imgH="672840" progId="Equation.DSMT4">
                  <p:embed/>
                  <p:pic>
                    <p:nvPicPr>
                      <p:cNvPr id="0" name=""/>
                      <p:cNvPicPr/>
                      <p:nvPr/>
                    </p:nvPicPr>
                    <p:blipFill>
                      <a:blip r:embed="rId5"/>
                      <a:stretch>
                        <a:fillRect/>
                      </a:stretch>
                    </p:blipFill>
                    <p:spPr>
                      <a:xfrm>
                        <a:off x="2590800" y="1748954"/>
                        <a:ext cx="5790067" cy="816153"/>
                      </a:xfrm>
                      <a:prstGeom prst="rect">
                        <a:avLst/>
                      </a:prstGeom>
                    </p:spPr>
                  </p:pic>
                </p:oleObj>
              </mc:Fallback>
            </mc:AlternateContent>
          </a:graphicData>
        </a:graphic>
      </p:graphicFrame>
      <p:sp>
        <p:nvSpPr>
          <p:cNvPr id="25" name="TextBox 24"/>
          <p:cNvSpPr txBox="1"/>
          <p:nvPr/>
        </p:nvSpPr>
        <p:spPr>
          <a:xfrm>
            <a:off x="3581400" y="2971800"/>
            <a:ext cx="510540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Need to find an equation for </a:t>
            </a:r>
            <a:r>
              <a:rPr lang="en-US" sz="2400" i="1" dirty="0">
                <a:latin typeface="+mj-lt"/>
              </a:rPr>
              <a:t>r(</a:t>
            </a:r>
            <a:r>
              <a:rPr lang="en-US" sz="2400" i="1" dirty="0">
                <a:latin typeface="Symbol" panose="05050102010706020507" pitchFamily="18" charset="2"/>
              </a:rPr>
              <a:t>f</a:t>
            </a:r>
            <a:r>
              <a:rPr lang="en-US" sz="2400" i="1" dirty="0">
                <a:latin typeface="+mj-lt"/>
              </a:rPr>
              <a:t>)</a:t>
            </a:r>
          </a:p>
        </p:txBody>
      </p:sp>
      <p:graphicFrame>
        <p:nvGraphicFramePr>
          <p:cNvPr id="26" name="Object 25"/>
          <p:cNvGraphicFramePr>
            <a:graphicFrameLocks noChangeAspect="1"/>
          </p:cNvGraphicFramePr>
          <p:nvPr>
            <p:extLst>
              <p:ext uri="{D42A27DB-BD31-4B8C-83A1-F6EECF244321}">
                <p14:modId xmlns:p14="http://schemas.microsoft.com/office/powerpoint/2010/main" val="2254249372"/>
              </p:ext>
            </p:extLst>
          </p:nvPr>
        </p:nvGraphicFramePr>
        <p:xfrm>
          <a:off x="769580" y="226395"/>
          <a:ext cx="4116388" cy="1114425"/>
        </p:xfrm>
        <a:graphic>
          <a:graphicData uri="http://schemas.openxmlformats.org/presentationml/2006/ole">
            <mc:AlternateContent xmlns:mc="http://schemas.openxmlformats.org/markup-compatibility/2006">
              <mc:Choice xmlns:v="urn:schemas-microsoft-com:vml" Requires="v">
                <p:oleObj spid="_x0000_s42144" name="Equation" r:id="rId6" imgW="1688760" imgH="457200" progId="Equation.DSMT4">
                  <p:embed/>
                </p:oleObj>
              </mc:Choice>
              <mc:Fallback>
                <p:oleObj name="Equation" r:id="rId6" imgW="1688760" imgH="457200" progId="Equation.DSMT4">
                  <p:embed/>
                  <p:pic>
                    <p:nvPicPr>
                      <p:cNvPr id="0" name=""/>
                      <p:cNvPicPr/>
                      <p:nvPr/>
                    </p:nvPicPr>
                    <p:blipFill>
                      <a:blip r:embed="rId7"/>
                      <a:stretch>
                        <a:fillRect/>
                      </a:stretch>
                    </p:blipFill>
                    <p:spPr>
                      <a:xfrm>
                        <a:off x="769580" y="226395"/>
                        <a:ext cx="4116388" cy="111442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E4049DD-BFED-4AF7-995E-4A1B1758E7F7}"/>
              </a:ext>
            </a:extLst>
          </p:cNvPr>
          <p:cNvSpPr txBox="1"/>
          <p:nvPr/>
        </p:nvSpPr>
        <p:spPr>
          <a:xfrm>
            <a:off x="5998750" y="4368524"/>
            <a:ext cx="2743200" cy="1569660"/>
          </a:xfrm>
          <a:prstGeom prst="rect">
            <a:avLst/>
          </a:prstGeom>
          <a:noFill/>
        </p:spPr>
        <p:txBody>
          <a:bodyPr wrap="square" rtlCol="0">
            <a:spAutoFit/>
          </a:bodyPr>
          <a:lstStyle/>
          <a:p>
            <a:r>
              <a:rPr lang="en-US" sz="2400" dirty="0">
                <a:latin typeface="+mj-lt"/>
              </a:rPr>
              <a:t>Note the </a:t>
            </a:r>
            <a:r>
              <a:rPr lang="en-US" sz="2400" dirty="0">
                <a:latin typeface="Symbol" panose="05050102010706020507" pitchFamily="18" charset="2"/>
              </a:rPr>
              <a:t>f</a:t>
            </a:r>
            <a:r>
              <a:rPr lang="en-US" sz="2400" dirty="0">
                <a:latin typeface="+mj-lt"/>
              </a:rPr>
              <a:t> is used to denote the trajectory angle where </a:t>
            </a:r>
            <a:r>
              <a:rPr lang="en-US" sz="2400" dirty="0">
                <a:latin typeface="Symbol" panose="05050102010706020507" pitchFamily="18" charset="2"/>
              </a:rPr>
              <a:t>f</a:t>
            </a:r>
            <a:r>
              <a:rPr lang="en-US" sz="2400" dirty="0">
                <a:latin typeface="+mj-lt"/>
              </a:rPr>
              <a:t>=0 at </a:t>
            </a:r>
            <a:r>
              <a:rPr lang="en-US" sz="2400" dirty="0" err="1">
                <a:latin typeface="+mj-lt"/>
              </a:rPr>
              <a:t>r</a:t>
            </a:r>
            <a:r>
              <a:rPr lang="en-US" sz="2400" baseline="-25000" dirty="0" err="1">
                <a:latin typeface="+mj-lt"/>
              </a:rPr>
              <a:t>min</a:t>
            </a:r>
            <a:endParaRPr lang="en-US" sz="2400" dirty="0">
              <a:latin typeface="+mj-lt"/>
            </a:endParaRPr>
          </a:p>
        </p:txBody>
      </p:sp>
      <p:sp>
        <p:nvSpPr>
          <p:cNvPr id="6" name="TextBox 5">
            <a:extLst>
              <a:ext uri="{FF2B5EF4-FFF2-40B4-BE49-F238E27FC236}">
                <a16:creationId xmlns:a16="http://schemas.microsoft.com/office/drawing/2014/main" id="{2226A6A3-987D-46CB-B241-D190FA5E0769}"/>
              </a:ext>
            </a:extLst>
          </p:cNvPr>
          <p:cNvSpPr txBox="1"/>
          <p:nvPr/>
        </p:nvSpPr>
        <p:spPr>
          <a:xfrm>
            <a:off x="935450" y="5587434"/>
            <a:ext cx="1624200" cy="830997"/>
          </a:xfrm>
          <a:prstGeom prst="rect">
            <a:avLst/>
          </a:prstGeom>
          <a:noFill/>
        </p:spPr>
        <p:txBody>
          <a:bodyPr wrap="square" rtlCol="0">
            <a:spAutoFit/>
          </a:bodyPr>
          <a:lstStyle/>
          <a:p>
            <a:r>
              <a:rPr lang="en-US" sz="2400" dirty="0">
                <a:latin typeface="+mj-lt"/>
              </a:rPr>
              <a:t>center of scattering.</a:t>
            </a:r>
          </a:p>
        </p:txBody>
      </p:sp>
    </p:spTree>
    <p:extLst>
      <p:ext uri="{BB962C8B-B14F-4D97-AF65-F5344CB8AC3E}">
        <p14:creationId xmlns:p14="http://schemas.microsoft.com/office/powerpoint/2010/main" val="2816593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46996-6A08-432A-A2D9-A64B16DB5D37}"/>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D8265904-B2A5-40CC-B6D4-D10C5AD8478F}"/>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EEF34AFF-1728-4FB3-A851-2E713138EF2A}"/>
              </a:ext>
            </a:extLst>
          </p:cNvPr>
          <p:cNvSpPr>
            <a:spLocks noGrp="1"/>
          </p:cNvSpPr>
          <p:nvPr>
            <p:ph type="sldNum" sz="quarter" idx="12"/>
          </p:nvPr>
        </p:nvSpPr>
        <p:spPr/>
        <p:txBody>
          <a:bodyPr/>
          <a:lstStyle/>
          <a:p>
            <a:fld id="{CE368B07-CEBF-4C80-90AF-53B34FA04CF3}" type="slidenum">
              <a:rPr lang="en-US" smtClean="0"/>
              <a:t>25</a:t>
            </a:fld>
            <a:endParaRPr lang="en-US"/>
          </a:p>
        </p:txBody>
      </p:sp>
      <p:sp>
        <p:nvSpPr>
          <p:cNvPr id="5" name="TextBox 4">
            <a:extLst>
              <a:ext uri="{FF2B5EF4-FFF2-40B4-BE49-F238E27FC236}">
                <a16:creationId xmlns:a16="http://schemas.microsoft.com/office/drawing/2014/main" id="{43785656-A326-4743-85BB-54D89FB5B0F5}"/>
              </a:ext>
            </a:extLst>
          </p:cNvPr>
          <p:cNvSpPr txBox="1"/>
          <p:nvPr/>
        </p:nvSpPr>
        <p:spPr>
          <a:xfrm>
            <a:off x="304800" y="228600"/>
            <a:ext cx="7772400" cy="4893647"/>
          </a:xfrm>
          <a:prstGeom prst="rect">
            <a:avLst/>
          </a:prstGeom>
          <a:noFill/>
        </p:spPr>
        <p:txBody>
          <a:bodyPr wrap="square" rtlCol="0">
            <a:spAutoFit/>
          </a:bodyPr>
          <a:lstStyle/>
          <a:p>
            <a:r>
              <a:rPr lang="en-US" sz="2400" dirty="0">
                <a:latin typeface="+mj-lt"/>
              </a:rPr>
              <a:t>Your question -- </a:t>
            </a:r>
            <a:r>
              <a:rPr lang="en-US" sz="2400" dirty="0"/>
              <a:t>On slide 14, does the large curve that r(phi) points to represent the trajectory of the scattering particle in the center of mass frame? I'm having difficulty understanding what is being illustrated on that slide.</a:t>
            </a:r>
          </a:p>
          <a:p>
            <a:endParaRPr lang="en-US" sz="2400" dirty="0">
              <a:latin typeface="+mj-lt"/>
            </a:endParaRPr>
          </a:p>
          <a:p>
            <a:r>
              <a:rPr lang="en-US" sz="2400" dirty="0">
                <a:latin typeface="+mj-lt"/>
              </a:rPr>
              <a:t>Comment – My apologies for the figure and the notation.   The intention was to relate to figures in your textbook such as Fig. 5.3 where now </a:t>
            </a:r>
            <a:r>
              <a:rPr lang="en-US" sz="2400" i="1" dirty="0">
                <a:latin typeface="Symbol" panose="05050102010706020507" pitchFamily="18" charset="2"/>
              </a:rPr>
              <a:t>f</a:t>
            </a:r>
            <a:r>
              <a:rPr lang="en-US" sz="2400" dirty="0">
                <a:latin typeface="+mj-lt"/>
              </a:rPr>
              <a:t> is an angle associated with the trajectory </a:t>
            </a:r>
            <a:r>
              <a:rPr lang="en-US" sz="2400" i="1" dirty="0">
                <a:latin typeface="+mj-lt"/>
              </a:rPr>
              <a:t>r(</a:t>
            </a:r>
            <a:r>
              <a:rPr lang="en-US" sz="2400" i="1" dirty="0">
                <a:latin typeface="Symbol" panose="05050102010706020507" pitchFamily="18" charset="2"/>
              </a:rPr>
              <a:t>f</a:t>
            </a:r>
            <a:r>
              <a:rPr lang="en-US" sz="2400" i="1" dirty="0">
                <a:latin typeface="+mj-lt"/>
              </a:rPr>
              <a:t>).   </a:t>
            </a:r>
            <a:r>
              <a:rPr lang="en-US" sz="2400" dirty="0">
                <a:latin typeface="+mj-lt"/>
              </a:rPr>
              <a:t>The point is, while we can analyze the details of the full trajectory from the equations, for scattering theory we only need to know what happens before and after  the particle gets close to the target.</a:t>
            </a:r>
            <a:endParaRPr lang="en-US" sz="2400" i="1" dirty="0">
              <a:latin typeface="+mj-lt"/>
            </a:endParaRPr>
          </a:p>
        </p:txBody>
      </p:sp>
    </p:spTree>
    <p:extLst>
      <p:ext uri="{BB962C8B-B14F-4D97-AF65-F5344CB8AC3E}">
        <p14:creationId xmlns:p14="http://schemas.microsoft.com/office/powerpoint/2010/main" val="4124302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97B5D-627F-495A-B1C9-B48BF55F0580}"/>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D4C42F19-B2F8-4BEE-8431-22DE3A09A634}"/>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AED7EFFA-C80C-4FE0-8E70-41ABFCBFD0CB}"/>
              </a:ext>
            </a:extLst>
          </p:cNvPr>
          <p:cNvSpPr>
            <a:spLocks noGrp="1"/>
          </p:cNvSpPr>
          <p:nvPr>
            <p:ph type="sldNum" sz="quarter" idx="12"/>
          </p:nvPr>
        </p:nvSpPr>
        <p:spPr/>
        <p:txBody>
          <a:bodyPr/>
          <a:lstStyle/>
          <a:p>
            <a:fld id="{CE368B07-CEBF-4C80-90AF-53B34FA04CF3}" type="slidenum">
              <a:rPr lang="en-US" smtClean="0"/>
              <a:t>26</a:t>
            </a:fld>
            <a:endParaRPr lang="en-US"/>
          </a:p>
        </p:txBody>
      </p:sp>
      <p:graphicFrame>
        <p:nvGraphicFramePr>
          <p:cNvPr id="5" name="Object 4">
            <a:extLst>
              <a:ext uri="{FF2B5EF4-FFF2-40B4-BE49-F238E27FC236}">
                <a16:creationId xmlns:a16="http://schemas.microsoft.com/office/drawing/2014/main" id="{CEEF40C6-41AB-4602-845C-7846D74989BD}"/>
              </a:ext>
            </a:extLst>
          </p:cNvPr>
          <p:cNvGraphicFramePr>
            <a:graphicFrameLocks noChangeAspect="1"/>
          </p:cNvGraphicFramePr>
          <p:nvPr>
            <p:extLst>
              <p:ext uri="{D42A27DB-BD31-4B8C-83A1-F6EECF244321}">
                <p14:modId xmlns:p14="http://schemas.microsoft.com/office/powerpoint/2010/main" val="114466863"/>
              </p:ext>
            </p:extLst>
          </p:nvPr>
        </p:nvGraphicFramePr>
        <p:xfrm>
          <a:off x="1193800" y="1143000"/>
          <a:ext cx="5830888" cy="1766888"/>
        </p:xfrm>
        <a:graphic>
          <a:graphicData uri="http://schemas.openxmlformats.org/presentationml/2006/ole">
            <mc:AlternateContent xmlns:mc="http://schemas.openxmlformats.org/markup-compatibility/2006">
              <mc:Choice xmlns:v="urn:schemas-microsoft-com:vml" Requires="v">
                <p:oleObj spid="_x0000_s66660" name="Equation" r:id="rId4" imgW="2933640" imgH="888840" progId="Equation.DSMT4">
                  <p:embed/>
                </p:oleObj>
              </mc:Choice>
              <mc:Fallback>
                <p:oleObj name="Equation" r:id="rId4" imgW="2933640" imgH="888840" progId="Equation.DSMT4">
                  <p:embed/>
                  <p:pic>
                    <p:nvPicPr>
                      <p:cNvPr id="0" name=""/>
                      <p:cNvPicPr/>
                      <p:nvPr/>
                    </p:nvPicPr>
                    <p:blipFill>
                      <a:blip r:embed="rId5"/>
                      <a:stretch>
                        <a:fillRect/>
                      </a:stretch>
                    </p:blipFill>
                    <p:spPr>
                      <a:xfrm>
                        <a:off x="1193800" y="1143000"/>
                        <a:ext cx="5830888" cy="176688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F6F1509-2CE5-46C2-A2D7-26726E7B4034}"/>
              </a:ext>
            </a:extLst>
          </p:cNvPr>
          <p:cNvGraphicFramePr>
            <a:graphicFrameLocks noChangeAspect="1"/>
          </p:cNvGraphicFramePr>
          <p:nvPr>
            <p:extLst>
              <p:ext uri="{D42A27DB-BD31-4B8C-83A1-F6EECF244321}">
                <p14:modId xmlns:p14="http://schemas.microsoft.com/office/powerpoint/2010/main" val="394695456"/>
              </p:ext>
            </p:extLst>
          </p:nvPr>
        </p:nvGraphicFramePr>
        <p:xfrm>
          <a:off x="2038350" y="3702050"/>
          <a:ext cx="3443288" cy="1673225"/>
        </p:xfrm>
        <a:graphic>
          <a:graphicData uri="http://schemas.openxmlformats.org/presentationml/2006/ole">
            <mc:AlternateContent xmlns:mc="http://schemas.openxmlformats.org/markup-compatibility/2006">
              <mc:Choice xmlns:v="urn:schemas-microsoft-com:vml" Requires="v">
                <p:oleObj spid="_x0000_s66661" name="Equation" r:id="rId6" imgW="1358640" imgH="660240" progId="Equation.DSMT4">
                  <p:embed/>
                </p:oleObj>
              </mc:Choice>
              <mc:Fallback>
                <p:oleObj name="Equation" r:id="rId6" imgW="1358640" imgH="660240" progId="Equation.DSMT4">
                  <p:embed/>
                  <p:pic>
                    <p:nvPicPr>
                      <p:cNvPr id="7" name="Object 6"/>
                      <p:cNvPicPr>
                        <a:picLocks noChangeAspect="1" noChangeArrowheads="1"/>
                      </p:cNvPicPr>
                      <p:nvPr/>
                    </p:nvPicPr>
                    <p:blipFill>
                      <a:blip r:embed="rId7"/>
                      <a:srcRect/>
                      <a:stretch>
                        <a:fillRect/>
                      </a:stretch>
                    </p:blipFill>
                    <p:spPr bwMode="auto">
                      <a:xfrm>
                        <a:off x="2038350" y="3702050"/>
                        <a:ext cx="3443288" cy="1673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76315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7AF6C-1FBF-4B49-9E5B-A8A2DA338E6F}"/>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E68049FE-7B85-4676-BDBA-51B0999F5236}"/>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03D9A5E5-C128-4C3D-9437-B70C5365A2F8}"/>
              </a:ext>
            </a:extLst>
          </p:cNvPr>
          <p:cNvSpPr>
            <a:spLocks noGrp="1"/>
          </p:cNvSpPr>
          <p:nvPr>
            <p:ph type="sldNum" sz="quarter" idx="12"/>
          </p:nvPr>
        </p:nvSpPr>
        <p:spPr/>
        <p:txBody>
          <a:bodyPr/>
          <a:lstStyle/>
          <a:p>
            <a:fld id="{CE368B07-CEBF-4C80-90AF-53B34FA04CF3}" type="slidenum">
              <a:rPr lang="en-US" smtClean="0"/>
              <a:t>27</a:t>
            </a:fld>
            <a:endParaRPr lang="en-US"/>
          </a:p>
        </p:txBody>
      </p:sp>
      <p:sp>
        <p:nvSpPr>
          <p:cNvPr id="5" name="Block Arc 4">
            <a:extLst>
              <a:ext uri="{FF2B5EF4-FFF2-40B4-BE49-F238E27FC236}">
                <a16:creationId xmlns:a16="http://schemas.microsoft.com/office/drawing/2014/main" id="{0D8F69AF-E6B8-46F2-9533-B6FE2A755D28}"/>
              </a:ext>
            </a:extLst>
          </p:cNvPr>
          <p:cNvSpPr/>
          <p:nvPr/>
        </p:nvSpPr>
        <p:spPr>
          <a:xfrm rot="13121905">
            <a:off x="1335630" y="-1024119"/>
            <a:ext cx="6992456" cy="6484215"/>
          </a:xfrm>
          <a:prstGeom prst="blockArc">
            <a:avLst>
              <a:gd name="adj1" fmla="val 10569933"/>
              <a:gd name="adj2" fmla="val 69883"/>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6D630A9F-AD3D-4A8D-9F8E-7D23D4DCE281}"/>
              </a:ext>
            </a:extLst>
          </p:cNvPr>
          <p:cNvCxnSpPr/>
          <p:nvPr/>
        </p:nvCxnSpPr>
        <p:spPr>
          <a:xfrm flipV="1">
            <a:off x="1449667" y="3794757"/>
            <a:ext cx="457200" cy="2135124"/>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5284DFA-CF97-40D8-806B-93DC2E0D7D7A}"/>
              </a:ext>
            </a:extLst>
          </p:cNvPr>
          <p:cNvSpPr/>
          <p:nvPr/>
        </p:nvSpPr>
        <p:spPr>
          <a:xfrm>
            <a:off x="1373467" y="5775957"/>
            <a:ext cx="152400" cy="153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50C40A4-6FC2-473B-90CA-F9826B1C8F2B}"/>
              </a:ext>
            </a:extLst>
          </p:cNvPr>
          <p:cNvCxnSpPr/>
          <p:nvPr/>
        </p:nvCxnSpPr>
        <p:spPr>
          <a:xfrm flipV="1">
            <a:off x="1525867" y="4556757"/>
            <a:ext cx="1066800" cy="1218438"/>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5CE46-F9B2-4868-8C2A-3D75448181C6}"/>
              </a:ext>
            </a:extLst>
          </p:cNvPr>
          <p:cNvSpPr txBox="1"/>
          <p:nvPr/>
        </p:nvSpPr>
        <p:spPr>
          <a:xfrm rot="18834513">
            <a:off x="1892172" y="4654779"/>
            <a:ext cx="11811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12" name="TextBox 11">
            <a:extLst>
              <a:ext uri="{FF2B5EF4-FFF2-40B4-BE49-F238E27FC236}">
                <a16:creationId xmlns:a16="http://schemas.microsoft.com/office/drawing/2014/main" id="{5BAA5892-B85A-4106-9DB5-A64F90EF91D3}"/>
              </a:ext>
            </a:extLst>
          </p:cNvPr>
          <p:cNvSpPr txBox="1"/>
          <p:nvPr/>
        </p:nvSpPr>
        <p:spPr>
          <a:xfrm rot="17005613">
            <a:off x="966149" y="3956291"/>
            <a:ext cx="1181100" cy="461665"/>
          </a:xfrm>
          <a:prstGeom prst="rect">
            <a:avLst/>
          </a:prstGeom>
          <a:noFill/>
        </p:spPr>
        <p:txBody>
          <a:bodyPr wrap="square" rtlCol="0">
            <a:spAutoFit/>
          </a:bodyPr>
          <a:lstStyle/>
          <a:p>
            <a:r>
              <a:rPr lang="en-US" sz="2400" i="1" dirty="0">
                <a:latin typeface="+mj-lt"/>
              </a:rPr>
              <a:t>r(t)</a:t>
            </a:r>
          </a:p>
        </p:txBody>
      </p:sp>
      <p:cxnSp>
        <p:nvCxnSpPr>
          <p:cNvPr id="15" name="Straight Arrow Connector 14">
            <a:extLst>
              <a:ext uri="{FF2B5EF4-FFF2-40B4-BE49-F238E27FC236}">
                <a16:creationId xmlns:a16="http://schemas.microsoft.com/office/drawing/2014/main" id="{AFD28C5E-7367-484B-AAA6-A5CE03BCCF54}"/>
              </a:ext>
            </a:extLst>
          </p:cNvPr>
          <p:cNvCxnSpPr>
            <a:cxnSpLocks/>
          </p:cNvCxnSpPr>
          <p:nvPr/>
        </p:nvCxnSpPr>
        <p:spPr>
          <a:xfrm flipH="1" flipV="1">
            <a:off x="1752600" y="3490719"/>
            <a:ext cx="154268" cy="303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8277BF13-7D8F-4DDE-AB57-4D1AD8850C0D}"/>
              </a:ext>
            </a:extLst>
          </p:cNvPr>
          <p:cNvGraphicFramePr>
            <a:graphicFrameLocks noChangeAspect="1"/>
          </p:cNvGraphicFramePr>
          <p:nvPr>
            <p:extLst>
              <p:ext uri="{D42A27DB-BD31-4B8C-83A1-F6EECF244321}">
                <p14:modId xmlns:p14="http://schemas.microsoft.com/office/powerpoint/2010/main" val="2571141945"/>
              </p:ext>
            </p:extLst>
          </p:nvPr>
        </p:nvGraphicFramePr>
        <p:xfrm>
          <a:off x="2059267" y="3505694"/>
          <a:ext cx="3563937" cy="541337"/>
        </p:xfrm>
        <a:graphic>
          <a:graphicData uri="http://schemas.openxmlformats.org/presentationml/2006/ole">
            <mc:AlternateContent xmlns:mc="http://schemas.openxmlformats.org/markup-compatibility/2006">
              <mc:Choice xmlns:v="urn:schemas-microsoft-com:vml" Requires="v">
                <p:oleObj spid="_x0000_s67685" name="Equation" r:id="rId4" imgW="1422360" imgH="215640" progId="Equation.DSMT4">
                  <p:embed/>
                </p:oleObj>
              </mc:Choice>
              <mc:Fallback>
                <p:oleObj name="Equation" r:id="rId4" imgW="1422360" imgH="215640" progId="Equation.DSMT4">
                  <p:embed/>
                  <p:pic>
                    <p:nvPicPr>
                      <p:cNvPr id="0" name=""/>
                      <p:cNvPicPr/>
                      <p:nvPr/>
                    </p:nvPicPr>
                    <p:blipFill>
                      <a:blip r:embed="rId5"/>
                      <a:stretch>
                        <a:fillRect/>
                      </a:stretch>
                    </p:blipFill>
                    <p:spPr>
                      <a:xfrm>
                        <a:off x="2059267" y="3505694"/>
                        <a:ext cx="3563937" cy="54133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B5DF823-E573-47F0-BBDD-9B6906E18C85}"/>
              </a:ext>
            </a:extLst>
          </p:cNvPr>
          <p:cNvGraphicFramePr>
            <a:graphicFrameLocks noChangeAspect="1"/>
          </p:cNvGraphicFramePr>
          <p:nvPr>
            <p:extLst>
              <p:ext uri="{D42A27DB-BD31-4B8C-83A1-F6EECF244321}">
                <p14:modId xmlns:p14="http://schemas.microsoft.com/office/powerpoint/2010/main" val="1678715943"/>
              </p:ext>
            </p:extLst>
          </p:nvPr>
        </p:nvGraphicFramePr>
        <p:xfrm>
          <a:off x="3783013" y="-55563"/>
          <a:ext cx="4824412" cy="3235326"/>
        </p:xfrm>
        <a:graphic>
          <a:graphicData uri="http://schemas.openxmlformats.org/presentationml/2006/ole">
            <mc:AlternateContent xmlns:mc="http://schemas.openxmlformats.org/markup-compatibility/2006">
              <mc:Choice xmlns:v="urn:schemas-microsoft-com:vml" Requires="v">
                <p:oleObj spid="_x0000_s67686" name="Equation" r:id="rId6" imgW="1968480" imgH="1320480" progId="Equation.DSMT4">
                  <p:embed/>
                </p:oleObj>
              </mc:Choice>
              <mc:Fallback>
                <p:oleObj name="Equation" r:id="rId6" imgW="1968480" imgH="1320480" progId="Equation.DSMT4">
                  <p:embed/>
                  <p:pic>
                    <p:nvPicPr>
                      <p:cNvPr id="0" name=""/>
                      <p:cNvPicPr/>
                      <p:nvPr/>
                    </p:nvPicPr>
                    <p:blipFill>
                      <a:blip r:embed="rId7"/>
                      <a:stretch>
                        <a:fillRect/>
                      </a:stretch>
                    </p:blipFill>
                    <p:spPr>
                      <a:xfrm>
                        <a:off x="3783013" y="-55563"/>
                        <a:ext cx="4824412" cy="3235326"/>
                      </a:xfrm>
                      <a:prstGeom prst="rect">
                        <a:avLst/>
                      </a:prstGeom>
                    </p:spPr>
                  </p:pic>
                </p:oleObj>
              </mc:Fallback>
            </mc:AlternateContent>
          </a:graphicData>
        </a:graphic>
      </p:graphicFrame>
    </p:spTree>
    <p:extLst>
      <p:ext uri="{BB962C8B-B14F-4D97-AF65-F5344CB8AC3E}">
        <p14:creationId xmlns:p14="http://schemas.microsoft.com/office/powerpoint/2010/main" val="2347033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01843309"/>
              </p:ext>
            </p:extLst>
          </p:nvPr>
        </p:nvGraphicFramePr>
        <p:xfrm>
          <a:off x="543627" y="98424"/>
          <a:ext cx="8134350" cy="6257926"/>
        </p:xfrm>
        <a:graphic>
          <a:graphicData uri="http://schemas.openxmlformats.org/presentationml/2006/ole">
            <mc:AlternateContent xmlns:mc="http://schemas.openxmlformats.org/markup-compatibility/2006">
              <mc:Choice xmlns:v="urn:schemas-microsoft-com:vml" Requires="v">
                <p:oleObj spid="_x0000_s43100" name="Equation" r:id="rId4" imgW="5041800" imgH="3797280" progId="Equation.DSMT4">
                  <p:embed/>
                </p:oleObj>
              </mc:Choice>
              <mc:Fallback>
                <p:oleObj name="Equation" r:id="rId4" imgW="5041800" imgH="3797280" progId="Equation.DSMT4">
                  <p:embed/>
                  <p:pic>
                    <p:nvPicPr>
                      <p:cNvPr id="0" name=""/>
                      <p:cNvPicPr>
                        <a:picLocks noChangeAspect="1" noChangeArrowheads="1"/>
                      </p:cNvPicPr>
                      <p:nvPr/>
                    </p:nvPicPr>
                    <p:blipFill>
                      <a:blip r:embed="rId5"/>
                      <a:srcRect/>
                      <a:stretch>
                        <a:fillRect/>
                      </a:stretch>
                    </p:blipFill>
                    <p:spPr bwMode="auto">
                      <a:xfrm>
                        <a:off x="543627" y="98424"/>
                        <a:ext cx="8134350" cy="625792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219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09631518"/>
              </p:ext>
            </p:extLst>
          </p:nvPr>
        </p:nvGraphicFramePr>
        <p:xfrm>
          <a:off x="1600200" y="304800"/>
          <a:ext cx="6211086" cy="5453115"/>
        </p:xfrm>
        <a:graphic>
          <a:graphicData uri="http://schemas.openxmlformats.org/presentationml/2006/ole">
            <mc:AlternateContent xmlns:mc="http://schemas.openxmlformats.org/markup-compatibility/2006">
              <mc:Choice xmlns:v="urn:schemas-microsoft-com:vml" Requires="v">
                <p:oleObj spid="_x0000_s44117" name="Equation" r:id="rId4" imgW="3949560" imgH="3390840" progId="Equation.DSMT4">
                  <p:embed/>
                </p:oleObj>
              </mc:Choice>
              <mc:Fallback>
                <p:oleObj name="Equation" r:id="rId4" imgW="3949560" imgH="3390840" progId="Equation.DSMT4">
                  <p:embed/>
                  <p:pic>
                    <p:nvPicPr>
                      <p:cNvPr id="0" name=""/>
                      <p:cNvPicPr>
                        <a:picLocks noChangeAspect="1" noChangeArrowheads="1"/>
                      </p:cNvPicPr>
                      <p:nvPr/>
                    </p:nvPicPr>
                    <p:blipFill>
                      <a:blip r:embed="rId5"/>
                      <a:srcRect/>
                      <a:stretch>
                        <a:fillRect/>
                      </a:stretch>
                    </p:blipFill>
                    <p:spPr bwMode="auto">
                      <a:xfrm>
                        <a:off x="1600200" y="304800"/>
                        <a:ext cx="6211086" cy="545311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420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BDE12-15AF-4FA1-A3A7-556684B2B1C8}"/>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77D0E837-81D8-413D-A314-4492B91C91B7}"/>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E354B665-FF36-4004-B8C2-B51B2235C6C1}"/>
              </a:ext>
            </a:extLst>
          </p:cNvPr>
          <p:cNvSpPr>
            <a:spLocks noGrp="1"/>
          </p:cNvSpPr>
          <p:nvPr>
            <p:ph type="sldNum" sz="quarter" idx="12"/>
          </p:nvPr>
        </p:nvSpPr>
        <p:spPr/>
        <p:txBody>
          <a:bodyPr/>
          <a:lstStyle/>
          <a:p>
            <a:fld id="{CE368B07-CEBF-4C80-90AF-53B34FA04CF3}" type="slidenum">
              <a:rPr lang="en-US" smtClean="0"/>
              <a:t>3</a:t>
            </a:fld>
            <a:endParaRPr lang="en-US"/>
          </a:p>
        </p:txBody>
      </p:sp>
      <p:pic>
        <p:nvPicPr>
          <p:cNvPr id="5" name="Picture 4">
            <a:extLst>
              <a:ext uri="{FF2B5EF4-FFF2-40B4-BE49-F238E27FC236}">
                <a16:creationId xmlns:a16="http://schemas.microsoft.com/office/drawing/2014/main" id="{F472AF69-B1FE-4286-8476-A504B76FCD76}"/>
              </a:ext>
            </a:extLst>
          </p:cNvPr>
          <p:cNvPicPr>
            <a:picLocks noChangeAspect="1"/>
          </p:cNvPicPr>
          <p:nvPr/>
        </p:nvPicPr>
        <p:blipFill>
          <a:blip r:embed="rId3"/>
          <a:stretch>
            <a:fillRect/>
          </a:stretch>
        </p:blipFill>
        <p:spPr>
          <a:xfrm>
            <a:off x="278739" y="533936"/>
            <a:ext cx="8586522" cy="4486275"/>
          </a:xfrm>
          <a:prstGeom prst="rect">
            <a:avLst/>
          </a:prstGeom>
        </p:spPr>
      </p:pic>
      <p:sp>
        <p:nvSpPr>
          <p:cNvPr id="6" name="TextBox 5">
            <a:extLst>
              <a:ext uri="{FF2B5EF4-FFF2-40B4-BE49-F238E27FC236}">
                <a16:creationId xmlns:a16="http://schemas.microsoft.com/office/drawing/2014/main" id="{C4DC2347-A999-41A5-93BF-7E807088539A}"/>
              </a:ext>
            </a:extLst>
          </p:cNvPr>
          <p:cNvSpPr txBox="1"/>
          <p:nvPr/>
        </p:nvSpPr>
        <p:spPr>
          <a:xfrm>
            <a:off x="457200" y="5020211"/>
            <a:ext cx="6426861" cy="1323439"/>
          </a:xfrm>
          <a:prstGeom prst="rect">
            <a:avLst/>
          </a:prstGeom>
          <a:noFill/>
        </p:spPr>
        <p:txBody>
          <a:bodyPr wrap="square" rtlCol="0">
            <a:spAutoFit/>
          </a:bodyPr>
          <a:lstStyle/>
          <a:p>
            <a:r>
              <a:rPr lang="en-US" sz="2000" b="1" dirty="0">
                <a:solidFill>
                  <a:srgbClr val="FF0000"/>
                </a:solidFill>
                <a:latin typeface="+mj-lt"/>
              </a:rPr>
              <a:t>You will need a link to the video conference which you should receive if you are registered for PHY 601 or you can request to be on the mailing list -- contact </a:t>
            </a:r>
            <a:r>
              <a:rPr lang="en-US" sz="2000" b="1" dirty="0" err="1">
                <a:solidFill>
                  <a:srgbClr val="FF0000"/>
                </a:solidFill>
                <a:latin typeface="+mj-lt"/>
              </a:rPr>
              <a:t>Kittye</a:t>
            </a:r>
            <a:r>
              <a:rPr lang="en-US" sz="2000" b="1" dirty="0">
                <a:solidFill>
                  <a:srgbClr val="FF0000"/>
                </a:solidFill>
                <a:latin typeface="+mj-lt"/>
              </a:rPr>
              <a:t> McBride </a:t>
            </a:r>
            <a:r>
              <a:rPr lang="en-US" b="1" dirty="0">
                <a:solidFill>
                  <a:srgbClr val="FF0000"/>
                </a:solidFill>
              </a:rPr>
              <a:t>mcbridek@wfu.edu.</a:t>
            </a:r>
            <a:endParaRPr lang="en-US" sz="2000" b="1" dirty="0">
              <a:solidFill>
                <a:srgbClr val="FF0000"/>
              </a:solidFill>
              <a:latin typeface="+mj-lt"/>
            </a:endParaRPr>
          </a:p>
        </p:txBody>
      </p:sp>
    </p:spTree>
    <p:extLst>
      <p:ext uri="{BB962C8B-B14F-4D97-AF65-F5344CB8AC3E}">
        <p14:creationId xmlns:p14="http://schemas.microsoft.com/office/powerpoint/2010/main" val="1007728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79" t="79534" r="42241" b="5296"/>
          <a:stretch/>
        </p:blipFill>
        <p:spPr bwMode="auto">
          <a:xfrm>
            <a:off x="2438400" y="1538965"/>
            <a:ext cx="6332388" cy="248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64174042"/>
              </p:ext>
            </p:extLst>
          </p:nvPr>
        </p:nvGraphicFramePr>
        <p:xfrm>
          <a:off x="317500" y="149225"/>
          <a:ext cx="5553075" cy="2306638"/>
        </p:xfrm>
        <a:graphic>
          <a:graphicData uri="http://schemas.openxmlformats.org/presentationml/2006/ole">
            <mc:AlternateContent xmlns:mc="http://schemas.openxmlformats.org/markup-compatibility/2006">
              <mc:Choice xmlns:v="urn:schemas-microsoft-com:vml" Requires="v">
                <p:oleObj spid="_x0000_s45306" name="Equation" r:id="rId5" imgW="2171520" imgH="1015920" progId="Equation.DSMT4">
                  <p:embed/>
                </p:oleObj>
              </mc:Choice>
              <mc:Fallback>
                <p:oleObj name="Equation" r:id="rId5" imgW="2171520" imgH="1015920" progId="Equation.DSMT4">
                  <p:embed/>
                  <p:pic>
                    <p:nvPicPr>
                      <p:cNvPr id="0" name=""/>
                      <p:cNvPicPr>
                        <a:picLocks noChangeAspect="1" noChangeArrowheads="1"/>
                      </p:cNvPicPr>
                      <p:nvPr/>
                    </p:nvPicPr>
                    <p:blipFill>
                      <a:blip r:embed="rId6"/>
                      <a:srcRect/>
                      <a:stretch>
                        <a:fillRect/>
                      </a:stretch>
                    </p:blipFill>
                    <p:spPr bwMode="auto">
                      <a:xfrm>
                        <a:off x="317500" y="149225"/>
                        <a:ext cx="5553075" cy="230663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09385860"/>
              </p:ext>
            </p:extLst>
          </p:nvPr>
        </p:nvGraphicFramePr>
        <p:xfrm>
          <a:off x="512763" y="3972556"/>
          <a:ext cx="5507037" cy="2383794"/>
        </p:xfrm>
        <a:graphic>
          <a:graphicData uri="http://schemas.openxmlformats.org/presentationml/2006/ole">
            <mc:AlternateContent xmlns:mc="http://schemas.openxmlformats.org/markup-compatibility/2006">
              <mc:Choice xmlns:v="urn:schemas-microsoft-com:vml" Requires="v">
                <p:oleObj spid="_x0000_s45307" name="Equation" r:id="rId7" imgW="3898800" imgH="1688760" progId="Equation.DSMT4">
                  <p:embed/>
                </p:oleObj>
              </mc:Choice>
              <mc:Fallback>
                <p:oleObj name="Equation" r:id="rId7" imgW="3898800" imgH="1688760" progId="Equation.DSMT4">
                  <p:embed/>
                  <p:pic>
                    <p:nvPicPr>
                      <p:cNvPr id="0" name=""/>
                      <p:cNvPicPr>
                        <a:picLocks noChangeAspect="1" noChangeArrowheads="1"/>
                      </p:cNvPicPr>
                      <p:nvPr/>
                    </p:nvPicPr>
                    <p:blipFill>
                      <a:blip r:embed="rId8"/>
                      <a:srcRect/>
                      <a:stretch>
                        <a:fillRect/>
                      </a:stretch>
                    </p:blipFill>
                    <p:spPr bwMode="auto">
                      <a:xfrm>
                        <a:off x="512763" y="3972556"/>
                        <a:ext cx="5507037" cy="2383794"/>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57130970"/>
              </p:ext>
            </p:extLst>
          </p:nvPr>
        </p:nvGraphicFramePr>
        <p:xfrm>
          <a:off x="531124" y="2544079"/>
          <a:ext cx="478857" cy="579669"/>
        </p:xfrm>
        <a:graphic>
          <a:graphicData uri="http://schemas.openxmlformats.org/presentationml/2006/ole">
            <mc:AlternateContent xmlns:mc="http://schemas.openxmlformats.org/markup-compatibility/2006">
              <mc:Choice xmlns:v="urn:schemas-microsoft-com:vml" Requires="v">
                <p:oleObj spid="_x0000_s45308" name="Equation" r:id="rId9" imgW="241200" imgH="291960" progId="Equation.DSMT4">
                  <p:embed/>
                </p:oleObj>
              </mc:Choice>
              <mc:Fallback>
                <p:oleObj name="Equation" r:id="rId9" imgW="241200" imgH="291960" progId="Equation.DSMT4">
                  <p:embed/>
                  <p:pic>
                    <p:nvPicPr>
                      <p:cNvPr id="0" name=""/>
                      <p:cNvPicPr/>
                      <p:nvPr/>
                    </p:nvPicPr>
                    <p:blipFill>
                      <a:blip r:embed="rId10"/>
                      <a:stretch>
                        <a:fillRect/>
                      </a:stretch>
                    </p:blipFill>
                    <p:spPr>
                      <a:xfrm>
                        <a:off x="531124" y="2544079"/>
                        <a:ext cx="478857" cy="579669"/>
                      </a:xfrm>
                      <a:prstGeom prst="rect">
                        <a:avLst/>
                      </a:prstGeom>
                    </p:spPr>
                  </p:pic>
                </p:oleObj>
              </mc:Fallback>
            </mc:AlternateContent>
          </a:graphicData>
        </a:graphic>
      </p:graphicFrame>
      <p:cxnSp>
        <p:nvCxnSpPr>
          <p:cNvPr id="10" name="Straight Arrow Connector 9"/>
          <p:cNvCxnSpPr/>
          <p:nvPr/>
        </p:nvCxnSpPr>
        <p:spPr>
          <a:xfrm>
            <a:off x="1142082" y="2781616"/>
            <a:ext cx="914400"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20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80463558"/>
              </p:ext>
            </p:extLst>
          </p:nvPr>
        </p:nvGraphicFramePr>
        <p:xfrm>
          <a:off x="838200" y="354053"/>
          <a:ext cx="6251734" cy="6169025"/>
        </p:xfrm>
        <a:graphic>
          <a:graphicData uri="http://schemas.openxmlformats.org/presentationml/2006/ole">
            <mc:AlternateContent xmlns:mc="http://schemas.openxmlformats.org/markup-compatibility/2006">
              <mc:Choice xmlns:v="urn:schemas-microsoft-com:vml" Requires="v">
                <p:oleObj spid="_x0000_s46162" name="Equation" r:id="rId4" imgW="4698720" imgH="4800600" progId="Equation.DSMT4">
                  <p:embed/>
                </p:oleObj>
              </mc:Choice>
              <mc:Fallback>
                <p:oleObj name="Equation" r:id="rId4" imgW="4698720" imgH="4800600" progId="Equation.DSMT4">
                  <p:embed/>
                  <p:pic>
                    <p:nvPicPr>
                      <p:cNvPr id="0" name=""/>
                      <p:cNvPicPr>
                        <a:picLocks noChangeAspect="1" noChangeArrowheads="1"/>
                      </p:cNvPicPr>
                      <p:nvPr/>
                    </p:nvPicPr>
                    <p:blipFill>
                      <a:blip r:embed="rId5"/>
                      <a:srcRect/>
                      <a:stretch>
                        <a:fillRect/>
                      </a:stretch>
                    </p:blipFill>
                    <p:spPr bwMode="auto">
                      <a:xfrm>
                        <a:off x="838200" y="354053"/>
                        <a:ext cx="6251734" cy="6169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0939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84261434"/>
              </p:ext>
            </p:extLst>
          </p:nvPr>
        </p:nvGraphicFramePr>
        <p:xfrm>
          <a:off x="1593850" y="1425575"/>
          <a:ext cx="4356100" cy="3632200"/>
        </p:xfrm>
        <a:graphic>
          <a:graphicData uri="http://schemas.openxmlformats.org/presentationml/2006/ole">
            <mc:AlternateContent xmlns:mc="http://schemas.openxmlformats.org/markup-compatibility/2006">
              <mc:Choice xmlns:v="urn:schemas-microsoft-com:vml" Requires="v">
                <p:oleObj spid="_x0000_s47186" name="数式" r:id="rId4" imgW="1854000" imgH="1600200" progId="Equation.3">
                  <p:embed/>
                </p:oleObj>
              </mc:Choice>
              <mc:Fallback>
                <p:oleObj name="数式" r:id="rId4" imgW="1854000" imgH="1600200" progId="Equation.3">
                  <p:embed/>
                  <p:pic>
                    <p:nvPicPr>
                      <p:cNvPr id="0" name=""/>
                      <p:cNvPicPr>
                        <a:picLocks noChangeAspect="1" noChangeArrowheads="1"/>
                      </p:cNvPicPr>
                      <p:nvPr/>
                    </p:nvPicPr>
                    <p:blipFill>
                      <a:blip r:embed="rId5"/>
                      <a:srcRect/>
                      <a:stretch>
                        <a:fillRect/>
                      </a:stretch>
                    </p:blipFill>
                    <p:spPr bwMode="auto">
                      <a:xfrm>
                        <a:off x="1593850" y="1425575"/>
                        <a:ext cx="4356100" cy="3632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36677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a:p>
        </p:txBody>
      </p:sp>
      <p:sp>
        <p:nvSpPr>
          <p:cNvPr id="5" name="TextBox 4"/>
          <p:cNvSpPr txBox="1"/>
          <p:nvPr/>
        </p:nvSpPr>
        <p:spPr>
          <a:xfrm>
            <a:off x="990600" y="457200"/>
            <a:ext cx="5715000" cy="461665"/>
          </a:xfrm>
          <a:prstGeom prst="rect">
            <a:avLst/>
          </a:prstGeom>
          <a:noFill/>
        </p:spPr>
        <p:txBody>
          <a:bodyPr wrap="square" rtlCol="0">
            <a:spAutoFit/>
          </a:bodyPr>
          <a:lstStyle/>
          <a:p>
            <a:r>
              <a:rPr lang="en-US" sz="2400" dirty="0">
                <a:latin typeface="+mj-lt"/>
              </a:rPr>
              <a:t>Relationship between </a:t>
            </a:r>
            <a:r>
              <a:rPr lang="en-US" sz="2400" dirty="0" err="1">
                <a:latin typeface="Symbol" pitchFamily="18" charset="2"/>
              </a:rPr>
              <a:t>f</a:t>
            </a:r>
            <a:r>
              <a:rPr lang="en-US" sz="2400" baseline="-25000" dirty="0" err="1">
                <a:latin typeface="+mj-lt"/>
              </a:rPr>
              <a:t>max</a:t>
            </a:r>
            <a:r>
              <a:rPr lang="en-US" sz="2400" dirty="0">
                <a:latin typeface="+mj-lt"/>
              </a:rPr>
              <a:t> and </a:t>
            </a:r>
            <a:r>
              <a:rPr lang="en-US" sz="2400" dirty="0">
                <a:latin typeface="Symbol" pitchFamily="18" charset="2"/>
              </a:rPr>
              <a:t>q:</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79" t="79534" r="42241" b="5296"/>
          <a:stretch/>
        </p:blipFill>
        <p:spPr bwMode="auto">
          <a:xfrm>
            <a:off x="1143000" y="888385"/>
            <a:ext cx="6332388" cy="248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1716584865"/>
              </p:ext>
            </p:extLst>
          </p:nvPr>
        </p:nvGraphicFramePr>
        <p:xfrm>
          <a:off x="1308100" y="3386138"/>
          <a:ext cx="4117975" cy="2132012"/>
        </p:xfrm>
        <a:graphic>
          <a:graphicData uri="http://schemas.openxmlformats.org/presentationml/2006/ole">
            <mc:AlternateContent xmlns:mc="http://schemas.openxmlformats.org/markup-compatibility/2006">
              <mc:Choice xmlns:v="urn:schemas-microsoft-com:vml" Requires="v">
                <p:oleObj spid="_x0000_s48210" name="Equation" r:id="rId5" imgW="1790640" imgH="927000" progId="Equation.DSMT4">
                  <p:embed/>
                </p:oleObj>
              </mc:Choice>
              <mc:Fallback>
                <p:oleObj name="Equation" r:id="rId5" imgW="1790640" imgH="927000" progId="Equation.DSMT4">
                  <p:embed/>
                  <p:pic>
                    <p:nvPicPr>
                      <p:cNvPr id="0" name=""/>
                      <p:cNvPicPr/>
                      <p:nvPr/>
                    </p:nvPicPr>
                    <p:blipFill>
                      <a:blip r:embed="rId6"/>
                      <a:stretch>
                        <a:fillRect/>
                      </a:stretch>
                    </p:blipFill>
                    <p:spPr>
                      <a:xfrm>
                        <a:off x="1308100" y="3386138"/>
                        <a:ext cx="4117975" cy="21320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65CEE10-34A7-4850-A32B-406C8FCDC189}"/>
              </a:ext>
            </a:extLst>
          </p:cNvPr>
          <p:cNvSpPr txBox="1"/>
          <p:nvPr/>
        </p:nvSpPr>
        <p:spPr>
          <a:xfrm>
            <a:off x="5791200" y="3768429"/>
            <a:ext cx="2895600" cy="2308324"/>
          </a:xfrm>
          <a:prstGeom prst="rect">
            <a:avLst/>
          </a:prstGeom>
          <a:noFill/>
        </p:spPr>
        <p:txBody>
          <a:bodyPr wrap="square" rtlCol="0">
            <a:spAutoFit/>
          </a:bodyPr>
          <a:lstStyle/>
          <a:p>
            <a:r>
              <a:rPr lang="en-US" sz="2400" dirty="0">
                <a:latin typeface="+mj-lt"/>
              </a:rPr>
              <a:t>Using the diagram from your text, </a:t>
            </a:r>
            <a:r>
              <a:rPr lang="en-US" sz="2400" dirty="0">
                <a:latin typeface="Symbol" panose="05050102010706020507" pitchFamily="18" charset="2"/>
              </a:rPr>
              <a:t>q</a:t>
            </a:r>
            <a:r>
              <a:rPr lang="en-US" sz="2400" dirty="0">
                <a:latin typeface="+mj-lt"/>
              </a:rPr>
              <a:t> represents the scattering angle in the center of mass frame.</a:t>
            </a:r>
          </a:p>
        </p:txBody>
      </p:sp>
    </p:spTree>
    <p:extLst>
      <p:ext uri="{BB962C8B-B14F-4D97-AF65-F5344CB8AC3E}">
        <p14:creationId xmlns:p14="http://schemas.microsoft.com/office/powerpoint/2010/main" val="3492706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09726258"/>
              </p:ext>
            </p:extLst>
          </p:nvPr>
        </p:nvGraphicFramePr>
        <p:xfrm>
          <a:off x="1142207" y="227242"/>
          <a:ext cx="5944394" cy="6129108"/>
        </p:xfrm>
        <a:graphic>
          <a:graphicData uri="http://schemas.openxmlformats.org/presentationml/2006/ole">
            <mc:AlternateContent xmlns:mc="http://schemas.openxmlformats.org/markup-compatibility/2006">
              <mc:Choice xmlns:v="urn:schemas-microsoft-com:vml" Requires="v">
                <p:oleObj spid="_x0000_s49234" name="Equation" r:id="rId4" imgW="3797280" imgH="4051080" progId="Equation.DSMT4">
                  <p:embed/>
                </p:oleObj>
              </mc:Choice>
              <mc:Fallback>
                <p:oleObj name="Equation" r:id="rId4" imgW="3797280" imgH="4051080" progId="Equation.DSMT4">
                  <p:embed/>
                  <p:pic>
                    <p:nvPicPr>
                      <p:cNvPr id="0" name=""/>
                      <p:cNvPicPr>
                        <a:picLocks noChangeAspect="1" noChangeArrowheads="1"/>
                      </p:cNvPicPr>
                      <p:nvPr/>
                    </p:nvPicPr>
                    <p:blipFill>
                      <a:blip r:embed="rId5"/>
                      <a:srcRect/>
                      <a:stretch>
                        <a:fillRect/>
                      </a:stretch>
                    </p:blipFill>
                    <p:spPr bwMode="auto">
                      <a:xfrm>
                        <a:off x="1142207" y="227242"/>
                        <a:ext cx="5944394" cy="61291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96621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647655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36383624"/>
              </p:ext>
            </p:extLst>
          </p:nvPr>
        </p:nvGraphicFramePr>
        <p:xfrm>
          <a:off x="353650" y="301424"/>
          <a:ext cx="4942813" cy="2029266"/>
        </p:xfrm>
        <a:graphic>
          <a:graphicData uri="http://schemas.openxmlformats.org/presentationml/2006/ole">
            <mc:AlternateContent xmlns:mc="http://schemas.openxmlformats.org/markup-compatibility/2006">
              <mc:Choice xmlns:v="urn:schemas-microsoft-com:vml" Requires="v">
                <p:oleObj spid="_x0000_s50418" name="Equation" r:id="rId4" imgW="3797280" imgH="1612800" progId="Equation.DSMT4">
                  <p:embed/>
                </p:oleObj>
              </mc:Choice>
              <mc:Fallback>
                <p:oleObj name="Equation" r:id="rId4" imgW="3797280" imgH="1612800" progId="Equation.DSMT4">
                  <p:embed/>
                  <p:pic>
                    <p:nvPicPr>
                      <p:cNvPr id="0" name=""/>
                      <p:cNvPicPr>
                        <a:picLocks noChangeAspect="1" noChangeArrowheads="1"/>
                      </p:cNvPicPr>
                      <p:nvPr/>
                    </p:nvPicPr>
                    <p:blipFill>
                      <a:blip r:embed="rId5"/>
                      <a:srcRect/>
                      <a:stretch>
                        <a:fillRect/>
                      </a:stretch>
                    </p:blipFill>
                    <p:spPr bwMode="auto">
                      <a:xfrm>
                        <a:off x="353650" y="301424"/>
                        <a:ext cx="4942813" cy="2029266"/>
                      </a:xfrm>
                      <a:prstGeom prst="rect">
                        <a:avLst/>
                      </a:prstGeom>
                      <a:solidFill>
                        <a:srgbClr val="FFFF00"/>
                      </a:solid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6937005"/>
              </p:ext>
            </p:extLst>
          </p:nvPr>
        </p:nvGraphicFramePr>
        <p:xfrm>
          <a:off x="366713" y="2409825"/>
          <a:ext cx="7421562" cy="3633788"/>
        </p:xfrm>
        <a:graphic>
          <a:graphicData uri="http://schemas.openxmlformats.org/presentationml/2006/ole">
            <mc:AlternateContent xmlns:mc="http://schemas.openxmlformats.org/markup-compatibility/2006">
              <mc:Choice xmlns:v="urn:schemas-microsoft-com:vml" Requires="v">
                <p:oleObj spid="_x0000_s50419" name="Equation" r:id="rId6" imgW="5689440" imgH="2882880" progId="Equation.DSMT4">
                  <p:embed/>
                </p:oleObj>
              </mc:Choice>
              <mc:Fallback>
                <p:oleObj name="Equation" r:id="rId6" imgW="5689440" imgH="2882880" progId="Equation.DSMT4">
                  <p:embed/>
                  <p:pic>
                    <p:nvPicPr>
                      <p:cNvPr id="0" name=""/>
                      <p:cNvPicPr>
                        <a:picLocks noChangeAspect="1" noChangeArrowheads="1"/>
                      </p:cNvPicPr>
                      <p:nvPr/>
                    </p:nvPicPr>
                    <p:blipFill>
                      <a:blip r:embed="rId7"/>
                      <a:srcRect/>
                      <a:stretch>
                        <a:fillRect/>
                      </a:stretch>
                    </p:blipFill>
                    <p:spPr bwMode="auto">
                      <a:xfrm>
                        <a:off x="366713" y="2409825"/>
                        <a:ext cx="7421562" cy="3633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38994954"/>
              </p:ext>
            </p:extLst>
          </p:nvPr>
        </p:nvGraphicFramePr>
        <p:xfrm>
          <a:off x="5649165" y="301424"/>
          <a:ext cx="3244010" cy="1527376"/>
        </p:xfrm>
        <a:graphic>
          <a:graphicData uri="http://schemas.openxmlformats.org/presentationml/2006/ole">
            <mc:AlternateContent xmlns:mc="http://schemas.openxmlformats.org/markup-compatibility/2006">
              <mc:Choice xmlns:v="urn:schemas-microsoft-com:vml" Requires="v">
                <p:oleObj spid="_x0000_s50420" name="Equation" r:id="rId8" imgW="2006280" imgH="977760" progId="Equation.DSMT4">
                  <p:embed/>
                </p:oleObj>
              </mc:Choice>
              <mc:Fallback>
                <p:oleObj name="Equation" r:id="rId8" imgW="2006280" imgH="977760" progId="Equation.DSMT4">
                  <p:embed/>
                  <p:pic>
                    <p:nvPicPr>
                      <p:cNvPr id="0" name=""/>
                      <p:cNvPicPr>
                        <a:picLocks noChangeAspect="1" noChangeArrowheads="1"/>
                      </p:cNvPicPr>
                      <p:nvPr/>
                    </p:nvPicPr>
                    <p:blipFill>
                      <a:blip r:embed="rId9"/>
                      <a:srcRect/>
                      <a:stretch>
                        <a:fillRect/>
                      </a:stretch>
                    </p:blipFill>
                    <p:spPr bwMode="auto">
                      <a:xfrm>
                        <a:off x="5649165" y="301424"/>
                        <a:ext cx="3244010" cy="152737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5221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a:p>
        </p:txBody>
      </p:sp>
      <p:sp>
        <p:nvSpPr>
          <p:cNvPr id="5" name="Rectangle 4"/>
          <p:cNvSpPr/>
          <p:nvPr/>
        </p:nvSpPr>
        <p:spPr>
          <a:xfrm>
            <a:off x="1295400" y="3733800"/>
            <a:ext cx="4343400" cy="144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75898098"/>
              </p:ext>
            </p:extLst>
          </p:nvPr>
        </p:nvGraphicFramePr>
        <p:xfrm>
          <a:off x="685800" y="533400"/>
          <a:ext cx="4765675" cy="2895600"/>
        </p:xfrm>
        <a:graphic>
          <a:graphicData uri="http://schemas.openxmlformats.org/presentationml/2006/ole">
            <mc:AlternateContent xmlns:mc="http://schemas.openxmlformats.org/markup-compatibility/2006">
              <mc:Choice xmlns:v="urn:schemas-microsoft-com:vml" Requires="v">
                <p:oleObj spid="_x0000_s51362" name="数式" r:id="rId4" imgW="2019240" imgH="1269720" progId="Equation.3">
                  <p:embed/>
                </p:oleObj>
              </mc:Choice>
              <mc:Fallback>
                <p:oleObj name="数式" r:id="rId4" imgW="2019240" imgH="1269720" progId="Equation.3">
                  <p:embed/>
                  <p:pic>
                    <p:nvPicPr>
                      <p:cNvPr id="0" name=""/>
                      <p:cNvPicPr>
                        <a:picLocks noChangeAspect="1" noChangeArrowheads="1"/>
                      </p:cNvPicPr>
                      <p:nvPr/>
                    </p:nvPicPr>
                    <p:blipFill>
                      <a:blip r:embed="rId5"/>
                      <a:srcRect/>
                      <a:stretch>
                        <a:fillRect/>
                      </a:stretch>
                    </p:blipFill>
                    <p:spPr bwMode="auto">
                      <a:xfrm>
                        <a:off x="685800" y="533400"/>
                        <a:ext cx="4765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73024677"/>
              </p:ext>
            </p:extLst>
          </p:nvPr>
        </p:nvGraphicFramePr>
        <p:xfrm>
          <a:off x="1371600" y="3810000"/>
          <a:ext cx="4191000" cy="1270000"/>
        </p:xfrm>
        <a:graphic>
          <a:graphicData uri="http://schemas.openxmlformats.org/presentationml/2006/ole">
            <mc:AlternateContent xmlns:mc="http://schemas.openxmlformats.org/markup-compatibility/2006">
              <mc:Choice xmlns:v="urn:schemas-microsoft-com:vml" Requires="v">
                <p:oleObj spid="_x0000_s51363" name="数式" r:id="rId6" imgW="2095200" imgH="634680" progId="Equation.3">
                  <p:embed/>
                </p:oleObj>
              </mc:Choice>
              <mc:Fallback>
                <p:oleObj name="数式" r:id="rId6" imgW="2095200" imgH="634680" progId="Equation.3">
                  <p:embed/>
                  <p:pic>
                    <p:nvPicPr>
                      <p:cNvPr id="0" name=""/>
                      <p:cNvPicPr>
                        <a:picLocks noChangeAspect="1" noChangeArrowheads="1"/>
                      </p:cNvPicPr>
                      <p:nvPr/>
                    </p:nvPicPr>
                    <p:blipFill>
                      <a:blip r:embed="rId7"/>
                      <a:srcRect/>
                      <a:stretch>
                        <a:fillRect/>
                      </a:stretch>
                    </p:blipFill>
                    <p:spPr bwMode="auto">
                      <a:xfrm>
                        <a:off x="1371600" y="38100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6899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a:p>
        </p:txBody>
      </p:sp>
      <p:pic>
        <p:nvPicPr>
          <p:cNvPr id="5" name="Picture 2" descr="http://hyperphysics.phy-astr.gsu.edu/hbase/nuclear/imgnuc/geigmar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4419600" cy="4070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316411492"/>
              </p:ext>
            </p:extLst>
          </p:nvPr>
        </p:nvGraphicFramePr>
        <p:xfrm>
          <a:off x="762000" y="228600"/>
          <a:ext cx="4191000" cy="1270000"/>
        </p:xfrm>
        <a:graphic>
          <a:graphicData uri="http://schemas.openxmlformats.org/presentationml/2006/ole">
            <mc:AlternateContent xmlns:mc="http://schemas.openxmlformats.org/markup-compatibility/2006">
              <mc:Choice xmlns:v="urn:schemas-microsoft-com:vml" Requires="v">
                <p:oleObj spid="_x0000_s52306" name="数式" r:id="rId5" imgW="2095200" imgH="634680" progId="Equation.3">
                  <p:embed/>
                </p:oleObj>
              </mc:Choice>
              <mc:Fallback>
                <p:oleObj name="数式" r:id="rId5" imgW="2095200" imgH="634680" progId="Equation.3">
                  <p:embed/>
                  <p:pic>
                    <p:nvPicPr>
                      <p:cNvPr id="0" name=""/>
                      <p:cNvPicPr>
                        <a:picLocks noChangeAspect="1" noChangeArrowheads="1"/>
                      </p:cNvPicPr>
                      <p:nvPr/>
                    </p:nvPicPr>
                    <p:blipFill>
                      <a:blip r:embed="rId6"/>
                      <a:srcRect/>
                      <a:stretch>
                        <a:fillRect/>
                      </a:stretch>
                    </p:blipFill>
                    <p:spPr bwMode="auto">
                      <a:xfrm>
                        <a:off x="762000" y="2286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04800" y="5867400"/>
            <a:ext cx="8686800" cy="338554"/>
          </a:xfrm>
          <a:prstGeom prst="rect">
            <a:avLst/>
          </a:prstGeom>
          <a:noFill/>
        </p:spPr>
        <p:txBody>
          <a:bodyPr wrap="square" rtlCol="0">
            <a:spAutoFit/>
          </a:bodyPr>
          <a:lstStyle/>
          <a:p>
            <a:r>
              <a:rPr lang="en-US" sz="1600" dirty="0">
                <a:latin typeface="+mj-lt"/>
              </a:rPr>
              <a:t>From webpage: </a:t>
            </a:r>
            <a:r>
              <a:rPr lang="en-US" sz="1600" dirty="0">
                <a:latin typeface="+mj-lt"/>
                <a:hlinkClick r:id="rId7"/>
              </a:rPr>
              <a:t>http://hyperphysics.phy-astr.gsu.edu/hbase/nuclear/rutsca2.html#c3</a:t>
            </a:r>
            <a:endParaRPr lang="en-US" sz="1600" dirty="0">
              <a:latin typeface="+mj-lt"/>
            </a:endParaRPr>
          </a:p>
        </p:txBody>
      </p:sp>
      <p:sp>
        <p:nvSpPr>
          <p:cNvPr id="8" name="TextBox 7"/>
          <p:cNvSpPr txBox="1"/>
          <p:nvPr/>
        </p:nvSpPr>
        <p:spPr>
          <a:xfrm>
            <a:off x="5791200" y="1371600"/>
            <a:ext cx="2895600" cy="830997"/>
          </a:xfrm>
          <a:prstGeom prst="rect">
            <a:avLst/>
          </a:prstGeom>
          <a:noFill/>
        </p:spPr>
        <p:txBody>
          <a:bodyPr wrap="square" rtlCol="0">
            <a:spAutoFit/>
          </a:bodyPr>
          <a:lstStyle/>
          <a:p>
            <a:r>
              <a:rPr lang="en-US" sz="2400" dirty="0">
                <a:latin typeface="+mj-lt"/>
              </a:rPr>
              <a:t>What happens as</a:t>
            </a:r>
          </a:p>
          <a:p>
            <a:r>
              <a:rPr lang="en-US" sz="2400" dirty="0">
                <a:latin typeface="Symbol" panose="05050102010706020507" pitchFamily="18" charset="2"/>
              </a:rPr>
              <a:t>q</a:t>
            </a:r>
            <a:r>
              <a:rPr lang="en-US" sz="2400" dirty="0">
                <a:latin typeface="+mj-lt"/>
              </a:rPr>
              <a:t> </a:t>
            </a:r>
            <a:r>
              <a:rPr lang="en-US" sz="2400" dirty="0">
                <a:latin typeface="+mj-lt"/>
                <a:sym typeface="Wingdings" panose="05000000000000000000" pitchFamily="2" charset="2"/>
              </a:rPr>
              <a:t>0?</a:t>
            </a:r>
            <a:endParaRPr lang="en-US" sz="2400" dirty="0">
              <a:latin typeface="+mj-lt"/>
            </a:endParaRPr>
          </a:p>
        </p:txBody>
      </p:sp>
    </p:spTree>
    <p:extLst>
      <p:ext uri="{BB962C8B-B14F-4D97-AF65-F5344CB8AC3E}">
        <p14:creationId xmlns:p14="http://schemas.microsoft.com/office/powerpoint/2010/main" val="1701807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a:p>
        </p:txBody>
      </p:sp>
      <p:sp>
        <p:nvSpPr>
          <p:cNvPr id="5" name="TextBox 4"/>
          <p:cNvSpPr txBox="1"/>
          <p:nvPr/>
        </p:nvSpPr>
        <p:spPr>
          <a:xfrm>
            <a:off x="685800" y="381000"/>
            <a:ext cx="8001000" cy="461665"/>
          </a:xfrm>
          <a:prstGeom prst="rect">
            <a:avLst/>
          </a:prstGeom>
          <a:noFill/>
        </p:spPr>
        <p:txBody>
          <a:bodyPr wrap="square" rtlCol="0">
            <a:spAutoFit/>
          </a:bodyPr>
          <a:lstStyle/>
          <a:p>
            <a:r>
              <a:rPr lang="en-US" sz="2400" dirty="0">
                <a:latin typeface="+mj-lt"/>
              </a:rPr>
              <a:t>Original experiment performed with </a:t>
            </a:r>
            <a:r>
              <a:rPr lang="en-US" sz="2400" dirty="0">
                <a:latin typeface="Symbol" panose="05050102010706020507" pitchFamily="18" charset="2"/>
              </a:rPr>
              <a:t>a</a:t>
            </a:r>
            <a:r>
              <a:rPr lang="en-US" sz="2400" dirty="0">
                <a:latin typeface="+mj-lt"/>
              </a:rPr>
              <a:t> particles on gold</a:t>
            </a:r>
          </a:p>
        </p:txBody>
      </p:sp>
      <p:graphicFrame>
        <p:nvGraphicFramePr>
          <p:cNvPr id="6" name="Object 5"/>
          <p:cNvGraphicFramePr>
            <a:graphicFrameLocks noChangeAspect="1"/>
          </p:cNvGraphicFramePr>
          <p:nvPr>
            <p:extLst>
              <p:ext uri="{D42A27DB-BD31-4B8C-83A1-F6EECF244321}">
                <p14:modId xmlns:p14="http://schemas.microsoft.com/office/powerpoint/2010/main" val="513107443"/>
              </p:ext>
            </p:extLst>
          </p:nvPr>
        </p:nvGraphicFramePr>
        <p:xfrm>
          <a:off x="1066800" y="1657350"/>
          <a:ext cx="4648200" cy="1295400"/>
        </p:xfrm>
        <a:graphic>
          <a:graphicData uri="http://schemas.openxmlformats.org/presentationml/2006/ole">
            <mc:AlternateContent xmlns:mc="http://schemas.openxmlformats.org/markup-compatibility/2006">
              <mc:Choice xmlns:v="urn:schemas-microsoft-com:vml" Requires="v">
                <p:oleObj spid="_x0000_s53329" name="Equation" r:id="rId4" imgW="2323800" imgH="647640" progId="Equation.DSMT4">
                  <p:embed/>
                </p:oleObj>
              </mc:Choice>
              <mc:Fallback>
                <p:oleObj name="Equation" r:id="rId4" imgW="2323800" imgH="647640" progId="Equation.DSMT4">
                  <p:embed/>
                  <p:pic>
                    <p:nvPicPr>
                      <p:cNvPr id="0" name=""/>
                      <p:cNvPicPr>
                        <a:picLocks noChangeAspect="1" noChangeArrowheads="1"/>
                      </p:cNvPicPr>
                      <p:nvPr/>
                    </p:nvPicPr>
                    <p:blipFill>
                      <a:blip r:embed="rId5"/>
                      <a:srcRect/>
                      <a:stretch>
                        <a:fillRect/>
                      </a:stretch>
                    </p:blipFill>
                    <p:spPr bwMode="auto">
                      <a:xfrm>
                        <a:off x="1066800" y="1657350"/>
                        <a:ext cx="4648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365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E21A9-CE7F-4BC0-861A-2D1813C5A697}"/>
              </a:ext>
            </a:extLst>
          </p:cNvPr>
          <p:cNvPicPr>
            <a:picLocks noChangeAspect="1"/>
          </p:cNvPicPr>
          <p:nvPr/>
        </p:nvPicPr>
        <p:blipFill>
          <a:blip r:embed="rId3"/>
          <a:stretch>
            <a:fillRect/>
          </a:stretch>
        </p:blipFill>
        <p:spPr>
          <a:xfrm>
            <a:off x="273305" y="838200"/>
            <a:ext cx="8883947" cy="3686175"/>
          </a:xfrm>
          <a:prstGeom prst="rect">
            <a:avLst/>
          </a:prstGeom>
        </p:spPr>
      </p:pic>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sp>
        <p:nvSpPr>
          <p:cNvPr id="6" name="Right Arrow 5"/>
          <p:cNvSpPr/>
          <p:nvPr/>
        </p:nvSpPr>
        <p:spPr>
          <a:xfrm>
            <a:off x="76200" y="2971800"/>
            <a:ext cx="533400" cy="609600"/>
          </a:xfrm>
          <a:prstGeom prst="rightArrow">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C6B93AE-ACC0-4309-A305-60141B37514B}"/>
              </a:ext>
            </a:extLst>
          </p:cNvPr>
          <p:cNvSpPr txBox="1"/>
          <p:nvPr/>
        </p:nvSpPr>
        <p:spPr>
          <a:xfrm>
            <a:off x="273305" y="4524375"/>
            <a:ext cx="8597390" cy="1938992"/>
          </a:xfrm>
          <a:prstGeom prst="rect">
            <a:avLst/>
          </a:prstGeom>
          <a:noFill/>
        </p:spPr>
        <p:txBody>
          <a:bodyPr wrap="square" rtlCol="0">
            <a:spAutoFit/>
          </a:bodyPr>
          <a:lstStyle/>
          <a:p>
            <a:r>
              <a:rPr lang="en-US" sz="2400" dirty="0">
                <a:latin typeface="+mj-lt"/>
              </a:rPr>
              <a:t>Note that there is no new assigned homework for this lecture. Friday’s lecture will review scattering theory and answer your remaining questions.    After today’s lecture and before 7 AM Friday,  continue to send me your questions on this material and on Chapter 1 of F&amp;W.</a:t>
            </a:r>
          </a:p>
        </p:txBody>
      </p:sp>
    </p:spTree>
    <p:extLst>
      <p:ext uri="{BB962C8B-B14F-4D97-AF65-F5344CB8AC3E}">
        <p14:creationId xmlns:p14="http://schemas.microsoft.com/office/powerpoint/2010/main" val="1639959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a:p>
        </p:txBody>
      </p:sp>
      <p:sp>
        <p:nvSpPr>
          <p:cNvPr id="5" name="TextBox 4"/>
          <p:cNvSpPr txBox="1"/>
          <p:nvPr/>
        </p:nvSpPr>
        <p:spPr>
          <a:xfrm>
            <a:off x="457200" y="249713"/>
            <a:ext cx="7010400" cy="830997"/>
          </a:xfrm>
          <a:prstGeom prst="rect">
            <a:avLst/>
          </a:prstGeom>
          <a:noFill/>
        </p:spPr>
        <p:txBody>
          <a:bodyPr wrap="square" rtlCol="0">
            <a:spAutoFit/>
          </a:bodyPr>
          <a:lstStyle/>
          <a:p>
            <a:r>
              <a:rPr lang="en-US" sz="2400" dirty="0">
                <a:latin typeface="+mj-lt"/>
              </a:rPr>
              <a:t>Recap of equations for scattering cross section in the center of mass frame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175182908"/>
              </p:ext>
            </p:extLst>
          </p:nvPr>
        </p:nvGraphicFramePr>
        <p:xfrm>
          <a:off x="609600" y="1184275"/>
          <a:ext cx="2286000" cy="1270000"/>
        </p:xfrm>
        <a:graphic>
          <a:graphicData uri="http://schemas.openxmlformats.org/presentationml/2006/ole">
            <mc:AlternateContent xmlns:mc="http://schemas.openxmlformats.org/markup-compatibility/2006">
              <mc:Choice xmlns:v="urn:schemas-microsoft-com:vml" Requires="v">
                <p:oleObj spid="_x0000_s64630" name="Equation" r:id="rId4" imgW="1143000" imgH="634680" progId="Equation.DSMT4">
                  <p:embed/>
                </p:oleObj>
              </mc:Choice>
              <mc:Fallback>
                <p:oleObj name="Equation" r:id="rId4" imgW="1143000" imgH="634680" progId="Equation.DSMT4">
                  <p:embed/>
                  <p:pic>
                    <p:nvPicPr>
                      <p:cNvPr id="7" name="Object 6"/>
                      <p:cNvPicPr>
                        <a:picLocks noChangeAspect="1" noChangeArrowheads="1"/>
                      </p:cNvPicPr>
                      <p:nvPr/>
                    </p:nvPicPr>
                    <p:blipFill>
                      <a:blip r:embed="rId5"/>
                      <a:srcRect/>
                      <a:stretch>
                        <a:fillRect/>
                      </a:stretch>
                    </p:blipFill>
                    <p:spPr bwMode="auto">
                      <a:xfrm>
                        <a:off x="609600" y="1184275"/>
                        <a:ext cx="2286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0967759"/>
              </p:ext>
            </p:extLst>
          </p:nvPr>
        </p:nvGraphicFramePr>
        <p:xfrm>
          <a:off x="637309" y="2057400"/>
          <a:ext cx="5010150" cy="3594100"/>
        </p:xfrm>
        <a:graphic>
          <a:graphicData uri="http://schemas.openxmlformats.org/presentationml/2006/ole">
            <mc:AlternateContent xmlns:mc="http://schemas.openxmlformats.org/markup-compatibility/2006">
              <mc:Choice xmlns:v="urn:schemas-microsoft-com:vml" Requires="v">
                <p:oleObj spid="_x0000_s64631" name="Equation" r:id="rId6" imgW="3200400" imgH="2374560" progId="Equation.DSMT4">
                  <p:embed/>
                </p:oleObj>
              </mc:Choice>
              <mc:Fallback>
                <p:oleObj name="Equation" r:id="rId6" imgW="3200400" imgH="2374560" progId="Equation.DSMT4">
                  <p:embed/>
                  <p:pic>
                    <p:nvPicPr>
                      <p:cNvPr id="5" name="Object 4"/>
                      <p:cNvPicPr>
                        <a:picLocks noChangeAspect="1" noChangeArrowheads="1"/>
                      </p:cNvPicPr>
                      <p:nvPr/>
                    </p:nvPicPr>
                    <p:blipFill>
                      <a:blip r:embed="rId7"/>
                      <a:srcRect/>
                      <a:stretch>
                        <a:fillRect/>
                      </a:stretch>
                    </p:blipFill>
                    <p:spPr bwMode="auto">
                      <a:xfrm>
                        <a:off x="637309" y="2057400"/>
                        <a:ext cx="5010150" cy="3594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6731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8AE4C6-109C-4E00-85FF-6677B58C91A1}"/>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EE207EF3-5A30-4109-920E-CCB0452001CD}"/>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91D50111-A478-4F55-8CD1-CA01EA6452D9}"/>
              </a:ext>
            </a:extLst>
          </p:cNvPr>
          <p:cNvSpPr>
            <a:spLocks noGrp="1"/>
          </p:cNvSpPr>
          <p:nvPr>
            <p:ph type="sldNum" sz="quarter" idx="12"/>
          </p:nvPr>
        </p:nvSpPr>
        <p:spPr/>
        <p:txBody>
          <a:bodyPr/>
          <a:lstStyle/>
          <a:p>
            <a:fld id="{CE368B07-CEBF-4C80-90AF-53B34FA04CF3}" type="slidenum">
              <a:rPr lang="en-US" smtClean="0"/>
              <a:t>41</a:t>
            </a:fld>
            <a:endParaRPr lang="en-US"/>
          </a:p>
        </p:txBody>
      </p:sp>
      <p:sp>
        <p:nvSpPr>
          <p:cNvPr id="5" name="TextBox 4">
            <a:extLst>
              <a:ext uri="{FF2B5EF4-FFF2-40B4-BE49-F238E27FC236}">
                <a16:creationId xmlns:a16="http://schemas.microsoft.com/office/drawing/2014/main" id="{82A5BA65-64DC-4290-BF78-DA4775CF5178}"/>
              </a:ext>
            </a:extLst>
          </p:cNvPr>
          <p:cNvSpPr txBox="1"/>
          <p:nvPr/>
        </p:nvSpPr>
        <p:spPr>
          <a:xfrm>
            <a:off x="457200" y="228600"/>
            <a:ext cx="7391400" cy="2308324"/>
          </a:xfrm>
          <a:prstGeom prst="rect">
            <a:avLst/>
          </a:prstGeom>
          <a:noFill/>
        </p:spPr>
        <p:txBody>
          <a:bodyPr wrap="square" rtlCol="0">
            <a:spAutoFit/>
          </a:bodyPr>
          <a:lstStyle/>
          <a:p>
            <a:r>
              <a:rPr lang="en-US" sz="2400" dirty="0">
                <a:latin typeface="+mj-lt"/>
              </a:rPr>
              <a:t>In preparation for Friday’s lecture, please continue to review these slides and pose your questions (before 7 AM on Friday).    Based on your questions and where we have arrived in today’s lecture, hopefully we can help you have some understanding of scattering theory.</a:t>
            </a:r>
          </a:p>
        </p:txBody>
      </p:sp>
    </p:spTree>
    <p:extLst>
      <p:ext uri="{BB962C8B-B14F-4D97-AF65-F5344CB8AC3E}">
        <p14:creationId xmlns:p14="http://schemas.microsoft.com/office/powerpoint/2010/main" val="272309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0FC4D-53AE-45F2-A915-4FC2964A9A0D}"/>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8C0B8AEE-7469-460E-AD2E-7AD6873A9B7A}"/>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A7A54244-9EBD-4D2F-BCFE-6496208D5508}"/>
              </a:ext>
            </a:extLst>
          </p:cNvPr>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a:extLst>
              <a:ext uri="{FF2B5EF4-FFF2-40B4-BE49-F238E27FC236}">
                <a16:creationId xmlns:a16="http://schemas.microsoft.com/office/drawing/2014/main" id="{63ACEACD-5A0B-480B-9CD4-52934F6CD263}"/>
              </a:ext>
            </a:extLst>
          </p:cNvPr>
          <p:cNvSpPr txBox="1"/>
          <p:nvPr/>
        </p:nvSpPr>
        <p:spPr>
          <a:xfrm>
            <a:off x="457200" y="136525"/>
            <a:ext cx="8229600" cy="4893647"/>
          </a:xfrm>
          <a:prstGeom prst="rect">
            <a:avLst/>
          </a:prstGeom>
          <a:noFill/>
        </p:spPr>
        <p:txBody>
          <a:bodyPr wrap="square" rtlCol="0">
            <a:spAutoFit/>
          </a:bodyPr>
          <a:lstStyle/>
          <a:p>
            <a:r>
              <a:rPr lang="en-US" sz="2400" dirty="0">
                <a:latin typeface="+mj-lt"/>
              </a:rPr>
              <a:t>Your questions –</a:t>
            </a:r>
          </a:p>
          <a:p>
            <a:r>
              <a:rPr lang="en-US" sz="2400" dirty="0">
                <a:latin typeface="+mj-lt"/>
              </a:rPr>
              <a:t>From Tim </a:t>
            </a:r>
          </a:p>
          <a:p>
            <a:pPr marL="457200" indent="-457200">
              <a:buFont typeface="+mj-lt"/>
              <a:buAutoNum type="arabicPeriod"/>
            </a:pPr>
            <a:r>
              <a:rPr lang="en-US" dirty="0"/>
              <a:t>So if you want your scattered particles to appear at a certain angle (theta), then you should play with the input parameter b until your particles are being picked up by your fixed detector?  I guess the </a:t>
            </a:r>
            <a:r>
              <a:rPr lang="en-US" dirty="0" err="1"/>
              <a:t>E</a:t>
            </a:r>
            <a:r>
              <a:rPr lang="en-US" i="1" dirty="0" err="1"/>
              <a:t>rel</a:t>
            </a:r>
            <a:r>
              <a:rPr lang="en-US" dirty="0"/>
              <a:t> could also be played with to vary K in the equation.</a:t>
            </a:r>
          </a:p>
          <a:p>
            <a:endParaRPr lang="en-US" dirty="0">
              <a:latin typeface="+mj-lt"/>
            </a:endParaRPr>
          </a:p>
          <a:p>
            <a:r>
              <a:rPr lang="en-US" sz="2400" dirty="0">
                <a:latin typeface="+mj-lt"/>
              </a:rPr>
              <a:t>From Jeanette</a:t>
            </a:r>
          </a:p>
          <a:p>
            <a:pPr marL="342900" indent="-342900">
              <a:buFont typeface="+mj-lt"/>
              <a:buAutoNum type="arabicPeriod"/>
            </a:pPr>
            <a:r>
              <a:rPr lang="en-US" dirty="0"/>
              <a:t>In E = E_CM + E _</a:t>
            </a:r>
            <a:r>
              <a:rPr lang="en-US" dirty="0" err="1"/>
              <a:t>rel</a:t>
            </a:r>
            <a:r>
              <a:rPr lang="en-US" dirty="0"/>
              <a:t>, what does </a:t>
            </a:r>
            <a:r>
              <a:rPr lang="en-US" dirty="0" err="1"/>
              <a:t>rel</a:t>
            </a:r>
            <a:r>
              <a:rPr lang="en-US" dirty="0"/>
              <a:t> mean? Relative?</a:t>
            </a:r>
          </a:p>
          <a:p>
            <a:pPr marL="342900" indent="-342900">
              <a:buFont typeface="+mj-lt"/>
              <a:buAutoNum type="arabicPeriod"/>
            </a:pPr>
            <a:r>
              <a:rPr lang="en-US" dirty="0"/>
              <a:t>Slide 16 - </a:t>
            </a:r>
            <a:r>
              <a:rPr lang="en-US" dirty="0" err="1"/>
              <a:t>E_rel</a:t>
            </a:r>
            <a:r>
              <a:rPr lang="en-US" dirty="0"/>
              <a:t> only has one term, but in slide 14 it had 3 terms. What happened to the other 2 terms?</a:t>
            </a:r>
          </a:p>
          <a:p>
            <a:pPr marL="342900" indent="-342900">
              <a:buFont typeface="+mj-lt"/>
              <a:buAutoNum type="arabicPeriod"/>
            </a:pPr>
            <a:endParaRPr lang="en-US" dirty="0"/>
          </a:p>
          <a:p>
            <a:r>
              <a:rPr lang="en-US" sz="2400" dirty="0"/>
              <a:t>From Gao</a:t>
            </a:r>
          </a:p>
          <a:p>
            <a:r>
              <a:rPr lang="en-US" dirty="0"/>
              <a:t>1.  For defined interparticle potential the trajectory of a scattering particle is defined. So what physical meanings is the differential cross section?</a:t>
            </a:r>
          </a:p>
          <a:p>
            <a:pPr marL="457200" indent="-457200">
              <a:buFont typeface="+mj-lt"/>
              <a:buAutoNum type="arabicPeriod"/>
            </a:pPr>
            <a:endParaRPr lang="en-US" dirty="0">
              <a:latin typeface="+mj-lt"/>
            </a:endParaRPr>
          </a:p>
        </p:txBody>
      </p:sp>
    </p:spTree>
    <p:extLst>
      <p:ext uri="{BB962C8B-B14F-4D97-AF65-F5344CB8AC3E}">
        <p14:creationId xmlns:p14="http://schemas.microsoft.com/office/powerpoint/2010/main" val="3833172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371E0-A957-40FB-B5C9-A70248D404A8}"/>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F2EDB825-E74F-40A6-B10C-481BA821259A}"/>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1F2181DE-5B7F-4F79-A657-960CA816858B}"/>
              </a:ext>
            </a:extLst>
          </p:cNvPr>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a:extLst>
              <a:ext uri="{FF2B5EF4-FFF2-40B4-BE49-F238E27FC236}">
                <a16:creationId xmlns:a16="http://schemas.microsoft.com/office/drawing/2014/main" id="{C260C959-01E4-4938-92CF-1886DD96A0BE}"/>
              </a:ext>
            </a:extLst>
          </p:cNvPr>
          <p:cNvSpPr txBox="1"/>
          <p:nvPr/>
        </p:nvSpPr>
        <p:spPr>
          <a:xfrm>
            <a:off x="457200" y="228600"/>
            <a:ext cx="8229600" cy="4154984"/>
          </a:xfrm>
          <a:prstGeom prst="rect">
            <a:avLst/>
          </a:prstGeom>
          <a:noFill/>
        </p:spPr>
        <p:txBody>
          <a:bodyPr wrap="square" rtlCol="0">
            <a:spAutoFit/>
          </a:bodyPr>
          <a:lstStyle/>
          <a:p>
            <a:r>
              <a:rPr lang="en-US" sz="2400" dirty="0">
                <a:latin typeface="+mj-lt"/>
              </a:rPr>
              <a:t>From Nick</a:t>
            </a:r>
          </a:p>
          <a:p>
            <a:pPr marL="457200" indent="-457200">
              <a:buFont typeface="+mj-lt"/>
              <a:buAutoNum type="arabicPeriod"/>
            </a:pPr>
            <a:r>
              <a:rPr lang="en-US" dirty="0">
                <a:latin typeface="+mj-lt"/>
              </a:rPr>
              <a:t>What is meant by solid angle? .</a:t>
            </a:r>
          </a:p>
          <a:p>
            <a:pPr marL="457200" indent="-457200">
              <a:buFont typeface="+mj-lt"/>
              <a:buAutoNum type="arabicPeriod"/>
            </a:pPr>
            <a:r>
              <a:rPr lang="en-US" dirty="0">
                <a:latin typeface="+mj-lt"/>
              </a:rPr>
              <a:t>The book and slides have slightly different formulations and I'm trying to rectify the two. Can you go over again how we get , what it represents, and why it's significant? In particular, why is  from the slides and  from the text?</a:t>
            </a:r>
          </a:p>
          <a:p>
            <a:pPr marL="457200" indent="-457200">
              <a:buFont typeface="+mj-lt"/>
              <a:buAutoNum type="arabicPeriod"/>
            </a:pPr>
            <a:r>
              <a:rPr lang="en-US" dirty="0">
                <a:latin typeface="+mj-lt"/>
              </a:rPr>
              <a:t>Can you clarify the solid angle from lab vs. CM frames. </a:t>
            </a:r>
          </a:p>
          <a:p>
            <a:pPr marL="457200" indent="-457200">
              <a:buFont typeface="+mj-lt"/>
              <a:buAutoNum type="arabicPeriod"/>
            </a:pPr>
            <a:r>
              <a:rPr lang="en-US" dirty="0">
                <a:latin typeface="+mj-lt"/>
              </a:rPr>
              <a:t>Where does the 4pi come from on lecture 3 extra, slide 35?</a:t>
            </a:r>
          </a:p>
          <a:p>
            <a:pPr marL="457200" indent="-457200">
              <a:buFont typeface="+mj-lt"/>
              <a:buAutoNum type="arabicPeriod"/>
            </a:pPr>
            <a:r>
              <a:rPr lang="en-US" dirty="0">
                <a:latin typeface="+mj-lt"/>
              </a:rPr>
              <a:t>Just to clarify, \phi and \</a:t>
            </a:r>
            <a:r>
              <a:rPr lang="en-US" dirty="0" err="1">
                <a:latin typeface="+mj-lt"/>
              </a:rPr>
              <a:t>varphi</a:t>
            </a:r>
            <a:r>
              <a:rPr lang="en-US" dirty="0">
                <a:latin typeface="+mj-lt"/>
              </a:rPr>
              <a:t> are the same thing right?</a:t>
            </a:r>
          </a:p>
          <a:p>
            <a:pPr marL="457200" indent="-457200">
              <a:buFont typeface="+mj-lt"/>
              <a:buAutoNum type="arabicPeriod"/>
            </a:pPr>
            <a:r>
              <a:rPr lang="en-US" dirty="0">
                <a:latin typeface="+mj-lt"/>
              </a:rPr>
              <a:t>The last line on slide 20 of lecture 4...can you clarify?</a:t>
            </a:r>
          </a:p>
          <a:p>
            <a:pPr marL="457200" indent="-457200">
              <a:buFont typeface="+mj-lt"/>
              <a:buAutoNum type="arabicPeriod"/>
            </a:pPr>
            <a:endParaRPr lang="en-US" dirty="0">
              <a:latin typeface="+mj-lt"/>
            </a:endParaRPr>
          </a:p>
          <a:p>
            <a:r>
              <a:rPr lang="en-US" sz="2400" dirty="0">
                <a:latin typeface="+mj-lt"/>
              </a:rPr>
              <a:t>From Derek</a:t>
            </a:r>
          </a:p>
          <a:p>
            <a:r>
              <a:rPr lang="en-US" dirty="0">
                <a:latin typeface="+mj-lt"/>
              </a:rPr>
              <a:t>1. </a:t>
            </a:r>
            <a:r>
              <a:rPr lang="en-US" dirty="0"/>
              <a:t>On slide 14, does the large curve that r(phi) points to represent the trajectory of the scattering particle in the center of mass frame? I'm having difficulty understanding what is being illustrated on that slide.</a:t>
            </a:r>
            <a:endParaRPr lang="en-US" dirty="0">
              <a:latin typeface="+mj-lt"/>
            </a:endParaRPr>
          </a:p>
        </p:txBody>
      </p:sp>
    </p:spTree>
    <p:extLst>
      <p:ext uri="{BB962C8B-B14F-4D97-AF65-F5344CB8AC3E}">
        <p14:creationId xmlns:p14="http://schemas.microsoft.com/office/powerpoint/2010/main" val="293299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7BF636-684C-4B79-AB1F-3BC9A2B0AD2E}"/>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310211BB-BFEE-4BC6-90E2-B78FF7C04621}"/>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A3C9353C-B403-45B5-9E08-D3A130FBC1DC}"/>
              </a:ext>
            </a:extLst>
          </p:cNvPr>
          <p:cNvSpPr>
            <a:spLocks noGrp="1"/>
          </p:cNvSpPr>
          <p:nvPr>
            <p:ph type="sldNum" sz="quarter" idx="12"/>
          </p:nvPr>
        </p:nvSpPr>
        <p:spPr/>
        <p:txBody>
          <a:bodyPr/>
          <a:lstStyle/>
          <a:p>
            <a:fld id="{CE368B07-CEBF-4C80-90AF-53B34FA04CF3}" type="slidenum">
              <a:rPr lang="en-US" smtClean="0"/>
              <a:t>7</a:t>
            </a:fld>
            <a:endParaRPr lang="en-US"/>
          </a:p>
        </p:txBody>
      </p:sp>
      <p:sp>
        <p:nvSpPr>
          <p:cNvPr id="5" name="TextBox 4">
            <a:extLst>
              <a:ext uri="{FF2B5EF4-FFF2-40B4-BE49-F238E27FC236}">
                <a16:creationId xmlns:a16="http://schemas.microsoft.com/office/drawing/2014/main" id="{B2E7E6A0-1521-45AA-9562-95F0785966FA}"/>
              </a:ext>
            </a:extLst>
          </p:cNvPr>
          <p:cNvSpPr txBox="1"/>
          <p:nvPr/>
        </p:nvSpPr>
        <p:spPr>
          <a:xfrm>
            <a:off x="457200" y="304800"/>
            <a:ext cx="8001000" cy="1200329"/>
          </a:xfrm>
          <a:prstGeom prst="rect">
            <a:avLst/>
          </a:prstGeom>
          <a:noFill/>
        </p:spPr>
        <p:txBody>
          <a:bodyPr wrap="square" rtlCol="0">
            <a:spAutoFit/>
          </a:bodyPr>
          <a:lstStyle/>
          <a:p>
            <a:r>
              <a:rPr lang="en-US" sz="2400" dirty="0">
                <a:latin typeface="+mj-lt"/>
              </a:rPr>
              <a:t>Your question – </a:t>
            </a:r>
            <a:r>
              <a:rPr lang="en-US" sz="2400" dirty="0"/>
              <a:t>What is meant by solid angle? . Can you clarify the solid angle from lab vs. CM frames. </a:t>
            </a:r>
          </a:p>
          <a:p>
            <a:endParaRPr lang="en-US" sz="2400" dirty="0"/>
          </a:p>
        </p:txBody>
      </p:sp>
      <p:sp>
        <p:nvSpPr>
          <p:cNvPr id="6" name="TextBox 5">
            <a:extLst>
              <a:ext uri="{FF2B5EF4-FFF2-40B4-BE49-F238E27FC236}">
                <a16:creationId xmlns:a16="http://schemas.microsoft.com/office/drawing/2014/main" id="{BE5BB871-030E-4103-A53B-ECBCC51483E3}"/>
              </a:ext>
            </a:extLst>
          </p:cNvPr>
          <p:cNvSpPr txBox="1"/>
          <p:nvPr/>
        </p:nvSpPr>
        <p:spPr>
          <a:xfrm>
            <a:off x="457200" y="1143000"/>
            <a:ext cx="8229600" cy="1938992"/>
          </a:xfrm>
          <a:prstGeom prst="rect">
            <a:avLst/>
          </a:prstGeom>
          <a:noFill/>
        </p:spPr>
        <p:txBody>
          <a:bodyPr wrap="square" rtlCol="0">
            <a:spAutoFit/>
          </a:bodyPr>
          <a:lstStyle/>
          <a:p>
            <a:r>
              <a:rPr lang="en-US" sz="2400" dirty="0">
                <a:latin typeface="+mj-lt"/>
              </a:rPr>
              <a:t>This is geometric construct that is useful especially to scattering theory.   The same construct applies to lab or CM frames. </a:t>
            </a:r>
          </a:p>
          <a:p>
            <a:r>
              <a:rPr lang="en-US" sz="2400" dirty="0">
                <a:latin typeface="+mj-lt"/>
              </a:rPr>
              <a:t>From the webpage --</a:t>
            </a:r>
            <a:r>
              <a:rPr lang="en-US" sz="2400" dirty="0">
                <a:latin typeface="+mj-lt"/>
                <a:hlinkClick r:id="rId2"/>
              </a:rPr>
              <a:t>https://www.et.byu.edu/~vps/ME340/TABLES/12.0.pdf</a:t>
            </a:r>
            <a:endParaRPr lang="en-US" sz="2400" dirty="0">
              <a:latin typeface="+mj-lt"/>
            </a:endParaRPr>
          </a:p>
        </p:txBody>
      </p:sp>
      <p:pic>
        <p:nvPicPr>
          <p:cNvPr id="7" name="Picture 6">
            <a:extLst>
              <a:ext uri="{FF2B5EF4-FFF2-40B4-BE49-F238E27FC236}">
                <a16:creationId xmlns:a16="http://schemas.microsoft.com/office/drawing/2014/main" id="{2716D595-1E20-4D1C-BF76-3C9C3D7DB13E}"/>
              </a:ext>
            </a:extLst>
          </p:cNvPr>
          <p:cNvPicPr>
            <a:picLocks noChangeAspect="1"/>
          </p:cNvPicPr>
          <p:nvPr/>
        </p:nvPicPr>
        <p:blipFill rotWithShape="1">
          <a:blip r:embed="rId3"/>
          <a:srcRect t="13180"/>
          <a:stretch/>
        </p:blipFill>
        <p:spPr>
          <a:xfrm>
            <a:off x="0" y="3065427"/>
            <a:ext cx="9144000" cy="3413852"/>
          </a:xfrm>
          <a:prstGeom prst="rect">
            <a:avLst/>
          </a:prstGeom>
        </p:spPr>
      </p:pic>
    </p:spTree>
    <p:extLst>
      <p:ext uri="{BB962C8B-B14F-4D97-AF65-F5344CB8AC3E}">
        <p14:creationId xmlns:p14="http://schemas.microsoft.com/office/powerpoint/2010/main" val="167877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826344-D6C8-40E5-9173-7CCDDBF0D442}"/>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85D7AE84-48BF-45C0-B4D7-177E135767B2}"/>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2CA8AB4B-FB0E-454F-801D-7ADACBBAF026}"/>
              </a:ext>
            </a:extLst>
          </p:cNvPr>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a:extLst>
              <a:ext uri="{FF2B5EF4-FFF2-40B4-BE49-F238E27FC236}">
                <a16:creationId xmlns:a16="http://schemas.microsoft.com/office/drawing/2014/main" id="{567C1F8B-EE1F-412C-95B2-5E0DA0FAB334}"/>
              </a:ext>
            </a:extLst>
          </p:cNvPr>
          <p:cNvSpPr txBox="1"/>
          <p:nvPr/>
        </p:nvSpPr>
        <p:spPr>
          <a:xfrm>
            <a:off x="304800" y="152400"/>
            <a:ext cx="8229600" cy="3416320"/>
          </a:xfrm>
          <a:prstGeom prst="rect">
            <a:avLst/>
          </a:prstGeom>
          <a:noFill/>
        </p:spPr>
        <p:txBody>
          <a:bodyPr wrap="square" rtlCol="0">
            <a:spAutoFit/>
          </a:bodyPr>
          <a:lstStyle/>
          <a:p>
            <a:r>
              <a:rPr lang="en-US" sz="2400" dirty="0">
                <a:latin typeface="+mj-lt"/>
              </a:rPr>
              <a:t>Your question -- </a:t>
            </a:r>
            <a:r>
              <a:rPr lang="en-US" sz="2400" dirty="0"/>
              <a:t>For defined interparticle potential the trajectory of a scattering particle is defined. So what physical meanings is the differential cross section?</a:t>
            </a:r>
          </a:p>
          <a:p>
            <a:endParaRPr lang="en-US" sz="2400" dirty="0"/>
          </a:p>
          <a:p>
            <a:r>
              <a:rPr lang="en-US" sz="2400" dirty="0"/>
              <a:t>Comment – The notion of cross section is motivated largely by the desire to compare experiment and theory.    The theory gives us a trajectory and the experiment gives us data from the detector which we can standardize.</a:t>
            </a:r>
          </a:p>
          <a:p>
            <a:r>
              <a:rPr lang="en-US" sz="2400" dirty="0">
                <a:latin typeface="+mj-lt"/>
              </a:rPr>
              <a:t> </a:t>
            </a:r>
          </a:p>
        </p:txBody>
      </p:sp>
      <p:graphicFrame>
        <p:nvGraphicFramePr>
          <p:cNvPr id="7" name="Object 6">
            <a:extLst>
              <a:ext uri="{FF2B5EF4-FFF2-40B4-BE49-F238E27FC236}">
                <a16:creationId xmlns:a16="http://schemas.microsoft.com/office/drawing/2014/main" id="{53ECEC48-0FD8-4401-8656-8566060726F8}"/>
              </a:ext>
            </a:extLst>
          </p:cNvPr>
          <p:cNvGraphicFramePr>
            <a:graphicFrameLocks noChangeAspect="1"/>
          </p:cNvGraphicFramePr>
          <p:nvPr>
            <p:extLst>
              <p:ext uri="{D42A27DB-BD31-4B8C-83A1-F6EECF244321}">
                <p14:modId xmlns:p14="http://schemas.microsoft.com/office/powerpoint/2010/main" val="788331621"/>
              </p:ext>
            </p:extLst>
          </p:nvPr>
        </p:nvGraphicFramePr>
        <p:xfrm>
          <a:off x="457200" y="3479800"/>
          <a:ext cx="7416800" cy="2235200"/>
        </p:xfrm>
        <a:graphic>
          <a:graphicData uri="http://schemas.openxmlformats.org/presentationml/2006/ole">
            <mc:AlternateContent xmlns:mc="http://schemas.openxmlformats.org/markup-compatibility/2006">
              <mc:Choice xmlns:v="urn:schemas-microsoft-com:vml" Requires="v">
                <p:oleObj spid="_x0000_s69650" name="数式" r:id="rId3" imgW="3708360" imgH="1117440" progId="Equation.3">
                  <p:embed/>
                </p:oleObj>
              </mc:Choice>
              <mc:Fallback>
                <p:oleObj name="数式" r:id="rId3" imgW="3708360" imgH="1117440" progId="Equation.3">
                  <p:embed/>
                  <p:pic>
                    <p:nvPicPr>
                      <p:cNvPr id="5" name="Object 4"/>
                      <p:cNvPicPr/>
                      <p:nvPr/>
                    </p:nvPicPr>
                    <p:blipFill>
                      <a:blip r:embed="rId4"/>
                      <a:stretch>
                        <a:fillRect/>
                      </a:stretch>
                    </p:blipFill>
                    <p:spPr>
                      <a:xfrm>
                        <a:off x="457200" y="3479800"/>
                        <a:ext cx="7416800" cy="2235200"/>
                      </a:xfrm>
                      <a:prstGeom prst="rect">
                        <a:avLst/>
                      </a:prstGeom>
                    </p:spPr>
                  </p:pic>
                </p:oleObj>
              </mc:Fallback>
            </mc:AlternateContent>
          </a:graphicData>
        </a:graphic>
      </p:graphicFrame>
    </p:spTree>
    <p:extLst>
      <p:ext uri="{BB962C8B-B14F-4D97-AF65-F5344CB8AC3E}">
        <p14:creationId xmlns:p14="http://schemas.microsoft.com/office/powerpoint/2010/main" val="621979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Figure from F&amp;W:</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6467</TotalTime>
  <Words>1969</Words>
  <Application>Microsoft Office PowerPoint</Application>
  <PresentationFormat>On-screen Show (4:3)</PresentationFormat>
  <Paragraphs>284</Paragraphs>
  <Slides>41</Slides>
  <Notes>31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3</vt:i4>
      </vt:variant>
      <vt:variant>
        <vt:lpstr>Slide Titles</vt:lpstr>
      </vt:variant>
      <vt:variant>
        <vt:i4>41</vt:i4>
      </vt:variant>
    </vt:vector>
  </HeadingPairs>
  <TitlesOfParts>
    <vt:vector size="49" baseType="lpstr">
      <vt:lpstr>Arial</vt:lpstr>
      <vt:lpstr>Calibri</vt:lpstr>
      <vt:lpstr>Symbol</vt:lpstr>
      <vt:lpstr>Office Theme</vt:lpstr>
      <vt:lpstr>Office Theme</vt:lpstr>
      <vt:lpstr>数式</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356</cp:revision>
  <cp:lastPrinted>2020-09-01T04:23:48Z</cp:lastPrinted>
  <dcterms:created xsi:type="dcterms:W3CDTF">2012-01-10T18:32:24Z</dcterms:created>
  <dcterms:modified xsi:type="dcterms:W3CDTF">2020-09-02T14:57:59Z</dcterms:modified>
</cp:coreProperties>
</file>