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handoutMasterIdLst>
    <p:handoutMasterId r:id="rId33"/>
  </p:handoutMasterIdLst>
  <p:sldIdLst>
    <p:sldId id="296" r:id="rId3"/>
    <p:sldId id="440" r:id="rId4"/>
    <p:sldId id="447" r:id="rId5"/>
    <p:sldId id="389" r:id="rId6"/>
    <p:sldId id="369" r:id="rId7"/>
    <p:sldId id="370" r:id="rId8"/>
    <p:sldId id="391" r:id="rId9"/>
    <p:sldId id="430" r:id="rId10"/>
    <p:sldId id="431" r:id="rId11"/>
    <p:sldId id="390" r:id="rId12"/>
    <p:sldId id="443" r:id="rId13"/>
    <p:sldId id="444" r:id="rId14"/>
    <p:sldId id="437" r:id="rId15"/>
    <p:sldId id="416" r:id="rId16"/>
    <p:sldId id="445" r:id="rId17"/>
    <p:sldId id="446" r:id="rId18"/>
    <p:sldId id="417" r:id="rId19"/>
    <p:sldId id="418" r:id="rId20"/>
    <p:sldId id="419" r:id="rId21"/>
    <p:sldId id="420" r:id="rId22"/>
    <p:sldId id="421" r:id="rId23"/>
    <p:sldId id="422" r:id="rId24"/>
    <p:sldId id="423" r:id="rId25"/>
    <p:sldId id="442" r:id="rId26"/>
    <p:sldId id="424" r:id="rId27"/>
    <p:sldId id="425" r:id="rId28"/>
    <p:sldId id="426" r:id="rId29"/>
    <p:sldId id="427" r:id="rId30"/>
    <p:sldId id="441"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77" d="100"/>
          <a:sy n="77" d="100"/>
        </p:scale>
        <p:origin x="1406" y="62"/>
      </p:cViewPr>
      <p:guideLst>
        <p:guide orient="horz" pos="2160"/>
        <p:guide pos="2880"/>
      </p:guideLst>
    </p:cSldViewPr>
  </p:slideViewPr>
  <p:notesTextViewPr>
    <p:cViewPr>
      <p:scale>
        <a:sx n="1" d="1"/>
        <a:sy n="1" d="1"/>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8/31/2020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8/31/2020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focus on the analysis in the center of mass frame which contains the basic physics of the interparticle interaction.    The main example will be that of the famous Rutherford scattering experiment.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focus our attention on the analysis of the event in the center of mass frame of reference and particularly consider the Coulomb interaction   (which also has the same functional form as the </a:t>
            </a:r>
            <a:r>
              <a:rPr lang="en-US" dirty="0" err="1"/>
              <a:t>gravitional</a:t>
            </a:r>
            <a:r>
              <a:rPr lang="en-US" dirty="0"/>
              <a:t> interaction.</a:t>
            </a:r>
          </a:p>
        </p:txBody>
      </p:sp>
      <p:sp>
        <p:nvSpPr>
          <p:cNvPr id="4" name="Slide Number Placeholder 3"/>
          <p:cNvSpPr>
            <a:spLocks noGrp="1"/>
          </p:cNvSpPr>
          <p:nvPr>
            <p:ph type="sldNum" sz="quarter" idx="10"/>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1365179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system of interest can be expressed in terms of constants and the particle separation r(t).</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2154648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3587910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165754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1996689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2444070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Relating the constants of the problems to values determined when the particles are very far apart.</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3927913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 we are expressing the trajectory as a function of time t.     For this analysis however, we would like to find the trajectory as a function of the angle \phi.   The relationship of the constant angular momentum to the \phi and time variables allows us to find r(\phi).</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282649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algebra ….</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1383158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relationship of the analysis of r(\phi) to the scattering event.    The insert is a diagram from the textbook.</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190728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week the colloquium series will be starting.     The information is posted on our website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2210557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scattering process involves the aspects of the trajectory at large separations.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511570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a:t>
            </a:r>
            <a:r>
              <a:rPr lang="en-US" dirty="0" err="1"/>
              <a:t>rmin</a:t>
            </a:r>
            <a:r>
              <a:rPr lang="en-US" dirty="0"/>
              <a:t>, \phi=0.   \phi increases to a maximum value.</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1400430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with consistent notation.      Here we are using the textbook’s definition of theta which is OK if the target mass is infinite.</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4058573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equation is a convenient change of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568336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use a diagram from the web about the Rutherford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614808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all of the equations and then specializing to the Coulomb interaction form.</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463818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integrals can all be evaluated analytically and simplify to this famous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2482173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Reconstructed data taken from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851578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constant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a:p>
        </p:txBody>
      </p:sp>
    </p:spTree>
    <p:extLst>
      <p:ext uri="{BB962C8B-B14F-4D97-AF65-F5344CB8AC3E}">
        <p14:creationId xmlns:p14="http://schemas.microsoft.com/office/powerpoint/2010/main" val="3348010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of the equations.     This equation allows us to fine b</a:t>
            </a:r>
            <a:r>
              <a:rPr lang="en-US"/>
              <a:t>(theta).</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44256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details for the first colloquium which will introduce you to the department and various important announcements.</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252572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snapshot of the lecture and homework schedule.     From your discussion,  I slowed the pace a bit,  scheduling one more session on scattering so that we can summarize and digest.      There is no new homework, so that by Friday, we will hopefully be all caught up.</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3710869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next several slides summarize the experimental scattering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332267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review.</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385824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review.</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39141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148329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equations relating cross section results in center of mass frame to that in the laboratory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22297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9/02/2020</a:t>
            </a:r>
          </a:p>
        </p:txBody>
      </p:sp>
      <p:sp>
        <p:nvSpPr>
          <p:cNvPr id="5" name="Footer Placeholder 4"/>
          <p:cNvSpPr>
            <a:spLocks noGrp="1"/>
          </p:cNvSpPr>
          <p:nvPr>
            <p:ph type="ftr" sz="quarter" idx="11"/>
          </p:nvPr>
        </p:nvSpPr>
        <p:spPr/>
        <p:txBody>
          <a:bodyPr/>
          <a:lstStyle/>
          <a:p>
            <a:r>
              <a:rPr lang="en-US"/>
              <a:t>PHY 711  Fall 2020 -- Lecture 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9/02/2020</a:t>
            </a:r>
          </a:p>
        </p:txBody>
      </p:sp>
      <p:sp>
        <p:nvSpPr>
          <p:cNvPr id="5" name="Footer Placeholder 4"/>
          <p:cNvSpPr>
            <a:spLocks noGrp="1"/>
          </p:cNvSpPr>
          <p:nvPr>
            <p:ph type="ftr" sz="quarter" idx="11"/>
          </p:nvPr>
        </p:nvSpPr>
        <p:spPr/>
        <p:txBody>
          <a:bodyPr/>
          <a:lstStyle/>
          <a:p>
            <a:r>
              <a:rPr lang="en-US"/>
              <a:t>PHY 711  Fall 2020 -- Lecture 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9/02/2020</a:t>
            </a:r>
          </a:p>
        </p:txBody>
      </p:sp>
      <p:sp>
        <p:nvSpPr>
          <p:cNvPr id="5" name="Footer Placeholder 4"/>
          <p:cNvSpPr>
            <a:spLocks noGrp="1"/>
          </p:cNvSpPr>
          <p:nvPr>
            <p:ph type="ftr" sz="quarter" idx="11"/>
          </p:nvPr>
        </p:nvSpPr>
        <p:spPr/>
        <p:txBody>
          <a:bodyPr/>
          <a:lstStyle/>
          <a:p>
            <a:r>
              <a:rPr lang="en-US"/>
              <a:t>PHY 711  Fall 2020 -- Lecture 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9/02/2020</a:t>
            </a:r>
          </a:p>
        </p:txBody>
      </p:sp>
      <p:sp>
        <p:nvSpPr>
          <p:cNvPr id="5" name="Footer Placeholder 4"/>
          <p:cNvSpPr>
            <a:spLocks noGrp="1"/>
          </p:cNvSpPr>
          <p:nvPr>
            <p:ph type="ftr" sz="quarter" idx="11"/>
          </p:nvPr>
        </p:nvSpPr>
        <p:spPr/>
        <p:txBody>
          <a:bodyPr/>
          <a:lstStyle/>
          <a:p>
            <a:r>
              <a:rPr lang="en-US"/>
              <a:t>PHY 711  Fall 2020 -- Lecture 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9/02/2020</a:t>
            </a:r>
          </a:p>
        </p:txBody>
      </p:sp>
      <p:sp>
        <p:nvSpPr>
          <p:cNvPr id="5" name="Footer Placeholder 4"/>
          <p:cNvSpPr>
            <a:spLocks noGrp="1"/>
          </p:cNvSpPr>
          <p:nvPr>
            <p:ph type="ftr" sz="quarter" idx="11"/>
          </p:nvPr>
        </p:nvSpPr>
        <p:spPr/>
        <p:txBody>
          <a:bodyPr/>
          <a:lstStyle/>
          <a:p>
            <a:r>
              <a:rPr lang="en-US"/>
              <a:t>PHY 711  Fall 2020 -- Lecture 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9/02/2020</a:t>
            </a:r>
          </a:p>
        </p:txBody>
      </p:sp>
      <p:sp>
        <p:nvSpPr>
          <p:cNvPr id="6" name="Footer Placeholder 5"/>
          <p:cNvSpPr>
            <a:spLocks noGrp="1"/>
          </p:cNvSpPr>
          <p:nvPr>
            <p:ph type="ftr" sz="quarter" idx="11"/>
          </p:nvPr>
        </p:nvSpPr>
        <p:spPr/>
        <p:txBody>
          <a:bodyPr/>
          <a:lstStyle/>
          <a:p>
            <a:r>
              <a:rPr lang="en-US"/>
              <a:t>PHY 711  Fall 2020 -- Lecture 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9/02/2020</a:t>
            </a:r>
          </a:p>
        </p:txBody>
      </p:sp>
      <p:sp>
        <p:nvSpPr>
          <p:cNvPr id="8" name="Footer Placeholder 7"/>
          <p:cNvSpPr>
            <a:spLocks noGrp="1"/>
          </p:cNvSpPr>
          <p:nvPr>
            <p:ph type="ftr" sz="quarter" idx="11"/>
          </p:nvPr>
        </p:nvSpPr>
        <p:spPr/>
        <p:txBody>
          <a:bodyPr/>
          <a:lstStyle/>
          <a:p>
            <a:r>
              <a:rPr lang="en-US"/>
              <a:t>PHY 711  Fall 2020 -- Lecture 4</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9/02/2020</a:t>
            </a:r>
          </a:p>
        </p:txBody>
      </p:sp>
      <p:sp>
        <p:nvSpPr>
          <p:cNvPr id="4" name="Footer Placeholder 3"/>
          <p:cNvSpPr>
            <a:spLocks noGrp="1"/>
          </p:cNvSpPr>
          <p:nvPr>
            <p:ph type="ftr" sz="quarter" idx="11"/>
          </p:nvPr>
        </p:nvSpPr>
        <p:spPr/>
        <p:txBody>
          <a:bodyPr/>
          <a:lstStyle/>
          <a:p>
            <a:r>
              <a:rPr lang="en-US"/>
              <a:t>PHY 711  Fall 2020 -- Lecture 4</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9/02/2020</a:t>
            </a:r>
          </a:p>
        </p:txBody>
      </p:sp>
      <p:sp>
        <p:nvSpPr>
          <p:cNvPr id="6" name="Footer Placeholder 5"/>
          <p:cNvSpPr>
            <a:spLocks noGrp="1"/>
          </p:cNvSpPr>
          <p:nvPr>
            <p:ph type="ftr" sz="quarter" idx="11"/>
          </p:nvPr>
        </p:nvSpPr>
        <p:spPr/>
        <p:txBody>
          <a:bodyPr/>
          <a:lstStyle/>
          <a:p>
            <a:r>
              <a:rPr lang="en-US"/>
              <a:t>PHY 711  Fall 2020 -- Lecture 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9/02/2020</a:t>
            </a:r>
          </a:p>
        </p:txBody>
      </p:sp>
      <p:sp>
        <p:nvSpPr>
          <p:cNvPr id="6" name="Footer Placeholder 5"/>
          <p:cNvSpPr>
            <a:spLocks noGrp="1"/>
          </p:cNvSpPr>
          <p:nvPr>
            <p:ph type="ftr" sz="quarter" idx="11"/>
          </p:nvPr>
        </p:nvSpPr>
        <p:spPr/>
        <p:txBody>
          <a:bodyPr/>
          <a:lstStyle/>
          <a:p>
            <a:r>
              <a:rPr lang="en-US"/>
              <a:t>PHY 711  Fall 2020 -- Lecture 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9/02/2020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9/02/2020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2.xml"/><Relationship Id="rId7"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8.wmf"/><Relationship Id="rId4" Type="http://schemas.openxmlformats.org/officeDocument/2006/relationships/oleObject" Target="../embeddings/oleObject14.bin"/><Relationship Id="rId9" Type="http://schemas.openxmlformats.org/officeDocument/2006/relationships/image" Target="../media/image20.wmf"/></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1.bin"/><Relationship Id="rId3" Type="http://schemas.openxmlformats.org/officeDocument/2006/relationships/notesSlide" Target="../notesSlides/notesSlide13.xml"/><Relationship Id="rId7" Type="http://schemas.openxmlformats.org/officeDocument/2006/relationships/oleObject" Target="../embeddings/oleObject18.bin"/><Relationship Id="rId12" Type="http://schemas.openxmlformats.org/officeDocument/2006/relationships/image" Target="../media/image24.wmf"/><Relationship Id="rId2" Type="http://schemas.openxmlformats.org/officeDocument/2006/relationships/slideLayout" Target="../slideLayouts/slideLayout7.xml"/><Relationship Id="rId16" Type="http://schemas.openxmlformats.org/officeDocument/2006/relationships/image" Target="../media/image26.wmf"/><Relationship Id="rId1" Type="http://schemas.openxmlformats.org/officeDocument/2006/relationships/vmlDrawing" Target="../drawings/vmlDrawing8.vml"/><Relationship Id="rId6" Type="http://schemas.openxmlformats.org/officeDocument/2006/relationships/image" Target="../media/image21.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oleObject" Target="../embeddings/oleObject22.bin"/><Relationship Id="rId10" Type="http://schemas.openxmlformats.org/officeDocument/2006/relationships/image" Target="../media/image23.wmf"/><Relationship Id="rId4" Type="http://schemas.openxmlformats.org/officeDocument/2006/relationships/image" Target="../media/image27.png"/><Relationship Id="rId9" Type="http://schemas.openxmlformats.org/officeDocument/2006/relationships/oleObject" Target="../embeddings/oleObject19.bin"/><Relationship Id="rId14"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image" Target="../media/image28.wmf"/><Relationship Id="rId4"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image" Target="../media/image29.wmf"/><Relationship Id="rId4"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8.bin"/><Relationship Id="rId5" Type="http://schemas.openxmlformats.org/officeDocument/2006/relationships/image" Target="../media/image31.wmf"/><Relationship Id="rId4"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3.wmf"/><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4.wmf"/><Relationship Id="rId4" Type="http://schemas.openxmlformats.org/officeDocument/2006/relationships/oleObject" Target="../embeddings/oleObject30.bin"/></Relationships>
</file>

<file path=ppt/slides/_rels/slide19.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19.xml"/><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5.wmf"/><Relationship Id="rId5" Type="http://schemas.openxmlformats.org/officeDocument/2006/relationships/oleObject" Target="../embeddings/oleObject31.bin"/><Relationship Id="rId10" Type="http://schemas.openxmlformats.org/officeDocument/2006/relationships/image" Target="../media/image37.wmf"/><Relationship Id="rId4" Type="http://schemas.openxmlformats.org/officeDocument/2006/relationships/image" Target="../media/image38.png"/><Relationship Id="rId9" Type="http://schemas.openxmlformats.org/officeDocument/2006/relationships/oleObject" Target="../embeddings/oleObject33.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physics.wfu.edu/"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9.wmf"/><Relationship Id="rId4" Type="http://schemas.openxmlformats.org/officeDocument/2006/relationships/oleObject" Target="../embeddings/oleObject3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40.wmf"/><Relationship Id="rId4"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1.wmf"/><Relationship Id="rId5" Type="http://schemas.openxmlformats.org/officeDocument/2006/relationships/oleObject" Target="../embeddings/oleObject36.bin"/><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42.wmf"/><Relationship Id="rId4" Type="http://schemas.openxmlformats.org/officeDocument/2006/relationships/oleObject" Target="../embeddings/oleObject37.bin"/></Relationships>
</file>

<file path=ppt/slides/_rels/slide2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25.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9.bin"/><Relationship Id="rId5" Type="http://schemas.openxmlformats.org/officeDocument/2006/relationships/image" Target="../media/image44.wmf"/><Relationship Id="rId4" Type="http://schemas.openxmlformats.org/officeDocument/2006/relationships/oleObject" Target="../embeddings/oleObject38.bin"/><Relationship Id="rId9" Type="http://schemas.openxmlformats.org/officeDocument/2006/relationships/image" Target="../media/image46.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2.bin"/><Relationship Id="rId5" Type="http://schemas.openxmlformats.org/officeDocument/2006/relationships/image" Target="../media/image47.wmf"/><Relationship Id="rId4" Type="http://schemas.openxmlformats.org/officeDocument/2006/relationships/oleObject" Target="../embeddings/oleObject4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hyperlink" Target="http://hyperphysics.phy-astr.gsu.edu/hbase/nuclear/rutsca2.html#c3" TargetMode="Externa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48.wmf"/><Relationship Id="rId5" Type="http://schemas.openxmlformats.org/officeDocument/2006/relationships/oleObject" Target="../embeddings/oleObject43.bin"/><Relationship Id="rId4" Type="http://schemas.openxmlformats.org/officeDocument/2006/relationships/image" Target="../media/image49.gi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50.wmf"/><Relationship Id="rId4" Type="http://schemas.openxmlformats.org/officeDocument/2006/relationships/oleObject" Target="../embeddings/oleObject4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6.bin"/><Relationship Id="rId5" Type="http://schemas.openxmlformats.org/officeDocument/2006/relationships/image" Target="../media/image51.wmf"/><Relationship Id="rId4" Type="http://schemas.openxmlformats.org/officeDocument/2006/relationships/oleObject" Target="../embeddings/oleObject45.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6.xml"/><Relationship Id="rId7" Type="http://schemas.openxmlformats.org/officeDocument/2006/relationships/oleObject" Target="../embeddings/oleObject2.bin"/><Relationship Id="rId12"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oleObject" Target="../embeddings/oleObject4.bin"/><Relationship Id="rId5" Type="http://schemas.openxmlformats.org/officeDocument/2006/relationships/image" Target="../media/image5.wmf"/><Relationship Id="rId10"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9.xml"/><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3.wmf"/><Relationship Id="rId4" Type="http://schemas.openxmlformats.org/officeDocument/2006/relationships/oleObject" Target="../embeddings/oleObject9.bin"/><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149087" y="186221"/>
            <a:ext cx="8766313" cy="5047536"/>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1200" b="1" dirty="0"/>
          </a:p>
          <a:p>
            <a:pPr algn="ctr"/>
            <a:r>
              <a:rPr lang="en-US" sz="3200" b="1" dirty="0"/>
              <a:t>Plan for Lecture 4 --  Chapter 1 F&amp;W</a:t>
            </a:r>
          </a:p>
          <a:p>
            <a:pPr marL="514350" indent="-514350">
              <a:spcBef>
                <a:spcPts val="1200"/>
              </a:spcBef>
              <a:buFont typeface="+mj-lt"/>
              <a:buAutoNum type="arabicPeriod"/>
            </a:pPr>
            <a:endParaRPr lang="en-US" sz="2400" b="1" dirty="0">
              <a:solidFill>
                <a:schemeClr val="folHlink"/>
              </a:solidFill>
            </a:endParaRPr>
          </a:p>
          <a:p>
            <a:pPr marL="514350" indent="-514350">
              <a:spcBef>
                <a:spcPts val="1200"/>
              </a:spcBef>
              <a:buFont typeface="+mj-lt"/>
              <a:buAutoNum type="arabicPeriod"/>
            </a:pPr>
            <a:r>
              <a:rPr lang="en-US" sz="2400" b="1" dirty="0">
                <a:solidFill>
                  <a:schemeClr val="folHlink"/>
                </a:solidFill>
              </a:rPr>
              <a:t>Summary of what we have learned so far</a:t>
            </a:r>
          </a:p>
          <a:p>
            <a:pPr marL="514350" indent="-514350">
              <a:spcBef>
                <a:spcPts val="1200"/>
              </a:spcBef>
              <a:buFont typeface="+mj-lt"/>
              <a:buAutoNum type="arabicPeriod"/>
            </a:pPr>
            <a:r>
              <a:rPr lang="en-US" sz="2400" b="1" dirty="0">
                <a:solidFill>
                  <a:schemeClr val="folHlink"/>
                </a:solidFill>
              </a:rPr>
              <a:t>Analytical evaluation of the differential scattering cross section in general and for Rutherford scattering (in center of mass frame)</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p:cNvSpPr txBox="1"/>
          <p:nvPr/>
        </p:nvSpPr>
        <p:spPr>
          <a:xfrm>
            <a:off x="304800" y="381000"/>
            <a:ext cx="8077200" cy="1569660"/>
          </a:xfrm>
          <a:prstGeom prst="rect">
            <a:avLst/>
          </a:prstGeom>
          <a:noFill/>
        </p:spPr>
        <p:txBody>
          <a:bodyPr wrap="square" rtlCol="0">
            <a:spAutoFit/>
          </a:bodyPr>
          <a:lstStyle/>
          <a:p>
            <a:r>
              <a:rPr lang="en-US" sz="2400" dirty="0">
                <a:latin typeface="+mj-lt"/>
              </a:rPr>
              <a:t>Focusing on the center of mass frame of reference:</a:t>
            </a:r>
          </a:p>
          <a:p>
            <a:endParaRPr lang="en-US" sz="2400" dirty="0">
              <a:latin typeface="+mj-lt"/>
            </a:endParaRPr>
          </a:p>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015809856"/>
              </p:ext>
            </p:extLst>
          </p:nvPr>
        </p:nvGraphicFramePr>
        <p:xfrm>
          <a:off x="476978" y="1950660"/>
          <a:ext cx="7732843" cy="3733800"/>
        </p:xfrm>
        <a:graphic>
          <a:graphicData uri="http://schemas.openxmlformats.org/presentationml/2006/ole">
            <mc:AlternateContent xmlns:mc="http://schemas.openxmlformats.org/markup-compatibility/2006">
              <mc:Choice xmlns:v="urn:schemas-microsoft-com:vml" Requires="v">
                <p:oleObj spid="_x0000_s30804" name="Equation" r:id="rId4" imgW="4813200" imgH="2323800" progId="Equation.DSMT4">
                  <p:embed/>
                </p:oleObj>
              </mc:Choice>
              <mc:Fallback>
                <p:oleObj name="Equation" r:id="rId4" imgW="4813200" imgH="2323800" progId="Equation.DSMT4">
                  <p:embed/>
                  <p:pic>
                    <p:nvPicPr>
                      <p:cNvPr id="0" name=""/>
                      <p:cNvPicPr/>
                      <p:nvPr/>
                    </p:nvPicPr>
                    <p:blipFill>
                      <a:blip r:embed="rId5"/>
                      <a:stretch>
                        <a:fillRect/>
                      </a:stretch>
                    </p:blipFill>
                    <p:spPr>
                      <a:xfrm>
                        <a:off x="476978" y="1950660"/>
                        <a:ext cx="7732843" cy="3733800"/>
                      </a:xfrm>
                      <a:prstGeom prst="rect">
                        <a:avLst/>
                      </a:prstGeom>
                    </p:spPr>
                  </p:pic>
                </p:oleObj>
              </mc:Fallback>
            </mc:AlternateContent>
          </a:graphicData>
        </a:graphic>
      </p:graphicFrame>
      <p:sp>
        <p:nvSpPr>
          <p:cNvPr id="7" name="TextBox 6"/>
          <p:cNvSpPr txBox="1"/>
          <p:nvPr/>
        </p:nvSpPr>
        <p:spPr>
          <a:xfrm>
            <a:off x="6324600" y="3048000"/>
            <a:ext cx="184731" cy="830997"/>
          </a:xfrm>
          <a:prstGeom prst="rect">
            <a:avLst/>
          </a:prstGeom>
          <a:noFill/>
        </p:spPr>
        <p:txBody>
          <a:bodyPr wrap="none" rtlCol="0">
            <a:spAutoFit/>
          </a:bodyPr>
          <a:lstStyle/>
          <a:p>
            <a:endParaRPr lang="en-US" sz="2400" dirty="0">
              <a:latin typeface="+mj-lt"/>
            </a:endParaRPr>
          </a:p>
          <a:p>
            <a:endParaRPr lang="en-US" sz="2400" dirty="0">
              <a:latin typeface="+mj-lt"/>
            </a:endParaRPr>
          </a:p>
        </p:txBody>
      </p:sp>
      <p:grpSp>
        <p:nvGrpSpPr>
          <p:cNvPr id="12" name="Group 11"/>
          <p:cNvGrpSpPr/>
          <p:nvPr/>
        </p:nvGrpSpPr>
        <p:grpSpPr>
          <a:xfrm>
            <a:off x="7285532" y="2830308"/>
            <a:ext cx="867868" cy="1619784"/>
            <a:chOff x="7285532" y="2830308"/>
            <a:chExt cx="867868" cy="1619784"/>
          </a:xfrm>
        </p:grpSpPr>
        <p:sp>
          <p:nvSpPr>
            <p:cNvPr id="10" name="TextBox 9"/>
            <p:cNvSpPr txBox="1"/>
            <p:nvPr/>
          </p:nvSpPr>
          <p:spPr>
            <a:xfrm>
              <a:off x="7285532" y="2830308"/>
              <a:ext cx="762000" cy="461665"/>
            </a:xfrm>
            <a:prstGeom prst="rect">
              <a:avLst/>
            </a:prstGeom>
            <a:noFill/>
          </p:spPr>
          <p:txBody>
            <a:bodyPr wrap="square" rtlCol="0">
              <a:spAutoFit/>
            </a:bodyPr>
            <a:lstStyle/>
            <a:p>
              <a:r>
                <a:rPr lang="en-US" sz="2400" dirty="0">
                  <a:latin typeface="+mj-lt"/>
                </a:rPr>
                <a:t>X</a:t>
              </a:r>
            </a:p>
          </p:txBody>
        </p:sp>
        <p:sp>
          <p:nvSpPr>
            <p:cNvPr id="11" name="TextBox 10"/>
            <p:cNvSpPr txBox="1"/>
            <p:nvPr/>
          </p:nvSpPr>
          <p:spPr>
            <a:xfrm>
              <a:off x="7391400" y="3988427"/>
              <a:ext cx="762000"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grpSp>
    </p:spTree>
    <p:extLst>
      <p:ext uri="{BB962C8B-B14F-4D97-AF65-F5344CB8AC3E}">
        <p14:creationId xmlns:p14="http://schemas.microsoft.com/office/powerpoint/2010/main" val="239578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1820410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spid="_x0000_s1054" name="Equation" r:id="rId4" imgW="2654280" imgH="660240" progId="Equation.DSMT4">
                  <p:embed/>
                </p:oleObj>
              </mc:Choice>
              <mc:Fallback>
                <p:oleObj name="Equation" r:id="rId4" imgW="2654280" imgH="660240" progId="Equation.DSMT4">
                  <p:embed/>
                  <p:pic>
                    <p:nvPicPr>
                      <p:cNvPr id="10" name="Object 9"/>
                      <p:cNvPicPr/>
                      <p:nvPr/>
                    </p:nvPicPr>
                    <p:blipFill>
                      <a:blip r:embed="rId5"/>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228600" y="5142312"/>
            <a:ext cx="4929246" cy="1200329"/>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9AEE6F-4D71-4083-BF1E-A9F1B113BBAF}"/>
              </a:ext>
            </a:extLst>
          </p:cNvPr>
          <p:cNvSpPr/>
          <p:nvPr/>
        </p:nvSpPr>
        <p:spPr>
          <a:xfrm>
            <a:off x="4191000" y="1828800"/>
            <a:ext cx="3276600" cy="2819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810611842"/>
              </p:ext>
            </p:extLst>
          </p:nvPr>
        </p:nvGraphicFramePr>
        <p:xfrm>
          <a:off x="914400" y="1231900"/>
          <a:ext cx="6465887" cy="2197100"/>
        </p:xfrm>
        <a:graphic>
          <a:graphicData uri="http://schemas.openxmlformats.org/presentationml/2006/ole">
            <mc:AlternateContent xmlns:mc="http://schemas.openxmlformats.org/markup-compatibility/2006">
              <mc:Choice xmlns:v="urn:schemas-microsoft-com:vml" Requires="v">
                <p:oleObj spid="_x0000_s65605" name="Equation" r:id="rId4" imgW="2654280" imgH="901440" progId="Equation.DSMT4">
                  <p:embed/>
                </p:oleObj>
              </mc:Choice>
              <mc:Fallback>
                <p:oleObj name="Equation" r:id="rId4" imgW="2654280" imgH="901440" progId="Equation.DSMT4">
                  <p:embed/>
                  <p:pic>
                    <p:nvPicPr>
                      <p:cNvPr id="10" name="Object 9"/>
                      <p:cNvPicPr/>
                      <p:nvPr/>
                    </p:nvPicPr>
                    <p:blipFill>
                      <a:blip r:embed="rId5"/>
                      <a:stretch>
                        <a:fillRect/>
                      </a:stretch>
                    </p:blipFill>
                    <p:spPr>
                      <a:xfrm>
                        <a:off x="914400" y="1231900"/>
                        <a:ext cx="6465887" cy="21971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CAD092B7-5F5C-4713-B212-FB29F7D59FE1}"/>
              </a:ext>
            </a:extLst>
          </p:cNvPr>
          <p:cNvSpPr txBox="1"/>
          <p:nvPr/>
        </p:nvSpPr>
        <p:spPr>
          <a:xfrm>
            <a:off x="4419600" y="3962400"/>
            <a:ext cx="2819400" cy="461665"/>
          </a:xfrm>
          <a:prstGeom prst="rect">
            <a:avLst/>
          </a:prstGeom>
          <a:noFill/>
        </p:spPr>
        <p:txBody>
          <a:bodyPr wrap="square" rtlCol="0">
            <a:spAutoFit/>
          </a:bodyPr>
          <a:lstStyle/>
          <a:p>
            <a:r>
              <a:rPr lang="en-US" sz="2400" b="1" dirty="0">
                <a:latin typeface="+mj-lt"/>
              </a:rPr>
              <a:t>Focus of analysis</a:t>
            </a:r>
          </a:p>
        </p:txBody>
      </p:sp>
      <p:graphicFrame>
        <p:nvGraphicFramePr>
          <p:cNvPr id="8" name="Object 7">
            <a:extLst>
              <a:ext uri="{FF2B5EF4-FFF2-40B4-BE49-F238E27FC236}">
                <a16:creationId xmlns:a16="http://schemas.microsoft.com/office/drawing/2014/main" id="{65B4A4C8-79C6-43F2-8515-131996C76B04}"/>
              </a:ext>
            </a:extLst>
          </p:cNvPr>
          <p:cNvGraphicFramePr>
            <a:graphicFrameLocks noChangeAspect="1"/>
          </p:cNvGraphicFramePr>
          <p:nvPr>
            <p:extLst>
              <p:ext uri="{D42A27DB-BD31-4B8C-83A1-F6EECF244321}">
                <p14:modId xmlns:p14="http://schemas.microsoft.com/office/powerpoint/2010/main" val="1739135783"/>
              </p:ext>
            </p:extLst>
          </p:nvPr>
        </p:nvGraphicFramePr>
        <p:xfrm>
          <a:off x="2057400" y="4579422"/>
          <a:ext cx="3581400" cy="1831092"/>
        </p:xfrm>
        <a:graphic>
          <a:graphicData uri="http://schemas.openxmlformats.org/presentationml/2006/ole">
            <mc:AlternateContent xmlns:mc="http://schemas.openxmlformats.org/markup-compatibility/2006">
              <mc:Choice xmlns:v="urn:schemas-microsoft-com:vml" Requires="v">
                <p:oleObj spid="_x0000_s65606" name="Equation" r:id="rId6" imgW="1688760" imgH="863280" progId="Equation.DSMT4">
                  <p:embed/>
                </p:oleObj>
              </mc:Choice>
              <mc:Fallback>
                <p:oleObj name="Equation" r:id="rId6" imgW="1688760" imgH="863280" progId="Equation.DSMT4">
                  <p:embed/>
                  <p:pic>
                    <p:nvPicPr>
                      <p:cNvPr id="0" name=""/>
                      <p:cNvPicPr/>
                      <p:nvPr/>
                    </p:nvPicPr>
                    <p:blipFill>
                      <a:blip r:embed="rId7"/>
                      <a:stretch>
                        <a:fillRect/>
                      </a:stretch>
                    </p:blipFill>
                    <p:spPr>
                      <a:xfrm>
                        <a:off x="2057400" y="4579422"/>
                        <a:ext cx="3581400" cy="1831092"/>
                      </a:xfrm>
                      <a:prstGeom prst="rect">
                        <a:avLst/>
                      </a:prstGeom>
                    </p:spPr>
                  </p:pic>
                </p:oleObj>
              </mc:Fallback>
            </mc:AlternateContent>
          </a:graphicData>
        </a:graphic>
      </p:graphicFrame>
      <p:sp>
        <p:nvSpPr>
          <p:cNvPr id="7" name="Right Brace 6">
            <a:extLst>
              <a:ext uri="{FF2B5EF4-FFF2-40B4-BE49-F238E27FC236}">
                <a16:creationId xmlns:a16="http://schemas.microsoft.com/office/drawing/2014/main" id="{AFD49F20-3745-40B7-82A8-156A2A9BBF71}"/>
              </a:ext>
            </a:extLst>
          </p:cNvPr>
          <p:cNvSpPr/>
          <p:nvPr/>
        </p:nvSpPr>
        <p:spPr>
          <a:xfrm rot="5400000">
            <a:off x="4389438" y="4900444"/>
            <a:ext cx="365123" cy="13716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9" name="Object 8">
            <a:extLst>
              <a:ext uri="{FF2B5EF4-FFF2-40B4-BE49-F238E27FC236}">
                <a16:creationId xmlns:a16="http://schemas.microsoft.com/office/drawing/2014/main" id="{0A024024-93E1-40DB-A892-A2F1D68D0517}"/>
              </a:ext>
            </a:extLst>
          </p:cNvPr>
          <p:cNvGraphicFramePr>
            <a:graphicFrameLocks noChangeAspect="1"/>
          </p:cNvGraphicFramePr>
          <p:nvPr>
            <p:extLst>
              <p:ext uri="{D42A27DB-BD31-4B8C-83A1-F6EECF244321}">
                <p14:modId xmlns:p14="http://schemas.microsoft.com/office/powerpoint/2010/main" val="2918622394"/>
              </p:ext>
            </p:extLst>
          </p:nvPr>
        </p:nvGraphicFramePr>
        <p:xfrm>
          <a:off x="6188795" y="302697"/>
          <a:ext cx="2557610" cy="1227653"/>
        </p:xfrm>
        <a:graphic>
          <a:graphicData uri="http://schemas.openxmlformats.org/presentationml/2006/ole">
            <mc:AlternateContent xmlns:mc="http://schemas.openxmlformats.org/markup-compatibility/2006">
              <mc:Choice xmlns:v="urn:schemas-microsoft-com:vml" Requires="v">
                <p:oleObj spid="_x0000_s65607" name="Equation" r:id="rId8" imgW="1269720" imgH="609480" progId="Equation.DSMT4">
                  <p:embed/>
                </p:oleObj>
              </mc:Choice>
              <mc:Fallback>
                <p:oleObj name="Equation" r:id="rId8" imgW="1269720" imgH="609480" progId="Equation.DSMT4">
                  <p:embed/>
                  <p:pic>
                    <p:nvPicPr>
                      <p:cNvPr id="0" name=""/>
                      <p:cNvPicPr/>
                      <p:nvPr/>
                    </p:nvPicPr>
                    <p:blipFill>
                      <a:blip r:embed="rId9"/>
                      <a:stretch>
                        <a:fillRect/>
                      </a:stretch>
                    </p:blipFill>
                    <p:spPr>
                      <a:xfrm>
                        <a:off x="6188795" y="302697"/>
                        <a:ext cx="2557610" cy="1227653"/>
                      </a:xfrm>
                      <a:prstGeom prst="rect">
                        <a:avLst/>
                      </a:prstGeom>
                    </p:spPr>
                  </p:pic>
                </p:oleObj>
              </mc:Fallback>
            </mc:AlternateContent>
          </a:graphicData>
        </a:graphic>
      </p:graphicFrame>
      <p:sp>
        <p:nvSpPr>
          <p:cNvPr id="11" name="Arrow: Up 10">
            <a:extLst>
              <a:ext uri="{FF2B5EF4-FFF2-40B4-BE49-F238E27FC236}">
                <a16:creationId xmlns:a16="http://schemas.microsoft.com/office/drawing/2014/main" id="{54B4F853-55D1-4BF7-95D2-0052B307D2D9}"/>
              </a:ext>
            </a:extLst>
          </p:cNvPr>
          <p:cNvSpPr/>
          <p:nvPr/>
        </p:nvSpPr>
        <p:spPr>
          <a:xfrm rot="3284188">
            <a:off x="5304370" y="838169"/>
            <a:ext cx="533400" cy="1282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09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spid="_x0000_s60723" name="数式" r:id="rId5" imgW="787320" imgH="444240" progId="Equation.3">
                  <p:embed/>
                </p:oleObj>
              </mc:Choice>
              <mc:Fallback>
                <p:oleObj name="数式" r:id="rId5" imgW="787320" imgH="444240" progId="Equation.3">
                  <p:embed/>
                  <p:pic>
                    <p:nvPicPr>
                      <p:cNvPr id="0" name=""/>
                      <p:cNvPicPr>
                        <a:picLocks noChangeAspect="1" noChangeArrowheads="1"/>
                      </p:cNvPicPr>
                      <p:nvPr/>
                    </p:nvPicPr>
                    <p:blipFill>
                      <a:blip r:embed="rId6"/>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spid="_x0000_s60724" name="Equation" r:id="rId7" imgW="1688760" imgH="457200" progId="Equation.DSMT4">
                  <p:embed/>
                </p:oleObj>
              </mc:Choice>
              <mc:Fallback>
                <p:oleObj name="Equation" r:id="rId7" imgW="1688760" imgH="457200" progId="Equation.DSMT4">
                  <p:embed/>
                  <p:pic>
                    <p:nvPicPr>
                      <p:cNvPr id="0" name=""/>
                      <p:cNvPicPr/>
                      <p:nvPr/>
                    </p:nvPicPr>
                    <p:blipFill>
                      <a:blip r:embed="rId8"/>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spid="_x0000_s60725" name="Equation" r:id="rId9" imgW="457200" imgH="266400" progId="Equation.DSMT4">
                  <p:embed/>
                </p:oleObj>
              </mc:Choice>
              <mc:Fallback>
                <p:oleObj name="Equation" r:id="rId9" imgW="457200" imgH="266400" progId="Equation.DSMT4">
                  <p:embed/>
                  <p:pic>
                    <p:nvPicPr>
                      <p:cNvPr id="0" name=""/>
                      <p:cNvPicPr>
                        <a:picLocks noChangeAspect="1" noChangeArrowheads="1"/>
                      </p:cNvPicPr>
                      <p:nvPr/>
                    </p:nvPicPr>
                    <p:blipFill>
                      <a:blip r:embed="rId10"/>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spid="_x0000_s60726" name="Equation" r:id="rId11" imgW="545760" imgH="634680" progId="Equation.DSMT4">
                  <p:embed/>
                </p:oleObj>
              </mc:Choice>
              <mc:Fallback>
                <p:oleObj name="Equation" r:id="rId11" imgW="545760" imgH="634680" progId="Equation.DSMT4">
                  <p:embed/>
                  <p:pic>
                    <p:nvPicPr>
                      <p:cNvPr id="0" name=""/>
                      <p:cNvPicPr>
                        <a:picLocks noChangeAspect="1" noChangeArrowheads="1"/>
                      </p:cNvPicPr>
                      <p:nvPr/>
                    </p:nvPicPr>
                    <p:blipFill>
                      <a:blip r:embed="rId12"/>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spid="_x0000_s60727" name="Equation" r:id="rId13" imgW="1002960" imgH="634680" progId="Equation.DSMT4">
                  <p:embed/>
                </p:oleObj>
              </mc:Choice>
              <mc:Fallback>
                <p:oleObj name="Equation" r:id="rId13" imgW="1002960" imgH="634680" progId="Equation.DSMT4">
                  <p:embed/>
                  <p:pic>
                    <p:nvPicPr>
                      <p:cNvPr id="0" name=""/>
                      <p:cNvPicPr>
                        <a:picLocks noChangeAspect="1" noChangeArrowheads="1"/>
                      </p:cNvPicPr>
                      <p:nvPr/>
                    </p:nvPicPr>
                    <p:blipFill>
                      <a:blip r:embed="rId14"/>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37032228"/>
              </p:ext>
            </p:extLst>
          </p:nvPr>
        </p:nvGraphicFramePr>
        <p:xfrm>
          <a:off x="2837276" y="5463303"/>
          <a:ext cx="6029325" cy="1082675"/>
        </p:xfrm>
        <a:graphic>
          <a:graphicData uri="http://schemas.openxmlformats.org/presentationml/2006/ole">
            <mc:AlternateContent xmlns:mc="http://schemas.openxmlformats.org/markup-compatibility/2006">
              <mc:Choice xmlns:v="urn:schemas-microsoft-com:vml" Requires="v">
                <p:oleObj spid="_x0000_s60728" name="Equation" r:id="rId15" imgW="2476440" imgH="444240" progId="Equation.DSMT4">
                  <p:embed/>
                </p:oleObj>
              </mc:Choice>
              <mc:Fallback>
                <p:oleObj name="Equation" r:id="rId15" imgW="2476440" imgH="444240" progId="Equation.DSMT4">
                  <p:embed/>
                  <p:pic>
                    <p:nvPicPr>
                      <p:cNvPr id="0" name=""/>
                      <p:cNvPicPr/>
                      <p:nvPr/>
                    </p:nvPicPr>
                    <p:blipFill>
                      <a:blip r:embed="rId16"/>
                      <a:stretch>
                        <a:fillRect/>
                      </a:stretch>
                    </p:blipFill>
                    <p:spPr>
                      <a:xfrm>
                        <a:off x="2837276" y="546330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199670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a:p>
        </p:txBody>
      </p:sp>
      <p:sp>
        <p:nvSpPr>
          <p:cNvPr id="14" name="Block Arc 13"/>
          <p:cNvSpPr/>
          <p:nvPr/>
        </p:nvSpPr>
        <p:spPr>
          <a:xfrm rot="13121905">
            <a:off x="2324363" y="-1085076"/>
            <a:ext cx="6992456" cy="6484215"/>
          </a:xfrm>
          <a:prstGeom prst="blockArc">
            <a:avLst>
              <a:gd name="adj1" fmla="val 10569933"/>
              <a:gd name="adj2" fmla="val 69883"/>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2362200" y="5715000"/>
            <a:ext cx="152400" cy="153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2514600" y="4495800"/>
            <a:ext cx="1066800" cy="1218438"/>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438400" y="5168265"/>
            <a:ext cx="2057400" cy="609219"/>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492282" y="5418456"/>
            <a:ext cx="2917918" cy="373506"/>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4"/>
          </p:cNvCxnSpPr>
          <p:nvPr/>
        </p:nvCxnSpPr>
        <p:spPr>
          <a:xfrm flipV="1">
            <a:off x="2438400" y="3733800"/>
            <a:ext cx="457200" cy="2135124"/>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8834513">
            <a:off x="2880905" y="4593822"/>
            <a:ext cx="11811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21" name="TextBox 20"/>
          <p:cNvSpPr txBox="1"/>
          <p:nvPr/>
        </p:nvSpPr>
        <p:spPr>
          <a:xfrm rot="21076726">
            <a:off x="3819927" y="5497075"/>
            <a:ext cx="1181100" cy="461665"/>
          </a:xfrm>
          <a:prstGeom prst="rect">
            <a:avLst/>
          </a:prstGeom>
          <a:noFill/>
        </p:spPr>
        <p:txBody>
          <a:bodyPr wrap="square" rtlCol="0">
            <a:spAutoFit/>
          </a:bodyPr>
          <a:lstStyle/>
          <a:p>
            <a:r>
              <a:rPr lang="en-US" sz="2400" i="1" dirty="0">
                <a:latin typeface="+mj-lt"/>
              </a:rPr>
              <a:t>r</a:t>
            </a:r>
            <a:r>
              <a:rPr lang="en-US" sz="2400" i="1" dirty="0">
                <a:latin typeface="Symbol" pitchFamily="18" charset="2"/>
              </a:rPr>
              <a:t>(f)</a:t>
            </a:r>
          </a:p>
        </p:txBody>
      </p:sp>
      <p:sp>
        <p:nvSpPr>
          <p:cNvPr id="22" name="TextBox 21"/>
          <p:cNvSpPr txBox="1"/>
          <p:nvPr/>
        </p:nvSpPr>
        <p:spPr>
          <a:xfrm rot="21097462">
            <a:off x="2930246" y="4229977"/>
            <a:ext cx="544559" cy="457200"/>
          </a:xfrm>
          <a:prstGeom prst="rect">
            <a:avLst/>
          </a:prstGeom>
          <a:noFill/>
        </p:spPr>
        <p:txBody>
          <a:bodyPr wrap="square" rtlCol="0">
            <a:spAutoFit/>
          </a:bodyPr>
          <a:lstStyle/>
          <a:p>
            <a:r>
              <a:rPr lang="en-US" sz="2400" dirty="0">
                <a:latin typeface="Symbol" pitchFamily="18" charset="2"/>
              </a:rPr>
              <a:t>f</a:t>
            </a:r>
          </a:p>
        </p:txBody>
      </p:sp>
      <p:sp>
        <p:nvSpPr>
          <p:cNvPr id="23" name="Arc 22"/>
          <p:cNvSpPr/>
          <p:nvPr/>
        </p:nvSpPr>
        <p:spPr>
          <a:xfrm rot="20630399">
            <a:off x="2475751" y="4724400"/>
            <a:ext cx="704046" cy="762000"/>
          </a:xfrm>
          <a:prstGeom prst="arc">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1737233708"/>
              </p:ext>
            </p:extLst>
          </p:nvPr>
        </p:nvGraphicFramePr>
        <p:xfrm>
          <a:off x="2590800" y="1748954"/>
          <a:ext cx="5790067" cy="816153"/>
        </p:xfrm>
        <a:graphic>
          <a:graphicData uri="http://schemas.openxmlformats.org/presentationml/2006/ole">
            <mc:AlternateContent xmlns:mc="http://schemas.openxmlformats.org/markup-compatibility/2006">
              <mc:Choice xmlns:v="urn:schemas-microsoft-com:vml" Requires="v">
                <p:oleObj spid="_x0000_s42097" name="Equation" r:id="rId4" imgW="4775040" imgH="672840" progId="Equation.DSMT4">
                  <p:embed/>
                </p:oleObj>
              </mc:Choice>
              <mc:Fallback>
                <p:oleObj name="Equation" r:id="rId4" imgW="4775040" imgH="672840" progId="Equation.DSMT4">
                  <p:embed/>
                  <p:pic>
                    <p:nvPicPr>
                      <p:cNvPr id="0" name=""/>
                      <p:cNvPicPr/>
                      <p:nvPr/>
                    </p:nvPicPr>
                    <p:blipFill>
                      <a:blip r:embed="rId5"/>
                      <a:stretch>
                        <a:fillRect/>
                      </a:stretch>
                    </p:blipFill>
                    <p:spPr>
                      <a:xfrm>
                        <a:off x="2590800" y="1748954"/>
                        <a:ext cx="5790067" cy="816153"/>
                      </a:xfrm>
                      <a:prstGeom prst="rect">
                        <a:avLst/>
                      </a:prstGeom>
                    </p:spPr>
                  </p:pic>
                </p:oleObj>
              </mc:Fallback>
            </mc:AlternateContent>
          </a:graphicData>
        </a:graphic>
      </p:graphicFrame>
      <p:sp>
        <p:nvSpPr>
          <p:cNvPr id="25" name="TextBox 24"/>
          <p:cNvSpPr txBox="1"/>
          <p:nvPr/>
        </p:nvSpPr>
        <p:spPr>
          <a:xfrm>
            <a:off x="3581400" y="2971800"/>
            <a:ext cx="510540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Need to find an equation for </a:t>
            </a:r>
            <a:r>
              <a:rPr lang="en-US" sz="2400" i="1" dirty="0">
                <a:latin typeface="+mj-lt"/>
              </a:rPr>
              <a:t>r(</a:t>
            </a:r>
            <a:r>
              <a:rPr lang="en-US" sz="2400" i="1" dirty="0">
                <a:latin typeface="Symbol" panose="05050102010706020507" pitchFamily="18" charset="2"/>
              </a:rPr>
              <a:t>f</a:t>
            </a:r>
            <a:r>
              <a:rPr lang="en-US" sz="2400" i="1" dirty="0">
                <a:latin typeface="+mj-lt"/>
              </a:rPr>
              <a:t>)</a:t>
            </a:r>
          </a:p>
        </p:txBody>
      </p:sp>
      <p:graphicFrame>
        <p:nvGraphicFramePr>
          <p:cNvPr id="26" name="Object 25"/>
          <p:cNvGraphicFramePr>
            <a:graphicFrameLocks noChangeAspect="1"/>
          </p:cNvGraphicFramePr>
          <p:nvPr>
            <p:extLst>
              <p:ext uri="{D42A27DB-BD31-4B8C-83A1-F6EECF244321}">
                <p14:modId xmlns:p14="http://schemas.microsoft.com/office/powerpoint/2010/main" val="2254249372"/>
              </p:ext>
            </p:extLst>
          </p:nvPr>
        </p:nvGraphicFramePr>
        <p:xfrm>
          <a:off x="769580" y="226395"/>
          <a:ext cx="4116388" cy="1114425"/>
        </p:xfrm>
        <a:graphic>
          <a:graphicData uri="http://schemas.openxmlformats.org/presentationml/2006/ole">
            <mc:AlternateContent xmlns:mc="http://schemas.openxmlformats.org/markup-compatibility/2006">
              <mc:Choice xmlns:v="urn:schemas-microsoft-com:vml" Requires="v">
                <p:oleObj spid="_x0000_s42098" name="Equation" r:id="rId6" imgW="1688760" imgH="457200" progId="Equation.DSMT4">
                  <p:embed/>
                </p:oleObj>
              </mc:Choice>
              <mc:Fallback>
                <p:oleObj name="Equation" r:id="rId6" imgW="1688760" imgH="457200" progId="Equation.DSMT4">
                  <p:embed/>
                  <p:pic>
                    <p:nvPicPr>
                      <p:cNvPr id="0" name=""/>
                      <p:cNvPicPr/>
                      <p:nvPr/>
                    </p:nvPicPr>
                    <p:blipFill>
                      <a:blip r:embed="rId7"/>
                      <a:stretch>
                        <a:fillRect/>
                      </a:stretch>
                    </p:blipFill>
                    <p:spPr>
                      <a:xfrm>
                        <a:off x="769580" y="226395"/>
                        <a:ext cx="4116388" cy="111442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E4049DD-BFED-4AF7-995E-4A1B1758E7F7}"/>
              </a:ext>
            </a:extLst>
          </p:cNvPr>
          <p:cNvSpPr txBox="1"/>
          <p:nvPr/>
        </p:nvSpPr>
        <p:spPr>
          <a:xfrm>
            <a:off x="5998750" y="4368524"/>
            <a:ext cx="2743200" cy="1569660"/>
          </a:xfrm>
          <a:prstGeom prst="rect">
            <a:avLst/>
          </a:prstGeom>
          <a:noFill/>
        </p:spPr>
        <p:txBody>
          <a:bodyPr wrap="square" rtlCol="0">
            <a:spAutoFit/>
          </a:bodyPr>
          <a:lstStyle/>
          <a:p>
            <a:r>
              <a:rPr lang="en-US" sz="2400" dirty="0">
                <a:latin typeface="+mj-lt"/>
              </a:rPr>
              <a:t>Note the </a:t>
            </a:r>
            <a:r>
              <a:rPr lang="en-US" sz="2400" dirty="0">
                <a:latin typeface="Symbol" panose="05050102010706020507" pitchFamily="18" charset="2"/>
              </a:rPr>
              <a:t>f</a:t>
            </a:r>
            <a:r>
              <a:rPr lang="en-US" sz="2400" dirty="0">
                <a:latin typeface="+mj-lt"/>
              </a:rPr>
              <a:t> is used to denote the trajectory angle where </a:t>
            </a:r>
            <a:r>
              <a:rPr lang="en-US" sz="2400" dirty="0">
                <a:latin typeface="Symbol" panose="05050102010706020507" pitchFamily="18" charset="2"/>
              </a:rPr>
              <a:t>f</a:t>
            </a:r>
            <a:r>
              <a:rPr lang="en-US" sz="2400" dirty="0">
                <a:latin typeface="+mj-lt"/>
              </a:rPr>
              <a:t>=0 at </a:t>
            </a:r>
            <a:r>
              <a:rPr lang="en-US" sz="2400" dirty="0" err="1">
                <a:latin typeface="+mj-lt"/>
              </a:rPr>
              <a:t>r</a:t>
            </a:r>
            <a:r>
              <a:rPr lang="en-US" sz="2400" baseline="-25000" dirty="0" err="1">
                <a:latin typeface="+mj-lt"/>
              </a:rPr>
              <a:t>min</a:t>
            </a:r>
            <a:endParaRPr lang="en-US" sz="2400" dirty="0">
              <a:latin typeface="+mj-lt"/>
            </a:endParaRPr>
          </a:p>
        </p:txBody>
      </p:sp>
      <p:sp>
        <p:nvSpPr>
          <p:cNvPr id="6" name="TextBox 5">
            <a:extLst>
              <a:ext uri="{FF2B5EF4-FFF2-40B4-BE49-F238E27FC236}">
                <a16:creationId xmlns:a16="http://schemas.microsoft.com/office/drawing/2014/main" id="{2226A6A3-987D-46CB-B241-D190FA5E0769}"/>
              </a:ext>
            </a:extLst>
          </p:cNvPr>
          <p:cNvSpPr txBox="1"/>
          <p:nvPr/>
        </p:nvSpPr>
        <p:spPr>
          <a:xfrm>
            <a:off x="935450" y="5587434"/>
            <a:ext cx="1624200" cy="830997"/>
          </a:xfrm>
          <a:prstGeom prst="rect">
            <a:avLst/>
          </a:prstGeom>
          <a:noFill/>
        </p:spPr>
        <p:txBody>
          <a:bodyPr wrap="square" rtlCol="0">
            <a:spAutoFit/>
          </a:bodyPr>
          <a:lstStyle/>
          <a:p>
            <a:r>
              <a:rPr lang="en-US" sz="2400" dirty="0">
                <a:latin typeface="+mj-lt"/>
              </a:rPr>
              <a:t>center of scattering.</a:t>
            </a:r>
          </a:p>
        </p:txBody>
      </p:sp>
    </p:spTree>
    <p:extLst>
      <p:ext uri="{BB962C8B-B14F-4D97-AF65-F5344CB8AC3E}">
        <p14:creationId xmlns:p14="http://schemas.microsoft.com/office/powerpoint/2010/main" val="281659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97B5D-627F-495A-B1C9-B48BF55F0580}"/>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D4C42F19-B2F8-4BEE-8431-22DE3A09A634}"/>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AED7EFFA-C80C-4FE0-8E70-41ABFCBFD0CB}"/>
              </a:ext>
            </a:extLst>
          </p:cNvPr>
          <p:cNvSpPr>
            <a:spLocks noGrp="1"/>
          </p:cNvSpPr>
          <p:nvPr>
            <p:ph type="sldNum" sz="quarter" idx="12"/>
          </p:nvPr>
        </p:nvSpPr>
        <p:spPr/>
        <p:txBody>
          <a:bodyPr/>
          <a:lstStyle/>
          <a:p>
            <a:fld id="{CE368B07-CEBF-4C80-90AF-53B34FA04CF3}" type="slidenum">
              <a:rPr lang="en-US" smtClean="0"/>
              <a:t>15</a:t>
            </a:fld>
            <a:endParaRPr lang="en-US"/>
          </a:p>
        </p:txBody>
      </p:sp>
      <p:graphicFrame>
        <p:nvGraphicFramePr>
          <p:cNvPr id="5" name="Object 4">
            <a:extLst>
              <a:ext uri="{FF2B5EF4-FFF2-40B4-BE49-F238E27FC236}">
                <a16:creationId xmlns:a16="http://schemas.microsoft.com/office/drawing/2014/main" id="{CEEF40C6-41AB-4602-845C-7846D74989BD}"/>
              </a:ext>
            </a:extLst>
          </p:cNvPr>
          <p:cNvGraphicFramePr>
            <a:graphicFrameLocks noChangeAspect="1"/>
          </p:cNvGraphicFramePr>
          <p:nvPr>
            <p:extLst>
              <p:ext uri="{D42A27DB-BD31-4B8C-83A1-F6EECF244321}">
                <p14:modId xmlns:p14="http://schemas.microsoft.com/office/powerpoint/2010/main" val="114466863"/>
              </p:ext>
            </p:extLst>
          </p:nvPr>
        </p:nvGraphicFramePr>
        <p:xfrm>
          <a:off x="1193800" y="1143000"/>
          <a:ext cx="5830888" cy="1766888"/>
        </p:xfrm>
        <a:graphic>
          <a:graphicData uri="http://schemas.openxmlformats.org/presentationml/2006/ole">
            <mc:AlternateContent xmlns:mc="http://schemas.openxmlformats.org/markup-compatibility/2006">
              <mc:Choice xmlns:v="urn:schemas-microsoft-com:vml" Requires="v">
                <p:oleObj spid="_x0000_s66614" name="Equation" r:id="rId4" imgW="2933640" imgH="888840" progId="Equation.DSMT4">
                  <p:embed/>
                </p:oleObj>
              </mc:Choice>
              <mc:Fallback>
                <p:oleObj name="Equation" r:id="rId4" imgW="2933640" imgH="888840" progId="Equation.DSMT4">
                  <p:embed/>
                  <p:pic>
                    <p:nvPicPr>
                      <p:cNvPr id="0" name=""/>
                      <p:cNvPicPr/>
                      <p:nvPr/>
                    </p:nvPicPr>
                    <p:blipFill>
                      <a:blip r:embed="rId5"/>
                      <a:stretch>
                        <a:fillRect/>
                      </a:stretch>
                    </p:blipFill>
                    <p:spPr>
                      <a:xfrm>
                        <a:off x="1193800" y="1143000"/>
                        <a:ext cx="5830888" cy="176688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F6F1509-2CE5-46C2-A2D7-26726E7B4034}"/>
              </a:ext>
            </a:extLst>
          </p:cNvPr>
          <p:cNvGraphicFramePr>
            <a:graphicFrameLocks noChangeAspect="1"/>
          </p:cNvGraphicFramePr>
          <p:nvPr>
            <p:extLst>
              <p:ext uri="{D42A27DB-BD31-4B8C-83A1-F6EECF244321}">
                <p14:modId xmlns:p14="http://schemas.microsoft.com/office/powerpoint/2010/main" val="394695456"/>
              </p:ext>
            </p:extLst>
          </p:nvPr>
        </p:nvGraphicFramePr>
        <p:xfrm>
          <a:off x="2038350" y="3702050"/>
          <a:ext cx="3443288" cy="1673225"/>
        </p:xfrm>
        <a:graphic>
          <a:graphicData uri="http://schemas.openxmlformats.org/presentationml/2006/ole">
            <mc:AlternateContent xmlns:mc="http://schemas.openxmlformats.org/markup-compatibility/2006">
              <mc:Choice xmlns:v="urn:schemas-microsoft-com:vml" Requires="v">
                <p:oleObj spid="_x0000_s66615" name="Equation" r:id="rId6" imgW="1358640" imgH="660240" progId="Equation.DSMT4">
                  <p:embed/>
                </p:oleObj>
              </mc:Choice>
              <mc:Fallback>
                <p:oleObj name="Equation" r:id="rId6" imgW="1358640" imgH="660240" progId="Equation.DSMT4">
                  <p:embed/>
                  <p:pic>
                    <p:nvPicPr>
                      <p:cNvPr id="7" name="Object 6"/>
                      <p:cNvPicPr>
                        <a:picLocks noChangeAspect="1" noChangeArrowheads="1"/>
                      </p:cNvPicPr>
                      <p:nvPr/>
                    </p:nvPicPr>
                    <p:blipFill>
                      <a:blip r:embed="rId7"/>
                      <a:srcRect/>
                      <a:stretch>
                        <a:fillRect/>
                      </a:stretch>
                    </p:blipFill>
                    <p:spPr bwMode="auto">
                      <a:xfrm>
                        <a:off x="2038350" y="3702050"/>
                        <a:ext cx="3443288" cy="1673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76315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7AF6C-1FBF-4B49-9E5B-A8A2DA338E6F}"/>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E68049FE-7B85-4676-BDBA-51B0999F5236}"/>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03D9A5E5-C128-4C3D-9437-B70C5365A2F8}"/>
              </a:ext>
            </a:extLst>
          </p:cNvPr>
          <p:cNvSpPr>
            <a:spLocks noGrp="1"/>
          </p:cNvSpPr>
          <p:nvPr>
            <p:ph type="sldNum" sz="quarter" idx="12"/>
          </p:nvPr>
        </p:nvSpPr>
        <p:spPr/>
        <p:txBody>
          <a:bodyPr/>
          <a:lstStyle/>
          <a:p>
            <a:fld id="{CE368B07-CEBF-4C80-90AF-53B34FA04CF3}" type="slidenum">
              <a:rPr lang="en-US" smtClean="0"/>
              <a:t>16</a:t>
            </a:fld>
            <a:endParaRPr lang="en-US"/>
          </a:p>
        </p:txBody>
      </p:sp>
      <p:sp>
        <p:nvSpPr>
          <p:cNvPr id="5" name="Block Arc 4">
            <a:extLst>
              <a:ext uri="{FF2B5EF4-FFF2-40B4-BE49-F238E27FC236}">
                <a16:creationId xmlns:a16="http://schemas.microsoft.com/office/drawing/2014/main" id="{0D8F69AF-E6B8-46F2-9533-B6FE2A755D28}"/>
              </a:ext>
            </a:extLst>
          </p:cNvPr>
          <p:cNvSpPr/>
          <p:nvPr/>
        </p:nvSpPr>
        <p:spPr>
          <a:xfrm rot="13121905">
            <a:off x="1335630" y="-1024119"/>
            <a:ext cx="6992456" cy="6484215"/>
          </a:xfrm>
          <a:prstGeom prst="blockArc">
            <a:avLst>
              <a:gd name="adj1" fmla="val 10569933"/>
              <a:gd name="adj2" fmla="val 69883"/>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6D630A9F-AD3D-4A8D-9F8E-7D23D4DCE281}"/>
              </a:ext>
            </a:extLst>
          </p:cNvPr>
          <p:cNvCxnSpPr/>
          <p:nvPr/>
        </p:nvCxnSpPr>
        <p:spPr>
          <a:xfrm flipV="1">
            <a:off x="1449667" y="3794757"/>
            <a:ext cx="457200" cy="2135124"/>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5284DFA-CF97-40D8-806B-93DC2E0D7D7A}"/>
              </a:ext>
            </a:extLst>
          </p:cNvPr>
          <p:cNvSpPr/>
          <p:nvPr/>
        </p:nvSpPr>
        <p:spPr>
          <a:xfrm>
            <a:off x="1373467" y="5775957"/>
            <a:ext cx="152400" cy="153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50C40A4-6FC2-473B-90CA-F9826B1C8F2B}"/>
              </a:ext>
            </a:extLst>
          </p:cNvPr>
          <p:cNvCxnSpPr/>
          <p:nvPr/>
        </p:nvCxnSpPr>
        <p:spPr>
          <a:xfrm flipV="1">
            <a:off x="1525867" y="4556757"/>
            <a:ext cx="1066800" cy="1218438"/>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5CE46-F9B2-4868-8C2A-3D75448181C6}"/>
              </a:ext>
            </a:extLst>
          </p:cNvPr>
          <p:cNvSpPr txBox="1"/>
          <p:nvPr/>
        </p:nvSpPr>
        <p:spPr>
          <a:xfrm rot="18834513">
            <a:off x="1892172" y="4654779"/>
            <a:ext cx="11811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12" name="TextBox 11">
            <a:extLst>
              <a:ext uri="{FF2B5EF4-FFF2-40B4-BE49-F238E27FC236}">
                <a16:creationId xmlns:a16="http://schemas.microsoft.com/office/drawing/2014/main" id="{5BAA5892-B85A-4106-9DB5-A64F90EF91D3}"/>
              </a:ext>
            </a:extLst>
          </p:cNvPr>
          <p:cNvSpPr txBox="1"/>
          <p:nvPr/>
        </p:nvSpPr>
        <p:spPr>
          <a:xfrm rot="17005613">
            <a:off x="966149" y="3956291"/>
            <a:ext cx="1181100" cy="461665"/>
          </a:xfrm>
          <a:prstGeom prst="rect">
            <a:avLst/>
          </a:prstGeom>
          <a:noFill/>
        </p:spPr>
        <p:txBody>
          <a:bodyPr wrap="square" rtlCol="0">
            <a:spAutoFit/>
          </a:bodyPr>
          <a:lstStyle/>
          <a:p>
            <a:r>
              <a:rPr lang="en-US" sz="2400" i="1" dirty="0">
                <a:latin typeface="+mj-lt"/>
              </a:rPr>
              <a:t>r(t)</a:t>
            </a:r>
          </a:p>
        </p:txBody>
      </p:sp>
      <p:cxnSp>
        <p:nvCxnSpPr>
          <p:cNvPr id="15" name="Straight Arrow Connector 14">
            <a:extLst>
              <a:ext uri="{FF2B5EF4-FFF2-40B4-BE49-F238E27FC236}">
                <a16:creationId xmlns:a16="http://schemas.microsoft.com/office/drawing/2014/main" id="{AFD28C5E-7367-484B-AAA6-A5CE03BCCF54}"/>
              </a:ext>
            </a:extLst>
          </p:cNvPr>
          <p:cNvCxnSpPr>
            <a:cxnSpLocks/>
          </p:cNvCxnSpPr>
          <p:nvPr/>
        </p:nvCxnSpPr>
        <p:spPr>
          <a:xfrm flipH="1" flipV="1">
            <a:off x="1752600" y="3490719"/>
            <a:ext cx="154268" cy="303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8277BF13-7D8F-4DDE-AB57-4D1AD8850C0D}"/>
              </a:ext>
            </a:extLst>
          </p:cNvPr>
          <p:cNvGraphicFramePr>
            <a:graphicFrameLocks noChangeAspect="1"/>
          </p:cNvGraphicFramePr>
          <p:nvPr>
            <p:extLst>
              <p:ext uri="{D42A27DB-BD31-4B8C-83A1-F6EECF244321}">
                <p14:modId xmlns:p14="http://schemas.microsoft.com/office/powerpoint/2010/main" val="1309496259"/>
              </p:ext>
            </p:extLst>
          </p:nvPr>
        </p:nvGraphicFramePr>
        <p:xfrm>
          <a:off x="1882407" y="3322450"/>
          <a:ext cx="2259013" cy="509588"/>
        </p:xfrm>
        <a:graphic>
          <a:graphicData uri="http://schemas.openxmlformats.org/presentationml/2006/ole">
            <mc:AlternateContent xmlns:mc="http://schemas.openxmlformats.org/markup-compatibility/2006">
              <mc:Choice xmlns:v="urn:schemas-microsoft-com:vml" Requires="v">
                <p:oleObj spid="_x0000_s67639" name="Equation" r:id="rId4" imgW="901440" imgH="203040" progId="Equation.DSMT4">
                  <p:embed/>
                </p:oleObj>
              </mc:Choice>
              <mc:Fallback>
                <p:oleObj name="Equation" r:id="rId4" imgW="901440" imgH="203040" progId="Equation.DSMT4">
                  <p:embed/>
                  <p:pic>
                    <p:nvPicPr>
                      <p:cNvPr id="0" name=""/>
                      <p:cNvPicPr/>
                      <p:nvPr/>
                    </p:nvPicPr>
                    <p:blipFill>
                      <a:blip r:embed="rId5"/>
                      <a:stretch>
                        <a:fillRect/>
                      </a:stretch>
                    </p:blipFill>
                    <p:spPr>
                      <a:xfrm>
                        <a:off x="1882407" y="3322450"/>
                        <a:ext cx="2259013" cy="50958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B5DF823-E573-47F0-BBDD-9B6906E18C85}"/>
              </a:ext>
            </a:extLst>
          </p:cNvPr>
          <p:cNvGraphicFramePr>
            <a:graphicFrameLocks noChangeAspect="1"/>
          </p:cNvGraphicFramePr>
          <p:nvPr>
            <p:extLst>
              <p:ext uri="{D42A27DB-BD31-4B8C-83A1-F6EECF244321}">
                <p14:modId xmlns:p14="http://schemas.microsoft.com/office/powerpoint/2010/main" val="1678715943"/>
              </p:ext>
            </p:extLst>
          </p:nvPr>
        </p:nvGraphicFramePr>
        <p:xfrm>
          <a:off x="3783013" y="-55563"/>
          <a:ext cx="4824412" cy="3235326"/>
        </p:xfrm>
        <a:graphic>
          <a:graphicData uri="http://schemas.openxmlformats.org/presentationml/2006/ole">
            <mc:AlternateContent xmlns:mc="http://schemas.openxmlformats.org/markup-compatibility/2006">
              <mc:Choice xmlns:v="urn:schemas-microsoft-com:vml" Requires="v">
                <p:oleObj spid="_x0000_s67640" name="Equation" r:id="rId6" imgW="1968480" imgH="1320480" progId="Equation.DSMT4">
                  <p:embed/>
                </p:oleObj>
              </mc:Choice>
              <mc:Fallback>
                <p:oleObj name="Equation" r:id="rId6" imgW="1968480" imgH="1320480" progId="Equation.DSMT4">
                  <p:embed/>
                  <p:pic>
                    <p:nvPicPr>
                      <p:cNvPr id="0" name=""/>
                      <p:cNvPicPr/>
                      <p:nvPr/>
                    </p:nvPicPr>
                    <p:blipFill>
                      <a:blip r:embed="rId7"/>
                      <a:stretch>
                        <a:fillRect/>
                      </a:stretch>
                    </p:blipFill>
                    <p:spPr>
                      <a:xfrm>
                        <a:off x="3783013" y="-55563"/>
                        <a:ext cx="4824412" cy="3235326"/>
                      </a:xfrm>
                      <a:prstGeom prst="rect">
                        <a:avLst/>
                      </a:prstGeom>
                    </p:spPr>
                  </p:pic>
                </p:oleObj>
              </mc:Fallback>
            </mc:AlternateContent>
          </a:graphicData>
        </a:graphic>
      </p:graphicFrame>
    </p:spTree>
    <p:extLst>
      <p:ext uri="{BB962C8B-B14F-4D97-AF65-F5344CB8AC3E}">
        <p14:creationId xmlns:p14="http://schemas.microsoft.com/office/powerpoint/2010/main" val="234703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01843309"/>
              </p:ext>
            </p:extLst>
          </p:nvPr>
        </p:nvGraphicFramePr>
        <p:xfrm>
          <a:off x="543627" y="98424"/>
          <a:ext cx="8134350" cy="6257926"/>
        </p:xfrm>
        <a:graphic>
          <a:graphicData uri="http://schemas.openxmlformats.org/presentationml/2006/ole">
            <mc:AlternateContent xmlns:mc="http://schemas.openxmlformats.org/markup-compatibility/2006">
              <mc:Choice xmlns:v="urn:schemas-microsoft-com:vml" Requires="v">
                <p:oleObj spid="_x0000_s43077" name="Equation" r:id="rId4" imgW="5041800" imgH="3797280" progId="Equation.DSMT4">
                  <p:embed/>
                </p:oleObj>
              </mc:Choice>
              <mc:Fallback>
                <p:oleObj name="Equation" r:id="rId4" imgW="5041800" imgH="3797280" progId="Equation.DSMT4">
                  <p:embed/>
                  <p:pic>
                    <p:nvPicPr>
                      <p:cNvPr id="0" name=""/>
                      <p:cNvPicPr>
                        <a:picLocks noChangeAspect="1" noChangeArrowheads="1"/>
                      </p:cNvPicPr>
                      <p:nvPr/>
                    </p:nvPicPr>
                    <p:blipFill>
                      <a:blip r:embed="rId5"/>
                      <a:srcRect/>
                      <a:stretch>
                        <a:fillRect/>
                      </a:stretch>
                    </p:blipFill>
                    <p:spPr bwMode="auto">
                      <a:xfrm>
                        <a:off x="543627" y="98424"/>
                        <a:ext cx="8134350" cy="625792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21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09631518"/>
              </p:ext>
            </p:extLst>
          </p:nvPr>
        </p:nvGraphicFramePr>
        <p:xfrm>
          <a:off x="1600200" y="304800"/>
          <a:ext cx="6211086" cy="5453115"/>
        </p:xfrm>
        <a:graphic>
          <a:graphicData uri="http://schemas.openxmlformats.org/presentationml/2006/ole">
            <mc:AlternateContent xmlns:mc="http://schemas.openxmlformats.org/markup-compatibility/2006">
              <mc:Choice xmlns:v="urn:schemas-microsoft-com:vml" Requires="v">
                <p:oleObj spid="_x0000_s44094" name="Equation" r:id="rId4" imgW="3949560" imgH="3390840" progId="Equation.DSMT4">
                  <p:embed/>
                </p:oleObj>
              </mc:Choice>
              <mc:Fallback>
                <p:oleObj name="Equation" r:id="rId4" imgW="3949560" imgH="3390840" progId="Equation.DSMT4">
                  <p:embed/>
                  <p:pic>
                    <p:nvPicPr>
                      <p:cNvPr id="0" name=""/>
                      <p:cNvPicPr>
                        <a:picLocks noChangeAspect="1" noChangeArrowheads="1"/>
                      </p:cNvPicPr>
                      <p:nvPr/>
                    </p:nvPicPr>
                    <p:blipFill>
                      <a:blip r:embed="rId5"/>
                      <a:srcRect/>
                      <a:stretch>
                        <a:fillRect/>
                      </a:stretch>
                    </p:blipFill>
                    <p:spPr bwMode="auto">
                      <a:xfrm>
                        <a:off x="1600200" y="304800"/>
                        <a:ext cx="6211086" cy="545311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4200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79" t="79534" r="42241" b="5296"/>
          <a:stretch/>
        </p:blipFill>
        <p:spPr bwMode="auto">
          <a:xfrm>
            <a:off x="2438400" y="1538965"/>
            <a:ext cx="6332388" cy="248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64174042"/>
              </p:ext>
            </p:extLst>
          </p:nvPr>
        </p:nvGraphicFramePr>
        <p:xfrm>
          <a:off x="317500" y="149225"/>
          <a:ext cx="5553075" cy="2306638"/>
        </p:xfrm>
        <a:graphic>
          <a:graphicData uri="http://schemas.openxmlformats.org/presentationml/2006/ole">
            <mc:AlternateContent xmlns:mc="http://schemas.openxmlformats.org/markup-compatibility/2006">
              <mc:Choice xmlns:v="urn:schemas-microsoft-com:vml" Requires="v">
                <p:oleObj spid="_x0000_s45237" name="Equation" r:id="rId5" imgW="2171520" imgH="1015920" progId="Equation.DSMT4">
                  <p:embed/>
                </p:oleObj>
              </mc:Choice>
              <mc:Fallback>
                <p:oleObj name="Equation" r:id="rId5" imgW="2171520" imgH="1015920" progId="Equation.DSMT4">
                  <p:embed/>
                  <p:pic>
                    <p:nvPicPr>
                      <p:cNvPr id="0" name=""/>
                      <p:cNvPicPr>
                        <a:picLocks noChangeAspect="1" noChangeArrowheads="1"/>
                      </p:cNvPicPr>
                      <p:nvPr/>
                    </p:nvPicPr>
                    <p:blipFill>
                      <a:blip r:embed="rId6"/>
                      <a:srcRect/>
                      <a:stretch>
                        <a:fillRect/>
                      </a:stretch>
                    </p:blipFill>
                    <p:spPr bwMode="auto">
                      <a:xfrm>
                        <a:off x="317500" y="149225"/>
                        <a:ext cx="5553075" cy="230663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09385860"/>
              </p:ext>
            </p:extLst>
          </p:nvPr>
        </p:nvGraphicFramePr>
        <p:xfrm>
          <a:off x="512763" y="3972556"/>
          <a:ext cx="5507037" cy="2383794"/>
        </p:xfrm>
        <a:graphic>
          <a:graphicData uri="http://schemas.openxmlformats.org/presentationml/2006/ole">
            <mc:AlternateContent xmlns:mc="http://schemas.openxmlformats.org/markup-compatibility/2006">
              <mc:Choice xmlns:v="urn:schemas-microsoft-com:vml" Requires="v">
                <p:oleObj spid="_x0000_s45238" name="Equation" r:id="rId7" imgW="3898800" imgH="1688760" progId="Equation.DSMT4">
                  <p:embed/>
                </p:oleObj>
              </mc:Choice>
              <mc:Fallback>
                <p:oleObj name="Equation" r:id="rId7" imgW="3898800" imgH="1688760" progId="Equation.DSMT4">
                  <p:embed/>
                  <p:pic>
                    <p:nvPicPr>
                      <p:cNvPr id="0" name=""/>
                      <p:cNvPicPr>
                        <a:picLocks noChangeAspect="1" noChangeArrowheads="1"/>
                      </p:cNvPicPr>
                      <p:nvPr/>
                    </p:nvPicPr>
                    <p:blipFill>
                      <a:blip r:embed="rId8"/>
                      <a:srcRect/>
                      <a:stretch>
                        <a:fillRect/>
                      </a:stretch>
                    </p:blipFill>
                    <p:spPr bwMode="auto">
                      <a:xfrm>
                        <a:off x="512763" y="3972556"/>
                        <a:ext cx="5507037" cy="2383794"/>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57130970"/>
              </p:ext>
            </p:extLst>
          </p:nvPr>
        </p:nvGraphicFramePr>
        <p:xfrm>
          <a:off x="531124" y="2544079"/>
          <a:ext cx="478857" cy="579669"/>
        </p:xfrm>
        <a:graphic>
          <a:graphicData uri="http://schemas.openxmlformats.org/presentationml/2006/ole">
            <mc:AlternateContent xmlns:mc="http://schemas.openxmlformats.org/markup-compatibility/2006">
              <mc:Choice xmlns:v="urn:schemas-microsoft-com:vml" Requires="v">
                <p:oleObj spid="_x0000_s45239" name="Equation" r:id="rId9" imgW="241200" imgH="291960" progId="Equation.DSMT4">
                  <p:embed/>
                </p:oleObj>
              </mc:Choice>
              <mc:Fallback>
                <p:oleObj name="Equation" r:id="rId9" imgW="241200" imgH="291960" progId="Equation.DSMT4">
                  <p:embed/>
                  <p:pic>
                    <p:nvPicPr>
                      <p:cNvPr id="0" name=""/>
                      <p:cNvPicPr/>
                      <p:nvPr/>
                    </p:nvPicPr>
                    <p:blipFill>
                      <a:blip r:embed="rId10"/>
                      <a:stretch>
                        <a:fillRect/>
                      </a:stretch>
                    </p:blipFill>
                    <p:spPr>
                      <a:xfrm>
                        <a:off x="531124" y="2544079"/>
                        <a:ext cx="478857" cy="579669"/>
                      </a:xfrm>
                      <a:prstGeom prst="rect">
                        <a:avLst/>
                      </a:prstGeom>
                    </p:spPr>
                  </p:pic>
                </p:oleObj>
              </mc:Fallback>
            </mc:AlternateContent>
          </a:graphicData>
        </a:graphic>
      </p:graphicFrame>
      <p:cxnSp>
        <p:nvCxnSpPr>
          <p:cNvPr id="10" name="Straight Arrow Connector 9"/>
          <p:cNvCxnSpPr/>
          <p:nvPr/>
        </p:nvCxnSpPr>
        <p:spPr>
          <a:xfrm>
            <a:off x="1142082" y="2781616"/>
            <a:ext cx="914400"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20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1F385A-7851-49BB-9BCF-11230C70F457}"/>
              </a:ext>
            </a:extLst>
          </p:cNvPr>
          <p:cNvPicPr>
            <a:picLocks noChangeAspect="1"/>
          </p:cNvPicPr>
          <p:nvPr/>
        </p:nvPicPr>
        <p:blipFill>
          <a:blip r:embed="rId3"/>
          <a:stretch>
            <a:fillRect/>
          </a:stretch>
        </p:blipFill>
        <p:spPr>
          <a:xfrm>
            <a:off x="509587" y="1771650"/>
            <a:ext cx="8124825" cy="3314700"/>
          </a:xfrm>
          <a:prstGeom prst="rect">
            <a:avLst/>
          </a:prstGeom>
        </p:spPr>
      </p:pic>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sp>
        <p:nvSpPr>
          <p:cNvPr id="6" name="Oval 5"/>
          <p:cNvSpPr/>
          <p:nvPr/>
        </p:nvSpPr>
        <p:spPr>
          <a:xfrm>
            <a:off x="5791200" y="1600200"/>
            <a:ext cx="2971800" cy="2895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7344" y="261202"/>
            <a:ext cx="8506326" cy="830997"/>
          </a:xfrm>
          <a:prstGeom prst="rect">
            <a:avLst/>
          </a:prstGeom>
          <a:noFill/>
        </p:spPr>
        <p:txBody>
          <a:bodyPr wrap="square" rtlCol="0">
            <a:spAutoFit/>
          </a:bodyPr>
          <a:lstStyle/>
          <a:p>
            <a:r>
              <a:rPr lang="en-US" sz="2400" dirty="0">
                <a:latin typeface="+mj-lt"/>
              </a:rPr>
              <a:t>Physics colloquium Thursday at 4 PM – </a:t>
            </a:r>
          </a:p>
          <a:p>
            <a:r>
              <a:rPr lang="en-US" sz="2400" dirty="0">
                <a:latin typeface="+mj-lt"/>
                <a:hlinkClick r:id="rId4"/>
              </a:rPr>
              <a:t>https://www.physics.wfu.edu/</a:t>
            </a:r>
            <a:endParaRPr lang="en-US" sz="2400" dirty="0">
              <a:latin typeface="+mj-lt"/>
            </a:endParaRPr>
          </a:p>
        </p:txBody>
      </p:sp>
    </p:spTree>
    <p:extLst>
      <p:ext uri="{BB962C8B-B14F-4D97-AF65-F5344CB8AC3E}">
        <p14:creationId xmlns:p14="http://schemas.microsoft.com/office/powerpoint/2010/main" val="198403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80463558"/>
              </p:ext>
            </p:extLst>
          </p:nvPr>
        </p:nvGraphicFramePr>
        <p:xfrm>
          <a:off x="838200" y="354053"/>
          <a:ext cx="6251734" cy="6169025"/>
        </p:xfrm>
        <a:graphic>
          <a:graphicData uri="http://schemas.openxmlformats.org/presentationml/2006/ole">
            <mc:AlternateContent xmlns:mc="http://schemas.openxmlformats.org/markup-compatibility/2006">
              <mc:Choice xmlns:v="urn:schemas-microsoft-com:vml" Requires="v">
                <p:oleObj spid="_x0000_s46139" name="Equation" r:id="rId4" imgW="4698720" imgH="4800600" progId="Equation.DSMT4">
                  <p:embed/>
                </p:oleObj>
              </mc:Choice>
              <mc:Fallback>
                <p:oleObj name="Equation" r:id="rId4" imgW="4698720" imgH="4800600" progId="Equation.DSMT4">
                  <p:embed/>
                  <p:pic>
                    <p:nvPicPr>
                      <p:cNvPr id="0" name=""/>
                      <p:cNvPicPr>
                        <a:picLocks noChangeAspect="1" noChangeArrowheads="1"/>
                      </p:cNvPicPr>
                      <p:nvPr/>
                    </p:nvPicPr>
                    <p:blipFill>
                      <a:blip r:embed="rId5"/>
                      <a:srcRect/>
                      <a:stretch>
                        <a:fillRect/>
                      </a:stretch>
                    </p:blipFill>
                    <p:spPr bwMode="auto">
                      <a:xfrm>
                        <a:off x="838200" y="354053"/>
                        <a:ext cx="6251734" cy="6169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0939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84261434"/>
              </p:ext>
            </p:extLst>
          </p:nvPr>
        </p:nvGraphicFramePr>
        <p:xfrm>
          <a:off x="1593850" y="1425575"/>
          <a:ext cx="4356100" cy="3632200"/>
        </p:xfrm>
        <a:graphic>
          <a:graphicData uri="http://schemas.openxmlformats.org/presentationml/2006/ole">
            <mc:AlternateContent xmlns:mc="http://schemas.openxmlformats.org/markup-compatibility/2006">
              <mc:Choice xmlns:v="urn:schemas-microsoft-com:vml" Requires="v">
                <p:oleObj spid="_x0000_s47163" name="数式" r:id="rId4" imgW="1854000" imgH="1600200" progId="Equation.3">
                  <p:embed/>
                </p:oleObj>
              </mc:Choice>
              <mc:Fallback>
                <p:oleObj name="数式" r:id="rId4" imgW="1854000" imgH="1600200" progId="Equation.3">
                  <p:embed/>
                  <p:pic>
                    <p:nvPicPr>
                      <p:cNvPr id="0" name=""/>
                      <p:cNvPicPr>
                        <a:picLocks noChangeAspect="1" noChangeArrowheads="1"/>
                      </p:cNvPicPr>
                      <p:nvPr/>
                    </p:nvPicPr>
                    <p:blipFill>
                      <a:blip r:embed="rId5"/>
                      <a:srcRect/>
                      <a:stretch>
                        <a:fillRect/>
                      </a:stretch>
                    </p:blipFill>
                    <p:spPr bwMode="auto">
                      <a:xfrm>
                        <a:off x="1593850" y="1425575"/>
                        <a:ext cx="4356100" cy="3632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36677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p:cNvSpPr txBox="1"/>
          <p:nvPr/>
        </p:nvSpPr>
        <p:spPr>
          <a:xfrm>
            <a:off x="990600" y="457200"/>
            <a:ext cx="5715000" cy="461665"/>
          </a:xfrm>
          <a:prstGeom prst="rect">
            <a:avLst/>
          </a:prstGeom>
          <a:noFill/>
        </p:spPr>
        <p:txBody>
          <a:bodyPr wrap="square" rtlCol="0">
            <a:spAutoFit/>
          </a:bodyPr>
          <a:lstStyle/>
          <a:p>
            <a:r>
              <a:rPr lang="en-US" sz="2400" dirty="0">
                <a:latin typeface="+mj-lt"/>
              </a:rPr>
              <a:t>Relationship between </a:t>
            </a:r>
            <a:r>
              <a:rPr lang="en-US" sz="2400" dirty="0" err="1">
                <a:latin typeface="Symbol" pitchFamily="18" charset="2"/>
              </a:rPr>
              <a:t>f</a:t>
            </a:r>
            <a:r>
              <a:rPr lang="en-US" sz="2400" baseline="-25000" dirty="0" err="1">
                <a:latin typeface="+mj-lt"/>
              </a:rPr>
              <a:t>max</a:t>
            </a:r>
            <a:r>
              <a:rPr lang="en-US" sz="2400" dirty="0">
                <a:latin typeface="+mj-lt"/>
              </a:rPr>
              <a:t> and </a:t>
            </a:r>
            <a:r>
              <a:rPr lang="en-US" sz="2400" dirty="0">
                <a:latin typeface="Symbol" pitchFamily="18" charset="2"/>
              </a:rPr>
              <a:t>q:</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79" t="79534" r="42241" b="5296"/>
          <a:stretch/>
        </p:blipFill>
        <p:spPr bwMode="auto">
          <a:xfrm>
            <a:off x="1143000" y="888385"/>
            <a:ext cx="6332388" cy="248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1716584865"/>
              </p:ext>
            </p:extLst>
          </p:nvPr>
        </p:nvGraphicFramePr>
        <p:xfrm>
          <a:off x="1308100" y="3386138"/>
          <a:ext cx="4117975" cy="2132012"/>
        </p:xfrm>
        <a:graphic>
          <a:graphicData uri="http://schemas.openxmlformats.org/presentationml/2006/ole">
            <mc:AlternateContent xmlns:mc="http://schemas.openxmlformats.org/markup-compatibility/2006">
              <mc:Choice xmlns:v="urn:schemas-microsoft-com:vml" Requires="v">
                <p:oleObj spid="_x0000_s48187" name="Equation" r:id="rId5" imgW="1790640" imgH="927000" progId="Equation.DSMT4">
                  <p:embed/>
                </p:oleObj>
              </mc:Choice>
              <mc:Fallback>
                <p:oleObj name="Equation" r:id="rId5" imgW="1790640" imgH="927000" progId="Equation.DSMT4">
                  <p:embed/>
                  <p:pic>
                    <p:nvPicPr>
                      <p:cNvPr id="0" name=""/>
                      <p:cNvPicPr/>
                      <p:nvPr/>
                    </p:nvPicPr>
                    <p:blipFill>
                      <a:blip r:embed="rId6"/>
                      <a:stretch>
                        <a:fillRect/>
                      </a:stretch>
                    </p:blipFill>
                    <p:spPr>
                      <a:xfrm>
                        <a:off x="1308100" y="3386138"/>
                        <a:ext cx="4117975" cy="21320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65CEE10-34A7-4850-A32B-406C8FCDC189}"/>
              </a:ext>
            </a:extLst>
          </p:cNvPr>
          <p:cNvSpPr txBox="1"/>
          <p:nvPr/>
        </p:nvSpPr>
        <p:spPr>
          <a:xfrm>
            <a:off x="5791200" y="3768429"/>
            <a:ext cx="2895600" cy="2308324"/>
          </a:xfrm>
          <a:prstGeom prst="rect">
            <a:avLst/>
          </a:prstGeom>
          <a:noFill/>
        </p:spPr>
        <p:txBody>
          <a:bodyPr wrap="square" rtlCol="0">
            <a:spAutoFit/>
          </a:bodyPr>
          <a:lstStyle/>
          <a:p>
            <a:r>
              <a:rPr lang="en-US" sz="2400" dirty="0">
                <a:latin typeface="+mj-lt"/>
              </a:rPr>
              <a:t>Using the diagram from your text, </a:t>
            </a:r>
            <a:r>
              <a:rPr lang="en-US" sz="2400" dirty="0">
                <a:latin typeface="Symbol" panose="05050102010706020507" pitchFamily="18" charset="2"/>
              </a:rPr>
              <a:t>q</a:t>
            </a:r>
            <a:r>
              <a:rPr lang="en-US" sz="2400" dirty="0">
                <a:latin typeface="+mj-lt"/>
              </a:rPr>
              <a:t> represents the scattering angle in the center of mass frame.</a:t>
            </a:r>
          </a:p>
        </p:txBody>
      </p:sp>
    </p:spTree>
    <p:extLst>
      <p:ext uri="{BB962C8B-B14F-4D97-AF65-F5344CB8AC3E}">
        <p14:creationId xmlns:p14="http://schemas.microsoft.com/office/powerpoint/2010/main" val="349270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09726258"/>
              </p:ext>
            </p:extLst>
          </p:nvPr>
        </p:nvGraphicFramePr>
        <p:xfrm>
          <a:off x="1142207" y="227242"/>
          <a:ext cx="5944394" cy="6129108"/>
        </p:xfrm>
        <a:graphic>
          <a:graphicData uri="http://schemas.openxmlformats.org/presentationml/2006/ole">
            <mc:AlternateContent xmlns:mc="http://schemas.openxmlformats.org/markup-compatibility/2006">
              <mc:Choice xmlns:v="urn:schemas-microsoft-com:vml" Requires="v">
                <p:oleObj spid="_x0000_s49211" name="Equation" r:id="rId4" imgW="3797280" imgH="4051080" progId="Equation.DSMT4">
                  <p:embed/>
                </p:oleObj>
              </mc:Choice>
              <mc:Fallback>
                <p:oleObj name="Equation" r:id="rId4" imgW="3797280" imgH="4051080" progId="Equation.DSMT4">
                  <p:embed/>
                  <p:pic>
                    <p:nvPicPr>
                      <p:cNvPr id="0" name=""/>
                      <p:cNvPicPr>
                        <a:picLocks noChangeAspect="1" noChangeArrowheads="1"/>
                      </p:cNvPicPr>
                      <p:nvPr/>
                    </p:nvPicPr>
                    <p:blipFill>
                      <a:blip r:embed="rId5"/>
                      <a:srcRect/>
                      <a:stretch>
                        <a:fillRect/>
                      </a:stretch>
                    </p:blipFill>
                    <p:spPr bwMode="auto">
                      <a:xfrm>
                        <a:off x="1142207" y="227242"/>
                        <a:ext cx="5944394" cy="61291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9662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647655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36383624"/>
              </p:ext>
            </p:extLst>
          </p:nvPr>
        </p:nvGraphicFramePr>
        <p:xfrm>
          <a:off x="353650" y="301424"/>
          <a:ext cx="4942813" cy="2029266"/>
        </p:xfrm>
        <a:graphic>
          <a:graphicData uri="http://schemas.openxmlformats.org/presentationml/2006/ole">
            <mc:AlternateContent xmlns:mc="http://schemas.openxmlformats.org/markup-compatibility/2006">
              <mc:Choice xmlns:v="urn:schemas-microsoft-com:vml" Requires="v">
                <p:oleObj spid="_x0000_s50349" name="Equation" r:id="rId4" imgW="3797280" imgH="1612800" progId="Equation.DSMT4">
                  <p:embed/>
                </p:oleObj>
              </mc:Choice>
              <mc:Fallback>
                <p:oleObj name="Equation" r:id="rId4" imgW="3797280" imgH="1612800" progId="Equation.DSMT4">
                  <p:embed/>
                  <p:pic>
                    <p:nvPicPr>
                      <p:cNvPr id="0" name=""/>
                      <p:cNvPicPr>
                        <a:picLocks noChangeAspect="1" noChangeArrowheads="1"/>
                      </p:cNvPicPr>
                      <p:nvPr/>
                    </p:nvPicPr>
                    <p:blipFill>
                      <a:blip r:embed="rId5"/>
                      <a:srcRect/>
                      <a:stretch>
                        <a:fillRect/>
                      </a:stretch>
                    </p:blipFill>
                    <p:spPr bwMode="auto">
                      <a:xfrm>
                        <a:off x="353650" y="301424"/>
                        <a:ext cx="4942813" cy="2029266"/>
                      </a:xfrm>
                      <a:prstGeom prst="rect">
                        <a:avLst/>
                      </a:prstGeom>
                      <a:solidFill>
                        <a:srgbClr val="FFFF00"/>
                      </a:solid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6937005"/>
              </p:ext>
            </p:extLst>
          </p:nvPr>
        </p:nvGraphicFramePr>
        <p:xfrm>
          <a:off x="366713" y="2409825"/>
          <a:ext cx="7421562" cy="3633788"/>
        </p:xfrm>
        <a:graphic>
          <a:graphicData uri="http://schemas.openxmlformats.org/presentationml/2006/ole">
            <mc:AlternateContent xmlns:mc="http://schemas.openxmlformats.org/markup-compatibility/2006">
              <mc:Choice xmlns:v="urn:schemas-microsoft-com:vml" Requires="v">
                <p:oleObj spid="_x0000_s50350" name="Equation" r:id="rId6" imgW="5689440" imgH="2882880" progId="Equation.DSMT4">
                  <p:embed/>
                </p:oleObj>
              </mc:Choice>
              <mc:Fallback>
                <p:oleObj name="Equation" r:id="rId6" imgW="5689440" imgH="2882880" progId="Equation.DSMT4">
                  <p:embed/>
                  <p:pic>
                    <p:nvPicPr>
                      <p:cNvPr id="0" name=""/>
                      <p:cNvPicPr>
                        <a:picLocks noChangeAspect="1" noChangeArrowheads="1"/>
                      </p:cNvPicPr>
                      <p:nvPr/>
                    </p:nvPicPr>
                    <p:blipFill>
                      <a:blip r:embed="rId7"/>
                      <a:srcRect/>
                      <a:stretch>
                        <a:fillRect/>
                      </a:stretch>
                    </p:blipFill>
                    <p:spPr bwMode="auto">
                      <a:xfrm>
                        <a:off x="366713" y="2409825"/>
                        <a:ext cx="7421562" cy="3633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38994954"/>
              </p:ext>
            </p:extLst>
          </p:nvPr>
        </p:nvGraphicFramePr>
        <p:xfrm>
          <a:off x="5649165" y="301424"/>
          <a:ext cx="3244010" cy="1527376"/>
        </p:xfrm>
        <a:graphic>
          <a:graphicData uri="http://schemas.openxmlformats.org/presentationml/2006/ole">
            <mc:AlternateContent xmlns:mc="http://schemas.openxmlformats.org/markup-compatibility/2006">
              <mc:Choice xmlns:v="urn:schemas-microsoft-com:vml" Requires="v">
                <p:oleObj spid="_x0000_s50351" name="Equation" r:id="rId8" imgW="2006280" imgH="977760" progId="Equation.DSMT4">
                  <p:embed/>
                </p:oleObj>
              </mc:Choice>
              <mc:Fallback>
                <p:oleObj name="Equation" r:id="rId8" imgW="2006280" imgH="977760" progId="Equation.DSMT4">
                  <p:embed/>
                  <p:pic>
                    <p:nvPicPr>
                      <p:cNvPr id="0" name=""/>
                      <p:cNvPicPr>
                        <a:picLocks noChangeAspect="1" noChangeArrowheads="1"/>
                      </p:cNvPicPr>
                      <p:nvPr/>
                    </p:nvPicPr>
                    <p:blipFill>
                      <a:blip r:embed="rId9"/>
                      <a:srcRect/>
                      <a:stretch>
                        <a:fillRect/>
                      </a:stretch>
                    </p:blipFill>
                    <p:spPr bwMode="auto">
                      <a:xfrm>
                        <a:off x="5649165" y="301424"/>
                        <a:ext cx="3244010" cy="152737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5221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a:p>
        </p:txBody>
      </p:sp>
      <p:sp>
        <p:nvSpPr>
          <p:cNvPr id="5" name="Rectangle 4"/>
          <p:cNvSpPr/>
          <p:nvPr/>
        </p:nvSpPr>
        <p:spPr>
          <a:xfrm>
            <a:off x="1295400" y="3733800"/>
            <a:ext cx="4343400" cy="144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75898098"/>
              </p:ext>
            </p:extLst>
          </p:nvPr>
        </p:nvGraphicFramePr>
        <p:xfrm>
          <a:off x="685800" y="533400"/>
          <a:ext cx="4765675" cy="2895600"/>
        </p:xfrm>
        <a:graphic>
          <a:graphicData uri="http://schemas.openxmlformats.org/presentationml/2006/ole">
            <mc:AlternateContent xmlns:mc="http://schemas.openxmlformats.org/markup-compatibility/2006">
              <mc:Choice xmlns:v="urn:schemas-microsoft-com:vml" Requires="v">
                <p:oleObj spid="_x0000_s51316" name="数式" r:id="rId4" imgW="2019240" imgH="1269720" progId="Equation.3">
                  <p:embed/>
                </p:oleObj>
              </mc:Choice>
              <mc:Fallback>
                <p:oleObj name="数式" r:id="rId4" imgW="2019240" imgH="1269720" progId="Equation.3">
                  <p:embed/>
                  <p:pic>
                    <p:nvPicPr>
                      <p:cNvPr id="0" name=""/>
                      <p:cNvPicPr>
                        <a:picLocks noChangeAspect="1" noChangeArrowheads="1"/>
                      </p:cNvPicPr>
                      <p:nvPr/>
                    </p:nvPicPr>
                    <p:blipFill>
                      <a:blip r:embed="rId5"/>
                      <a:srcRect/>
                      <a:stretch>
                        <a:fillRect/>
                      </a:stretch>
                    </p:blipFill>
                    <p:spPr bwMode="auto">
                      <a:xfrm>
                        <a:off x="685800" y="533400"/>
                        <a:ext cx="4765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73024677"/>
              </p:ext>
            </p:extLst>
          </p:nvPr>
        </p:nvGraphicFramePr>
        <p:xfrm>
          <a:off x="1371600" y="3810000"/>
          <a:ext cx="4191000" cy="1270000"/>
        </p:xfrm>
        <a:graphic>
          <a:graphicData uri="http://schemas.openxmlformats.org/presentationml/2006/ole">
            <mc:AlternateContent xmlns:mc="http://schemas.openxmlformats.org/markup-compatibility/2006">
              <mc:Choice xmlns:v="urn:schemas-microsoft-com:vml" Requires="v">
                <p:oleObj spid="_x0000_s51317" name="数式" r:id="rId6" imgW="2095200" imgH="634680" progId="Equation.3">
                  <p:embed/>
                </p:oleObj>
              </mc:Choice>
              <mc:Fallback>
                <p:oleObj name="数式" r:id="rId6" imgW="2095200" imgH="634680" progId="Equation.3">
                  <p:embed/>
                  <p:pic>
                    <p:nvPicPr>
                      <p:cNvPr id="0" name=""/>
                      <p:cNvPicPr>
                        <a:picLocks noChangeAspect="1" noChangeArrowheads="1"/>
                      </p:cNvPicPr>
                      <p:nvPr/>
                    </p:nvPicPr>
                    <p:blipFill>
                      <a:blip r:embed="rId7"/>
                      <a:srcRect/>
                      <a:stretch>
                        <a:fillRect/>
                      </a:stretch>
                    </p:blipFill>
                    <p:spPr bwMode="auto">
                      <a:xfrm>
                        <a:off x="1371600" y="38100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6899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a:p>
        </p:txBody>
      </p:sp>
      <p:pic>
        <p:nvPicPr>
          <p:cNvPr id="5" name="Picture 2" descr="http://hyperphysics.phy-astr.gsu.edu/hbase/nuclear/imgnuc/geigmar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4419600" cy="4070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316411492"/>
              </p:ext>
            </p:extLst>
          </p:nvPr>
        </p:nvGraphicFramePr>
        <p:xfrm>
          <a:off x="762000" y="228600"/>
          <a:ext cx="4191000" cy="1270000"/>
        </p:xfrm>
        <a:graphic>
          <a:graphicData uri="http://schemas.openxmlformats.org/presentationml/2006/ole">
            <mc:AlternateContent xmlns:mc="http://schemas.openxmlformats.org/markup-compatibility/2006">
              <mc:Choice xmlns:v="urn:schemas-microsoft-com:vml" Requires="v">
                <p:oleObj spid="_x0000_s52283" name="数式" r:id="rId5" imgW="2095200" imgH="634680" progId="Equation.3">
                  <p:embed/>
                </p:oleObj>
              </mc:Choice>
              <mc:Fallback>
                <p:oleObj name="数式" r:id="rId5" imgW="2095200" imgH="634680" progId="Equation.3">
                  <p:embed/>
                  <p:pic>
                    <p:nvPicPr>
                      <p:cNvPr id="0" name=""/>
                      <p:cNvPicPr>
                        <a:picLocks noChangeAspect="1" noChangeArrowheads="1"/>
                      </p:cNvPicPr>
                      <p:nvPr/>
                    </p:nvPicPr>
                    <p:blipFill>
                      <a:blip r:embed="rId6"/>
                      <a:srcRect/>
                      <a:stretch>
                        <a:fillRect/>
                      </a:stretch>
                    </p:blipFill>
                    <p:spPr bwMode="auto">
                      <a:xfrm>
                        <a:off x="762000" y="2286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04800" y="5867400"/>
            <a:ext cx="8686800" cy="338554"/>
          </a:xfrm>
          <a:prstGeom prst="rect">
            <a:avLst/>
          </a:prstGeom>
          <a:noFill/>
        </p:spPr>
        <p:txBody>
          <a:bodyPr wrap="square" rtlCol="0">
            <a:spAutoFit/>
          </a:bodyPr>
          <a:lstStyle/>
          <a:p>
            <a:r>
              <a:rPr lang="en-US" sz="1600" dirty="0">
                <a:latin typeface="+mj-lt"/>
              </a:rPr>
              <a:t>From webpage: </a:t>
            </a:r>
            <a:r>
              <a:rPr lang="en-US" sz="1600" dirty="0">
                <a:latin typeface="+mj-lt"/>
                <a:hlinkClick r:id="rId7"/>
              </a:rPr>
              <a:t>http://hyperphysics.phy-astr.gsu.edu/hbase/nuclear/rutsca2.html#c3</a:t>
            </a:r>
            <a:endParaRPr lang="en-US" sz="1600" dirty="0">
              <a:latin typeface="+mj-lt"/>
            </a:endParaRPr>
          </a:p>
        </p:txBody>
      </p:sp>
      <p:sp>
        <p:nvSpPr>
          <p:cNvPr id="8" name="TextBox 7"/>
          <p:cNvSpPr txBox="1"/>
          <p:nvPr/>
        </p:nvSpPr>
        <p:spPr>
          <a:xfrm>
            <a:off x="5791200" y="1371600"/>
            <a:ext cx="2895600" cy="830997"/>
          </a:xfrm>
          <a:prstGeom prst="rect">
            <a:avLst/>
          </a:prstGeom>
          <a:noFill/>
        </p:spPr>
        <p:txBody>
          <a:bodyPr wrap="square" rtlCol="0">
            <a:spAutoFit/>
          </a:bodyPr>
          <a:lstStyle/>
          <a:p>
            <a:r>
              <a:rPr lang="en-US" sz="2400" dirty="0">
                <a:latin typeface="+mj-lt"/>
              </a:rPr>
              <a:t>What happens as</a:t>
            </a:r>
          </a:p>
          <a:p>
            <a:r>
              <a:rPr lang="en-US" sz="2400" dirty="0">
                <a:latin typeface="Symbol" panose="05050102010706020507" pitchFamily="18" charset="2"/>
              </a:rPr>
              <a:t>q</a:t>
            </a:r>
            <a:r>
              <a:rPr lang="en-US" sz="2400" dirty="0">
                <a:latin typeface="+mj-lt"/>
              </a:rPr>
              <a:t> </a:t>
            </a:r>
            <a:r>
              <a:rPr lang="en-US" sz="2400" dirty="0">
                <a:latin typeface="+mj-lt"/>
                <a:sym typeface="Wingdings" panose="05000000000000000000" pitchFamily="2" charset="2"/>
              </a:rPr>
              <a:t>0?</a:t>
            </a:r>
            <a:endParaRPr lang="en-US" sz="2400" dirty="0">
              <a:latin typeface="+mj-lt"/>
            </a:endParaRPr>
          </a:p>
        </p:txBody>
      </p:sp>
    </p:spTree>
    <p:extLst>
      <p:ext uri="{BB962C8B-B14F-4D97-AF65-F5344CB8AC3E}">
        <p14:creationId xmlns:p14="http://schemas.microsoft.com/office/powerpoint/2010/main" val="1701807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a:p>
        </p:txBody>
      </p:sp>
      <p:sp>
        <p:nvSpPr>
          <p:cNvPr id="5" name="TextBox 4"/>
          <p:cNvSpPr txBox="1"/>
          <p:nvPr/>
        </p:nvSpPr>
        <p:spPr>
          <a:xfrm>
            <a:off x="685800" y="381000"/>
            <a:ext cx="8001000" cy="461665"/>
          </a:xfrm>
          <a:prstGeom prst="rect">
            <a:avLst/>
          </a:prstGeom>
          <a:noFill/>
        </p:spPr>
        <p:txBody>
          <a:bodyPr wrap="square" rtlCol="0">
            <a:spAutoFit/>
          </a:bodyPr>
          <a:lstStyle/>
          <a:p>
            <a:r>
              <a:rPr lang="en-US" sz="2400" dirty="0">
                <a:latin typeface="+mj-lt"/>
              </a:rPr>
              <a:t>Original experiment performed with </a:t>
            </a:r>
            <a:r>
              <a:rPr lang="en-US" sz="2400" dirty="0">
                <a:latin typeface="Symbol" panose="05050102010706020507" pitchFamily="18" charset="2"/>
              </a:rPr>
              <a:t>a</a:t>
            </a:r>
            <a:r>
              <a:rPr lang="en-US" sz="2400" dirty="0">
                <a:latin typeface="+mj-lt"/>
              </a:rPr>
              <a:t> particles on gold</a:t>
            </a:r>
          </a:p>
        </p:txBody>
      </p:sp>
      <p:graphicFrame>
        <p:nvGraphicFramePr>
          <p:cNvPr id="6" name="Object 5"/>
          <p:cNvGraphicFramePr>
            <a:graphicFrameLocks noChangeAspect="1"/>
          </p:cNvGraphicFramePr>
          <p:nvPr>
            <p:extLst>
              <p:ext uri="{D42A27DB-BD31-4B8C-83A1-F6EECF244321}">
                <p14:modId xmlns:p14="http://schemas.microsoft.com/office/powerpoint/2010/main" val="513107443"/>
              </p:ext>
            </p:extLst>
          </p:nvPr>
        </p:nvGraphicFramePr>
        <p:xfrm>
          <a:off x="1066800" y="1657350"/>
          <a:ext cx="4648200" cy="1295400"/>
        </p:xfrm>
        <a:graphic>
          <a:graphicData uri="http://schemas.openxmlformats.org/presentationml/2006/ole">
            <mc:AlternateContent xmlns:mc="http://schemas.openxmlformats.org/markup-compatibility/2006">
              <mc:Choice xmlns:v="urn:schemas-microsoft-com:vml" Requires="v">
                <p:oleObj spid="_x0000_s53306" name="Equation" r:id="rId4" imgW="2323800" imgH="647640" progId="Equation.DSMT4">
                  <p:embed/>
                </p:oleObj>
              </mc:Choice>
              <mc:Fallback>
                <p:oleObj name="Equation" r:id="rId4" imgW="2323800" imgH="647640" progId="Equation.DSMT4">
                  <p:embed/>
                  <p:pic>
                    <p:nvPicPr>
                      <p:cNvPr id="0" name=""/>
                      <p:cNvPicPr>
                        <a:picLocks noChangeAspect="1" noChangeArrowheads="1"/>
                      </p:cNvPicPr>
                      <p:nvPr/>
                    </p:nvPicPr>
                    <p:blipFill>
                      <a:blip r:embed="rId5"/>
                      <a:srcRect/>
                      <a:stretch>
                        <a:fillRect/>
                      </a:stretch>
                    </p:blipFill>
                    <p:spPr bwMode="auto">
                      <a:xfrm>
                        <a:off x="1066800" y="1657350"/>
                        <a:ext cx="4648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3651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a:p>
        </p:txBody>
      </p:sp>
      <p:sp>
        <p:nvSpPr>
          <p:cNvPr id="5" name="TextBox 4"/>
          <p:cNvSpPr txBox="1"/>
          <p:nvPr/>
        </p:nvSpPr>
        <p:spPr>
          <a:xfrm>
            <a:off x="457200" y="249713"/>
            <a:ext cx="7010400" cy="830997"/>
          </a:xfrm>
          <a:prstGeom prst="rect">
            <a:avLst/>
          </a:prstGeom>
          <a:noFill/>
        </p:spPr>
        <p:txBody>
          <a:bodyPr wrap="square" rtlCol="0">
            <a:spAutoFit/>
          </a:bodyPr>
          <a:lstStyle/>
          <a:p>
            <a:r>
              <a:rPr lang="en-US" sz="2400" dirty="0">
                <a:latin typeface="+mj-lt"/>
              </a:rPr>
              <a:t>Recap of equations for scattering cross section in the center of mass frame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175182908"/>
              </p:ext>
            </p:extLst>
          </p:nvPr>
        </p:nvGraphicFramePr>
        <p:xfrm>
          <a:off x="609600" y="1184275"/>
          <a:ext cx="2286000" cy="1270000"/>
        </p:xfrm>
        <a:graphic>
          <a:graphicData uri="http://schemas.openxmlformats.org/presentationml/2006/ole">
            <mc:AlternateContent xmlns:mc="http://schemas.openxmlformats.org/markup-compatibility/2006">
              <mc:Choice xmlns:v="urn:schemas-microsoft-com:vml" Requires="v">
                <p:oleObj spid="_x0000_s64584" name="Equation" r:id="rId4" imgW="1143000" imgH="634680" progId="Equation.DSMT4">
                  <p:embed/>
                </p:oleObj>
              </mc:Choice>
              <mc:Fallback>
                <p:oleObj name="Equation" r:id="rId4" imgW="1143000" imgH="634680" progId="Equation.DSMT4">
                  <p:embed/>
                  <p:pic>
                    <p:nvPicPr>
                      <p:cNvPr id="7" name="Object 6"/>
                      <p:cNvPicPr>
                        <a:picLocks noChangeAspect="1" noChangeArrowheads="1"/>
                      </p:cNvPicPr>
                      <p:nvPr/>
                    </p:nvPicPr>
                    <p:blipFill>
                      <a:blip r:embed="rId5"/>
                      <a:srcRect/>
                      <a:stretch>
                        <a:fillRect/>
                      </a:stretch>
                    </p:blipFill>
                    <p:spPr bwMode="auto">
                      <a:xfrm>
                        <a:off x="609600" y="1184275"/>
                        <a:ext cx="2286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0967759"/>
              </p:ext>
            </p:extLst>
          </p:nvPr>
        </p:nvGraphicFramePr>
        <p:xfrm>
          <a:off x="637309" y="2057400"/>
          <a:ext cx="5010150" cy="3594100"/>
        </p:xfrm>
        <a:graphic>
          <a:graphicData uri="http://schemas.openxmlformats.org/presentationml/2006/ole">
            <mc:AlternateContent xmlns:mc="http://schemas.openxmlformats.org/markup-compatibility/2006">
              <mc:Choice xmlns:v="urn:schemas-microsoft-com:vml" Requires="v">
                <p:oleObj spid="_x0000_s64585" name="Equation" r:id="rId6" imgW="3200400" imgH="2374560" progId="Equation.DSMT4">
                  <p:embed/>
                </p:oleObj>
              </mc:Choice>
              <mc:Fallback>
                <p:oleObj name="Equation" r:id="rId6" imgW="3200400" imgH="2374560" progId="Equation.DSMT4">
                  <p:embed/>
                  <p:pic>
                    <p:nvPicPr>
                      <p:cNvPr id="5" name="Object 4"/>
                      <p:cNvPicPr>
                        <a:picLocks noChangeAspect="1" noChangeArrowheads="1"/>
                      </p:cNvPicPr>
                      <p:nvPr/>
                    </p:nvPicPr>
                    <p:blipFill>
                      <a:blip r:embed="rId7"/>
                      <a:srcRect/>
                      <a:stretch>
                        <a:fillRect/>
                      </a:stretch>
                    </p:blipFill>
                    <p:spPr bwMode="auto">
                      <a:xfrm>
                        <a:off x="637309" y="2057400"/>
                        <a:ext cx="5010150" cy="3594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673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BDE12-15AF-4FA1-A3A7-556684B2B1C8}"/>
              </a:ext>
            </a:extLst>
          </p:cNvPr>
          <p:cNvSpPr>
            <a:spLocks noGrp="1"/>
          </p:cNvSpPr>
          <p:nvPr>
            <p:ph type="dt" sz="half" idx="10"/>
          </p:nvPr>
        </p:nvSpPr>
        <p:spPr/>
        <p:txBody>
          <a:bodyPr/>
          <a:lstStyle/>
          <a:p>
            <a:r>
              <a:rPr lang="en-US"/>
              <a:t>9/02/2020</a:t>
            </a:r>
          </a:p>
        </p:txBody>
      </p:sp>
      <p:sp>
        <p:nvSpPr>
          <p:cNvPr id="3" name="Footer Placeholder 2">
            <a:extLst>
              <a:ext uri="{FF2B5EF4-FFF2-40B4-BE49-F238E27FC236}">
                <a16:creationId xmlns:a16="http://schemas.microsoft.com/office/drawing/2014/main" id="{77D0E837-81D8-413D-A314-4492B91C91B7}"/>
              </a:ext>
            </a:extLst>
          </p:cNvPr>
          <p:cNvSpPr>
            <a:spLocks noGrp="1"/>
          </p:cNvSpPr>
          <p:nvPr>
            <p:ph type="ftr" sz="quarter" idx="11"/>
          </p:nvPr>
        </p:nvSpPr>
        <p:spPr/>
        <p:txBody>
          <a:bodyPr/>
          <a:lstStyle/>
          <a:p>
            <a:r>
              <a:rPr lang="en-US"/>
              <a:t>PHY 711  Fall 2020 -- Lecture 4</a:t>
            </a:r>
          </a:p>
        </p:txBody>
      </p:sp>
      <p:sp>
        <p:nvSpPr>
          <p:cNvPr id="4" name="Slide Number Placeholder 3">
            <a:extLst>
              <a:ext uri="{FF2B5EF4-FFF2-40B4-BE49-F238E27FC236}">
                <a16:creationId xmlns:a16="http://schemas.microsoft.com/office/drawing/2014/main" id="{E354B665-FF36-4004-B8C2-B51B2235C6C1}"/>
              </a:ext>
            </a:extLst>
          </p:cNvPr>
          <p:cNvSpPr>
            <a:spLocks noGrp="1"/>
          </p:cNvSpPr>
          <p:nvPr>
            <p:ph type="sldNum" sz="quarter" idx="12"/>
          </p:nvPr>
        </p:nvSpPr>
        <p:spPr/>
        <p:txBody>
          <a:bodyPr/>
          <a:lstStyle/>
          <a:p>
            <a:fld id="{CE368B07-CEBF-4C80-90AF-53B34FA04CF3}" type="slidenum">
              <a:rPr lang="en-US" smtClean="0"/>
              <a:t>3</a:t>
            </a:fld>
            <a:endParaRPr lang="en-US"/>
          </a:p>
        </p:txBody>
      </p:sp>
      <p:pic>
        <p:nvPicPr>
          <p:cNvPr id="5" name="Picture 4">
            <a:extLst>
              <a:ext uri="{FF2B5EF4-FFF2-40B4-BE49-F238E27FC236}">
                <a16:creationId xmlns:a16="http://schemas.microsoft.com/office/drawing/2014/main" id="{F472AF69-B1FE-4286-8476-A504B76FCD76}"/>
              </a:ext>
            </a:extLst>
          </p:cNvPr>
          <p:cNvPicPr>
            <a:picLocks noChangeAspect="1"/>
          </p:cNvPicPr>
          <p:nvPr/>
        </p:nvPicPr>
        <p:blipFill>
          <a:blip r:embed="rId3"/>
          <a:stretch>
            <a:fillRect/>
          </a:stretch>
        </p:blipFill>
        <p:spPr>
          <a:xfrm>
            <a:off x="278739" y="1066800"/>
            <a:ext cx="8586522" cy="4486275"/>
          </a:xfrm>
          <a:prstGeom prst="rect">
            <a:avLst/>
          </a:prstGeom>
        </p:spPr>
      </p:pic>
    </p:spTree>
    <p:extLst>
      <p:ext uri="{BB962C8B-B14F-4D97-AF65-F5344CB8AC3E}">
        <p14:creationId xmlns:p14="http://schemas.microsoft.com/office/powerpoint/2010/main" val="1007728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E21A9-CE7F-4BC0-861A-2D1813C5A697}"/>
              </a:ext>
            </a:extLst>
          </p:cNvPr>
          <p:cNvPicPr>
            <a:picLocks noChangeAspect="1"/>
          </p:cNvPicPr>
          <p:nvPr/>
        </p:nvPicPr>
        <p:blipFill>
          <a:blip r:embed="rId3"/>
          <a:stretch>
            <a:fillRect/>
          </a:stretch>
        </p:blipFill>
        <p:spPr>
          <a:xfrm>
            <a:off x="273305" y="838200"/>
            <a:ext cx="8883947" cy="3686175"/>
          </a:xfrm>
          <a:prstGeom prst="rect">
            <a:avLst/>
          </a:prstGeom>
        </p:spPr>
      </p:pic>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sp>
        <p:nvSpPr>
          <p:cNvPr id="6" name="Right Arrow 5"/>
          <p:cNvSpPr/>
          <p:nvPr/>
        </p:nvSpPr>
        <p:spPr>
          <a:xfrm>
            <a:off x="76200" y="2971800"/>
            <a:ext cx="533400" cy="609600"/>
          </a:xfrm>
          <a:prstGeom prst="rightArrow">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95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spid="_x0000_s3471" name="数式" r:id="rId4" imgW="3708360" imgH="1117440" progId="Equation.3">
                  <p:embed/>
                </p:oleObj>
              </mc:Choice>
              <mc:Fallback>
                <p:oleObj name="数式" r:id="rId4" imgW="3708360" imgH="1117440" progId="Equation.3">
                  <p:embed/>
                  <p:pic>
                    <p:nvPicPr>
                      <p:cNvPr id="0" name=""/>
                      <p:cNvPicPr/>
                      <p:nvPr/>
                    </p:nvPicPr>
                    <p:blipFill>
                      <a:blip r:embed="rId5"/>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1720" t="52419" r="47628" b="23790"/>
          <a:stretch/>
        </p:blipFill>
        <p:spPr bwMode="auto">
          <a:xfrm>
            <a:off x="228600" y="371772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3733800" y="440184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472" name="数式" r:id="rId7" imgW="1993680" imgH="634680" progId="Equation.3">
                    <p:embed/>
                  </p:oleObj>
                </mc:Choice>
                <mc:Fallback>
                  <p:oleObj name="数式" r:id="rId7" imgW="1993680" imgH="634680" progId="Equation.3">
                    <p:embed/>
                    <p:pic>
                      <p:nvPicPr>
                        <p:cNvPr id="0" name=""/>
                        <p:cNvPicPr>
                          <a:picLocks noChangeAspect="1" noChangeArrowheads="1"/>
                        </p:cNvPicPr>
                        <p:nvPr/>
                      </p:nvPicPr>
                      <p:blipFill>
                        <a:blip r:embed="rId8"/>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517806581"/>
              </p:ext>
            </p:extLst>
          </p:nvPr>
        </p:nvGraphicFramePr>
        <p:xfrm>
          <a:off x="1755775" y="2946977"/>
          <a:ext cx="2736850" cy="646113"/>
        </p:xfrm>
        <a:graphic>
          <a:graphicData uri="http://schemas.openxmlformats.org/presentationml/2006/ole">
            <mc:AlternateContent xmlns:mc="http://schemas.openxmlformats.org/markup-compatibility/2006">
              <mc:Choice xmlns:v="urn:schemas-microsoft-com:vml" Requires="v">
                <p:oleObj spid="_x0000_s3473" name="Equation" r:id="rId9" imgW="1155600" imgH="266400" progId="Equation.DSMT4">
                  <p:embed/>
                </p:oleObj>
              </mc:Choice>
              <mc:Fallback>
                <p:oleObj name="Equation" r:id="rId9" imgW="1155600" imgH="266400" progId="Equation.DSMT4">
                  <p:embed/>
                  <p:pic>
                    <p:nvPicPr>
                      <p:cNvPr id="0" name=""/>
                      <p:cNvPicPr>
                        <a:picLocks noChangeAspect="1" noChangeArrowheads="1"/>
                      </p:cNvPicPr>
                      <p:nvPr/>
                    </p:nvPicPr>
                    <p:blipFill>
                      <a:blip r:embed="rId10"/>
                      <a:srcRect/>
                      <a:stretch>
                        <a:fillRect/>
                      </a:stretch>
                    </p:blipFill>
                    <p:spPr bwMode="auto">
                      <a:xfrm>
                        <a:off x="1755775" y="2946977"/>
                        <a:ext cx="2736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graphicFrame>
        <p:nvGraphicFramePr>
          <p:cNvPr id="17" name="Object 16"/>
          <p:cNvGraphicFramePr>
            <a:graphicFrameLocks noChangeAspect="1"/>
          </p:cNvGraphicFramePr>
          <p:nvPr>
            <p:extLst>
              <p:ext uri="{D42A27DB-BD31-4B8C-83A1-F6EECF244321}">
                <p14:modId xmlns:p14="http://schemas.microsoft.com/office/powerpoint/2010/main" val="1677557334"/>
              </p:ext>
            </p:extLst>
          </p:nvPr>
        </p:nvGraphicFramePr>
        <p:xfrm>
          <a:off x="3124200" y="3456283"/>
          <a:ext cx="3670300" cy="646112"/>
        </p:xfrm>
        <a:graphic>
          <a:graphicData uri="http://schemas.openxmlformats.org/presentationml/2006/ole">
            <mc:AlternateContent xmlns:mc="http://schemas.openxmlformats.org/markup-compatibility/2006">
              <mc:Choice xmlns:v="urn:schemas-microsoft-com:vml" Requires="v">
                <p:oleObj spid="_x0000_s3474" name="Equation" r:id="rId11" imgW="1549080" imgH="266400" progId="Equation.DSMT4">
                  <p:embed/>
                </p:oleObj>
              </mc:Choice>
              <mc:Fallback>
                <p:oleObj name="Equation" r:id="rId11" imgW="1549080" imgH="266400" progId="Equation.DSMT4">
                  <p:embed/>
                  <p:pic>
                    <p:nvPicPr>
                      <p:cNvPr id="0" name=""/>
                      <p:cNvPicPr>
                        <a:picLocks noChangeAspect="1" noChangeArrowheads="1"/>
                      </p:cNvPicPr>
                      <p:nvPr/>
                    </p:nvPicPr>
                    <p:blipFill>
                      <a:blip r:embed="rId12"/>
                      <a:srcRect/>
                      <a:stretch>
                        <a:fillRect/>
                      </a:stretch>
                    </p:blipFill>
                    <p:spPr bwMode="auto">
                      <a:xfrm>
                        <a:off x="3124200" y="3456283"/>
                        <a:ext cx="3670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095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1913" name="数式" r:id="rId5" imgW="1993680" imgH="634680" progId="Equation.3">
                    <p:embed/>
                  </p:oleObj>
                </mc:Choice>
                <mc:Fallback>
                  <p:oleObj name="数式" r:id="rId5" imgW="1993680" imgH="634680" progId="Equation.3">
                    <p:embed/>
                    <p:pic>
                      <p:nvPicPr>
                        <p:cNvPr id="0" name=""/>
                        <p:cNvPicPr>
                          <a:picLocks noChangeAspect="1" noChangeArrowheads="1"/>
                        </p:cNvPicPr>
                        <p:nvPr/>
                      </p:nvPicPr>
                      <p:blipFill>
                        <a:blip r:embed="rId6"/>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spid="_x0000_s31914" name="数式" r:id="rId7" imgW="444240" imgH="203040" progId="Equation.3">
                    <p:embed/>
                  </p:oleObj>
                </mc:Choice>
                <mc:Fallback>
                  <p:oleObj name="数式" r:id="rId7" imgW="444240" imgH="203040" progId="Equation.3">
                    <p:embed/>
                    <p:pic>
                      <p:nvPicPr>
                        <p:cNvPr id="0" name=""/>
                        <p:cNvPicPr>
                          <a:picLocks noChangeAspect="1" noChangeArrowheads="1"/>
                        </p:cNvPicPr>
                        <p:nvPr/>
                      </p:nvPicPr>
                      <p:blipFill>
                        <a:blip r:embed="rId8"/>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dirty="0">
                <a:latin typeface="+mj-lt"/>
              </a:rPr>
              <a:t>Note:  	Notion of cross section is common to many areas of  		physics including classical mechanics, quantum 		mechanics, optics, etc.   Only in the classical			mechanics can we calculate it using geometric 	considerations</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dirty="0">
                <a:latin typeface="Symbol" panose="05050102010706020507" pitchFamily="18" charset="2"/>
              </a:rPr>
              <a:t>f </a:t>
            </a:r>
          </a:p>
        </p:txBody>
      </p:sp>
    </p:spTree>
    <p:extLst>
      <p:ext uri="{BB962C8B-B14F-4D97-AF65-F5344CB8AC3E}">
        <p14:creationId xmlns:p14="http://schemas.microsoft.com/office/powerpoint/2010/main" val="207068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sp>
        <p:nvSpPr>
          <p:cNvPr id="6" name="TextBox 5"/>
          <p:cNvSpPr txBox="1"/>
          <p:nvPr/>
        </p:nvSpPr>
        <p:spPr>
          <a:xfrm>
            <a:off x="228600" y="304800"/>
            <a:ext cx="8458200" cy="830997"/>
          </a:xfrm>
          <a:prstGeom prst="rect">
            <a:avLst/>
          </a:prstGeom>
          <a:noFill/>
        </p:spPr>
        <p:txBody>
          <a:bodyPr wrap="square" rtlCol="0">
            <a:spAutoFit/>
          </a:bodyPr>
          <a:lstStyle/>
          <a:p>
            <a:r>
              <a:rPr lang="en-US" sz="2400" dirty="0">
                <a:latin typeface="+mj-lt"/>
              </a:rPr>
              <a:t>Transformation between center-of-mass and laboratory reference frames:</a:t>
            </a:r>
          </a:p>
        </p:txBody>
      </p:sp>
      <p:sp>
        <p:nvSpPr>
          <p:cNvPr id="21" name="TextBox 20"/>
          <p:cNvSpPr txBox="1"/>
          <p:nvPr/>
        </p:nvSpPr>
        <p:spPr>
          <a:xfrm>
            <a:off x="2865120" y="728501"/>
            <a:ext cx="5821680" cy="461665"/>
          </a:xfrm>
          <a:prstGeom prst="rect">
            <a:avLst/>
          </a:prstGeom>
          <a:noFill/>
        </p:spPr>
        <p:txBody>
          <a:bodyPr wrap="square" rtlCol="0">
            <a:spAutoFit/>
          </a:bodyPr>
          <a:lstStyle/>
          <a:p>
            <a:r>
              <a:rPr lang="en-US" sz="2400" dirty="0">
                <a:latin typeface="+mj-lt"/>
              </a:rPr>
              <a:t>(assuming that energy is conserved)</a:t>
            </a:r>
          </a:p>
        </p:txBody>
      </p:sp>
      <p:graphicFrame>
        <p:nvGraphicFramePr>
          <p:cNvPr id="23" name="Object 22">
            <a:extLst>
              <a:ext uri="{FF2B5EF4-FFF2-40B4-BE49-F238E27FC236}">
                <a16:creationId xmlns:a16="http://schemas.microsoft.com/office/drawing/2014/main" id="{D94C75C0-DC9F-4EA1-B4C7-43106FF5D022}"/>
              </a:ext>
            </a:extLst>
          </p:cNvPr>
          <p:cNvGraphicFramePr>
            <a:graphicFrameLocks noChangeAspect="1"/>
          </p:cNvGraphicFramePr>
          <p:nvPr>
            <p:extLst>
              <p:ext uri="{D42A27DB-BD31-4B8C-83A1-F6EECF244321}">
                <p14:modId xmlns:p14="http://schemas.microsoft.com/office/powerpoint/2010/main" val="1164786833"/>
              </p:ext>
            </p:extLst>
          </p:nvPr>
        </p:nvGraphicFramePr>
        <p:xfrm>
          <a:off x="237516" y="1484012"/>
          <a:ext cx="4869930" cy="2469917"/>
        </p:xfrm>
        <a:graphic>
          <a:graphicData uri="http://schemas.openxmlformats.org/presentationml/2006/ole">
            <mc:AlternateContent xmlns:mc="http://schemas.openxmlformats.org/markup-compatibility/2006">
              <mc:Choice xmlns:v="urn:schemas-microsoft-com:vml" Requires="v">
                <p:oleObj spid="_x0000_s54376" name="Equation" r:id="rId4" imgW="2654280" imgH="1346040" progId="Equation.DSMT4">
                  <p:embed/>
                </p:oleObj>
              </mc:Choice>
              <mc:Fallback>
                <p:oleObj name="Equation" r:id="rId4" imgW="2654280" imgH="1346040" progId="Equation.DSMT4">
                  <p:embed/>
                  <p:pic>
                    <p:nvPicPr>
                      <p:cNvPr id="0" name=""/>
                      <p:cNvPicPr/>
                      <p:nvPr/>
                    </p:nvPicPr>
                    <p:blipFill>
                      <a:blip r:embed="rId5"/>
                      <a:stretch>
                        <a:fillRect/>
                      </a:stretch>
                    </p:blipFill>
                    <p:spPr>
                      <a:xfrm>
                        <a:off x="237516" y="1484012"/>
                        <a:ext cx="4869930" cy="2469917"/>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B0973E16-6241-478A-AFF0-873EB4F4004E}"/>
              </a:ext>
            </a:extLst>
          </p:cNvPr>
          <p:cNvGraphicFramePr>
            <a:graphicFrameLocks noChangeAspect="1"/>
          </p:cNvGraphicFramePr>
          <p:nvPr>
            <p:extLst>
              <p:ext uri="{D42A27DB-BD31-4B8C-83A1-F6EECF244321}">
                <p14:modId xmlns:p14="http://schemas.microsoft.com/office/powerpoint/2010/main" val="4058412389"/>
              </p:ext>
            </p:extLst>
          </p:nvPr>
        </p:nvGraphicFramePr>
        <p:xfrm>
          <a:off x="489668" y="4737514"/>
          <a:ext cx="6713538" cy="1150937"/>
        </p:xfrm>
        <a:graphic>
          <a:graphicData uri="http://schemas.openxmlformats.org/presentationml/2006/ole">
            <mc:AlternateContent xmlns:mc="http://schemas.openxmlformats.org/markup-compatibility/2006">
              <mc:Choice xmlns:v="urn:schemas-microsoft-com:vml" Requires="v">
                <p:oleObj spid="_x0000_s54377" name="Equation" r:id="rId6" imgW="6713064" imgH="1150648" progId="Equation.DSMT4">
                  <p:embed/>
                </p:oleObj>
              </mc:Choice>
              <mc:Fallback>
                <p:oleObj name="Equation" r:id="rId6" imgW="6713064" imgH="1150648" progId="Equation.DSMT4">
                  <p:embed/>
                  <p:pic>
                    <p:nvPicPr>
                      <p:cNvPr id="0" name=""/>
                      <p:cNvPicPr/>
                      <p:nvPr/>
                    </p:nvPicPr>
                    <p:blipFill>
                      <a:blip r:embed="rId7"/>
                      <a:stretch>
                        <a:fillRect/>
                      </a:stretch>
                    </p:blipFill>
                    <p:spPr>
                      <a:xfrm>
                        <a:off x="489668" y="4737514"/>
                        <a:ext cx="6713538" cy="1150937"/>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ECBC3AFF-00BF-4B8E-BEDE-442F46F05DDC}"/>
              </a:ext>
            </a:extLst>
          </p:cNvPr>
          <p:cNvGrpSpPr/>
          <p:nvPr/>
        </p:nvGrpSpPr>
        <p:grpSpPr>
          <a:xfrm>
            <a:off x="3886200" y="1219200"/>
            <a:ext cx="4267200" cy="1656118"/>
            <a:chOff x="2656332" y="1493004"/>
            <a:chExt cx="4267200" cy="1656118"/>
          </a:xfrm>
        </p:grpSpPr>
        <p:cxnSp>
          <p:nvCxnSpPr>
            <p:cNvPr id="26" name="Straight Arrow Connector 25">
              <a:extLst>
                <a:ext uri="{FF2B5EF4-FFF2-40B4-BE49-F238E27FC236}">
                  <a16:creationId xmlns:a16="http://schemas.microsoft.com/office/drawing/2014/main" id="{A9071868-E5EF-4EDC-BCE5-D25D78694A84}"/>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3B6D86D1-D02F-402A-A5A0-F82B9B3C40EB}"/>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F7F62485-19E4-47A8-8612-F8398C737732}"/>
                </a:ext>
              </a:extLst>
            </p:cNvPr>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29" name="Straight Arrow Connector 28">
              <a:extLst>
                <a:ext uri="{FF2B5EF4-FFF2-40B4-BE49-F238E27FC236}">
                  <a16:creationId xmlns:a16="http://schemas.microsoft.com/office/drawing/2014/main" id="{57D75FDC-B7E5-4288-97E4-BDE9E53BE39A}"/>
                </a:ext>
              </a:extLst>
            </p:cNvPr>
            <p:cNvCxnSpPr>
              <a:stCxn id="27"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8C3AB0-B958-4914-B8A2-CF2293DD1161}"/>
                </a:ext>
              </a:extLst>
            </p:cNvPr>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31" name="Straight Arrow Connector 30">
              <a:extLst>
                <a:ext uri="{FF2B5EF4-FFF2-40B4-BE49-F238E27FC236}">
                  <a16:creationId xmlns:a16="http://schemas.microsoft.com/office/drawing/2014/main" id="{38A7C72A-A3EF-4A16-8D7A-BE1AACBBE57B}"/>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C18C4B3-61FF-46FB-BCA7-7A94162390A2}"/>
                </a:ext>
              </a:extLst>
            </p:cNvPr>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33" name="Straight Connector 32">
              <a:extLst>
                <a:ext uri="{FF2B5EF4-FFF2-40B4-BE49-F238E27FC236}">
                  <a16:creationId xmlns:a16="http://schemas.microsoft.com/office/drawing/2014/main" id="{4C4F5816-1588-4C42-A90D-7AAE4F0B9711}"/>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33B2B0B-E771-4578-8B37-7527AE509022}"/>
                </a:ext>
              </a:extLst>
            </p:cNvPr>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35" name="TextBox 34">
              <a:extLst>
                <a:ext uri="{FF2B5EF4-FFF2-40B4-BE49-F238E27FC236}">
                  <a16:creationId xmlns:a16="http://schemas.microsoft.com/office/drawing/2014/main" id="{8BA2406B-5C59-4D46-8997-C1075D3D05C2}"/>
                </a:ext>
              </a:extLst>
            </p:cNvPr>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36" name="Arc 35">
              <a:extLst>
                <a:ext uri="{FF2B5EF4-FFF2-40B4-BE49-F238E27FC236}">
                  <a16:creationId xmlns:a16="http://schemas.microsoft.com/office/drawing/2014/main" id="{D51E2D08-33D6-42D3-8EE5-0C518ED4A949}"/>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C21805DB-9DE2-4AE4-AE36-5663F4BC63F9}"/>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6817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9/02/2020</a:t>
            </a:r>
          </a:p>
        </p:txBody>
      </p:sp>
      <p:sp>
        <p:nvSpPr>
          <p:cNvPr id="3" name="Footer Placeholder 2"/>
          <p:cNvSpPr>
            <a:spLocks noGrp="1"/>
          </p:cNvSpPr>
          <p:nvPr>
            <p:ph type="ftr" sz="quarter" idx="11"/>
          </p:nvPr>
        </p:nvSpPr>
        <p:spPr/>
        <p:txBody>
          <a:bodyPr/>
          <a:lstStyle/>
          <a:p>
            <a:r>
              <a:rPr lang="en-US"/>
              <a:t>PHY 711  Fall 2020 -- Lecture 4</a:t>
            </a:r>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a:p>
        </p:txBody>
      </p:sp>
      <p:sp>
        <p:nvSpPr>
          <p:cNvPr id="8" name="TextBox 7"/>
          <p:cNvSpPr txBox="1"/>
          <p:nvPr/>
        </p:nvSpPr>
        <p:spPr>
          <a:xfrm>
            <a:off x="533400" y="152400"/>
            <a:ext cx="8077200" cy="461665"/>
          </a:xfrm>
          <a:prstGeom prst="rect">
            <a:avLst/>
          </a:prstGeom>
          <a:noFill/>
        </p:spPr>
        <p:txBody>
          <a:bodyPr wrap="square" rtlCol="0">
            <a:spAutoFit/>
          </a:bodyPr>
          <a:lstStyle/>
          <a:p>
            <a:r>
              <a:rPr lang="en-US" sz="2400" dirty="0">
                <a:latin typeface="+mj-lt"/>
              </a:rPr>
              <a:t>Differential cross sections in different reference frames – </a:t>
            </a:r>
          </a:p>
        </p:txBody>
      </p:sp>
      <p:graphicFrame>
        <p:nvGraphicFramePr>
          <p:cNvPr id="9" name="Object 8">
            <a:extLst>
              <a:ext uri="{FF2B5EF4-FFF2-40B4-BE49-F238E27FC236}">
                <a16:creationId xmlns:a16="http://schemas.microsoft.com/office/drawing/2014/main" id="{78DDDA65-8729-4074-BBC5-DC14A5C8761F}"/>
              </a:ext>
            </a:extLst>
          </p:cNvPr>
          <p:cNvGraphicFramePr>
            <a:graphicFrameLocks noChangeAspect="1"/>
          </p:cNvGraphicFramePr>
          <p:nvPr>
            <p:extLst>
              <p:ext uri="{D42A27DB-BD31-4B8C-83A1-F6EECF244321}">
                <p14:modId xmlns:p14="http://schemas.microsoft.com/office/powerpoint/2010/main" val="3356260329"/>
              </p:ext>
            </p:extLst>
          </p:nvPr>
        </p:nvGraphicFramePr>
        <p:xfrm>
          <a:off x="457200" y="712339"/>
          <a:ext cx="5065713" cy="2141538"/>
        </p:xfrm>
        <a:graphic>
          <a:graphicData uri="http://schemas.openxmlformats.org/presentationml/2006/ole">
            <mc:AlternateContent xmlns:mc="http://schemas.openxmlformats.org/markup-compatibility/2006">
              <mc:Choice xmlns:v="urn:schemas-microsoft-com:vml" Requires="v">
                <p:oleObj spid="_x0000_s55417" name="Equation" r:id="rId4" imgW="2145960" imgH="939600" progId="Equation.DSMT4">
                  <p:embed/>
                </p:oleObj>
              </mc:Choice>
              <mc:Fallback>
                <p:oleObj name="Equation" r:id="rId4" imgW="2145960" imgH="939600" progId="Equation.DSMT4">
                  <p:embed/>
                  <p:pic>
                    <p:nvPicPr>
                      <p:cNvPr id="6" name="Object 5"/>
                      <p:cNvPicPr>
                        <a:picLocks noChangeAspect="1" noChangeArrowheads="1"/>
                      </p:cNvPicPr>
                      <p:nvPr/>
                    </p:nvPicPr>
                    <p:blipFill>
                      <a:blip r:embed="rId5"/>
                      <a:srcRect/>
                      <a:stretch>
                        <a:fillRect/>
                      </a:stretch>
                    </p:blipFill>
                    <p:spPr bwMode="auto">
                      <a:xfrm>
                        <a:off x="457200" y="712339"/>
                        <a:ext cx="50657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47769BB7-5C8A-4410-BCFF-965369E4E5C2}"/>
              </a:ext>
            </a:extLst>
          </p:cNvPr>
          <p:cNvGraphicFramePr>
            <a:graphicFrameLocks noChangeAspect="1"/>
          </p:cNvGraphicFramePr>
          <p:nvPr>
            <p:extLst>
              <p:ext uri="{D42A27DB-BD31-4B8C-83A1-F6EECF244321}">
                <p14:modId xmlns:p14="http://schemas.microsoft.com/office/powerpoint/2010/main" val="2266485212"/>
              </p:ext>
            </p:extLst>
          </p:nvPr>
        </p:nvGraphicFramePr>
        <p:xfrm>
          <a:off x="110331" y="3962400"/>
          <a:ext cx="8923338" cy="1325563"/>
        </p:xfrm>
        <a:graphic>
          <a:graphicData uri="http://schemas.openxmlformats.org/presentationml/2006/ole">
            <mc:AlternateContent xmlns:mc="http://schemas.openxmlformats.org/markup-compatibility/2006">
              <mc:Choice xmlns:v="urn:schemas-microsoft-com:vml" Requires="v">
                <p:oleObj spid="_x0000_s55418" name="Equation" r:id="rId6" imgW="8923051" imgH="1325714" progId="Equation.DSMT4">
                  <p:embed/>
                </p:oleObj>
              </mc:Choice>
              <mc:Fallback>
                <p:oleObj name="Equation" r:id="rId6" imgW="8923051" imgH="1325714" progId="Equation.DSMT4">
                  <p:embed/>
                  <p:pic>
                    <p:nvPicPr>
                      <p:cNvPr id="0" name=""/>
                      <p:cNvPicPr/>
                      <p:nvPr/>
                    </p:nvPicPr>
                    <p:blipFill>
                      <a:blip r:embed="rId7"/>
                      <a:stretch>
                        <a:fillRect/>
                      </a:stretch>
                    </p:blipFill>
                    <p:spPr>
                      <a:xfrm>
                        <a:off x="110331" y="3962400"/>
                        <a:ext cx="8923338" cy="13255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555890B-2E49-4145-B669-2D55F16BE147}"/>
              </a:ext>
            </a:extLst>
          </p:cNvPr>
          <p:cNvGraphicFramePr>
            <a:graphicFrameLocks noChangeAspect="1"/>
          </p:cNvGraphicFramePr>
          <p:nvPr>
            <p:extLst>
              <p:ext uri="{D42A27DB-BD31-4B8C-83A1-F6EECF244321}">
                <p14:modId xmlns:p14="http://schemas.microsoft.com/office/powerpoint/2010/main" val="1917485129"/>
              </p:ext>
            </p:extLst>
          </p:nvPr>
        </p:nvGraphicFramePr>
        <p:xfrm>
          <a:off x="457200" y="5376723"/>
          <a:ext cx="4732337" cy="976313"/>
        </p:xfrm>
        <a:graphic>
          <a:graphicData uri="http://schemas.openxmlformats.org/presentationml/2006/ole">
            <mc:AlternateContent xmlns:mc="http://schemas.openxmlformats.org/markup-compatibility/2006">
              <mc:Choice xmlns:v="urn:schemas-microsoft-com:vml" Requires="v">
                <p:oleObj spid="_x0000_s55419" name="Equation" r:id="rId8" imgW="4731989" imgH="975582" progId="Equation.DSMT4">
                  <p:embed/>
                </p:oleObj>
              </mc:Choice>
              <mc:Fallback>
                <p:oleObj name="Equation" r:id="rId8" imgW="4731989" imgH="975582" progId="Equation.DSMT4">
                  <p:embed/>
                  <p:pic>
                    <p:nvPicPr>
                      <p:cNvPr id="0" name=""/>
                      <p:cNvPicPr/>
                      <p:nvPr/>
                    </p:nvPicPr>
                    <p:blipFill>
                      <a:blip r:embed="rId9"/>
                      <a:stretch>
                        <a:fillRect/>
                      </a:stretch>
                    </p:blipFill>
                    <p:spPr>
                      <a:xfrm>
                        <a:off x="457200" y="5376723"/>
                        <a:ext cx="4732337" cy="976313"/>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BB5311DD-FC44-40A4-ABDD-8F46035F0A9C}"/>
              </a:ext>
            </a:extLst>
          </p:cNvPr>
          <p:cNvSpPr txBox="1"/>
          <p:nvPr/>
        </p:nvSpPr>
        <p:spPr>
          <a:xfrm>
            <a:off x="110331" y="3276600"/>
            <a:ext cx="8271669" cy="461665"/>
          </a:xfrm>
          <a:prstGeom prst="rect">
            <a:avLst/>
          </a:prstGeom>
          <a:noFill/>
        </p:spPr>
        <p:txBody>
          <a:bodyPr wrap="square" rtlCol="0">
            <a:spAutoFit/>
          </a:bodyPr>
          <a:lstStyle/>
          <a:p>
            <a:r>
              <a:rPr lang="en-US" sz="2400" dirty="0">
                <a:latin typeface="+mj-lt"/>
              </a:rPr>
              <a:t>For elastic scattering:</a:t>
            </a:r>
          </a:p>
        </p:txBody>
      </p:sp>
    </p:spTree>
    <p:extLst>
      <p:ext uri="{BB962C8B-B14F-4D97-AF65-F5344CB8AC3E}">
        <p14:creationId xmlns:p14="http://schemas.microsoft.com/office/powerpoint/2010/main" val="2023372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5504</TotalTime>
  <Words>1106</Words>
  <Application>Microsoft Office PowerPoint</Application>
  <PresentationFormat>On-screen Show (4:3)</PresentationFormat>
  <Paragraphs>197</Paragraphs>
  <Slides>29</Slides>
  <Notes>29</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3</vt:i4>
      </vt:variant>
      <vt:variant>
        <vt:lpstr>Slide Titles</vt:lpstr>
      </vt:variant>
      <vt:variant>
        <vt:i4>29</vt:i4>
      </vt:variant>
    </vt:vector>
  </HeadingPairs>
  <TitlesOfParts>
    <vt:vector size="37" baseType="lpstr">
      <vt:lpstr>Arial</vt:lpstr>
      <vt:lpstr>Calibri</vt:lpstr>
      <vt:lpstr>Symbol</vt:lpstr>
      <vt:lpstr>Office Theme</vt:lpstr>
      <vt:lpstr>Office Theme</vt:lpstr>
      <vt:lpstr>数式</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334</cp:revision>
  <cp:lastPrinted>2020-09-01T04:23:48Z</cp:lastPrinted>
  <dcterms:created xsi:type="dcterms:W3CDTF">2012-01-10T18:32:24Z</dcterms:created>
  <dcterms:modified xsi:type="dcterms:W3CDTF">2020-09-01T04:24:18Z</dcterms:modified>
</cp:coreProperties>
</file>