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1"/>
  </p:notesMasterIdLst>
  <p:handoutMasterIdLst>
    <p:handoutMasterId r:id="rId42"/>
  </p:handoutMasterIdLst>
  <p:sldIdLst>
    <p:sldId id="296" r:id="rId3"/>
    <p:sldId id="468" r:id="rId4"/>
    <p:sldId id="389" r:id="rId5"/>
    <p:sldId id="461" r:id="rId6"/>
    <p:sldId id="448" r:id="rId7"/>
    <p:sldId id="449" r:id="rId8"/>
    <p:sldId id="369" r:id="rId9"/>
    <p:sldId id="370" r:id="rId10"/>
    <p:sldId id="443" r:id="rId11"/>
    <p:sldId id="462" r:id="rId12"/>
    <p:sldId id="453" r:id="rId13"/>
    <p:sldId id="463" r:id="rId14"/>
    <p:sldId id="437" r:id="rId15"/>
    <p:sldId id="460" r:id="rId16"/>
    <p:sldId id="464" r:id="rId17"/>
    <p:sldId id="445" r:id="rId18"/>
    <p:sldId id="446" r:id="rId19"/>
    <p:sldId id="417" r:id="rId20"/>
    <p:sldId id="418" r:id="rId21"/>
    <p:sldId id="419" r:id="rId22"/>
    <p:sldId id="420" r:id="rId23"/>
    <p:sldId id="421" r:id="rId24"/>
    <p:sldId id="422" r:id="rId25"/>
    <p:sldId id="423" r:id="rId26"/>
    <p:sldId id="442" r:id="rId27"/>
    <p:sldId id="424" r:id="rId28"/>
    <p:sldId id="425" r:id="rId29"/>
    <p:sldId id="426" r:id="rId30"/>
    <p:sldId id="427" r:id="rId31"/>
    <p:sldId id="441" r:id="rId32"/>
    <p:sldId id="465" r:id="rId33"/>
    <p:sldId id="469" r:id="rId34"/>
    <p:sldId id="466" r:id="rId35"/>
    <p:sldId id="430" r:id="rId36"/>
    <p:sldId id="431" r:id="rId37"/>
    <p:sldId id="467" r:id="rId38"/>
    <p:sldId id="470" r:id="rId39"/>
    <p:sldId id="47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0"/>
  </p:normalViewPr>
  <p:slideViewPr>
    <p:cSldViewPr>
      <p:cViewPr varScale="1">
        <p:scale>
          <a:sx n="75" d="100"/>
          <a:sy n="75" d="100"/>
        </p:scale>
        <p:origin x="1452" y="84"/>
      </p:cViewPr>
      <p:guideLst>
        <p:guide orient="horz" pos="2160"/>
        <p:guide pos="2880"/>
      </p:guideLst>
    </p:cSldViewPr>
  </p:slideViewPr>
  <p:notesTextViewPr>
    <p:cViewPr>
      <p:scale>
        <a:sx n="3" d="2"/>
        <a:sy n="3" d="2"/>
      </p:scale>
      <p:origin x="0" y="0"/>
    </p:cViewPr>
  </p:notesTextViewPr>
  <p:sorterViewPr>
    <p:cViewPr>
      <p:scale>
        <a:sx n="55" d="100"/>
        <a:sy n="55"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9/4/2020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9/4/2020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483299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relating cross section results in center of mass frame to that in the laboratory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2297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9/04/2020</a:t>
            </a:r>
          </a:p>
        </p:txBody>
      </p:sp>
      <p:sp>
        <p:nvSpPr>
          <p:cNvPr id="5" name="Footer Placeholder 4"/>
          <p:cNvSpPr>
            <a:spLocks noGrp="1"/>
          </p:cNvSpPr>
          <p:nvPr>
            <p:ph type="ftr" sz="quarter" idx="11"/>
          </p:nvPr>
        </p:nvSpPr>
        <p:spPr/>
        <p:txBody>
          <a:bodyPr/>
          <a:lstStyle/>
          <a:p>
            <a:r>
              <a:rPr lang="en-US"/>
              <a:t>PHY 711  Fall 2020 --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9/04/2020</a:t>
            </a:r>
          </a:p>
        </p:txBody>
      </p:sp>
      <p:sp>
        <p:nvSpPr>
          <p:cNvPr id="5" name="Footer Placeholder 4"/>
          <p:cNvSpPr>
            <a:spLocks noGrp="1"/>
          </p:cNvSpPr>
          <p:nvPr>
            <p:ph type="ftr" sz="quarter" idx="11"/>
          </p:nvPr>
        </p:nvSpPr>
        <p:spPr/>
        <p:txBody>
          <a:bodyPr/>
          <a:lstStyle/>
          <a:p>
            <a:r>
              <a:rPr lang="en-US"/>
              <a:t>PHY 711  Fall 2020 --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9/04/2020</a:t>
            </a:r>
          </a:p>
        </p:txBody>
      </p:sp>
      <p:sp>
        <p:nvSpPr>
          <p:cNvPr id="5" name="Footer Placeholder 4"/>
          <p:cNvSpPr>
            <a:spLocks noGrp="1"/>
          </p:cNvSpPr>
          <p:nvPr>
            <p:ph type="ftr" sz="quarter" idx="11"/>
          </p:nvPr>
        </p:nvSpPr>
        <p:spPr/>
        <p:txBody>
          <a:bodyPr/>
          <a:lstStyle/>
          <a:p>
            <a:r>
              <a:rPr lang="en-US"/>
              <a:t>PHY 711  Fall 2020 --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9/04/2020</a:t>
            </a:r>
          </a:p>
        </p:txBody>
      </p:sp>
      <p:sp>
        <p:nvSpPr>
          <p:cNvPr id="5" name="Footer Placeholder 4"/>
          <p:cNvSpPr>
            <a:spLocks noGrp="1"/>
          </p:cNvSpPr>
          <p:nvPr>
            <p:ph type="ftr" sz="quarter" idx="11"/>
          </p:nvPr>
        </p:nvSpPr>
        <p:spPr/>
        <p:txBody>
          <a:bodyPr/>
          <a:lstStyle/>
          <a:p>
            <a:r>
              <a:rPr lang="en-US"/>
              <a:t>PHY 711  Fall 2020 --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9/04/2020</a:t>
            </a:r>
          </a:p>
        </p:txBody>
      </p:sp>
      <p:sp>
        <p:nvSpPr>
          <p:cNvPr id="5" name="Footer Placeholder 4"/>
          <p:cNvSpPr>
            <a:spLocks noGrp="1"/>
          </p:cNvSpPr>
          <p:nvPr>
            <p:ph type="ftr" sz="quarter" idx="11"/>
          </p:nvPr>
        </p:nvSpPr>
        <p:spPr/>
        <p:txBody>
          <a:bodyPr/>
          <a:lstStyle/>
          <a:p>
            <a:r>
              <a:rPr lang="en-US"/>
              <a:t>PHY 711  Fall 2020 --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9/04/2020</a:t>
            </a:r>
          </a:p>
        </p:txBody>
      </p:sp>
      <p:sp>
        <p:nvSpPr>
          <p:cNvPr id="6" name="Footer Placeholder 5"/>
          <p:cNvSpPr>
            <a:spLocks noGrp="1"/>
          </p:cNvSpPr>
          <p:nvPr>
            <p:ph type="ftr" sz="quarter" idx="11"/>
          </p:nvPr>
        </p:nvSpPr>
        <p:spPr/>
        <p:txBody>
          <a:bodyPr/>
          <a:lstStyle/>
          <a:p>
            <a:r>
              <a:rPr lang="en-US"/>
              <a:t>PHY 711  Fall 2020 --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9/04/2020</a:t>
            </a:r>
          </a:p>
        </p:txBody>
      </p:sp>
      <p:sp>
        <p:nvSpPr>
          <p:cNvPr id="8" name="Footer Placeholder 7"/>
          <p:cNvSpPr>
            <a:spLocks noGrp="1"/>
          </p:cNvSpPr>
          <p:nvPr>
            <p:ph type="ftr" sz="quarter" idx="11"/>
          </p:nvPr>
        </p:nvSpPr>
        <p:spPr/>
        <p:txBody>
          <a:bodyPr/>
          <a:lstStyle/>
          <a:p>
            <a:r>
              <a:rPr lang="en-US"/>
              <a:t>PHY 711  Fall 2020 -- Lecture 5</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9/04/2020</a:t>
            </a:r>
          </a:p>
        </p:txBody>
      </p:sp>
      <p:sp>
        <p:nvSpPr>
          <p:cNvPr id="4" name="Footer Placeholder 3"/>
          <p:cNvSpPr>
            <a:spLocks noGrp="1"/>
          </p:cNvSpPr>
          <p:nvPr>
            <p:ph type="ftr" sz="quarter" idx="11"/>
          </p:nvPr>
        </p:nvSpPr>
        <p:spPr/>
        <p:txBody>
          <a:bodyPr/>
          <a:lstStyle/>
          <a:p>
            <a:r>
              <a:rPr lang="en-US"/>
              <a:t>PHY 711  Fall 2020 -- Lecture 5</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9/04/2020</a:t>
            </a:r>
          </a:p>
        </p:txBody>
      </p:sp>
      <p:sp>
        <p:nvSpPr>
          <p:cNvPr id="6" name="Footer Placeholder 5"/>
          <p:cNvSpPr>
            <a:spLocks noGrp="1"/>
          </p:cNvSpPr>
          <p:nvPr>
            <p:ph type="ftr" sz="quarter" idx="11"/>
          </p:nvPr>
        </p:nvSpPr>
        <p:spPr/>
        <p:txBody>
          <a:bodyPr/>
          <a:lstStyle/>
          <a:p>
            <a:r>
              <a:rPr lang="en-US"/>
              <a:t>PHY 711  Fall 2020 --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9/04/2020</a:t>
            </a:r>
          </a:p>
        </p:txBody>
      </p:sp>
      <p:sp>
        <p:nvSpPr>
          <p:cNvPr id="6" name="Footer Placeholder 5"/>
          <p:cNvSpPr>
            <a:spLocks noGrp="1"/>
          </p:cNvSpPr>
          <p:nvPr>
            <p:ph type="ftr" sz="quarter" idx="11"/>
          </p:nvPr>
        </p:nvSpPr>
        <p:spPr/>
        <p:txBody>
          <a:bodyPr/>
          <a:lstStyle/>
          <a:p>
            <a:r>
              <a:rPr lang="en-US"/>
              <a:t>PHY 711  Fall 2020 --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9/04/2020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9/04/2020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oleObject" Target="../embeddings/oleObject17.bin"/><Relationship Id="rId12"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2.wmf"/><Relationship Id="rId4" Type="http://schemas.openxmlformats.org/officeDocument/2006/relationships/image" Target="../media/image26.png"/><Relationship Id="rId9" Type="http://schemas.openxmlformats.org/officeDocument/2006/relationships/oleObject" Target="../embeddings/oleObject18.bin"/><Relationship Id="rId1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1.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38.png"/><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2.wmf"/><Relationship Id="rId4"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7.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image" Target="../media/image44.wmf"/><Relationship Id="rId4" Type="http://schemas.openxmlformats.org/officeDocument/2006/relationships/oleObject" Target="../embeddings/oleObject37.bin"/><Relationship Id="rId9" Type="http://schemas.openxmlformats.org/officeDocument/2006/relationships/image" Target="../media/image46.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1.bin"/><Relationship Id="rId5" Type="http://schemas.openxmlformats.org/officeDocument/2006/relationships/image" Target="../media/image47.w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8.wmf"/><Relationship Id="rId5" Type="http://schemas.openxmlformats.org/officeDocument/2006/relationships/oleObject" Target="../embeddings/oleObject42.bin"/><Relationship Id="rId4" Type="http://schemas.openxmlformats.org/officeDocument/2006/relationships/image" Target="../media/image49.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4.bin"/><Relationship Id="rId5" Type="http://schemas.openxmlformats.org/officeDocument/2006/relationships/image" Target="../media/image50.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5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56.png"/><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3.xml"/><Relationship Id="rId7" Type="http://schemas.openxmlformats.org/officeDocument/2006/relationships/image" Target="../media/image60.e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2.bin"/><Relationship Id="rId5" Type="http://schemas.openxmlformats.org/officeDocument/2006/relationships/image" Target="../media/image59.wmf"/><Relationship Id="rId4" Type="http://schemas.openxmlformats.org/officeDocument/2006/relationships/oleObject" Target="../embeddings/oleObject51.bin"/><Relationship Id="rId9" Type="http://schemas.openxmlformats.org/officeDocument/2006/relationships/image" Target="../media/image61.emf"/></Relationships>
</file>

<file path=ppt/slides/_rels/slide36.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63.wmf"/><Relationship Id="rId5" Type="http://schemas.openxmlformats.org/officeDocument/2006/relationships/oleObject" Target="../embeddings/oleObject55.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7.bin"/></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4.bin"/><Relationship Id="rId5" Type="http://schemas.openxmlformats.org/officeDocument/2006/relationships/image" Target="../media/image4.wmf"/><Relationship Id="rId10"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76200" y="23191"/>
            <a:ext cx="9107557" cy="6401753"/>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Discussion notes for Lecture 5</a:t>
            </a:r>
          </a:p>
          <a:p>
            <a:pPr algn="ctr"/>
            <a:endParaRPr lang="en-US" sz="3200" b="1" dirty="0"/>
          </a:p>
          <a:p>
            <a:pPr algn="ctr"/>
            <a:r>
              <a:rPr lang="en-US" sz="3200" b="1" dirty="0"/>
              <a:t>Wrap up of scattering analysis – Chap 1 F&amp;W</a:t>
            </a:r>
          </a:p>
          <a:p>
            <a:pPr marL="514350" indent="-514350">
              <a:spcBef>
                <a:spcPts val="1200"/>
              </a:spcBef>
              <a:buFont typeface="+mj-lt"/>
              <a:buAutoNum type="arabicPeriod"/>
            </a:pPr>
            <a:r>
              <a:rPr lang="en-US" sz="2400" b="1" dirty="0">
                <a:solidFill>
                  <a:schemeClr val="folHlink"/>
                </a:solidFill>
              </a:rPr>
              <a:t>Summary of equations in the center of mass frame.</a:t>
            </a:r>
          </a:p>
          <a:p>
            <a:pPr marL="514350" indent="-514350">
              <a:spcBef>
                <a:spcPts val="1200"/>
              </a:spcBef>
              <a:buFont typeface="+mj-lt"/>
              <a:buAutoNum type="arabicPeriod"/>
            </a:pPr>
            <a:r>
              <a:rPr lang="en-US" sz="2400" b="1" dirty="0">
                <a:solidFill>
                  <a:schemeClr val="folHlink"/>
                </a:solidFill>
              </a:rPr>
              <a:t>In center of mass frame, analytical evaluation of the differential scattering cross section in general and for Rutherford scattering. </a:t>
            </a:r>
          </a:p>
          <a:p>
            <a:pPr marL="514350" indent="-514350">
              <a:spcBef>
                <a:spcPts val="1200"/>
              </a:spcBef>
              <a:buFont typeface="+mj-lt"/>
              <a:buAutoNum type="arabicPeriod"/>
            </a:pPr>
            <a:r>
              <a:rPr lang="en-US" sz="2400" b="1" dirty="0">
                <a:solidFill>
                  <a:schemeClr val="folHlink"/>
                </a:solidFill>
              </a:rPr>
              <a:t>Summary of results including transformation to lab frame.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spid="_x0000_s74811"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spid="_x0000_s74812" name="Equation" r:id="rId5" imgW="3085920" imgH="1244520" progId="Equation.DSMT4">
                  <p:embed/>
                </p:oleObj>
              </mc:Choice>
              <mc:Fallback>
                <p:oleObj name="Equation" r:id="rId5" imgW="3085920" imgH="1244520" progId="Equation.DSMT4">
                  <p:embed/>
                  <p:pic>
                    <p:nvPicPr>
                      <p:cNvPr id="28" name="Object 27"/>
                      <p:cNvPicPr/>
                      <p:nvPr/>
                    </p:nvPicPr>
                    <p:blipFill>
                      <a:blip r:embed="rId6"/>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spid="_x0000_s74813" name="Equation" r:id="rId7" imgW="1866600" imgH="393480" progId="Equation.DSMT4">
                  <p:embed/>
                </p:oleObj>
              </mc:Choice>
              <mc:Fallback>
                <p:oleObj name="Equation" r:id="rId7" imgW="1866600" imgH="393480" progId="Equation.DSMT4">
                  <p:embed/>
                  <p:pic>
                    <p:nvPicPr>
                      <p:cNvPr id="7" name="Object 6">
                        <a:extLst>
                          <a:ext uri="{FF2B5EF4-FFF2-40B4-BE49-F238E27FC236}">
                            <a16:creationId xmlns:a16="http://schemas.microsoft.com/office/drawing/2014/main" id="{E05463D4-039D-4AD6-9EC2-04C794500F1C}"/>
                          </a:ext>
                        </a:extLst>
                      </p:cNvPr>
                      <p:cNvPicPr/>
                      <p:nvPr/>
                    </p:nvPicPr>
                    <p:blipFill>
                      <a:blip r:embed="rId8"/>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61459969"/>
              </p:ext>
            </p:extLst>
          </p:nvPr>
        </p:nvGraphicFramePr>
        <p:xfrm>
          <a:off x="266700" y="690265"/>
          <a:ext cx="6465888" cy="3219450"/>
        </p:xfrm>
        <a:graphic>
          <a:graphicData uri="http://schemas.openxmlformats.org/presentationml/2006/ole">
            <mc:AlternateContent xmlns:mc="http://schemas.openxmlformats.org/markup-compatibility/2006">
              <mc:Choice xmlns:v="urn:schemas-microsoft-com:vml" Requires="v">
                <p:oleObj spid="_x0000_s70768" name="Equation" r:id="rId3" imgW="2654280" imgH="1320480" progId="Equation.DSMT4">
                  <p:embed/>
                </p:oleObj>
              </mc:Choice>
              <mc:Fallback>
                <p:oleObj name="Equation" r:id="rId3" imgW="2654280" imgH="1320480" progId="Equation.DSMT4">
                  <p:embed/>
                  <p:pic>
                    <p:nvPicPr>
                      <p:cNvPr id="10" name="Object 9"/>
                      <p:cNvPicPr/>
                      <p:nvPr/>
                    </p:nvPicPr>
                    <p:blipFill>
                      <a:blip r:embed="rId4"/>
                      <a:stretch>
                        <a:fillRect/>
                      </a:stretch>
                    </p:blipFill>
                    <p:spPr>
                      <a:xfrm>
                        <a:off x="266700" y="690265"/>
                        <a:ext cx="6465888" cy="32194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66700" y="3733800"/>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2090302977"/>
              </p:ext>
            </p:extLst>
          </p:nvPr>
        </p:nvGraphicFramePr>
        <p:xfrm>
          <a:off x="457200" y="4746922"/>
          <a:ext cx="2625725" cy="1420813"/>
        </p:xfrm>
        <a:graphic>
          <a:graphicData uri="http://schemas.openxmlformats.org/presentationml/2006/ole">
            <mc:AlternateContent xmlns:mc="http://schemas.openxmlformats.org/markup-compatibility/2006">
              <mc:Choice xmlns:v="urn:schemas-microsoft-com:vml" Requires="v">
                <p:oleObj spid="_x0000_s70769" name="Equation" r:id="rId5" imgW="1218960" imgH="660240" progId="Equation.DSMT4">
                  <p:embed/>
                </p:oleObj>
              </mc:Choice>
              <mc:Fallback>
                <p:oleObj name="Equation" r:id="rId5" imgW="1218960" imgH="660240" progId="Equation.DSMT4">
                  <p:embed/>
                  <p:pic>
                    <p:nvPicPr>
                      <p:cNvPr id="0" name=""/>
                      <p:cNvPicPr/>
                      <p:nvPr/>
                    </p:nvPicPr>
                    <p:blipFill>
                      <a:blip r:embed="rId6"/>
                      <a:stretch>
                        <a:fillRect/>
                      </a:stretch>
                    </p:blipFill>
                    <p:spPr>
                      <a:xfrm>
                        <a:off x="457200" y="4746922"/>
                        <a:ext cx="2625725" cy="14208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126437525"/>
              </p:ext>
            </p:extLst>
          </p:nvPr>
        </p:nvGraphicFramePr>
        <p:xfrm>
          <a:off x="3499644" y="4976078"/>
          <a:ext cx="4660900" cy="1165225"/>
        </p:xfrm>
        <a:graphic>
          <a:graphicData uri="http://schemas.openxmlformats.org/presentationml/2006/ole">
            <mc:AlternateContent xmlns:mc="http://schemas.openxmlformats.org/markup-compatibility/2006">
              <mc:Choice xmlns:v="urn:schemas-microsoft-com:vml" Requires="v">
                <p:oleObj spid="_x0000_s70770" name="Equation" r:id="rId7" imgW="2133360" imgH="533160" progId="Equation.DSMT4">
                  <p:embed/>
                </p:oleObj>
              </mc:Choice>
              <mc:Fallback>
                <p:oleObj name="Equation" r:id="rId7" imgW="2133360" imgH="533160" progId="Equation.DSMT4">
                  <p:embed/>
                  <p:pic>
                    <p:nvPicPr>
                      <p:cNvPr id="0" name=""/>
                      <p:cNvPicPr/>
                      <p:nvPr/>
                    </p:nvPicPr>
                    <p:blipFill>
                      <a:blip r:embed="rId8"/>
                      <a:stretch>
                        <a:fillRect/>
                      </a:stretch>
                    </p:blipFill>
                    <p:spPr>
                      <a:xfrm>
                        <a:off x="3499644" y="4976078"/>
                        <a:ext cx="4660900" cy="11652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2489108821"/>
              </p:ext>
            </p:extLst>
          </p:nvPr>
        </p:nvGraphicFramePr>
        <p:xfrm>
          <a:off x="6588704" y="339925"/>
          <a:ext cx="2275896" cy="1248072"/>
        </p:xfrm>
        <a:graphic>
          <a:graphicData uri="http://schemas.openxmlformats.org/presentationml/2006/ole">
            <mc:AlternateContent xmlns:mc="http://schemas.openxmlformats.org/markup-compatibility/2006">
              <mc:Choice xmlns:v="urn:schemas-microsoft-com:vml" Requires="v">
                <p:oleObj spid="_x0000_s70771" name="Equation" r:id="rId9" imgW="787320" imgH="431640" progId="Equation.DSMT4">
                  <p:embed/>
                </p:oleObj>
              </mc:Choice>
              <mc:Fallback>
                <p:oleObj name="Equation" r:id="rId9" imgW="787320" imgH="431640" progId="Equation.DSMT4">
                  <p:embed/>
                  <p:pic>
                    <p:nvPicPr>
                      <p:cNvPr id="0" name=""/>
                      <p:cNvPicPr/>
                      <p:nvPr/>
                    </p:nvPicPr>
                    <p:blipFill>
                      <a:blip r:embed="rId10"/>
                      <a:stretch>
                        <a:fillRect/>
                      </a:stretch>
                    </p:blipFill>
                    <p:spPr>
                      <a:xfrm>
                        <a:off x="6588704" y="339925"/>
                        <a:ext cx="2275896" cy="1248072"/>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220785174"/>
              </p:ext>
            </p:extLst>
          </p:nvPr>
        </p:nvGraphicFramePr>
        <p:xfrm>
          <a:off x="838200" y="762000"/>
          <a:ext cx="5565861" cy="1347787"/>
        </p:xfrm>
        <a:graphic>
          <a:graphicData uri="http://schemas.openxmlformats.org/presentationml/2006/ole">
            <mc:AlternateContent xmlns:mc="http://schemas.openxmlformats.org/markup-compatibility/2006">
              <mc:Choice xmlns:v="urn:schemas-microsoft-com:vml" Requires="v">
                <p:oleObj spid="_x0000_s75835" name="Equation" r:id="rId3" imgW="2831760" imgH="685800" progId="Equation.DSMT4">
                  <p:embed/>
                </p:oleObj>
              </mc:Choice>
              <mc:Fallback>
                <p:oleObj name="Equation" r:id="rId3" imgW="2831760" imgH="685800" progId="Equation.DSMT4">
                  <p:embed/>
                  <p:pic>
                    <p:nvPicPr>
                      <p:cNvPr id="0" name=""/>
                      <p:cNvPicPr/>
                      <p:nvPr/>
                    </p:nvPicPr>
                    <p:blipFill>
                      <a:blip r:embed="rId4"/>
                      <a:stretch>
                        <a:fillRect/>
                      </a:stretch>
                    </p:blipFill>
                    <p:spPr>
                      <a:xfrm>
                        <a:off x="838200" y="762000"/>
                        <a:ext cx="5565861" cy="13477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4149986085"/>
              </p:ext>
            </p:extLst>
          </p:nvPr>
        </p:nvGraphicFramePr>
        <p:xfrm>
          <a:off x="825500" y="2402681"/>
          <a:ext cx="6075362" cy="1830387"/>
        </p:xfrm>
        <a:graphic>
          <a:graphicData uri="http://schemas.openxmlformats.org/presentationml/2006/ole">
            <mc:AlternateContent xmlns:mc="http://schemas.openxmlformats.org/markup-compatibility/2006">
              <mc:Choice xmlns:v="urn:schemas-microsoft-com:vml" Requires="v">
                <p:oleObj spid="_x0000_s75836" name="Equation" r:id="rId5" imgW="2781000" imgH="838080" progId="Equation.DSMT4">
                  <p:embed/>
                </p:oleObj>
              </mc:Choice>
              <mc:Fallback>
                <p:oleObj name="Equation" r:id="rId5" imgW="2781000" imgH="8380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6"/>
                      <a:stretch>
                        <a:fillRect/>
                      </a:stretch>
                    </p:blipFill>
                    <p:spPr>
                      <a:xfrm>
                        <a:off x="825500" y="2402681"/>
                        <a:ext cx="6075362" cy="18303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spid="_x0000_s75837"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1029"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1030"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1031"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1032"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1033"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1034"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14</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3"/>
          <a:srcRect l="56122"/>
          <a:stretch/>
        </p:blipFill>
        <p:spPr>
          <a:xfrm>
            <a:off x="2777261" y="45055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f</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641121" y="2689319"/>
            <a:ext cx="544559" cy="523220"/>
          </a:xfrm>
          <a:prstGeom prst="rect">
            <a:avLst/>
          </a:prstGeom>
          <a:noFill/>
        </p:spPr>
        <p:txBody>
          <a:bodyPr wrap="square" rtlCol="0">
            <a:spAutoFit/>
          </a:bodyPr>
          <a:lstStyle/>
          <a:p>
            <a:r>
              <a:rPr lang="en-US" sz="2400" dirty="0" err="1">
                <a:latin typeface="Symbol" pitchFamily="18" charset="2"/>
              </a:rPr>
              <a:t>f</a:t>
            </a:r>
            <a:r>
              <a:rPr lang="en-US" sz="2800" baseline="-25000" dirty="0" err="1"/>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f</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999565593"/>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spid="_x0000_s73776" name="Equation" r:id="rId4" imgW="4775040" imgH="672840" progId="Equation.DSMT4">
                  <p:embed/>
                </p:oleObj>
              </mc:Choice>
              <mc:Fallback>
                <p:oleObj name="Equation" r:id="rId4" imgW="4775040" imgH="672840" progId="Equation.DSMT4">
                  <p:embed/>
                  <p:pic>
                    <p:nvPicPr>
                      <p:cNvPr id="24" name="Object 23"/>
                      <p:cNvPicPr/>
                      <p:nvPr/>
                    </p:nvPicPr>
                    <p:blipFill>
                      <a:blip r:embed="rId5"/>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spid="_x0000_s73777" name="Equation" r:id="rId6" imgW="1688760" imgH="457200" progId="Equation.DSMT4">
                  <p:embed/>
                </p:oleObj>
              </mc:Choice>
              <mc:Fallback>
                <p:oleObj name="Equation" r:id="rId6" imgW="1688760" imgH="457200" progId="Equation.DSMT4">
                  <p:embed/>
                  <p:pic>
                    <p:nvPicPr>
                      <p:cNvPr id="26" name="Object 25"/>
                      <p:cNvPicPr/>
                      <p:nvPr/>
                    </p:nvPicPr>
                    <p:blipFill>
                      <a:blip r:embed="rId7"/>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f</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f</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f</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114466863"/>
              </p:ext>
            </p:extLst>
          </p:nvPr>
        </p:nvGraphicFramePr>
        <p:xfrm>
          <a:off x="1193800" y="1143000"/>
          <a:ext cx="5830888" cy="1766888"/>
        </p:xfrm>
        <a:graphic>
          <a:graphicData uri="http://schemas.openxmlformats.org/presentationml/2006/ole">
            <mc:AlternateContent xmlns:mc="http://schemas.openxmlformats.org/markup-compatibility/2006">
              <mc:Choice xmlns:v="urn:schemas-microsoft-com:vml" Requires="v">
                <p:oleObj spid="_x0000_s66716" name="Equation" r:id="rId4" imgW="2933640" imgH="888840" progId="Equation.DSMT4">
                  <p:embed/>
                </p:oleObj>
              </mc:Choice>
              <mc:Fallback>
                <p:oleObj name="Equation" r:id="rId4" imgW="2933640" imgH="888840" progId="Equation.DSMT4">
                  <p:embed/>
                  <p:pic>
                    <p:nvPicPr>
                      <p:cNvPr id="0" name=""/>
                      <p:cNvPicPr/>
                      <p:nvPr/>
                    </p:nvPicPr>
                    <p:blipFill>
                      <a:blip r:embed="rId5"/>
                      <a:stretch>
                        <a:fillRect/>
                      </a:stretch>
                    </p:blipFill>
                    <p:spPr>
                      <a:xfrm>
                        <a:off x="1193800" y="1143000"/>
                        <a:ext cx="5830888" cy="17668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394695456"/>
              </p:ext>
            </p:extLst>
          </p:nvPr>
        </p:nvGraphicFramePr>
        <p:xfrm>
          <a:off x="2038350" y="3702050"/>
          <a:ext cx="3443288" cy="1673225"/>
        </p:xfrm>
        <a:graphic>
          <a:graphicData uri="http://schemas.openxmlformats.org/presentationml/2006/ole">
            <mc:AlternateContent xmlns:mc="http://schemas.openxmlformats.org/markup-compatibility/2006">
              <mc:Choice xmlns:v="urn:schemas-microsoft-com:vml" Requires="v">
                <p:oleObj spid="_x0000_s66717"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2038350" y="3702050"/>
                        <a:ext cx="3443288" cy="167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763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2571141945"/>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spid="_x0000_s67743" name="Equation" r:id="rId4" imgW="1422360" imgH="215640" progId="Equation.DSMT4">
                  <p:embed/>
                </p:oleObj>
              </mc:Choice>
              <mc:Fallback>
                <p:oleObj name="Equation" r:id="rId4" imgW="1422360" imgH="215640" progId="Equation.DSMT4">
                  <p:embed/>
                  <p:pic>
                    <p:nvPicPr>
                      <p:cNvPr id="0" name=""/>
                      <p:cNvPicPr/>
                      <p:nvPr/>
                    </p:nvPicPr>
                    <p:blipFill>
                      <a:blip r:embed="rId5"/>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1678715943"/>
              </p:ext>
            </p:extLst>
          </p:nvPr>
        </p:nvGraphicFramePr>
        <p:xfrm>
          <a:off x="3783013" y="-55563"/>
          <a:ext cx="4824412" cy="3235326"/>
        </p:xfrm>
        <a:graphic>
          <a:graphicData uri="http://schemas.openxmlformats.org/presentationml/2006/ole">
            <mc:AlternateContent xmlns:mc="http://schemas.openxmlformats.org/markup-compatibility/2006">
              <mc:Choice xmlns:v="urn:schemas-microsoft-com:vml" Requires="v">
                <p:oleObj spid="_x0000_s67744" name="Equation" r:id="rId6" imgW="1968480" imgH="1320480" progId="Equation.DSMT4">
                  <p:embed/>
                </p:oleObj>
              </mc:Choice>
              <mc:Fallback>
                <p:oleObj name="Equation" r:id="rId6" imgW="1968480" imgH="1320480" progId="Equation.DSMT4">
                  <p:embed/>
                  <p:pic>
                    <p:nvPicPr>
                      <p:cNvPr id="0" name=""/>
                      <p:cNvPicPr/>
                      <p:nvPr/>
                    </p:nvPicPr>
                    <p:blipFill>
                      <a:blip r:embed="rId7"/>
                      <a:stretch>
                        <a:fillRect/>
                      </a:stretch>
                    </p:blipFill>
                    <p:spPr>
                      <a:xfrm>
                        <a:off x="3783013" y="-55563"/>
                        <a:ext cx="4824412"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01843309"/>
              </p:ext>
            </p:extLst>
          </p:nvPr>
        </p:nvGraphicFramePr>
        <p:xfrm>
          <a:off x="543627" y="98424"/>
          <a:ext cx="8134350" cy="6257926"/>
        </p:xfrm>
        <a:graphic>
          <a:graphicData uri="http://schemas.openxmlformats.org/presentationml/2006/ole">
            <mc:AlternateContent xmlns:mc="http://schemas.openxmlformats.org/markup-compatibility/2006">
              <mc:Choice xmlns:v="urn:schemas-microsoft-com:vml" Requires="v">
                <p:oleObj spid="_x0000_s43128" name="Equation" r:id="rId4" imgW="5041800" imgH="3797280" progId="Equation.DSMT4">
                  <p:embed/>
                </p:oleObj>
              </mc:Choice>
              <mc:Fallback>
                <p:oleObj name="Equation" r:id="rId4" imgW="5041800" imgH="3797280" progId="Equation.DSMT4">
                  <p:embed/>
                  <p:pic>
                    <p:nvPicPr>
                      <p:cNvPr id="0" name=""/>
                      <p:cNvPicPr>
                        <a:picLocks noChangeAspect="1" noChangeArrowheads="1"/>
                      </p:cNvPicPr>
                      <p:nvPr/>
                    </p:nvPicPr>
                    <p:blipFill>
                      <a:blip r:embed="rId5"/>
                      <a:srcRect/>
                      <a:stretch>
                        <a:fillRect/>
                      </a:stretch>
                    </p:blipFill>
                    <p:spPr bwMode="auto">
                      <a:xfrm>
                        <a:off x="543627" y="98424"/>
                        <a:ext cx="8134350" cy="625792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9631518"/>
              </p:ext>
            </p:extLst>
          </p:nvPr>
        </p:nvGraphicFramePr>
        <p:xfrm>
          <a:off x="1600200" y="304800"/>
          <a:ext cx="6211086" cy="5453115"/>
        </p:xfrm>
        <a:graphic>
          <a:graphicData uri="http://schemas.openxmlformats.org/presentationml/2006/ole">
            <mc:AlternateContent xmlns:mc="http://schemas.openxmlformats.org/markup-compatibility/2006">
              <mc:Choice xmlns:v="urn:schemas-microsoft-com:vml" Requires="v">
                <p:oleObj spid="_x0000_s44145" name="Equation" r:id="rId4" imgW="3949560" imgH="3390840" progId="Equation.DSMT4">
                  <p:embed/>
                </p:oleObj>
              </mc:Choice>
              <mc:Fallback>
                <p:oleObj name="Equation" r:id="rId4" imgW="3949560" imgH="3390840" progId="Equation.DSMT4">
                  <p:embed/>
                  <p:pic>
                    <p:nvPicPr>
                      <p:cNvPr id="0" name=""/>
                      <p:cNvPicPr>
                        <a:picLocks noChangeAspect="1" noChangeArrowheads="1"/>
                      </p:cNvPicPr>
                      <p:nvPr/>
                    </p:nvPicPr>
                    <p:blipFill>
                      <a:blip r:embed="rId5"/>
                      <a:srcRect/>
                      <a:stretch>
                        <a:fillRect/>
                      </a:stretch>
                    </p:blipFill>
                    <p:spPr bwMode="auto">
                      <a:xfrm>
                        <a:off x="1600200" y="304800"/>
                        <a:ext cx="6211086" cy="54531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74ABB-4023-4533-80B9-67E05AA7E121}"/>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53265CBD-117C-4535-80A3-032A6773112E}"/>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5966A410-F2B6-4F08-A377-196F9546283A}"/>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2107096C-9417-4EC8-90F9-0D8B590C7395}"/>
              </a:ext>
            </a:extLst>
          </p:cNvPr>
          <p:cNvSpPr txBox="1"/>
          <p:nvPr/>
        </p:nvSpPr>
        <p:spPr>
          <a:xfrm>
            <a:off x="609600" y="914400"/>
            <a:ext cx="8077200" cy="4031873"/>
          </a:xfrm>
          <a:prstGeom prst="rect">
            <a:avLst/>
          </a:prstGeom>
          <a:noFill/>
        </p:spPr>
        <p:txBody>
          <a:bodyPr wrap="square" rtlCol="0">
            <a:spAutoFit/>
          </a:bodyPr>
          <a:lstStyle/>
          <a:p>
            <a:r>
              <a:rPr lang="en-US" sz="3200" dirty="0"/>
              <a:t>Schedule for weekly one-on-one meetings </a:t>
            </a:r>
          </a:p>
          <a:p>
            <a:endParaRPr lang="en-US" sz="3200" dirty="0"/>
          </a:p>
          <a:p>
            <a:r>
              <a:rPr lang="en-US" sz="3200" dirty="0"/>
              <a:t>Nick – 11 AM Monday   (ED/ST)</a:t>
            </a:r>
          </a:p>
          <a:p>
            <a:r>
              <a:rPr lang="en-US" sz="3200" dirty="0"/>
              <a:t>Tim – 9 AM Tuesday</a:t>
            </a:r>
          </a:p>
          <a:p>
            <a:r>
              <a:rPr lang="en-US" sz="3200" dirty="0"/>
              <a:t>Bamidele – 7 PM Tuesday</a:t>
            </a:r>
          </a:p>
          <a:p>
            <a:r>
              <a:rPr lang="en-US" sz="3200" dirty="0" err="1"/>
              <a:t>Zhi</a:t>
            </a:r>
            <a:r>
              <a:rPr lang="en-US" sz="3200" dirty="0"/>
              <a:t> – 9 PM Tuesday </a:t>
            </a:r>
          </a:p>
          <a:p>
            <a:r>
              <a:rPr lang="en-US" sz="3200" dirty="0"/>
              <a:t>Jeanette – 11 AM Friday </a:t>
            </a:r>
          </a:p>
          <a:p>
            <a:r>
              <a:rPr lang="en-US" sz="3200" dirty="0"/>
              <a:t>Derek – 12 PM Friday </a:t>
            </a:r>
          </a:p>
        </p:txBody>
      </p:sp>
    </p:spTree>
    <p:extLst>
      <p:ext uri="{BB962C8B-B14F-4D97-AF65-F5344CB8AC3E}">
        <p14:creationId xmlns:p14="http://schemas.microsoft.com/office/powerpoint/2010/main" val="173130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2438400" y="153896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4174042"/>
              </p:ext>
            </p:extLst>
          </p:nvPr>
        </p:nvGraphicFramePr>
        <p:xfrm>
          <a:off x="317500" y="149225"/>
          <a:ext cx="5553075" cy="2306638"/>
        </p:xfrm>
        <a:graphic>
          <a:graphicData uri="http://schemas.openxmlformats.org/presentationml/2006/ole">
            <mc:AlternateContent xmlns:mc="http://schemas.openxmlformats.org/markup-compatibility/2006">
              <mc:Choice xmlns:v="urn:schemas-microsoft-com:vml" Requires="v">
                <p:oleObj spid="_x0000_s45390" name="Equation" r:id="rId5" imgW="2171520" imgH="1015920" progId="Equation.DSMT4">
                  <p:embed/>
                </p:oleObj>
              </mc:Choice>
              <mc:Fallback>
                <p:oleObj name="Equation" r:id="rId5" imgW="2171520" imgH="1015920" progId="Equation.DSMT4">
                  <p:embed/>
                  <p:pic>
                    <p:nvPicPr>
                      <p:cNvPr id="0" name=""/>
                      <p:cNvPicPr>
                        <a:picLocks noChangeAspect="1" noChangeArrowheads="1"/>
                      </p:cNvPicPr>
                      <p:nvPr/>
                    </p:nvPicPr>
                    <p:blipFill>
                      <a:blip r:embed="rId6"/>
                      <a:srcRect/>
                      <a:stretch>
                        <a:fillRect/>
                      </a:stretch>
                    </p:blipFill>
                    <p:spPr bwMode="auto">
                      <a:xfrm>
                        <a:off x="317500" y="149225"/>
                        <a:ext cx="5553075"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9385860"/>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spid="_x0000_s45391" name="Equation" r:id="rId7" imgW="3898800" imgH="1688760" progId="Equation.DSMT4">
                  <p:embed/>
                </p:oleObj>
              </mc:Choice>
              <mc:Fallback>
                <p:oleObj name="Equation" r:id="rId7" imgW="3898800" imgH="1688760" progId="Equation.DSMT4">
                  <p:embed/>
                  <p:pic>
                    <p:nvPicPr>
                      <p:cNvPr id="0" name=""/>
                      <p:cNvPicPr>
                        <a:picLocks noChangeAspect="1" noChangeArrowheads="1"/>
                      </p:cNvPicPr>
                      <p:nvPr/>
                    </p:nvPicPr>
                    <p:blipFill>
                      <a:blip r:embed="rId8"/>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spid="_x0000_s45392" name="Equation" r:id="rId9" imgW="241200" imgH="291960" progId="Equation.DSMT4">
                  <p:embed/>
                </p:oleObj>
              </mc:Choice>
              <mc:Fallback>
                <p:oleObj name="Equation" r:id="rId9" imgW="241200" imgH="291960" progId="Equation.DSMT4">
                  <p:embed/>
                  <p:pic>
                    <p:nvPicPr>
                      <p:cNvPr id="0" name=""/>
                      <p:cNvPicPr/>
                      <p:nvPr/>
                    </p:nvPicPr>
                    <p:blipFill>
                      <a:blip r:embed="rId10"/>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0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0463558"/>
              </p:ext>
            </p:extLst>
          </p:nvPr>
        </p:nvGraphicFramePr>
        <p:xfrm>
          <a:off x="838200" y="354053"/>
          <a:ext cx="6251734" cy="6169025"/>
        </p:xfrm>
        <a:graphic>
          <a:graphicData uri="http://schemas.openxmlformats.org/presentationml/2006/ole">
            <mc:AlternateContent xmlns:mc="http://schemas.openxmlformats.org/markup-compatibility/2006">
              <mc:Choice xmlns:v="urn:schemas-microsoft-com:vml" Requires="v">
                <p:oleObj spid="_x0000_s46190" name="Equation" r:id="rId4" imgW="4698720" imgH="4800600" progId="Equation.DSMT4">
                  <p:embed/>
                </p:oleObj>
              </mc:Choice>
              <mc:Fallback>
                <p:oleObj name="Equation" r:id="rId4" imgW="4698720" imgH="4800600" progId="Equation.DSMT4">
                  <p:embed/>
                  <p:pic>
                    <p:nvPicPr>
                      <p:cNvPr id="0" name=""/>
                      <p:cNvPicPr>
                        <a:picLocks noChangeAspect="1" noChangeArrowheads="1"/>
                      </p:cNvPicPr>
                      <p:nvPr/>
                    </p:nvPicPr>
                    <p:blipFill>
                      <a:blip r:embed="rId5"/>
                      <a:srcRect/>
                      <a:stretch>
                        <a:fillRect/>
                      </a:stretch>
                    </p:blipFill>
                    <p:spPr bwMode="auto">
                      <a:xfrm>
                        <a:off x="838200" y="354053"/>
                        <a:ext cx="6251734"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4261434"/>
              </p:ext>
            </p:extLst>
          </p:nvPr>
        </p:nvGraphicFramePr>
        <p:xfrm>
          <a:off x="1593850" y="1425575"/>
          <a:ext cx="4356100" cy="3632200"/>
        </p:xfrm>
        <a:graphic>
          <a:graphicData uri="http://schemas.openxmlformats.org/presentationml/2006/ole">
            <mc:AlternateContent xmlns:mc="http://schemas.openxmlformats.org/markup-compatibility/2006">
              <mc:Choice xmlns:v="urn:schemas-microsoft-com:vml" Requires="v">
                <p:oleObj spid="_x0000_s47214" name="数式" r:id="rId4" imgW="1854000" imgH="1600200" progId="Equation.3">
                  <p:embed/>
                </p:oleObj>
              </mc:Choice>
              <mc:Fallback>
                <p:oleObj name="数式" r:id="rId4" imgW="1854000" imgH="1600200" progId="Equation.3">
                  <p:embed/>
                  <p:pic>
                    <p:nvPicPr>
                      <p:cNvPr id="0" name=""/>
                      <p:cNvPicPr>
                        <a:picLocks noChangeAspect="1" noChangeArrowheads="1"/>
                      </p:cNvPicPr>
                      <p:nvPr/>
                    </p:nvPicPr>
                    <p:blipFill>
                      <a:blip r:embed="rId5"/>
                      <a:srcRect/>
                      <a:stretch>
                        <a:fillRect/>
                      </a:stretch>
                    </p:blipFill>
                    <p:spPr bwMode="auto">
                      <a:xfrm>
                        <a:off x="1593850" y="1425575"/>
                        <a:ext cx="4356100" cy="363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f</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6584865"/>
              </p:ext>
            </p:extLst>
          </p:nvPr>
        </p:nvGraphicFramePr>
        <p:xfrm>
          <a:off x="1308100" y="3386138"/>
          <a:ext cx="4117975" cy="2132012"/>
        </p:xfrm>
        <a:graphic>
          <a:graphicData uri="http://schemas.openxmlformats.org/presentationml/2006/ole">
            <mc:AlternateContent xmlns:mc="http://schemas.openxmlformats.org/markup-compatibility/2006">
              <mc:Choice xmlns:v="urn:schemas-microsoft-com:vml" Requires="v">
                <p:oleObj spid="_x0000_s48238" name="Equation" r:id="rId5" imgW="1790640" imgH="927000" progId="Equation.DSMT4">
                  <p:embed/>
                </p:oleObj>
              </mc:Choice>
              <mc:Fallback>
                <p:oleObj name="Equation" r:id="rId5" imgW="1790640" imgH="927000" progId="Equation.DSMT4">
                  <p:embed/>
                  <p:pic>
                    <p:nvPicPr>
                      <p:cNvPr id="0" name=""/>
                      <p:cNvPicPr/>
                      <p:nvPr/>
                    </p:nvPicPr>
                    <p:blipFill>
                      <a:blip r:embed="rId6"/>
                      <a:stretch>
                        <a:fillRect/>
                      </a:stretch>
                    </p:blipFill>
                    <p:spPr>
                      <a:xfrm>
                        <a:off x="1308100" y="3386138"/>
                        <a:ext cx="4117975" cy="21320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768429"/>
            <a:ext cx="2895600" cy="2308324"/>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a:t>
            </a:r>
          </a:p>
        </p:txBody>
      </p:sp>
    </p:spTree>
    <p:extLst>
      <p:ext uri="{BB962C8B-B14F-4D97-AF65-F5344CB8AC3E}">
        <p14:creationId xmlns:p14="http://schemas.microsoft.com/office/powerpoint/2010/main" val="349270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09726258"/>
              </p:ext>
            </p:extLst>
          </p:nvPr>
        </p:nvGraphicFramePr>
        <p:xfrm>
          <a:off x="1142207" y="227242"/>
          <a:ext cx="5944394" cy="6129108"/>
        </p:xfrm>
        <a:graphic>
          <a:graphicData uri="http://schemas.openxmlformats.org/presentationml/2006/ole">
            <mc:AlternateContent xmlns:mc="http://schemas.openxmlformats.org/markup-compatibility/2006">
              <mc:Choice xmlns:v="urn:schemas-microsoft-com:vml" Requires="v">
                <p:oleObj spid="_x0000_s49263" name="Equation" r:id="rId4" imgW="3797280" imgH="4051080" progId="Equation.DSMT4">
                  <p:embed/>
                </p:oleObj>
              </mc:Choice>
              <mc:Fallback>
                <p:oleObj name="Equation" r:id="rId4" imgW="3797280" imgH="4051080" progId="Equation.DSMT4">
                  <p:embed/>
                  <p:pic>
                    <p:nvPicPr>
                      <p:cNvPr id="0" name=""/>
                      <p:cNvPicPr>
                        <a:picLocks noChangeAspect="1" noChangeArrowheads="1"/>
                      </p:cNvPicPr>
                      <p:nvPr/>
                    </p:nvPicPr>
                    <p:blipFill>
                      <a:blip r:embed="rId5"/>
                      <a:srcRect/>
                      <a:stretch>
                        <a:fillRect/>
                      </a:stretch>
                    </p:blipFill>
                    <p:spPr bwMode="auto">
                      <a:xfrm>
                        <a:off x="1142207" y="227242"/>
                        <a:ext cx="5944394" cy="61291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502"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503"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504"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418"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419"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335"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spid="_x0000_s53371"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spid="_x0000_s53372" name="Equation" r:id="rId6" imgW="1447560" imgH="660240" progId="Equation.DSMT4">
                  <p:embed/>
                </p:oleObj>
              </mc:Choice>
              <mc:Fallback>
                <p:oleObj name="Equation" r:id="rId6" imgW="1447560" imgH="660240" progId="Equation.DSMT4">
                  <p:embed/>
                  <p:pic>
                    <p:nvPicPr>
                      <p:cNvPr id="6" name="Object 5"/>
                      <p:cNvPicPr>
                        <a:picLocks noChangeAspect="1" noChangeArrowheads="1"/>
                      </p:cNvPicPr>
                      <p:nvPr/>
                    </p:nvPicPr>
                    <p:blipFill>
                      <a:blip r:embed="rId7"/>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268CE0C6-894F-4E6F-8494-35D61A7B56A8}"/>
              </a:ext>
            </a:extLst>
          </p:cNvPr>
          <p:cNvSpPr txBox="1"/>
          <p:nvPr/>
        </p:nvSpPr>
        <p:spPr>
          <a:xfrm>
            <a:off x="292100" y="2895600"/>
            <a:ext cx="8458200" cy="3046988"/>
          </a:xfrm>
          <a:prstGeom prst="rect">
            <a:avLst/>
          </a:prstGeom>
          <a:noFill/>
        </p:spPr>
        <p:txBody>
          <a:bodyPr wrap="square" rtlCol="0">
            <a:spAutoFit/>
          </a:bodyPr>
          <a:lstStyle/>
          <a:p>
            <a:r>
              <a:rPr lang="en-US" sz="2400" dirty="0">
                <a:latin typeface="+mj-lt"/>
              </a:rPr>
              <a:t>Question –</a:t>
            </a:r>
          </a:p>
          <a:p>
            <a:r>
              <a:rPr lang="en-US" sz="2400" dirty="0">
                <a:latin typeface="+mj-lt"/>
              </a:rPr>
              <a:t>    What do you think happens for </a:t>
            </a:r>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p>
          <a:p>
            <a:pPr marL="914400" lvl="1" indent="-457200">
              <a:buFont typeface="+mj-lt"/>
              <a:buAutoNum type="alphaLcPeriod"/>
            </a:pPr>
            <a:r>
              <a:rPr lang="en-US" sz="2400" dirty="0">
                <a:latin typeface="+mj-lt"/>
                <a:sym typeface="Wingdings" panose="05000000000000000000" pitchFamily="2" charset="2"/>
              </a:rPr>
              <a:t>Big trouble; need to make sure experiment is designed to avoid that case.</a:t>
            </a:r>
          </a:p>
          <a:p>
            <a:pPr marL="914400" lvl="1" indent="-457200">
              <a:buFont typeface="+mj-lt"/>
              <a:buAutoNum type="alphaLcPeriod"/>
            </a:pPr>
            <a:r>
              <a:rPr lang="en-US" sz="2400" dirty="0">
                <a:latin typeface="+mj-lt"/>
                <a:sym typeface="Wingdings" panose="05000000000000000000" pitchFamily="2" charset="2"/>
              </a:rPr>
              <a:t>No problem</a:t>
            </a:r>
          </a:p>
          <a:p>
            <a:pPr marL="1428750" lvl="2" indent="-514350">
              <a:buFont typeface="+mj-lt"/>
              <a:buAutoNum type="romanLcPeriod"/>
            </a:pPr>
            <a:r>
              <a:rPr lang="en-US" sz="2400" dirty="0">
                <a:latin typeface="+mj-lt"/>
                <a:sym typeface="Wingdings" panose="05000000000000000000" pitchFamily="2" charset="2"/>
              </a:rPr>
              <a:t>Physics is altered in that case and nothing explodes.</a:t>
            </a:r>
          </a:p>
          <a:p>
            <a:pPr marL="1428750" lvl="2" indent="-514350">
              <a:buFont typeface="+mj-lt"/>
              <a:buAutoNum type="romanLcPeriod"/>
            </a:pPr>
            <a:r>
              <a:rPr lang="en-US" sz="2400" dirty="0">
                <a:latin typeface="+mj-lt"/>
                <a:sym typeface="Wingdings" panose="05000000000000000000" pitchFamily="2" charset="2"/>
              </a:rPr>
              <a:t>Rare event and rarely causes trouble.         </a:t>
            </a:r>
            <a:endParaRPr lang="en-US" sz="2400" dirty="0">
              <a:latin typeface="+mj-lt"/>
            </a:endParaRPr>
          </a:p>
        </p:txBody>
      </p:sp>
    </p:spTree>
    <p:extLst>
      <p:ext uri="{BB962C8B-B14F-4D97-AF65-F5344CB8AC3E}">
        <p14:creationId xmlns:p14="http://schemas.microsoft.com/office/powerpoint/2010/main" val="33365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B42D68-613F-4373-9DDD-3791C74CF681}"/>
              </a:ext>
            </a:extLst>
          </p:cNvPr>
          <p:cNvPicPr>
            <a:picLocks noChangeAspect="1"/>
          </p:cNvPicPr>
          <p:nvPr/>
        </p:nvPicPr>
        <p:blipFill rotWithShape="1">
          <a:blip r:embed="rId3"/>
          <a:srcRect t="35553"/>
          <a:stretch/>
        </p:blipFill>
        <p:spPr>
          <a:xfrm>
            <a:off x="273305" y="721384"/>
            <a:ext cx="8794495" cy="3617908"/>
          </a:xfrm>
          <a:prstGeom prst="rect">
            <a:avLst/>
          </a:prstGeom>
        </p:spPr>
      </p:pic>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38100" y="31242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209D183-9D75-4F4D-AC49-CE3233FC0788}"/>
              </a:ext>
            </a:extLst>
          </p:cNvPr>
          <p:cNvSpPr txBox="1"/>
          <p:nvPr/>
        </p:nvSpPr>
        <p:spPr>
          <a:xfrm>
            <a:off x="273305" y="4495800"/>
            <a:ext cx="8597390" cy="1200329"/>
          </a:xfrm>
          <a:prstGeom prst="rect">
            <a:avLst/>
          </a:prstGeom>
          <a:noFill/>
        </p:spPr>
        <p:txBody>
          <a:bodyPr wrap="square" rtlCol="0">
            <a:spAutoFit/>
          </a:bodyPr>
          <a:lstStyle/>
          <a:p>
            <a:r>
              <a:rPr lang="en-US" sz="2400" dirty="0">
                <a:latin typeface="+mj-lt"/>
              </a:rPr>
              <a:t>For Monday,    please read the annotated lecture notes for Lecture 6 (available &lt;7 AM on 9/6/2020).    There will be no homework for Monday’s lecture, leaving more time for HW #4.</a:t>
            </a:r>
          </a:p>
        </p:txBody>
      </p:sp>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spid="_x0000_s64686" name="Equation" r:id="rId4" imgW="1143000" imgH="634680" progId="Equation.DSMT4">
                  <p:embed/>
                </p:oleObj>
              </mc:Choice>
              <mc:Fallback>
                <p:oleObj name="Equation" r:id="rId4" imgW="1143000" imgH="634680" progId="Equation.DSMT4">
                  <p:embed/>
                  <p:pic>
                    <p:nvPicPr>
                      <p:cNvPr id="7" name="Object 6"/>
                      <p:cNvPicPr>
                        <a:picLocks noChangeAspect="1" noChangeArrowheads="1"/>
                      </p:cNvPicPr>
                      <p:nvPr/>
                    </p:nvPicPr>
                    <p:blipFill>
                      <a:blip r:embed="rId5"/>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64687" name="Equation" r:id="rId6" imgW="3200400" imgH="2374560" progId="Equation.DSMT4">
                  <p:embed/>
                </p:oleObj>
              </mc:Choice>
              <mc:Fallback>
                <p:oleObj name="Equation" r:id="rId6" imgW="3200400" imgH="2374560" progId="Equation.DSMT4">
                  <p:embed/>
                  <p:pic>
                    <p:nvPicPr>
                      <p:cNvPr id="5" name="Object 4"/>
                      <p:cNvPicPr>
                        <a:picLocks noChangeAspect="1" noChangeArrowheads="1"/>
                      </p:cNvPicPr>
                      <p:nvPr/>
                    </p:nvPicPr>
                    <p:blipFill>
                      <a:blip r:embed="rId7"/>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4CEC-5570-43A2-86FD-38E0A9E821E3}"/>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28C63A49-EA8A-4226-BA51-70940ED3744D}"/>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8A4DE2FF-3E3A-4FA7-B453-2E8CF702002C}"/>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A269A318-C29B-40B7-9904-BEC2F252A26A}"/>
              </a:ext>
            </a:extLst>
          </p:cNvPr>
          <p:cNvSpPr txBox="1"/>
          <p:nvPr/>
        </p:nvSpPr>
        <p:spPr>
          <a:xfrm>
            <a:off x="533400" y="304800"/>
            <a:ext cx="6781800" cy="830997"/>
          </a:xfrm>
          <a:prstGeom prst="rect">
            <a:avLst/>
          </a:prstGeom>
          <a:noFill/>
        </p:spPr>
        <p:txBody>
          <a:bodyPr wrap="square" rtlCol="0">
            <a:spAutoFit/>
          </a:bodyPr>
          <a:lstStyle/>
          <a:p>
            <a:r>
              <a:rPr lang="en-US" sz="2400" dirty="0">
                <a:latin typeface="+mj-lt"/>
              </a:rPr>
              <a:t>Digression– In general, it is possible to determine the trajectory</a:t>
            </a:r>
            <a:r>
              <a:rPr lang="en-US" sz="2400" i="1" dirty="0">
                <a:latin typeface="+mj-lt"/>
              </a:rPr>
              <a:t> r(</a:t>
            </a:r>
            <a:r>
              <a:rPr lang="en-US" sz="2400" i="1" dirty="0">
                <a:latin typeface="Symbol" panose="05050102010706020507" pitchFamily="18" charset="2"/>
              </a:rPr>
              <a:t>f</a:t>
            </a:r>
            <a:r>
              <a:rPr lang="en-US" sz="2400" i="1" dirty="0">
                <a:latin typeface="+mj-lt"/>
              </a:rPr>
              <a:t>) </a:t>
            </a:r>
            <a:r>
              <a:rPr lang="en-US" sz="2400" dirty="0">
                <a:latin typeface="+mj-lt"/>
              </a:rPr>
              <a:t>--</a:t>
            </a:r>
          </a:p>
        </p:txBody>
      </p:sp>
      <p:graphicFrame>
        <p:nvGraphicFramePr>
          <p:cNvPr id="6" name="Object 5">
            <a:extLst>
              <a:ext uri="{FF2B5EF4-FFF2-40B4-BE49-F238E27FC236}">
                <a16:creationId xmlns:a16="http://schemas.microsoft.com/office/drawing/2014/main" id="{C9381DEE-6255-4435-9A91-37C2D5C7FD4A}"/>
              </a:ext>
            </a:extLst>
          </p:cNvPr>
          <p:cNvGraphicFramePr>
            <a:graphicFrameLocks noChangeAspect="1"/>
          </p:cNvGraphicFramePr>
          <p:nvPr>
            <p:extLst>
              <p:ext uri="{D42A27DB-BD31-4B8C-83A1-F6EECF244321}">
                <p14:modId xmlns:p14="http://schemas.microsoft.com/office/powerpoint/2010/main" val="107562795"/>
              </p:ext>
            </p:extLst>
          </p:nvPr>
        </p:nvGraphicFramePr>
        <p:xfrm>
          <a:off x="990600" y="1295400"/>
          <a:ext cx="4892675" cy="4533900"/>
        </p:xfrm>
        <a:graphic>
          <a:graphicData uri="http://schemas.openxmlformats.org/presentationml/2006/ole">
            <mc:AlternateContent xmlns:mc="http://schemas.openxmlformats.org/markup-compatibility/2006">
              <mc:Choice xmlns:v="urn:schemas-microsoft-com:vml" Requires="v">
                <p:oleObj spid="_x0000_s76817" name="Equation" r:id="rId3" imgW="3124080" imgH="2997000" progId="Equation.DSMT4">
                  <p:embed/>
                </p:oleObj>
              </mc:Choice>
              <mc:Fallback>
                <p:oleObj name="Equation" r:id="rId3" imgW="3124080" imgH="2997000" progId="Equation.DSMT4">
                  <p:embed/>
                  <p:pic>
                    <p:nvPicPr>
                      <p:cNvPr id="5" name="Object 4"/>
                      <p:cNvPicPr>
                        <a:picLocks noChangeAspect="1" noChangeArrowheads="1"/>
                      </p:cNvPicPr>
                      <p:nvPr/>
                    </p:nvPicPr>
                    <p:blipFill>
                      <a:blip r:embed="rId4"/>
                      <a:srcRect/>
                      <a:stretch>
                        <a:fillRect/>
                      </a:stretch>
                    </p:blipFill>
                    <p:spPr bwMode="auto">
                      <a:xfrm>
                        <a:off x="990600" y="1295400"/>
                        <a:ext cx="4892675" cy="45339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687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14B0E-C733-45A6-ABA0-5BB461FFA79A}"/>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51A67F09-8B4C-4C72-ADDF-E6426B115E2A}"/>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01E7357D-26B8-4AF2-A5FE-B711258303E0}"/>
              </a:ext>
            </a:extLst>
          </p:cNvPr>
          <p:cNvSpPr>
            <a:spLocks noGrp="1"/>
          </p:cNvSpPr>
          <p:nvPr>
            <p:ph type="sldNum" sz="quarter" idx="12"/>
          </p:nvPr>
        </p:nvSpPr>
        <p:spPr/>
        <p:txBody>
          <a:bodyPr/>
          <a:lstStyle/>
          <a:p>
            <a:fld id="{CE368B07-CEBF-4C80-90AF-53B34FA04CF3}" type="slidenum">
              <a:rPr lang="en-US" smtClean="0"/>
              <a:t>32</a:t>
            </a:fld>
            <a:endParaRPr lang="en-US"/>
          </a:p>
        </p:txBody>
      </p:sp>
      <p:sp>
        <p:nvSpPr>
          <p:cNvPr id="5" name="TextBox 4">
            <a:extLst>
              <a:ext uri="{FF2B5EF4-FFF2-40B4-BE49-F238E27FC236}">
                <a16:creationId xmlns:a16="http://schemas.microsoft.com/office/drawing/2014/main" id="{F947825E-2406-41F3-8371-6A075752A30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6" name="Object 5">
            <a:extLst>
              <a:ext uri="{FF2B5EF4-FFF2-40B4-BE49-F238E27FC236}">
                <a16:creationId xmlns:a16="http://schemas.microsoft.com/office/drawing/2014/main" id="{DBF8C7A1-EBB2-458F-947A-726CF3F80BE2}"/>
              </a:ext>
            </a:extLst>
          </p:cNvPr>
          <p:cNvGraphicFramePr>
            <a:graphicFrameLocks noChangeAspect="1"/>
          </p:cNvGraphicFramePr>
          <p:nvPr>
            <p:extLst>
              <p:ext uri="{D42A27DB-BD31-4B8C-83A1-F6EECF244321}">
                <p14:modId xmlns:p14="http://schemas.microsoft.com/office/powerpoint/2010/main" val="707445193"/>
              </p:ext>
            </p:extLst>
          </p:nvPr>
        </p:nvGraphicFramePr>
        <p:xfrm>
          <a:off x="1295400" y="535632"/>
          <a:ext cx="5143500" cy="1257300"/>
        </p:xfrm>
        <a:graphic>
          <a:graphicData uri="http://schemas.openxmlformats.org/presentationml/2006/ole">
            <mc:AlternateContent xmlns:mc="http://schemas.openxmlformats.org/markup-compatibility/2006">
              <mc:Choice xmlns:v="urn:schemas-microsoft-com:vml" Requires="v">
                <p:oleObj spid="_x0000_s79879" name="Equation" r:id="rId3" imgW="5143320" imgH="1257120" progId="Equation.DSMT4">
                  <p:embed/>
                </p:oleObj>
              </mc:Choice>
              <mc:Fallback>
                <p:oleObj name="Equation" r:id="rId3" imgW="5143320" imgH="1257120" progId="Equation.DSMT4">
                  <p:embed/>
                  <p:pic>
                    <p:nvPicPr>
                      <p:cNvPr id="0" name=""/>
                      <p:cNvPicPr/>
                      <p:nvPr/>
                    </p:nvPicPr>
                    <p:blipFill>
                      <a:blip r:embed="rId4"/>
                      <a:stretch>
                        <a:fillRect/>
                      </a:stretch>
                    </p:blipFill>
                    <p:spPr>
                      <a:xfrm>
                        <a:off x="1295400" y="535632"/>
                        <a:ext cx="5143500" cy="12573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3DE3795-AB8A-4DF1-B609-33AC3AA6D47C}"/>
              </a:ext>
            </a:extLst>
          </p:cNvPr>
          <p:cNvPicPr>
            <a:picLocks noChangeAspect="1"/>
          </p:cNvPicPr>
          <p:nvPr/>
        </p:nvPicPr>
        <p:blipFill>
          <a:blip r:embed="rId5"/>
          <a:stretch>
            <a:fillRect/>
          </a:stretch>
        </p:blipFill>
        <p:spPr>
          <a:xfrm>
            <a:off x="609600" y="1758950"/>
            <a:ext cx="7467600" cy="4743450"/>
          </a:xfrm>
          <a:prstGeom prst="rect">
            <a:avLst/>
          </a:prstGeom>
        </p:spPr>
      </p:pic>
    </p:spTree>
    <p:extLst>
      <p:ext uri="{BB962C8B-B14F-4D97-AF65-F5344CB8AC3E}">
        <p14:creationId xmlns:p14="http://schemas.microsoft.com/office/powerpoint/2010/main" val="363198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677D2-A14C-4CB9-A717-7102300A74B4}"/>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21804CCA-BA21-4392-BF02-514889145D7C}"/>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1683DE32-8CBD-413E-8D2E-799FEB8CAD34}"/>
              </a:ext>
            </a:extLst>
          </p:cNvPr>
          <p:cNvSpPr>
            <a:spLocks noGrp="1"/>
          </p:cNvSpPr>
          <p:nvPr>
            <p:ph type="sldNum" sz="quarter" idx="12"/>
          </p:nvPr>
        </p:nvSpPr>
        <p:spPr/>
        <p:txBody>
          <a:bodyPr/>
          <a:lstStyle/>
          <a:p>
            <a:fld id="{CE368B07-CEBF-4C80-90AF-53B34FA04CF3}" type="slidenum">
              <a:rPr lang="en-US" smtClean="0"/>
              <a:t>33</a:t>
            </a:fld>
            <a:endParaRPr lang="en-US"/>
          </a:p>
        </p:txBody>
      </p:sp>
      <p:sp>
        <p:nvSpPr>
          <p:cNvPr id="5" name="Rectangle 1">
            <a:extLst>
              <a:ext uri="{FF2B5EF4-FFF2-40B4-BE49-F238E27FC236}">
                <a16:creationId xmlns:a16="http://schemas.microsoft.com/office/drawing/2014/main" id="{5B12230E-CA33-47C2-A239-15F86D11DBA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960FE687-0818-4A6A-8B84-20A547993055}"/>
              </a:ext>
            </a:extLst>
          </p:cNvPr>
          <p:cNvSpPr>
            <a:spLocks noChangeArrowheads="1"/>
          </p:cNvSpPr>
          <p:nvPr/>
        </p:nvSpPr>
        <p:spPr bwMode="auto">
          <a:xfrm>
            <a:off x="76200" y="1077233"/>
            <a:ext cx="9144000"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tx1"/>
                </a:solidFill>
                <a:effectLst/>
                <a:latin typeface="Arial" panose="020B0604020202020204" pitchFamily="34" charset="0"/>
              </a:rPr>
              <a:t>P</a:t>
            </a:r>
            <a:r>
              <a:rPr kumimoji="0" lang="en-US" altLang="en-US" sz="2100" b="1" i="0" u="none" strike="noStrike" cap="none" normalizeH="0" baseline="0" dirty="0" bmk="">
                <a:ln>
                  <a:noFill/>
                </a:ln>
                <a:solidFill>
                  <a:schemeClr val="tx1"/>
                </a:solidFill>
                <a:effectLst/>
                <a:latin typeface="Arial" panose="020B0604020202020204" pitchFamily="34" charset="0"/>
              </a:rPr>
              <a:t>HY 711 -- Assignment #3</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Arial" panose="020B0604020202020204" pitchFamily="34" charset="0"/>
              </a:rPr>
              <a:t>Aug. 31, 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
                <a:ln>
                  <a:noFill/>
                </a:ln>
                <a:solidFill>
                  <a:schemeClr val="tx1"/>
                </a:solidFill>
                <a:effectLst/>
                <a:latin typeface="Arial" panose="020B0604020202020204" pitchFamily="34" charset="0"/>
              </a:rPr>
              <a:t>Read Chapter 1 in </a:t>
            </a:r>
            <a:r>
              <a:rPr kumimoji="0" lang="en-US" altLang="en-US" sz="1400" b="1" i="0" u="none" strike="noStrike" cap="none" normalizeH="0" baseline="0" dirty="0" bmk="">
                <a:ln>
                  <a:noFill/>
                </a:ln>
                <a:solidFill>
                  <a:schemeClr val="tx1"/>
                </a:solidFill>
                <a:effectLst/>
                <a:latin typeface="Arial" panose="020B0604020202020204" pitchFamily="34" charset="0"/>
              </a:rPr>
              <a:t>Fetter &amp; </a:t>
            </a:r>
            <a:r>
              <a:rPr kumimoji="0" lang="en-US" altLang="en-US" sz="1400" b="1" i="0" u="none" strike="noStrike" cap="none" normalizeH="0" baseline="0" dirty="0" err="1" bmk="">
                <a:ln>
                  <a:noFill/>
                </a:ln>
                <a:solidFill>
                  <a:schemeClr val="tx1"/>
                </a:solidFill>
                <a:effectLst/>
                <a:latin typeface="Arial" panose="020B0604020202020204" pitchFamily="34" charset="0"/>
              </a:rPr>
              <a:t>Walecka</a:t>
            </a:r>
            <a:r>
              <a:rPr kumimoji="0" lang="en-US" altLang="en-US" sz="1400" b="0" i="0" u="none" strike="noStrike" cap="none" normalizeH="0" baseline="0" dirty="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bmk="">
                <a:ln>
                  <a:noFill/>
                </a:ln>
                <a:solidFill>
                  <a:schemeClr val="tx1"/>
                </a:solidFill>
                <a:effectLst/>
                <a:latin typeface="Arial" panose="020B0604020202020204" pitchFamily="34" charset="0"/>
              </a:rPr>
              <a:t>In Lecture 3, we derived equations relating the laboratory scattering angle to the scattering angle in the center of mass reference frame. We also worked out the relationship between the differential scattering cross sections in the laboratory and center of mass frames. After you have convinced yourselves of the validity of those derivations, evaluate both the lab and center of mass scattering angles and the corresponding cross section factors for the following mass ratios </a:t>
            </a:r>
          </a:p>
          <a:p>
            <a:pPr marL="457200" marR="0" lvl="1" indent="0" algn="l" defTabSz="914400" rtl="0" eaLnBrk="0" fontAlgn="base" latinLnBrk="0" hangingPunct="0">
              <a:lnSpc>
                <a:spcPct val="100000"/>
              </a:lnSpc>
              <a:spcBef>
                <a:spcPct val="0"/>
              </a:spcBef>
              <a:spcAft>
                <a:spcPct val="0"/>
              </a:spcAft>
              <a:buClrTx/>
              <a:buSzTx/>
              <a:buFontTx/>
              <a:buAutoNum type="alphaLcPeriod"/>
              <a:tabLst/>
            </a:pP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1</a:t>
            </a: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2</a:t>
            </a:r>
            <a:r>
              <a:rPr kumimoji="0" lang="en-US" altLang="en-US" sz="1400" b="0" i="0" u="none" strike="noStrike" cap="none" normalizeH="0" baseline="0" dirty="0" bmk="">
                <a:ln>
                  <a:noFill/>
                </a:ln>
                <a:solidFill>
                  <a:schemeClr val="tx1"/>
                </a:solidFill>
                <a:effectLst/>
                <a:latin typeface="Arial" panose="020B0604020202020204" pitchFamily="34" charset="0"/>
              </a:rPr>
              <a:t>=1 </a:t>
            </a:r>
          </a:p>
          <a:p>
            <a:pPr marL="457200" marR="0" lvl="1" indent="0" algn="l" defTabSz="914400" rtl="0" eaLnBrk="0" fontAlgn="base" latinLnBrk="0" hangingPunct="0">
              <a:lnSpc>
                <a:spcPct val="100000"/>
              </a:lnSpc>
              <a:spcBef>
                <a:spcPct val="0"/>
              </a:spcBef>
              <a:spcAft>
                <a:spcPct val="0"/>
              </a:spcAft>
              <a:buClrTx/>
              <a:buSzTx/>
              <a:buFontTx/>
              <a:buAutoNum type="alphaLcPeriod" startAt="2"/>
              <a:tabLst/>
            </a:pP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1</a:t>
            </a: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2</a:t>
            </a:r>
            <a:r>
              <a:rPr kumimoji="0" lang="en-US" altLang="en-US" sz="1400" b="0" i="0" u="none" strike="noStrike" cap="none" normalizeH="0" baseline="0" dirty="0" bmk="">
                <a:ln>
                  <a:noFill/>
                </a:ln>
                <a:solidFill>
                  <a:schemeClr val="tx1"/>
                </a:solidFill>
                <a:effectLst/>
                <a:latin typeface="Arial" panose="020B0604020202020204" pitchFamily="34" charset="0"/>
              </a:rPr>
              <a:t>=1/10 </a:t>
            </a:r>
          </a:p>
          <a:p>
            <a:pPr marL="457200" marR="0" lvl="1" indent="0" algn="l" defTabSz="914400" rtl="0" eaLnBrk="0" fontAlgn="base" latinLnBrk="0" hangingPunct="0">
              <a:lnSpc>
                <a:spcPct val="100000"/>
              </a:lnSpc>
              <a:spcBef>
                <a:spcPct val="0"/>
              </a:spcBef>
              <a:spcAft>
                <a:spcPct val="0"/>
              </a:spcAft>
              <a:buClrTx/>
              <a:buSzTx/>
              <a:buFontTx/>
              <a:buAutoNum type="alphaLcPeriod" startAt="3"/>
              <a:tabLst/>
            </a:pP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1</a:t>
            </a:r>
            <a:r>
              <a:rPr kumimoji="0" lang="en-US" altLang="en-US" sz="1400" b="0" i="1" u="none" strike="noStrike" cap="none" normalizeH="0" baseline="0" dirty="0" bmk="">
                <a:ln>
                  <a:noFill/>
                </a:ln>
                <a:solidFill>
                  <a:schemeClr val="tx1"/>
                </a:solidFill>
                <a:effectLst/>
                <a:latin typeface="Arial" panose="020B0604020202020204" pitchFamily="34" charset="0"/>
              </a:rPr>
              <a:t>/m</a:t>
            </a:r>
            <a:r>
              <a:rPr kumimoji="0" lang="en-US" altLang="en-US" sz="1400" b="0" i="1" u="none" strike="noStrike" cap="none" normalizeH="0" baseline="-30000" dirty="0" bmk="">
                <a:ln>
                  <a:noFill/>
                </a:ln>
                <a:solidFill>
                  <a:schemeClr val="tx1"/>
                </a:solidFill>
                <a:effectLst/>
                <a:latin typeface="Arial" panose="020B0604020202020204" pitchFamily="34" charset="0"/>
              </a:rPr>
              <a:t>2</a:t>
            </a:r>
            <a:r>
              <a:rPr kumimoji="0" lang="en-US" altLang="en-US" sz="1400" b="0" i="0" u="none" strike="noStrike" cap="none" normalizeH="0" baseline="0" dirty="0" bmk="">
                <a:ln>
                  <a:noFill/>
                </a:ln>
                <a:solidFill>
                  <a:schemeClr val="tx1"/>
                </a:solidFill>
                <a:effectLst/>
                <a:latin typeface="Arial" panose="020B0604020202020204" pitchFamily="34" charset="0"/>
              </a:rPr>
              <a:t>=10/1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5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sp>
        <p:nvSpPr>
          <p:cNvPr id="6" name="TextBox 5"/>
          <p:cNvSpPr txBox="1"/>
          <p:nvPr/>
        </p:nvSpPr>
        <p:spPr>
          <a:xfrm>
            <a:off x="228600" y="304800"/>
            <a:ext cx="8458200" cy="830997"/>
          </a:xfrm>
          <a:prstGeom prst="rect">
            <a:avLst/>
          </a:prstGeom>
          <a:noFill/>
        </p:spPr>
        <p:txBody>
          <a:bodyPr wrap="square" rtlCol="0">
            <a:spAutoFit/>
          </a:bodyPr>
          <a:lstStyle/>
          <a:p>
            <a:r>
              <a:rPr lang="en-US" sz="2400" dirty="0">
                <a:latin typeface="+mj-lt"/>
              </a:rPr>
              <a:t>Transformation between center-of-mass and laboratory reference frames:</a:t>
            </a:r>
          </a:p>
        </p:txBody>
      </p:sp>
      <p:sp>
        <p:nvSpPr>
          <p:cNvPr id="21" name="TextBox 20"/>
          <p:cNvSpPr txBox="1"/>
          <p:nvPr/>
        </p:nvSpPr>
        <p:spPr>
          <a:xfrm>
            <a:off x="2865120" y="728501"/>
            <a:ext cx="5821680" cy="461665"/>
          </a:xfrm>
          <a:prstGeom prst="rect">
            <a:avLst/>
          </a:prstGeom>
          <a:noFill/>
        </p:spPr>
        <p:txBody>
          <a:bodyPr wrap="square" rtlCol="0">
            <a:spAutoFit/>
          </a:bodyPr>
          <a:lstStyle/>
          <a:p>
            <a:r>
              <a:rPr lang="en-US" sz="2400" dirty="0">
                <a:latin typeface="+mj-lt"/>
              </a:rPr>
              <a:t>(assuming that energy is conserved)</a:t>
            </a:r>
          </a:p>
        </p:txBody>
      </p:sp>
      <p:graphicFrame>
        <p:nvGraphicFramePr>
          <p:cNvPr id="23" name="Object 22">
            <a:extLst>
              <a:ext uri="{FF2B5EF4-FFF2-40B4-BE49-F238E27FC236}">
                <a16:creationId xmlns:a16="http://schemas.microsoft.com/office/drawing/2014/main" id="{D94C75C0-DC9F-4EA1-B4C7-43106FF5D022}"/>
              </a:ext>
            </a:extLst>
          </p:cNvPr>
          <p:cNvGraphicFramePr>
            <a:graphicFrameLocks noChangeAspect="1"/>
          </p:cNvGraphicFramePr>
          <p:nvPr>
            <p:extLst>
              <p:ext uri="{D42A27DB-BD31-4B8C-83A1-F6EECF244321}">
                <p14:modId xmlns:p14="http://schemas.microsoft.com/office/powerpoint/2010/main" val="1164786833"/>
              </p:ext>
            </p:extLst>
          </p:nvPr>
        </p:nvGraphicFramePr>
        <p:xfrm>
          <a:off x="237516" y="1484012"/>
          <a:ext cx="4869930" cy="2469917"/>
        </p:xfrm>
        <a:graphic>
          <a:graphicData uri="http://schemas.openxmlformats.org/presentationml/2006/ole">
            <mc:AlternateContent xmlns:mc="http://schemas.openxmlformats.org/markup-compatibility/2006">
              <mc:Choice xmlns:v="urn:schemas-microsoft-com:vml" Requires="v">
                <p:oleObj spid="_x0000_s54478" name="Equation" r:id="rId4" imgW="2654280" imgH="1346040" progId="Equation.DSMT4">
                  <p:embed/>
                </p:oleObj>
              </mc:Choice>
              <mc:Fallback>
                <p:oleObj name="Equation" r:id="rId4" imgW="2654280" imgH="1346040" progId="Equation.DSMT4">
                  <p:embed/>
                  <p:pic>
                    <p:nvPicPr>
                      <p:cNvPr id="0" name=""/>
                      <p:cNvPicPr/>
                      <p:nvPr/>
                    </p:nvPicPr>
                    <p:blipFill>
                      <a:blip r:embed="rId5"/>
                      <a:stretch>
                        <a:fillRect/>
                      </a:stretch>
                    </p:blipFill>
                    <p:spPr>
                      <a:xfrm>
                        <a:off x="237516" y="1484012"/>
                        <a:ext cx="4869930" cy="246991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0973E16-6241-478A-AFF0-873EB4F4004E}"/>
              </a:ext>
            </a:extLst>
          </p:cNvPr>
          <p:cNvGraphicFramePr>
            <a:graphicFrameLocks noChangeAspect="1"/>
          </p:cNvGraphicFramePr>
          <p:nvPr>
            <p:extLst>
              <p:ext uri="{D42A27DB-BD31-4B8C-83A1-F6EECF244321}">
                <p14:modId xmlns:p14="http://schemas.microsoft.com/office/powerpoint/2010/main" val="4058412389"/>
              </p:ext>
            </p:extLst>
          </p:nvPr>
        </p:nvGraphicFramePr>
        <p:xfrm>
          <a:off x="489668" y="4737514"/>
          <a:ext cx="6713538" cy="1150937"/>
        </p:xfrm>
        <a:graphic>
          <a:graphicData uri="http://schemas.openxmlformats.org/presentationml/2006/ole">
            <mc:AlternateContent xmlns:mc="http://schemas.openxmlformats.org/markup-compatibility/2006">
              <mc:Choice xmlns:v="urn:schemas-microsoft-com:vml" Requires="v">
                <p:oleObj spid="_x0000_s54479" name="Equation" r:id="rId6" imgW="6713064" imgH="1150648" progId="Equation.DSMT4">
                  <p:embed/>
                </p:oleObj>
              </mc:Choice>
              <mc:Fallback>
                <p:oleObj name="Equation" r:id="rId6" imgW="6713064" imgH="1150648" progId="Equation.DSMT4">
                  <p:embed/>
                  <p:pic>
                    <p:nvPicPr>
                      <p:cNvPr id="0" name=""/>
                      <p:cNvPicPr/>
                      <p:nvPr/>
                    </p:nvPicPr>
                    <p:blipFill>
                      <a:blip r:embed="rId7"/>
                      <a:stretch>
                        <a:fillRect/>
                      </a:stretch>
                    </p:blipFill>
                    <p:spPr>
                      <a:xfrm>
                        <a:off x="489668" y="4737514"/>
                        <a:ext cx="6713538" cy="1150937"/>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ECBC3AFF-00BF-4B8E-BEDE-442F46F05DDC}"/>
              </a:ext>
            </a:extLst>
          </p:cNvPr>
          <p:cNvGrpSpPr/>
          <p:nvPr/>
        </p:nvGrpSpPr>
        <p:grpSpPr>
          <a:xfrm>
            <a:off x="3886200" y="1219200"/>
            <a:ext cx="4267200" cy="1656118"/>
            <a:chOff x="2656332" y="1493004"/>
            <a:chExt cx="4267200" cy="1656118"/>
          </a:xfrm>
        </p:grpSpPr>
        <p:cxnSp>
          <p:nvCxnSpPr>
            <p:cNvPr id="26" name="Straight Arrow Connector 25">
              <a:extLst>
                <a:ext uri="{FF2B5EF4-FFF2-40B4-BE49-F238E27FC236}">
                  <a16:creationId xmlns:a16="http://schemas.microsoft.com/office/drawing/2014/main" id="{A9071868-E5EF-4EDC-BCE5-D25D78694A84}"/>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B6D86D1-D02F-402A-A5A0-F82B9B3C40EB}"/>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7F62485-19E4-47A8-8612-F8398C737732}"/>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9" name="Straight Arrow Connector 28">
              <a:extLst>
                <a:ext uri="{FF2B5EF4-FFF2-40B4-BE49-F238E27FC236}">
                  <a16:creationId xmlns:a16="http://schemas.microsoft.com/office/drawing/2014/main" id="{57D75FDC-B7E5-4288-97E4-BDE9E53BE39A}"/>
                </a:ext>
              </a:extLst>
            </p:cNvPr>
            <p:cNvCxnSpPr>
              <a:stCxn id="2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8C3AB0-B958-4914-B8A2-CF2293DD1161}"/>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31" name="Straight Arrow Connector 30">
              <a:extLst>
                <a:ext uri="{FF2B5EF4-FFF2-40B4-BE49-F238E27FC236}">
                  <a16:creationId xmlns:a16="http://schemas.microsoft.com/office/drawing/2014/main" id="{38A7C72A-A3EF-4A16-8D7A-BE1AACBBE57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C18C4B3-61FF-46FB-BCA7-7A94162390A2}"/>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3" name="Straight Connector 32">
              <a:extLst>
                <a:ext uri="{FF2B5EF4-FFF2-40B4-BE49-F238E27FC236}">
                  <a16:creationId xmlns:a16="http://schemas.microsoft.com/office/drawing/2014/main" id="{4C4F5816-1588-4C42-A90D-7AAE4F0B9711}"/>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3B2B0B-E771-4578-8B37-7527AE509022}"/>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5" name="TextBox 34">
              <a:extLst>
                <a:ext uri="{FF2B5EF4-FFF2-40B4-BE49-F238E27FC236}">
                  <a16:creationId xmlns:a16="http://schemas.microsoft.com/office/drawing/2014/main" id="{8BA2406B-5C59-4D46-8997-C1075D3D05C2}"/>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6" name="Arc 35">
              <a:extLst>
                <a:ext uri="{FF2B5EF4-FFF2-40B4-BE49-F238E27FC236}">
                  <a16:creationId xmlns:a16="http://schemas.microsoft.com/office/drawing/2014/main" id="{D51E2D08-33D6-42D3-8EE5-0C518ED4A949}"/>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C21805DB-9DE2-4AE4-AE36-5663F4BC63F9}"/>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68171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8" name="TextBox 7"/>
          <p:cNvSpPr txBox="1"/>
          <p:nvPr/>
        </p:nvSpPr>
        <p:spPr>
          <a:xfrm>
            <a:off x="533400" y="152400"/>
            <a:ext cx="8077200" cy="461665"/>
          </a:xfrm>
          <a:prstGeom prst="rect">
            <a:avLst/>
          </a:prstGeom>
          <a:noFill/>
        </p:spPr>
        <p:txBody>
          <a:bodyPr wrap="square" rtlCol="0">
            <a:spAutoFit/>
          </a:bodyPr>
          <a:lstStyle/>
          <a:p>
            <a:r>
              <a:rPr lang="en-US" sz="2400" dirty="0">
                <a:latin typeface="+mj-lt"/>
              </a:rPr>
              <a:t>Differential cross sections in different reference frames – </a:t>
            </a:r>
          </a:p>
        </p:txBody>
      </p:sp>
      <p:graphicFrame>
        <p:nvGraphicFramePr>
          <p:cNvPr id="9" name="Object 8">
            <a:extLst>
              <a:ext uri="{FF2B5EF4-FFF2-40B4-BE49-F238E27FC236}">
                <a16:creationId xmlns:a16="http://schemas.microsoft.com/office/drawing/2014/main" id="{78DDDA65-8729-4074-BBC5-DC14A5C8761F}"/>
              </a:ext>
            </a:extLst>
          </p:cNvPr>
          <p:cNvGraphicFramePr>
            <a:graphicFrameLocks noChangeAspect="1"/>
          </p:cNvGraphicFramePr>
          <p:nvPr>
            <p:extLst>
              <p:ext uri="{D42A27DB-BD31-4B8C-83A1-F6EECF244321}">
                <p14:modId xmlns:p14="http://schemas.microsoft.com/office/powerpoint/2010/main" val="3356260329"/>
              </p:ext>
            </p:extLst>
          </p:nvPr>
        </p:nvGraphicFramePr>
        <p:xfrm>
          <a:off x="457200" y="712339"/>
          <a:ext cx="5065713" cy="2141538"/>
        </p:xfrm>
        <a:graphic>
          <a:graphicData uri="http://schemas.openxmlformats.org/presentationml/2006/ole">
            <mc:AlternateContent xmlns:mc="http://schemas.openxmlformats.org/markup-compatibility/2006">
              <mc:Choice xmlns:v="urn:schemas-microsoft-com:vml" Requires="v">
                <p:oleObj spid="_x0000_s55573" name="Equation" r:id="rId4" imgW="2145960" imgH="939600" progId="Equation.DSMT4">
                  <p:embed/>
                </p:oleObj>
              </mc:Choice>
              <mc:Fallback>
                <p:oleObj name="Equation" r:id="rId4" imgW="2145960" imgH="939600" progId="Equation.DSMT4">
                  <p:embed/>
                  <p:pic>
                    <p:nvPicPr>
                      <p:cNvPr id="6" name="Object 5"/>
                      <p:cNvPicPr>
                        <a:picLocks noChangeAspect="1" noChangeArrowheads="1"/>
                      </p:cNvPicPr>
                      <p:nvPr/>
                    </p:nvPicPr>
                    <p:blipFill>
                      <a:blip r:embed="rId5"/>
                      <a:srcRect/>
                      <a:stretch>
                        <a:fillRect/>
                      </a:stretch>
                    </p:blipFill>
                    <p:spPr bwMode="auto">
                      <a:xfrm>
                        <a:off x="457200" y="712339"/>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47769BB7-5C8A-4410-BCFF-965369E4E5C2}"/>
              </a:ext>
            </a:extLst>
          </p:cNvPr>
          <p:cNvGraphicFramePr>
            <a:graphicFrameLocks noChangeAspect="1"/>
          </p:cNvGraphicFramePr>
          <p:nvPr>
            <p:extLst>
              <p:ext uri="{D42A27DB-BD31-4B8C-83A1-F6EECF244321}">
                <p14:modId xmlns:p14="http://schemas.microsoft.com/office/powerpoint/2010/main" val="2266485212"/>
              </p:ext>
            </p:extLst>
          </p:nvPr>
        </p:nvGraphicFramePr>
        <p:xfrm>
          <a:off x="110331" y="3962400"/>
          <a:ext cx="8923338" cy="1325563"/>
        </p:xfrm>
        <a:graphic>
          <a:graphicData uri="http://schemas.openxmlformats.org/presentationml/2006/ole">
            <mc:AlternateContent xmlns:mc="http://schemas.openxmlformats.org/markup-compatibility/2006">
              <mc:Choice xmlns:v="urn:schemas-microsoft-com:vml" Requires="v">
                <p:oleObj spid="_x0000_s55574" name="Equation" r:id="rId6" imgW="8923051" imgH="1325714" progId="Equation.DSMT4">
                  <p:embed/>
                </p:oleObj>
              </mc:Choice>
              <mc:Fallback>
                <p:oleObj name="Equation" r:id="rId6" imgW="8923051" imgH="1325714" progId="Equation.DSMT4">
                  <p:embed/>
                  <p:pic>
                    <p:nvPicPr>
                      <p:cNvPr id="0" name=""/>
                      <p:cNvPicPr/>
                      <p:nvPr/>
                    </p:nvPicPr>
                    <p:blipFill>
                      <a:blip r:embed="rId7"/>
                      <a:stretch>
                        <a:fillRect/>
                      </a:stretch>
                    </p:blipFill>
                    <p:spPr>
                      <a:xfrm>
                        <a:off x="110331" y="3962400"/>
                        <a:ext cx="8923338" cy="13255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555890B-2E49-4145-B669-2D55F16BE147}"/>
              </a:ext>
            </a:extLst>
          </p:cNvPr>
          <p:cNvGraphicFramePr>
            <a:graphicFrameLocks noChangeAspect="1"/>
          </p:cNvGraphicFramePr>
          <p:nvPr>
            <p:extLst>
              <p:ext uri="{D42A27DB-BD31-4B8C-83A1-F6EECF244321}">
                <p14:modId xmlns:p14="http://schemas.microsoft.com/office/powerpoint/2010/main" val="1917485129"/>
              </p:ext>
            </p:extLst>
          </p:nvPr>
        </p:nvGraphicFramePr>
        <p:xfrm>
          <a:off x="457200" y="5376723"/>
          <a:ext cx="4732337" cy="976313"/>
        </p:xfrm>
        <a:graphic>
          <a:graphicData uri="http://schemas.openxmlformats.org/presentationml/2006/ole">
            <mc:AlternateContent xmlns:mc="http://schemas.openxmlformats.org/markup-compatibility/2006">
              <mc:Choice xmlns:v="urn:schemas-microsoft-com:vml" Requires="v">
                <p:oleObj spid="_x0000_s55575" name="Equation" r:id="rId8" imgW="4731989" imgH="975582" progId="Equation.DSMT4">
                  <p:embed/>
                </p:oleObj>
              </mc:Choice>
              <mc:Fallback>
                <p:oleObj name="Equation" r:id="rId8" imgW="4731989" imgH="975582" progId="Equation.DSMT4">
                  <p:embed/>
                  <p:pic>
                    <p:nvPicPr>
                      <p:cNvPr id="0" name=""/>
                      <p:cNvPicPr/>
                      <p:nvPr/>
                    </p:nvPicPr>
                    <p:blipFill>
                      <a:blip r:embed="rId9"/>
                      <a:stretch>
                        <a:fillRect/>
                      </a:stretch>
                    </p:blipFill>
                    <p:spPr>
                      <a:xfrm>
                        <a:off x="457200" y="5376723"/>
                        <a:ext cx="4732337" cy="97631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B5311DD-FC44-40A4-ABDD-8F46035F0A9C}"/>
              </a:ext>
            </a:extLst>
          </p:cNvPr>
          <p:cNvSpPr txBox="1"/>
          <p:nvPr/>
        </p:nvSpPr>
        <p:spPr>
          <a:xfrm>
            <a:off x="110331" y="3276600"/>
            <a:ext cx="8271669" cy="461665"/>
          </a:xfrm>
          <a:prstGeom prst="rect">
            <a:avLst/>
          </a:prstGeom>
          <a:noFill/>
        </p:spPr>
        <p:txBody>
          <a:bodyPr wrap="square" rtlCol="0">
            <a:spAutoFit/>
          </a:bodyPr>
          <a:lstStyle/>
          <a:p>
            <a:r>
              <a:rPr lang="en-US" sz="2400" dirty="0">
                <a:latin typeface="+mj-lt"/>
              </a:rPr>
              <a:t>For elastic scattering:</a:t>
            </a:r>
          </a:p>
        </p:txBody>
      </p:sp>
    </p:spTree>
    <p:extLst>
      <p:ext uri="{BB962C8B-B14F-4D97-AF65-F5344CB8AC3E}">
        <p14:creationId xmlns:p14="http://schemas.microsoft.com/office/powerpoint/2010/main" val="2023372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093C2-1263-4036-97EB-BE6117160B1D}"/>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09A3EC8D-6CB4-4C5C-949A-20CB53A09F50}"/>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F4C180A6-BBB9-4F8F-8BEB-EC1DA0F11871}"/>
              </a:ext>
            </a:extLst>
          </p:cNvPr>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a:extLst>
              <a:ext uri="{FF2B5EF4-FFF2-40B4-BE49-F238E27FC236}">
                <a16:creationId xmlns:a16="http://schemas.microsoft.com/office/drawing/2014/main" id="{8F52F573-3322-4B6A-8619-B58DF15C6161}"/>
              </a:ext>
            </a:extLst>
          </p:cNvPr>
          <p:cNvGraphicFramePr>
            <a:graphicFrameLocks noChangeAspect="1"/>
          </p:cNvGraphicFramePr>
          <p:nvPr>
            <p:extLst>
              <p:ext uri="{D42A27DB-BD31-4B8C-83A1-F6EECF244321}">
                <p14:modId xmlns:p14="http://schemas.microsoft.com/office/powerpoint/2010/main" val="762845649"/>
              </p:ext>
            </p:extLst>
          </p:nvPr>
        </p:nvGraphicFramePr>
        <p:xfrm>
          <a:off x="457200" y="715665"/>
          <a:ext cx="5803900" cy="1512888"/>
        </p:xfrm>
        <a:graphic>
          <a:graphicData uri="http://schemas.openxmlformats.org/presentationml/2006/ole">
            <mc:AlternateContent xmlns:mc="http://schemas.openxmlformats.org/markup-compatibility/2006">
              <mc:Choice xmlns:v="urn:schemas-microsoft-com:vml" Requires="v">
                <p:oleObj spid="_x0000_s78895" name="Equation" r:id="rId3" imgW="3504960" imgH="914400" progId="Equation.DSMT4">
                  <p:embed/>
                </p:oleObj>
              </mc:Choice>
              <mc:Fallback>
                <p:oleObj name="Equation" r:id="rId3" imgW="3504960" imgH="914400" progId="Equation.DSMT4">
                  <p:embed/>
                  <p:pic>
                    <p:nvPicPr>
                      <p:cNvPr id="7" name="Object 6">
                        <a:extLst>
                          <a:ext uri="{FF2B5EF4-FFF2-40B4-BE49-F238E27FC236}">
                            <a16:creationId xmlns:a16="http://schemas.microsoft.com/office/drawing/2014/main" id="{47769BB7-5C8A-4410-BCFF-965369E4E5C2}"/>
                          </a:ext>
                        </a:extLst>
                      </p:cNvPr>
                      <p:cNvPicPr/>
                      <p:nvPr/>
                    </p:nvPicPr>
                    <p:blipFill>
                      <a:blip r:embed="rId4"/>
                      <a:stretch>
                        <a:fillRect/>
                      </a:stretch>
                    </p:blipFill>
                    <p:spPr>
                      <a:xfrm>
                        <a:off x="457200" y="715665"/>
                        <a:ext cx="5803900" cy="15128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FBE413C-321B-46DE-A6CF-64A3C70CD4E2}"/>
              </a:ext>
            </a:extLst>
          </p:cNvPr>
          <p:cNvSpPr txBox="1"/>
          <p:nvPr/>
        </p:nvSpPr>
        <p:spPr>
          <a:xfrm>
            <a:off x="457200" y="228600"/>
            <a:ext cx="3886200" cy="461665"/>
          </a:xfrm>
          <a:prstGeom prst="rect">
            <a:avLst/>
          </a:prstGeom>
          <a:noFill/>
        </p:spPr>
        <p:txBody>
          <a:bodyPr wrap="square" rtlCol="0">
            <a:spAutoFit/>
          </a:bodyPr>
          <a:lstStyle/>
          <a:p>
            <a:r>
              <a:rPr lang="en-US" sz="2400" dirty="0">
                <a:latin typeface="+mj-lt"/>
              </a:rPr>
              <a:t>Want to calculate</a:t>
            </a:r>
          </a:p>
        </p:txBody>
      </p:sp>
      <p:graphicFrame>
        <p:nvGraphicFramePr>
          <p:cNvPr id="7" name="Object 6">
            <a:extLst>
              <a:ext uri="{FF2B5EF4-FFF2-40B4-BE49-F238E27FC236}">
                <a16:creationId xmlns:a16="http://schemas.microsoft.com/office/drawing/2014/main" id="{26F1FFE3-ED89-4426-8344-3E007D1DEDCD}"/>
              </a:ext>
            </a:extLst>
          </p:cNvPr>
          <p:cNvGraphicFramePr>
            <a:graphicFrameLocks noChangeAspect="1"/>
          </p:cNvGraphicFramePr>
          <p:nvPr>
            <p:extLst>
              <p:ext uri="{D42A27DB-BD31-4B8C-83A1-F6EECF244321}">
                <p14:modId xmlns:p14="http://schemas.microsoft.com/office/powerpoint/2010/main" val="516654526"/>
              </p:ext>
            </p:extLst>
          </p:nvPr>
        </p:nvGraphicFramePr>
        <p:xfrm>
          <a:off x="293688" y="2214563"/>
          <a:ext cx="5629276" cy="1966912"/>
        </p:xfrm>
        <a:graphic>
          <a:graphicData uri="http://schemas.openxmlformats.org/presentationml/2006/ole">
            <mc:AlternateContent xmlns:mc="http://schemas.openxmlformats.org/markup-compatibility/2006">
              <mc:Choice xmlns:v="urn:schemas-microsoft-com:vml" Requires="v">
                <p:oleObj spid="_x0000_s78896" name="Equation" r:id="rId5" imgW="2616120" imgH="914400" progId="Equation.DSMT4">
                  <p:embed/>
                </p:oleObj>
              </mc:Choice>
              <mc:Fallback>
                <p:oleObj name="Equation" r:id="rId5" imgW="2616120" imgH="914400" progId="Equation.DSMT4">
                  <p:embed/>
                  <p:pic>
                    <p:nvPicPr>
                      <p:cNvPr id="0" name=""/>
                      <p:cNvPicPr/>
                      <p:nvPr/>
                    </p:nvPicPr>
                    <p:blipFill>
                      <a:blip r:embed="rId6"/>
                      <a:stretch>
                        <a:fillRect/>
                      </a:stretch>
                    </p:blipFill>
                    <p:spPr>
                      <a:xfrm>
                        <a:off x="293688" y="2214563"/>
                        <a:ext cx="5629276" cy="19669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7B6B607-BA4B-4439-A5C0-1AE47E57E65F}"/>
              </a:ext>
            </a:extLst>
          </p:cNvPr>
          <p:cNvGraphicFramePr>
            <a:graphicFrameLocks noChangeAspect="1"/>
          </p:cNvGraphicFramePr>
          <p:nvPr>
            <p:extLst>
              <p:ext uri="{D42A27DB-BD31-4B8C-83A1-F6EECF244321}">
                <p14:modId xmlns:p14="http://schemas.microsoft.com/office/powerpoint/2010/main" val="428767929"/>
              </p:ext>
            </p:extLst>
          </p:nvPr>
        </p:nvGraphicFramePr>
        <p:xfrm>
          <a:off x="217487" y="4428828"/>
          <a:ext cx="4746625" cy="911225"/>
        </p:xfrm>
        <a:graphic>
          <a:graphicData uri="http://schemas.openxmlformats.org/presentationml/2006/ole">
            <mc:AlternateContent xmlns:mc="http://schemas.openxmlformats.org/markup-compatibility/2006">
              <mc:Choice xmlns:v="urn:schemas-microsoft-com:vml" Requires="v">
                <p:oleObj spid="_x0000_s78897" name="Equation" r:id="rId7" imgW="2247840" imgH="431640" progId="Equation.DSMT4">
                  <p:embed/>
                </p:oleObj>
              </mc:Choice>
              <mc:Fallback>
                <p:oleObj name="Equation" r:id="rId7" imgW="2247840" imgH="431640" progId="Equation.DSMT4">
                  <p:embed/>
                  <p:pic>
                    <p:nvPicPr>
                      <p:cNvPr id="0" name=""/>
                      <p:cNvPicPr/>
                      <p:nvPr/>
                    </p:nvPicPr>
                    <p:blipFill>
                      <a:blip r:embed="rId8"/>
                      <a:stretch>
                        <a:fillRect/>
                      </a:stretch>
                    </p:blipFill>
                    <p:spPr>
                      <a:xfrm>
                        <a:off x="217487" y="4428828"/>
                        <a:ext cx="4746625" cy="9112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4921EC4-1814-442A-97F4-2CF544E1212A}"/>
              </a:ext>
            </a:extLst>
          </p:cNvPr>
          <p:cNvGraphicFramePr>
            <a:graphicFrameLocks noChangeAspect="1"/>
          </p:cNvGraphicFramePr>
          <p:nvPr>
            <p:extLst>
              <p:ext uri="{D42A27DB-BD31-4B8C-83A1-F6EECF244321}">
                <p14:modId xmlns:p14="http://schemas.microsoft.com/office/powerpoint/2010/main" val="3448500463"/>
              </p:ext>
            </p:extLst>
          </p:nvPr>
        </p:nvGraphicFramePr>
        <p:xfrm>
          <a:off x="2778971" y="5340053"/>
          <a:ext cx="4904529" cy="911224"/>
        </p:xfrm>
        <a:graphic>
          <a:graphicData uri="http://schemas.openxmlformats.org/presentationml/2006/ole">
            <mc:AlternateContent xmlns:mc="http://schemas.openxmlformats.org/markup-compatibility/2006">
              <mc:Choice xmlns:v="urn:schemas-microsoft-com:vml" Requires="v">
                <p:oleObj spid="_x0000_s78898" name="Equation" r:id="rId9" imgW="2323800" imgH="431640" progId="Equation.DSMT4">
                  <p:embed/>
                </p:oleObj>
              </mc:Choice>
              <mc:Fallback>
                <p:oleObj name="Equation" r:id="rId9" imgW="2323800" imgH="431640" progId="Equation.DSMT4">
                  <p:embed/>
                  <p:pic>
                    <p:nvPicPr>
                      <p:cNvPr id="0" name=""/>
                      <p:cNvPicPr/>
                      <p:nvPr/>
                    </p:nvPicPr>
                    <p:blipFill>
                      <a:blip r:embed="rId10"/>
                      <a:stretch>
                        <a:fillRect/>
                      </a:stretch>
                    </p:blipFill>
                    <p:spPr>
                      <a:xfrm>
                        <a:off x="2778971" y="5340053"/>
                        <a:ext cx="4904529" cy="911224"/>
                      </a:xfrm>
                      <a:prstGeom prst="rect">
                        <a:avLst/>
                      </a:prstGeom>
                    </p:spPr>
                  </p:pic>
                </p:oleObj>
              </mc:Fallback>
            </mc:AlternateContent>
          </a:graphicData>
        </a:graphic>
      </p:graphicFrame>
    </p:spTree>
    <p:extLst>
      <p:ext uri="{BB962C8B-B14F-4D97-AF65-F5344CB8AC3E}">
        <p14:creationId xmlns:p14="http://schemas.microsoft.com/office/powerpoint/2010/main" val="31974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74DD9-2F04-487B-8B88-BCB4B55A5D81}"/>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36C685E5-8015-4512-9666-C6DC3805B80E}"/>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AB4F5072-DCB4-46EB-8E3B-8BB3362CF7A9}"/>
              </a:ext>
            </a:extLst>
          </p:cNvPr>
          <p:cNvSpPr>
            <a:spLocks noGrp="1"/>
          </p:cNvSpPr>
          <p:nvPr>
            <p:ph type="sldNum" sz="quarter" idx="12"/>
          </p:nvPr>
        </p:nvSpPr>
        <p:spPr/>
        <p:txBody>
          <a:bodyPr/>
          <a:lstStyle/>
          <a:p>
            <a:fld id="{CE368B07-CEBF-4C80-90AF-53B34FA04CF3}" type="slidenum">
              <a:rPr lang="en-US" smtClean="0"/>
              <a:t>37</a:t>
            </a:fld>
            <a:endParaRPr lang="en-US"/>
          </a:p>
        </p:txBody>
      </p:sp>
      <p:sp>
        <p:nvSpPr>
          <p:cNvPr id="5" name="TextBox 4">
            <a:extLst>
              <a:ext uri="{FF2B5EF4-FFF2-40B4-BE49-F238E27FC236}">
                <a16:creationId xmlns:a16="http://schemas.microsoft.com/office/drawing/2014/main" id="{150C357C-0531-4C38-95F6-D268ACC0B31D}"/>
              </a:ext>
            </a:extLst>
          </p:cNvPr>
          <p:cNvSpPr txBox="1"/>
          <p:nvPr/>
        </p:nvSpPr>
        <p:spPr>
          <a:xfrm>
            <a:off x="228600" y="107614"/>
            <a:ext cx="7772400" cy="461665"/>
          </a:xfrm>
          <a:prstGeom prst="rect">
            <a:avLst/>
          </a:prstGeom>
          <a:noFill/>
        </p:spPr>
        <p:txBody>
          <a:bodyPr wrap="square" rtlCol="0">
            <a:spAutoFit/>
          </a:bodyPr>
          <a:lstStyle/>
          <a:p>
            <a:r>
              <a:rPr lang="en-US" sz="2400" dirty="0">
                <a:latin typeface="+mj-lt"/>
              </a:rPr>
              <a:t>Syntax for parametric plot in maple</a:t>
            </a:r>
          </a:p>
        </p:txBody>
      </p:sp>
      <p:pic>
        <p:nvPicPr>
          <p:cNvPr id="6" name="Picture 5">
            <a:extLst>
              <a:ext uri="{FF2B5EF4-FFF2-40B4-BE49-F238E27FC236}">
                <a16:creationId xmlns:a16="http://schemas.microsoft.com/office/drawing/2014/main" id="{4EEDA9E1-E1A3-4542-B242-A55AB1EC9461}"/>
              </a:ext>
            </a:extLst>
          </p:cNvPr>
          <p:cNvPicPr>
            <a:picLocks noChangeAspect="1"/>
          </p:cNvPicPr>
          <p:nvPr/>
        </p:nvPicPr>
        <p:blipFill>
          <a:blip r:embed="rId2"/>
          <a:stretch>
            <a:fillRect/>
          </a:stretch>
        </p:blipFill>
        <p:spPr>
          <a:xfrm>
            <a:off x="592137" y="569279"/>
            <a:ext cx="7510463" cy="5719441"/>
          </a:xfrm>
          <a:prstGeom prst="rect">
            <a:avLst/>
          </a:prstGeom>
        </p:spPr>
      </p:pic>
    </p:spTree>
    <p:extLst>
      <p:ext uri="{BB962C8B-B14F-4D97-AF65-F5344CB8AC3E}">
        <p14:creationId xmlns:p14="http://schemas.microsoft.com/office/powerpoint/2010/main" val="1578508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3D02F-8095-4257-9390-BC57D242FF28}"/>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CAC9FCF4-ABC1-430E-9C1C-7E1ACB816402}"/>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BF9ECEED-8439-44E1-8291-82AF2B3B4EA3}"/>
              </a:ext>
            </a:extLst>
          </p:cNvPr>
          <p:cNvSpPr>
            <a:spLocks noGrp="1"/>
          </p:cNvSpPr>
          <p:nvPr>
            <p:ph type="sldNum" sz="quarter" idx="12"/>
          </p:nvPr>
        </p:nvSpPr>
        <p:spPr/>
        <p:txBody>
          <a:bodyPr/>
          <a:lstStyle/>
          <a:p>
            <a:fld id="{CE368B07-CEBF-4C80-90AF-53B34FA04CF3}" type="slidenum">
              <a:rPr lang="en-US" smtClean="0"/>
              <a:t>38</a:t>
            </a:fld>
            <a:endParaRPr lang="en-US"/>
          </a:p>
        </p:txBody>
      </p:sp>
      <p:pic>
        <p:nvPicPr>
          <p:cNvPr id="5" name="Picture 4">
            <a:extLst>
              <a:ext uri="{FF2B5EF4-FFF2-40B4-BE49-F238E27FC236}">
                <a16:creationId xmlns:a16="http://schemas.microsoft.com/office/drawing/2014/main" id="{F494C281-581E-432D-BDF8-A5D5473B4998}"/>
              </a:ext>
            </a:extLst>
          </p:cNvPr>
          <p:cNvPicPr>
            <a:picLocks noChangeAspect="1"/>
          </p:cNvPicPr>
          <p:nvPr/>
        </p:nvPicPr>
        <p:blipFill>
          <a:blip r:embed="rId2"/>
          <a:stretch>
            <a:fillRect/>
          </a:stretch>
        </p:blipFill>
        <p:spPr>
          <a:xfrm>
            <a:off x="25400" y="688975"/>
            <a:ext cx="8167688" cy="5667375"/>
          </a:xfrm>
          <a:prstGeom prst="rect">
            <a:avLst/>
          </a:prstGeom>
        </p:spPr>
      </p:pic>
      <p:sp>
        <p:nvSpPr>
          <p:cNvPr id="6" name="TextBox 5">
            <a:extLst>
              <a:ext uri="{FF2B5EF4-FFF2-40B4-BE49-F238E27FC236}">
                <a16:creationId xmlns:a16="http://schemas.microsoft.com/office/drawing/2014/main" id="{41A55D5B-DDF1-4AB0-ACC5-1BCCDFA94967}"/>
              </a:ext>
            </a:extLst>
          </p:cNvPr>
          <p:cNvSpPr txBox="1"/>
          <p:nvPr/>
        </p:nvSpPr>
        <p:spPr>
          <a:xfrm>
            <a:off x="228600" y="107614"/>
            <a:ext cx="7772400" cy="461665"/>
          </a:xfrm>
          <a:prstGeom prst="rect">
            <a:avLst/>
          </a:prstGeom>
          <a:noFill/>
        </p:spPr>
        <p:txBody>
          <a:bodyPr wrap="square" rtlCol="0">
            <a:spAutoFit/>
          </a:bodyPr>
          <a:lstStyle/>
          <a:p>
            <a:r>
              <a:rPr lang="en-US" sz="2400" dirty="0">
                <a:latin typeface="+mj-lt"/>
              </a:rPr>
              <a:t>Syntax for parametric plot in </a:t>
            </a:r>
            <a:r>
              <a:rPr lang="en-US" sz="2400" dirty="0" err="1">
                <a:latin typeface="+mj-lt"/>
              </a:rPr>
              <a:t>mathematica</a:t>
            </a:r>
            <a:endParaRPr lang="en-US" sz="2400" dirty="0">
              <a:latin typeface="+mj-lt"/>
            </a:endParaRPr>
          </a:p>
        </p:txBody>
      </p:sp>
    </p:spTree>
    <p:extLst>
      <p:ext uri="{BB962C8B-B14F-4D97-AF65-F5344CB8AC3E}">
        <p14:creationId xmlns:p14="http://schemas.microsoft.com/office/powerpoint/2010/main" val="31060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FA625-4B7D-4975-824F-76ED653B6748}"/>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64CA8904-6B61-4F39-A92A-72C654F08D72}"/>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B61C9C6F-5D20-4D91-843E-395C9EBCA2FA}"/>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5" name="Picture 4">
            <a:extLst>
              <a:ext uri="{FF2B5EF4-FFF2-40B4-BE49-F238E27FC236}">
                <a16:creationId xmlns:a16="http://schemas.microsoft.com/office/drawing/2014/main" id="{46ED752A-81D7-4644-BB4E-F23759FF9BE6}"/>
              </a:ext>
            </a:extLst>
          </p:cNvPr>
          <p:cNvPicPr>
            <a:picLocks noChangeAspect="1"/>
          </p:cNvPicPr>
          <p:nvPr/>
        </p:nvPicPr>
        <p:blipFill>
          <a:blip r:embed="rId2"/>
          <a:stretch>
            <a:fillRect/>
          </a:stretch>
        </p:blipFill>
        <p:spPr>
          <a:xfrm>
            <a:off x="119395" y="1752600"/>
            <a:ext cx="9024605" cy="2495550"/>
          </a:xfrm>
          <a:prstGeom prst="rect">
            <a:avLst/>
          </a:prstGeom>
        </p:spPr>
      </p:pic>
    </p:spTree>
    <p:extLst>
      <p:ext uri="{BB962C8B-B14F-4D97-AF65-F5344CB8AC3E}">
        <p14:creationId xmlns:p14="http://schemas.microsoft.com/office/powerpoint/2010/main" val="29975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0FC4D-53AE-45F2-A915-4FC2964A9A0D}"/>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8C0B8AEE-7469-460E-AD2E-7AD6873A9B7A}"/>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A7A54244-9EBD-4D2F-BCFE-6496208D5508}"/>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63ACEACD-5A0B-480B-9CD4-52934F6CD263}"/>
              </a:ext>
            </a:extLst>
          </p:cNvPr>
          <p:cNvSpPr txBox="1"/>
          <p:nvPr/>
        </p:nvSpPr>
        <p:spPr>
          <a:xfrm>
            <a:off x="457200" y="136525"/>
            <a:ext cx="8229600" cy="4893647"/>
          </a:xfrm>
          <a:prstGeom prst="rect">
            <a:avLst/>
          </a:prstGeom>
          <a:noFill/>
        </p:spPr>
        <p:txBody>
          <a:bodyPr wrap="square" rtlCol="0">
            <a:spAutoFit/>
          </a:bodyPr>
          <a:lstStyle/>
          <a:p>
            <a:r>
              <a:rPr lang="en-US" sz="2400" dirty="0">
                <a:latin typeface="+mj-lt"/>
              </a:rPr>
              <a:t>Your questions –</a:t>
            </a:r>
          </a:p>
          <a:p>
            <a:r>
              <a:rPr lang="en-US" sz="2400" dirty="0">
                <a:latin typeface="+mj-lt"/>
              </a:rPr>
              <a:t>From Tim &amp; Nick</a:t>
            </a:r>
          </a:p>
          <a:p>
            <a:pPr marL="457200" indent="-457200">
              <a:buFont typeface="+mj-lt"/>
              <a:buAutoNum type="arabicPeriod"/>
            </a:pPr>
            <a:r>
              <a:rPr lang="en-US" dirty="0"/>
              <a:t>Questions about HW #3</a:t>
            </a:r>
          </a:p>
          <a:p>
            <a:endParaRPr lang="en-US" dirty="0">
              <a:latin typeface="+mj-lt"/>
            </a:endParaRPr>
          </a:p>
          <a:p>
            <a:r>
              <a:rPr lang="en-US" sz="2400" dirty="0">
                <a:latin typeface="+mj-lt"/>
              </a:rPr>
              <a:t>From Jeanette</a:t>
            </a:r>
          </a:p>
          <a:p>
            <a:pPr marL="342900" indent="-342900">
              <a:buFont typeface="+mj-lt"/>
              <a:buAutoNum type="arabicPeriod"/>
            </a:pPr>
            <a:r>
              <a:rPr lang="en-US" dirty="0"/>
              <a:t>In E = E_CM + E _</a:t>
            </a:r>
            <a:r>
              <a:rPr lang="en-US" dirty="0" err="1"/>
              <a:t>rel</a:t>
            </a:r>
            <a:r>
              <a:rPr lang="en-US" dirty="0"/>
              <a:t>, what does </a:t>
            </a:r>
            <a:r>
              <a:rPr lang="en-US" dirty="0" err="1"/>
              <a:t>rel</a:t>
            </a:r>
            <a:r>
              <a:rPr lang="en-US" dirty="0"/>
              <a:t> mean? Relative?</a:t>
            </a:r>
          </a:p>
          <a:p>
            <a:pPr marL="342900" indent="-342900">
              <a:buFont typeface="+mj-lt"/>
              <a:buAutoNum type="arabicPeriod"/>
            </a:pPr>
            <a:r>
              <a:rPr lang="en-US" dirty="0"/>
              <a:t>Slide 16 - </a:t>
            </a:r>
            <a:r>
              <a:rPr lang="en-US" dirty="0" err="1"/>
              <a:t>E_rel</a:t>
            </a:r>
            <a:r>
              <a:rPr lang="en-US" dirty="0"/>
              <a:t> only has one term, but in slide 14 it had 3 terms. What happened to the other 2 terms?</a:t>
            </a:r>
          </a:p>
          <a:p>
            <a:pPr marL="342900" indent="-342900">
              <a:buFont typeface="+mj-lt"/>
              <a:buAutoNum type="arabicPeriod"/>
            </a:pPr>
            <a:endParaRPr lang="en-US" dirty="0"/>
          </a:p>
          <a:p>
            <a:endParaRPr lang="en-US" dirty="0">
              <a:latin typeface="+mj-lt"/>
            </a:endParaRPr>
          </a:p>
          <a:p>
            <a:r>
              <a:rPr lang="en-US" sz="2400" dirty="0">
                <a:latin typeface="+mj-lt"/>
              </a:rPr>
              <a:t>From Bamidele</a:t>
            </a:r>
          </a:p>
          <a:p>
            <a:r>
              <a:rPr lang="en-US" b="1" dirty="0"/>
              <a:t>Slide 13: </a:t>
            </a:r>
            <a:r>
              <a:rPr lang="en-US" dirty="0"/>
              <a:t>What conditions made the </a:t>
            </a:r>
            <a:r>
              <a:rPr lang="en-US" i="1" dirty="0"/>
              <a:t>m</a:t>
            </a:r>
            <a:r>
              <a:rPr lang="en-US" dirty="0"/>
              <a:t>2 become ½ </a:t>
            </a:r>
            <a:r>
              <a:rPr lang="el-GR" dirty="0"/>
              <a:t>μ|</a:t>
            </a:r>
            <a:r>
              <a:rPr lang="en-US" i="1" dirty="0"/>
              <a:t>v</a:t>
            </a:r>
            <a:r>
              <a:rPr lang="en-US" dirty="0"/>
              <a:t>1−</a:t>
            </a:r>
            <a:r>
              <a:rPr lang="en-US" i="1" dirty="0"/>
              <a:t>v</a:t>
            </a:r>
            <a:r>
              <a:rPr lang="en-US" dirty="0"/>
              <a:t>2|2 </a:t>
            </a:r>
            <a:r>
              <a:rPr lang="en-US" i="1" dirty="0"/>
              <a:t>;            </a:t>
            </a:r>
            <a:r>
              <a:rPr lang="el-GR" dirty="0"/>
              <a:t>μ=</a:t>
            </a:r>
            <a:r>
              <a:rPr lang="en-US" i="1" dirty="0"/>
              <a:t>m</a:t>
            </a:r>
            <a:r>
              <a:rPr lang="en-US" dirty="0"/>
              <a:t>1</a:t>
            </a:r>
            <a:r>
              <a:rPr lang="en-US" i="1" dirty="0"/>
              <a:t>m</a:t>
            </a:r>
            <a:r>
              <a:rPr lang="en-US" dirty="0"/>
              <a:t>2/(</a:t>
            </a:r>
            <a:r>
              <a:rPr lang="en-US" i="1" dirty="0"/>
              <a:t>m</a:t>
            </a:r>
            <a:r>
              <a:rPr lang="en-US" dirty="0"/>
              <a:t>1+</a:t>
            </a:r>
            <a:r>
              <a:rPr lang="en-US" i="1" dirty="0"/>
              <a:t>m</a:t>
            </a:r>
            <a:r>
              <a:rPr lang="en-US" dirty="0"/>
              <a:t>2)</a:t>
            </a:r>
          </a:p>
          <a:p>
            <a:endParaRPr lang="en-US" b="1" dirty="0"/>
          </a:p>
          <a:p>
            <a:r>
              <a:rPr lang="en-US" b="1" dirty="0"/>
              <a:t>Slide 14: </a:t>
            </a:r>
            <a:r>
              <a:rPr lang="en-US" dirty="0"/>
              <a:t>Where does the term for the kinetic energy from angular momentum come from.</a:t>
            </a:r>
          </a:p>
        </p:txBody>
      </p:sp>
    </p:spTree>
    <p:extLst>
      <p:ext uri="{BB962C8B-B14F-4D97-AF65-F5344CB8AC3E}">
        <p14:creationId xmlns:p14="http://schemas.microsoft.com/office/powerpoint/2010/main" val="383317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371E0-A957-40FB-B5C9-A70248D404A8}"/>
              </a:ext>
            </a:extLst>
          </p:cNvPr>
          <p:cNvSpPr>
            <a:spLocks noGrp="1"/>
          </p:cNvSpPr>
          <p:nvPr>
            <p:ph type="dt" sz="half" idx="10"/>
          </p:nvPr>
        </p:nvSpPr>
        <p:spPr/>
        <p:txBody>
          <a:bodyPr/>
          <a:lstStyle/>
          <a:p>
            <a:r>
              <a:rPr lang="en-US"/>
              <a:t>9/04/2020</a:t>
            </a:r>
          </a:p>
        </p:txBody>
      </p:sp>
      <p:sp>
        <p:nvSpPr>
          <p:cNvPr id="3" name="Footer Placeholder 2">
            <a:extLst>
              <a:ext uri="{FF2B5EF4-FFF2-40B4-BE49-F238E27FC236}">
                <a16:creationId xmlns:a16="http://schemas.microsoft.com/office/drawing/2014/main" id="{F2EDB825-E74F-40A6-B10C-481BA821259A}"/>
              </a:ext>
            </a:extLst>
          </p:cNvPr>
          <p:cNvSpPr>
            <a:spLocks noGrp="1"/>
          </p:cNvSpPr>
          <p:nvPr>
            <p:ph type="ftr" sz="quarter" idx="11"/>
          </p:nvPr>
        </p:nvSpPr>
        <p:spPr/>
        <p:txBody>
          <a:bodyPr/>
          <a:lstStyle/>
          <a:p>
            <a:r>
              <a:rPr lang="en-US"/>
              <a:t>PHY 711  Fall 2020 -- Lecture 5</a:t>
            </a:r>
          </a:p>
        </p:txBody>
      </p:sp>
      <p:sp>
        <p:nvSpPr>
          <p:cNvPr id="4" name="Slide Number Placeholder 3">
            <a:extLst>
              <a:ext uri="{FF2B5EF4-FFF2-40B4-BE49-F238E27FC236}">
                <a16:creationId xmlns:a16="http://schemas.microsoft.com/office/drawing/2014/main" id="{1F2181DE-5B7F-4F79-A657-960CA816858B}"/>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C260C959-01E4-4938-92CF-1886DD96A0BE}"/>
              </a:ext>
            </a:extLst>
          </p:cNvPr>
          <p:cNvSpPr txBox="1"/>
          <p:nvPr/>
        </p:nvSpPr>
        <p:spPr>
          <a:xfrm>
            <a:off x="457200" y="228600"/>
            <a:ext cx="8229600" cy="2215991"/>
          </a:xfrm>
          <a:prstGeom prst="rect">
            <a:avLst/>
          </a:prstGeom>
          <a:noFill/>
        </p:spPr>
        <p:txBody>
          <a:bodyPr wrap="square" rtlCol="0">
            <a:spAutoFit/>
          </a:bodyPr>
          <a:lstStyle/>
          <a:p>
            <a:r>
              <a:rPr lang="en-US" sz="2400" dirty="0">
                <a:latin typeface="+mj-lt"/>
              </a:rPr>
              <a:t>From Nick</a:t>
            </a:r>
          </a:p>
          <a:p>
            <a:pPr marL="457200" indent="-457200">
              <a:buFont typeface="+mj-lt"/>
              <a:buAutoNum type="arabicPeriod"/>
            </a:pPr>
            <a:r>
              <a:rPr lang="en-US" dirty="0">
                <a:latin typeface="+mj-lt"/>
              </a:rPr>
              <a:t>The last line on slide 20 of lecture 4...can you clarify?</a:t>
            </a:r>
          </a:p>
          <a:p>
            <a:pPr marL="457200" indent="-457200">
              <a:buFont typeface="+mj-lt"/>
              <a:buAutoNum type="arabicPeriod"/>
            </a:pPr>
            <a:endParaRPr lang="en-US" dirty="0">
              <a:latin typeface="+mj-lt"/>
            </a:endParaRPr>
          </a:p>
          <a:p>
            <a:r>
              <a:rPr lang="en-US" sz="2400" dirty="0">
                <a:latin typeface="+mj-lt"/>
              </a:rPr>
              <a:t>From Derek</a:t>
            </a:r>
          </a:p>
          <a:p>
            <a:r>
              <a:rPr lang="en-US" dirty="0">
                <a:latin typeface="+mj-lt"/>
              </a:rPr>
              <a:t>1. </a:t>
            </a:r>
            <a:r>
              <a:rPr lang="en-US" dirty="0"/>
              <a:t>On slide 14, does the large curve that r(phi) points to represent the trajectory of the scattering particle in the center of mass frame? I'm having difficulty understanding what is being illustrated on that slide.</a:t>
            </a:r>
            <a:endParaRPr lang="en-US" dirty="0">
              <a:latin typeface="+mj-lt"/>
            </a:endParaRPr>
          </a:p>
        </p:txBody>
      </p:sp>
    </p:spTree>
    <p:extLst>
      <p:ext uri="{BB962C8B-B14F-4D97-AF65-F5344CB8AC3E}">
        <p14:creationId xmlns:p14="http://schemas.microsoft.com/office/powerpoint/2010/main" val="293299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683"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7177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44018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684"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150073266"/>
              </p:ext>
            </p:extLst>
          </p:nvPr>
        </p:nvGraphicFramePr>
        <p:xfrm>
          <a:off x="1741488" y="2946400"/>
          <a:ext cx="2767012" cy="646113"/>
        </p:xfrm>
        <a:graphic>
          <a:graphicData uri="http://schemas.openxmlformats.org/presentationml/2006/ole">
            <mc:AlternateContent xmlns:mc="http://schemas.openxmlformats.org/markup-compatibility/2006">
              <mc:Choice xmlns:v="urn:schemas-microsoft-com:vml" Requires="v">
                <p:oleObj spid="_x0000_s3685" name="Equation" r:id="rId9" imgW="1168200" imgH="266400" progId="Equation.DSMT4">
                  <p:embed/>
                </p:oleObj>
              </mc:Choice>
              <mc:Fallback>
                <p:oleObj name="Equation" r:id="rId9" imgW="1168200" imgH="266400" progId="Equation.DSMT4">
                  <p:embed/>
                  <p:pic>
                    <p:nvPicPr>
                      <p:cNvPr id="0" name=""/>
                      <p:cNvPicPr>
                        <a:picLocks noChangeAspect="1" noChangeArrowheads="1"/>
                      </p:cNvPicPr>
                      <p:nvPr/>
                    </p:nvPicPr>
                    <p:blipFill>
                      <a:blip r:embed="rId10"/>
                      <a:srcRect/>
                      <a:stretch>
                        <a:fillRect/>
                      </a:stretch>
                    </p:blipFill>
                    <p:spPr bwMode="auto">
                      <a:xfrm>
                        <a:off x="1741488" y="29464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005598499"/>
              </p:ext>
            </p:extLst>
          </p:nvPr>
        </p:nvGraphicFramePr>
        <p:xfrm>
          <a:off x="3109913" y="3455988"/>
          <a:ext cx="3700462" cy="646112"/>
        </p:xfrm>
        <a:graphic>
          <a:graphicData uri="http://schemas.openxmlformats.org/presentationml/2006/ole">
            <mc:AlternateContent xmlns:mc="http://schemas.openxmlformats.org/markup-compatibility/2006">
              <mc:Choice xmlns:v="urn:schemas-microsoft-com:vml" Requires="v">
                <p:oleObj spid="_x0000_s3686" name="Equation" r:id="rId11" imgW="1562040" imgH="266400" progId="Equation.DSMT4">
                  <p:embed/>
                </p:oleObj>
              </mc:Choice>
              <mc:Fallback>
                <p:oleObj name="Equation" r:id="rId11" imgW="1562040" imgH="266400" progId="Equation.DSMT4">
                  <p:embed/>
                  <p:pic>
                    <p:nvPicPr>
                      <p:cNvPr id="0" name=""/>
                      <p:cNvPicPr>
                        <a:picLocks noChangeAspect="1" noChangeArrowheads="1"/>
                      </p:cNvPicPr>
                      <p:nvPr/>
                    </p:nvPicPr>
                    <p:blipFill>
                      <a:blip r:embed="rId12"/>
                      <a:srcRect/>
                      <a:stretch>
                        <a:fillRect/>
                      </a:stretch>
                    </p:blipFill>
                    <p:spPr bwMode="auto">
                      <a:xfrm>
                        <a:off x="3109913" y="34559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09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9/04/2020</a:t>
            </a:r>
          </a:p>
        </p:txBody>
      </p:sp>
      <p:sp>
        <p:nvSpPr>
          <p:cNvPr id="3" name="Footer Placeholder 2"/>
          <p:cNvSpPr>
            <a:spLocks noGrp="1"/>
          </p:cNvSpPr>
          <p:nvPr>
            <p:ph type="ftr" sz="quarter" idx="11"/>
          </p:nvPr>
        </p:nvSpPr>
        <p:spPr/>
        <p:txBody>
          <a:bodyPr/>
          <a:lstStyle/>
          <a:p>
            <a:r>
              <a:rPr lang="en-US"/>
              <a:t>PHY 711  Fall 2020 --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106"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6854</TotalTime>
  <Words>1427</Words>
  <Application>Microsoft Office PowerPoint</Application>
  <PresentationFormat>On-screen Show (4:3)</PresentationFormat>
  <Paragraphs>262</Paragraphs>
  <Slides>38</Slides>
  <Notes>23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38</vt:i4>
      </vt:variant>
    </vt:vector>
  </HeadingPairs>
  <TitlesOfParts>
    <vt:vector size="46" baseType="lpstr">
      <vt:lpstr>Arial</vt:lpstr>
      <vt:lpstr>Calibri</vt:lpstr>
      <vt:lpstr>Symbol</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389</cp:revision>
  <cp:lastPrinted>2020-09-01T04:23:48Z</cp:lastPrinted>
  <dcterms:created xsi:type="dcterms:W3CDTF">2012-01-10T18:32:24Z</dcterms:created>
  <dcterms:modified xsi:type="dcterms:W3CDTF">2020-09-04T14:57:00Z</dcterms:modified>
</cp:coreProperties>
</file>