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449" r:id="rId3"/>
    <p:sldId id="389" r:id="rId4"/>
    <p:sldId id="450" r:id="rId5"/>
    <p:sldId id="431" r:id="rId6"/>
    <p:sldId id="432" r:id="rId7"/>
    <p:sldId id="433" r:id="rId8"/>
    <p:sldId id="434" r:id="rId9"/>
    <p:sldId id="451" r:id="rId10"/>
    <p:sldId id="435" r:id="rId11"/>
    <p:sldId id="436" r:id="rId12"/>
    <p:sldId id="437" r:id="rId13"/>
    <p:sldId id="454" r:id="rId14"/>
    <p:sldId id="438" r:id="rId15"/>
    <p:sldId id="439" r:id="rId16"/>
    <p:sldId id="452" r:id="rId17"/>
    <p:sldId id="440" r:id="rId18"/>
    <p:sldId id="441" r:id="rId19"/>
    <p:sldId id="442" r:id="rId20"/>
    <p:sldId id="443" r:id="rId21"/>
    <p:sldId id="444" r:id="rId22"/>
    <p:sldId id="445" r:id="rId23"/>
    <p:sldId id="446" r:id="rId24"/>
    <p:sldId id="447" r:id="rId25"/>
    <p:sldId id="448" r:id="rId26"/>
    <p:sldId id="45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0"/>
  </p:normalViewPr>
  <p:slideViewPr>
    <p:cSldViewPr>
      <p:cViewPr varScale="1">
        <p:scale>
          <a:sx n="77" d="100"/>
          <a:sy n="77" d="100"/>
        </p:scale>
        <p:origin x="1406" y="62"/>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8.wmf"/><Relationship Id="rId5" Type="http://schemas.openxmlformats.org/officeDocument/2006/relationships/image" Target="../media/image20.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9/7/2020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9/7/2020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briefly discuss the  analysis of  physics within accelerated reference frames as presented in Chapter 2 of your textbook.</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41254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only one lecture on this topic, but it will come up again later in the course.     On Wednesday, we will jump into the topic of calculus of variation in order to develop mathematical tools that form the backbone of the study of mechanics among other applications.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1328998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“derivate”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a:t>
            </a:r>
            <a:r>
              <a:rPr lang="en-US" dirty="0" err="1"/>
              <a:t>fictictious</a:t>
            </a:r>
            <a:r>
              <a:rPr lang="en-US" dirty="0"/>
              <a:t>”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a:p>
        </p:txBody>
      </p:sp>
    </p:spTree>
    <p:extLst>
      <p:ext uri="{BB962C8B-B14F-4D97-AF65-F5344CB8AC3E}">
        <p14:creationId xmlns:p14="http://schemas.microsoft.com/office/powerpoint/2010/main" val="261626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9/07/2020</a:t>
            </a:r>
          </a:p>
        </p:txBody>
      </p:sp>
      <p:sp>
        <p:nvSpPr>
          <p:cNvPr id="5" name="Footer Placeholder 4"/>
          <p:cNvSpPr>
            <a:spLocks noGrp="1"/>
          </p:cNvSpPr>
          <p:nvPr>
            <p:ph type="ftr" sz="quarter" idx="11"/>
          </p:nvPr>
        </p:nvSpPr>
        <p:spPr/>
        <p:txBody>
          <a:bodyPr/>
          <a:lstStyle/>
          <a:p>
            <a:r>
              <a:rPr lang="en-US"/>
              <a:t>PHY 711  Fall 2020 -- Lecture 6</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9/07/2020</a:t>
            </a:r>
          </a:p>
        </p:txBody>
      </p:sp>
      <p:sp>
        <p:nvSpPr>
          <p:cNvPr id="8" name="Footer Placeholder 7"/>
          <p:cNvSpPr>
            <a:spLocks noGrp="1"/>
          </p:cNvSpPr>
          <p:nvPr>
            <p:ph type="ftr" sz="quarter" idx="11"/>
          </p:nvPr>
        </p:nvSpPr>
        <p:spPr/>
        <p:txBody>
          <a:bodyPr/>
          <a:lstStyle/>
          <a:p>
            <a:r>
              <a:rPr lang="en-US"/>
              <a:t>PHY 711  Fall 2020 -- Lecture 6</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9/07/2020</a:t>
            </a:r>
          </a:p>
        </p:txBody>
      </p:sp>
      <p:sp>
        <p:nvSpPr>
          <p:cNvPr id="4" name="Footer Placeholder 3"/>
          <p:cNvSpPr>
            <a:spLocks noGrp="1"/>
          </p:cNvSpPr>
          <p:nvPr>
            <p:ph type="ftr" sz="quarter" idx="11"/>
          </p:nvPr>
        </p:nvSpPr>
        <p:spPr/>
        <p:txBody>
          <a:bodyPr/>
          <a:lstStyle/>
          <a:p>
            <a:r>
              <a:rPr lang="en-US"/>
              <a:t>PHY 711  Fall 2020 -- Lecture 6</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9/07/2020</a:t>
            </a:r>
          </a:p>
        </p:txBody>
      </p:sp>
      <p:sp>
        <p:nvSpPr>
          <p:cNvPr id="6" name="Footer Placeholder 5"/>
          <p:cNvSpPr>
            <a:spLocks noGrp="1"/>
          </p:cNvSpPr>
          <p:nvPr>
            <p:ph type="ftr" sz="quarter" idx="11"/>
          </p:nvPr>
        </p:nvSpPr>
        <p:spPr/>
        <p:txBody>
          <a:bodyPr/>
          <a:lstStyle/>
          <a:p>
            <a:r>
              <a:rPr lang="en-US"/>
              <a:t>PHY 711  Fall 2020 -- Lecture 6</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9/07/2020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0.wmf"/><Relationship Id="rId3" Type="http://schemas.openxmlformats.org/officeDocument/2006/relationships/notesSlide" Target="../notesSlides/notesSlide7.xml"/><Relationship Id="rId7" Type="http://schemas.openxmlformats.org/officeDocument/2006/relationships/image" Target="../media/image12.wmf"/><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27.wmf"/><Relationship Id="rId5" Type="http://schemas.openxmlformats.org/officeDocument/2006/relationships/image" Target="../media/image11.wmf"/><Relationship Id="rId15" Type="http://schemas.openxmlformats.org/officeDocument/2006/relationships/image" Target="../media/image28.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6.wmf"/><Relationship Id="rId14" Type="http://schemas.openxmlformats.org/officeDocument/2006/relationships/oleObject" Target="../embeddings/oleObject3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4.bin"/><Relationship Id="rId5" Type="http://schemas.openxmlformats.org/officeDocument/2006/relationships/image" Target="../media/image29.wmf"/><Relationship Id="rId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1.wmf"/><Relationship Id="rId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0.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36.bin"/><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38.bin"/><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3.xml"/><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0.png"/><Relationship Id="rId5" Type="http://schemas.openxmlformats.org/officeDocument/2006/relationships/image" Target="../media/image38.wmf"/><Relationship Id="rId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4.xml"/><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42.bin"/><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notesSlide" Target="../notesSlides/notesSlide15.xml"/><Relationship Id="rId7" Type="http://schemas.openxmlformats.org/officeDocument/2006/relationships/oleObject" Target="../embeddings/oleObject45.bin"/><Relationship Id="rId12"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3.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5.wmf"/><Relationship Id="rId4" Type="http://schemas.openxmlformats.org/officeDocument/2006/relationships/image" Target="../media/image40.png"/><Relationship Id="rId9" Type="http://schemas.openxmlformats.org/officeDocument/2006/relationships/oleObject" Target="../embeddings/oleObject46.bin"/></Relationships>
</file>

<file path=ppt/slides/_rels/slide2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16.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48.bin"/><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7.xml"/><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50.bin"/><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3.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3.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56.bin"/><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20.xml"/><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56.wmf"/><Relationship Id="rId5" Type="http://schemas.openxmlformats.org/officeDocument/2006/relationships/oleObject" Target="../embeddings/oleObject57.bin"/><Relationship Id="rId4" Type="http://schemas.openxmlformats.org/officeDocument/2006/relationships/image" Target="../media/image58.gif"/></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7.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3" Type="http://schemas.openxmlformats.org/officeDocument/2006/relationships/notesSlide" Target="../notesSlides/notesSlide5.xml"/><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3.wmf"/><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image" Target="../media/image12.wmf"/><Relationship Id="rId12" Type="http://schemas.openxmlformats.org/officeDocument/2006/relationships/oleObject" Target="../embeddings/oleObject21.bin"/><Relationship Id="rId17" Type="http://schemas.openxmlformats.org/officeDocument/2006/relationships/image" Target="../media/image22.wmf"/><Relationship Id="rId2" Type="http://schemas.openxmlformats.org/officeDocument/2006/relationships/slideLayout" Target="../slideLayouts/slideLayout7.xml"/><Relationship Id="rId16"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19.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8.wmf"/><Relationship Id="rId1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25.bin"/><Relationship Id="rId4"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457200" y="148248"/>
            <a:ext cx="8458200" cy="6509474"/>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100" b="1" dirty="0"/>
          </a:p>
          <a:p>
            <a:pPr algn="ctr"/>
            <a:r>
              <a:rPr lang="en-US" sz="3200" b="1" dirty="0"/>
              <a:t>Discussion notes for Lecture 6</a:t>
            </a:r>
          </a:p>
          <a:p>
            <a:pPr algn="ctr"/>
            <a:endParaRPr lang="en-US" sz="3200" b="1" dirty="0"/>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spid="_x0000_s61928"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spid="_x0000_s61929"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spid="_x0000_s61930"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spid="_x0000_s61931"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1932"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43016768"/>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spid="_x0000_s61933" name="Equation" r:id="rId14" imgW="5130720" imgH="1638000" progId="Equation.DSMT4">
                  <p:embed/>
                </p:oleObj>
              </mc:Choice>
              <mc:Fallback>
                <p:oleObj name="Equation" r:id="rId14" imgW="5130720" imgH="1638000" progId="Equation.DSMT4">
                  <p:embed/>
                  <p:pic>
                    <p:nvPicPr>
                      <p:cNvPr id="0" name=""/>
                      <p:cNvPicPr/>
                      <p:nvPr/>
                    </p:nvPicPr>
                    <p:blipFill>
                      <a:blip r:embed="rId15"/>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spid="_x0000_s62628" name="Equation" r:id="rId4" imgW="3162240" imgH="990360" progId="Equation.DSMT4">
                  <p:embed/>
                </p:oleObj>
              </mc:Choice>
              <mc:Fallback>
                <p:oleObj name="Equation" r:id="rId4" imgW="3162240" imgH="990360" progId="Equation.DSMT4">
                  <p:embed/>
                  <p:pic>
                    <p:nvPicPr>
                      <p:cNvPr id="0" name=""/>
                      <p:cNvPicPr>
                        <a:picLocks noChangeAspect="1" noChangeArrowheads="1"/>
                      </p:cNvPicPr>
                      <p:nvPr/>
                    </p:nvPicPr>
                    <p:blipFill>
                      <a:blip r:embed="rId5"/>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spid="_x0000_s62629" name="Equation" r:id="rId6" imgW="3848040" imgH="1041120" progId="Equation.DSMT4">
                  <p:embed/>
                </p:oleObj>
              </mc:Choice>
              <mc:Fallback>
                <p:oleObj name="Equation" r:id="rId6" imgW="3848040" imgH="1041120" progId="Equation.DSMT4">
                  <p:embed/>
                  <p:pic>
                    <p:nvPicPr>
                      <p:cNvPr id="0" name=""/>
                      <p:cNvPicPr>
                        <a:picLocks noChangeAspect="1" noChangeArrowheads="1"/>
                      </p:cNvPicPr>
                      <p:nvPr/>
                    </p:nvPicPr>
                    <p:blipFill>
                      <a:blip r:embed="rId7"/>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spid="_x0000_s63667" name="Equation" r:id="rId4" imgW="4698720" imgH="1777680" progId="Equation.DSMT4">
                  <p:embed/>
                </p:oleObj>
              </mc:Choice>
              <mc:Fallback>
                <p:oleObj name="Equation" r:id="rId4" imgW="4698720" imgH="1777680" progId="Equation.DSMT4">
                  <p:embed/>
                  <p:pic>
                    <p:nvPicPr>
                      <p:cNvPr id="0" name=""/>
                      <p:cNvPicPr>
                        <a:picLocks noChangeAspect="1" noChangeArrowheads="1"/>
                      </p:cNvPicPr>
                      <p:nvPr/>
                    </p:nvPicPr>
                    <p:blipFill>
                      <a:blip r:embed="rId5"/>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046988"/>
          </a:xfrm>
          <a:prstGeom prst="rect">
            <a:avLst/>
          </a:prstGeom>
          <a:noFill/>
        </p:spPr>
        <p:txBody>
          <a:bodyPr wrap="square" rtlCol="0">
            <a:spAutoFit/>
          </a:bodyPr>
          <a:lstStyle/>
          <a:p>
            <a:r>
              <a:rPr lang="en-US" sz="2400" dirty="0">
                <a:latin typeface="+mj-lt"/>
              </a:rPr>
              <a:t>Have you every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p:txBody>
      </p:sp>
    </p:spTree>
    <p:extLst>
      <p:ext uri="{BB962C8B-B14F-4D97-AF65-F5344CB8AC3E}">
        <p14:creationId xmlns:p14="http://schemas.microsoft.com/office/powerpoint/2010/main" val="41705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pic>
        <p:nvPicPr>
          <p:cNvPr id="337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spid="_x0000_s64672" name="数式" r:id="rId5" imgW="1511280" imgH="812520" progId="Equation.3">
                  <p:embed/>
                </p:oleObj>
              </mc:Choice>
              <mc:Fallback>
                <p:oleObj name="数式" r:id="rId5" imgW="1511280" imgH="812520" progId="Equation.3">
                  <p:embed/>
                  <p:pic>
                    <p:nvPicPr>
                      <p:cNvPr id="0" name=""/>
                      <p:cNvPicPr>
                        <a:picLocks noChangeAspect="1" noChangeArrowheads="1"/>
                      </p:cNvPicPr>
                      <p:nvPr/>
                    </p:nvPicPr>
                    <p:blipFill>
                      <a:blip r:embed="rId6"/>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spid="_x0000_s64673" name="Equation" r:id="rId7" imgW="4406760" imgH="711000" progId="Equation.DSMT4">
                  <p:embed/>
                </p:oleObj>
              </mc:Choice>
              <mc:Fallback>
                <p:oleObj name="Equation" r:id="rId7" imgW="4406760" imgH="711000" progId="Equation.DSMT4">
                  <p:embed/>
                  <p:pic>
                    <p:nvPicPr>
                      <p:cNvPr id="0" name=""/>
                      <p:cNvPicPr>
                        <a:picLocks noChangeAspect="1" noChangeArrowheads="1"/>
                      </p:cNvPicPr>
                      <p:nvPr/>
                    </p:nvPicPr>
                    <p:blipFill>
                      <a:blip r:embed="rId8"/>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spid="_x0000_s65617" name="数式" r:id="rId5" imgW="4330440" imgH="2616120" progId="Equation.3">
                  <p:embed/>
                </p:oleObj>
              </mc:Choice>
              <mc:Fallback>
                <p:oleObj name="数式" r:id="rId5" imgW="4330440" imgH="2616120" progId="Equation.3">
                  <p:embed/>
                  <p:pic>
                    <p:nvPicPr>
                      <p:cNvPr id="0" name=""/>
                      <p:cNvPicPr>
                        <a:picLocks noChangeAspect="1" noChangeArrowheads="1"/>
                      </p:cNvPicPr>
                      <p:nvPr/>
                    </p:nvPicPr>
                    <p:blipFill>
                      <a:blip r:embed="rId6"/>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spid="_x0000_s75789" name="Equation" r:id="rId3" imgW="4012920" imgH="393480" progId="Equation.DSMT4">
                  <p:embed/>
                </p:oleObj>
              </mc:Choice>
              <mc:Fallback>
                <p:oleObj name="Equation" r:id="rId3" imgW="4012920" imgH="393480" progId="Equation.DSMT4">
                  <p:embed/>
                  <p:pic>
                    <p:nvPicPr>
                      <p:cNvPr id="7" name="Object 6"/>
                      <p:cNvPicPr>
                        <a:picLocks noChangeAspect="1" noChangeArrowheads="1"/>
                      </p:cNvPicPr>
                      <p:nvPr/>
                    </p:nvPicPr>
                    <p:blipFill>
                      <a:blip r:embed="rId4"/>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Tree>
    <p:extLst>
      <p:ext uri="{BB962C8B-B14F-4D97-AF65-F5344CB8AC3E}">
        <p14:creationId xmlns:p14="http://schemas.microsoft.com/office/powerpoint/2010/main" val="338370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spid="_x0000_s66720" name="数式" r:id="rId4" imgW="4330440" imgH="482400" progId="Equation.3">
                  <p:embed/>
                </p:oleObj>
              </mc:Choice>
              <mc:Fallback>
                <p:oleObj name="数式" r:id="rId4" imgW="4330440" imgH="482400" progId="Equation.3">
                  <p:embed/>
                  <p:pic>
                    <p:nvPicPr>
                      <p:cNvPr id="0" name=""/>
                      <p:cNvPicPr>
                        <a:picLocks noChangeAspect="1" noChangeArrowheads="1"/>
                      </p:cNvPicPr>
                      <p:nvPr/>
                    </p:nvPicPr>
                    <p:blipFill>
                      <a:blip r:embed="rId5"/>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spid="_x0000_s66721" name="数式" r:id="rId7" imgW="1485720" imgH="177480" progId="Equation.3">
                  <p:embed/>
                </p:oleObj>
              </mc:Choice>
              <mc:Fallback>
                <p:oleObj name="数式" r:id="rId7" imgW="1485720" imgH="177480" progId="Equation.3">
                  <p:embed/>
                  <p:pic>
                    <p:nvPicPr>
                      <p:cNvPr id="0" name=""/>
                      <p:cNvPicPr>
                        <a:picLocks noChangeAspect="1" noChangeArrowheads="1"/>
                      </p:cNvPicPr>
                      <p:nvPr/>
                    </p:nvPicPr>
                    <p:blipFill>
                      <a:blip r:embed="rId8"/>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0121599"/>
              </p:ext>
            </p:extLst>
          </p:nvPr>
        </p:nvGraphicFramePr>
        <p:xfrm>
          <a:off x="860425" y="4114800"/>
          <a:ext cx="6219825" cy="2306638"/>
        </p:xfrm>
        <a:graphic>
          <a:graphicData uri="http://schemas.openxmlformats.org/presentationml/2006/ole">
            <mc:AlternateContent xmlns:mc="http://schemas.openxmlformats.org/markup-compatibility/2006">
              <mc:Choice xmlns:v="urn:schemas-microsoft-com:vml" Requires="v">
                <p:oleObj spid="_x0000_s67744" name="数式" r:id="rId5" imgW="3543120" imgH="1320480" progId="Equation.3">
                  <p:embed/>
                </p:oleObj>
              </mc:Choice>
              <mc:Fallback>
                <p:oleObj name="数式" r:id="rId5" imgW="3543120" imgH="1320480" progId="Equation.3">
                  <p:embed/>
                  <p:pic>
                    <p:nvPicPr>
                      <p:cNvPr id="0" name=""/>
                      <p:cNvPicPr>
                        <a:picLocks noChangeAspect="1" noChangeArrowheads="1"/>
                      </p:cNvPicPr>
                      <p:nvPr/>
                    </p:nvPicPr>
                    <p:blipFill>
                      <a:blip r:embed="rId6"/>
                      <a:srcRect/>
                      <a:stretch>
                        <a:fillRect/>
                      </a:stretch>
                    </p:blipFill>
                    <p:spPr bwMode="auto">
                      <a:xfrm>
                        <a:off x="860425" y="4114800"/>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spid="_x0000_s67745" name="数式" r:id="rId7" imgW="2869920" imgH="482400" progId="Equation.3">
                  <p:embed/>
                </p:oleObj>
              </mc:Choice>
              <mc:Fallback>
                <p:oleObj name="数式" r:id="rId7" imgW="2869920" imgH="482400" progId="Equation.3">
                  <p:embed/>
                  <p:pic>
                    <p:nvPicPr>
                      <p:cNvPr id="0" name=""/>
                      <p:cNvPicPr>
                        <a:picLocks noChangeAspect="1" noChangeArrowheads="1"/>
                      </p:cNvPicPr>
                      <p:nvPr/>
                    </p:nvPicPr>
                    <p:blipFill>
                      <a:blip r:embed="rId8"/>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106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584F1-3492-43C0-8A60-6B25ECD5851A}"/>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D246C758-552D-4A68-9F80-36830342BC76}"/>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20FA14B2-B9B0-468B-87E5-2FAD0E4024C4}"/>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AF33FB6D-2511-4700-8168-66221C3B4CB8}"/>
              </a:ext>
            </a:extLst>
          </p:cNvPr>
          <p:cNvSpPr txBox="1"/>
          <p:nvPr/>
        </p:nvSpPr>
        <p:spPr>
          <a:xfrm>
            <a:off x="152400" y="304800"/>
            <a:ext cx="8534400" cy="4031873"/>
          </a:xfrm>
          <a:prstGeom prst="rect">
            <a:avLst/>
          </a:prstGeom>
          <a:noFill/>
        </p:spPr>
        <p:txBody>
          <a:bodyPr wrap="square" rtlCol="0">
            <a:spAutoFit/>
          </a:bodyPr>
          <a:lstStyle/>
          <a:p>
            <a:r>
              <a:rPr lang="en-US" sz="3200" dirty="0"/>
              <a:t>Schedule for weekly one-on-one meetings</a:t>
            </a:r>
          </a:p>
          <a:p>
            <a:r>
              <a:rPr lang="en-US" sz="3200" dirty="0"/>
              <a:t> </a:t>
            </a:r>
          </a:p>
          <a:p>
            <a:r>
              <a:rPr lang="en-US" sz="3200" dirty="0"/>
              <a:t>Nick – 11 AM Monday (ED/ST)</a:t>
            </a:r>
          </a:p>
          <a:p>
            <a:r>
              <a:rPr lang="en-US" sz="3200" dirty="0"/>
              <a:t>Tim – 9 AM Tuesday</a:t>
            </a:r>
          </a:p>
          <a:p>
            <a:r>
              <a:rPr lang="en-US" sz="3200" dirty="0"/>
              <a:t>Bamidele – 7 PM Tuesday</a:t>
            </a:r>
          </a:p>
          <a:p>
            <a:r>
              <a:rPr lang="en-US" sz="3200" dirty="0" err="1"/>
              <a:t>Zhi</a:t>
            </a:r>
            <a:r>
              <a:rPr lang="en-US" sz="3200" dirty="0"/>
              <a:t>– 9 PM Tuesday </a:t>
            </a:r>
          </a:p>
          <a:p>
            <a:r>
              <a:rPr lang="en-US" sz="3200" dirty="0"/>
              <a:t>Jeanette – 11 AM Friday </a:t>
            </a:r>
          </a:p>
          <a:p>
            <a:r>
              <a:rPr lang="en-US" sz="3200" dirty="0"/>
              <a:t>Derek – 12 PM Friday</a:t>
            </a:r>
            <a:endParaRPr lang="en-US" sz="3200" dirty="0">
              <a:latin typeface="+mj-lt"/>
            </a:endParaRPr>
          </a:p>
        </p:txBody>
      </p:sp>
    </p:spTree>
    <p:extLst>
      <p:ext uri="{BB962C8B-B14F-4D97-AF65-F5344CB8AC3E}">
        <p14:creationId xmlns:p14="http://schemas.microsoft.com/office/powerpoint/2010/main" val="1441196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spid="_x0000_s68856" name="数式" r:id="rId5" imgW="2869920" imgH="482400" progId="Equation.3">
                  <p:embed/>
                </p:oleObj>
              </mc:Choice>
              <mc:Fallback>
                <p:oleObj name="数式" r:id="rId5" imgW="2869920" imgH="482400" progId="Equation.3">
                  <p:embed/>
                  <p:pic>
                    <p:nvPicPr>
                      <p:cNvPr id="0" name=""/>
                      <p:cNvPicPr>
                        <a:picLocks noChangeAspect="1" noChangeArrowheads="1"/>
                      </p:cNvPicPr>
                      <p:nvPr/>
                    </p:nvPicPr>
                    <p:blipFill>
                      <a:blip r:embed="rId6"/>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spid="_x0000_s68857" name="Equation" r:id="rId7" imgW="3987720" imgH="1015920" progId="Equation.DSMT4">
                  <p:embed/>
                </p:oleObj>
              </mc:Choice>
              <mc:Fallback>
                <p:oleObj name="Equation" r:id="rId7" imgW="3987720" imgH="1015920" progId="Equation.DSMT4">
                  <p:embed/>
                  <p:pic>
                    <p:nvPicPr>
                      <p:cNvPr id="0" name=""/>
                      <p:cNvPicPr>
                        <a:picLocks noChangeAspect="1" noChangeArrowheads="1"/>
                      </p:cNvPicPr>
                      <p:nvPr/>
                    </p:nvPicPr>
                    <p:blipFill>
                      <a:blip r:embed="rId8"/>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spid="_x0000_s68858" name="数式" r:id="rId9" imgW="2145960" imgH="1574640" progId="Equation.3">
                  <p:embed/>
                </p:oleObj>
              </mc:Choice>
              <mc:Fallback>
                <p:oleObj name="数式" r:id="rId9" imgW="2145960" imgH="1574640" progId="Equation.3">
                  <p:embed/>
                  <p:pic>
                    <p:nvPicPr>
                      <p:cNvPr id="0" name=""/>
                      <p:cNvPicPr>
                        <a:picLocks noChangeAspect="1" noChangeArrowheads="1"/>
                      </p:cNvPicPr>
                      <p:nvPr/>
                    </p:nvPicPr>
                    <p:blipFill>
                      <a:blip r:embed="rId10"/>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spid="_x0000_s68859" name="Equation" r:id="rId11" imgW="2273040" imgH="203040" progId="Equation.DSMT4">
                  <p:embed/>
                </p:oleObj>
              </mc:Choice>
              <mc:Fallback>
                <p:oleObj name="Equation" r:id="rId11" imgW="2273040" imgH="203040" progId="Equation.DSMT4">
                  <p:embed/>
                  <p:pic>
                    <p:nvPicPr>
                      <p:cNvPr id="0" name=""/>
                      <p:cNvPicPr/>
                      <p:nvPr/>
                    </p:nvPicPr>
                    <p:blipFill>
                      <a:blip r:embed="rId12"/>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spid="_x0000_s69792" name="数式" r:id="rId5" imgW="1307880" imgH="812520" progId="Equation.3">
                  <p:embed/>
                </p:oleObj>
              </mc:Choice>
              <mc:Fallback>
                <p:oleObj name="数式" r:id="rId5" imgW="1307880" imgH="812520" progId="Equation.3">
                  <p:embed/>
                  <p:pic>
                    <p:nvPicPr>
                      <p:cNvPr id="0" name=""/>
                      <p:cNvPicPr>
                        <a:picLocks noChangeAspect="1" noChangeArrowheads="1"/>
                      </p:cNvPicPr>
                      <p:nvPr/>
                    </p:nvPicPr>
                    <p:blipFill>
                      <a:blip r:embed="rId6"/>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spid="_x0000_s69793" name="数式" r:id="rId7" imgW="2095200" imgH="1752480" progId="Equation.3">
                  <p:embed/>
                </p:oleObj>
              </mc:Choice>
              <mc:Fallback>
                <p:oleObj name="数式" r:id="rId7" imgW="2095200" imgH="1752480" progId="Equation.3">
                  <p:embed/>
                  <p:pic>
                    <p:nvPicPr>
                      <p:cNvPr id="0" name=""/>
                      <p:cNvPicPr>
                        <a:picLocks noChangeAspect="1" noChangeArrowheads="1"/>
                      </p:cNvPicPr>
                      <p:nvPr/>
                    </p:nvPicPr>
                    <p:blipFill>
                      <a:blip r:embed="rId8"/>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spid="_x0000_s70816" name="数式" r:id="rId5" imgW="2070000" imgH="1726920" progId="Equation.3">
                  <p:embed/>
                </p:oleObj>
              </mc:Choice>
              <mc:Fallback>
                <p:oleObj name="数式" r:id="rId5" imgW="2070000" imgH="1726920" progId="Equation.3">
                  <p:embed/>
                  <p:pic>
                    <p:nvPicPr>
                      <p:cNvPr id="0" name=""/>
                      <p:cNvPicPr>
                        <a:picLocks noChangeAspect="1" noChangeArrowheads="1"/>
                      </p:cNvPicPr>
                      <p:nvPr/>
                    </p:nvPicPr>
                    <p:blipFill>
                      <a:blip r:embed="rId6"/>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spid="_x0000_s70817" name="数式" r:id="rId7" imgW="3187440" imgH="698400" progId="Equation.3">
                  <p:embed/>
                </p:oleObj>
              </mc:Choice>
              <mc:Fallback>
                <p:oleObj name="数式" r:id="rId7" imgW="3187440" imgH="698400" progId="Equation.3">
                  <p:embed/>
                  <p:pic>
                    <p:nvPicPr>
                      <p:cNvPr id="0" name=""/>
                      <p:cNvPicPr>
                        <a:picLocks noChangeAspect="1" noChangeArrowheads="1"/>
                      </p:cNvPicPr>
                      <p:nvPr/>
                    </p:nvPicPr>
                    <p:blipFill>
                      <a:blip r:embed="rId8"/>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spid="_x0000_s71982" name="数式" r:id="rId4" imgW="2527200" imgH="609480" progId="Equation.3">
                  <p:embed/>
                </p:oleObj>
              </mc:Choice>
              <mc:Fallback>
                <p:oleObj name="数式" r:id="rId4" imgW="2527200" imgH="609480" progId="Equation.3">
                  <p:embed/>
                  <p:pic>
                    <p:nvPicPr>
                      <p:cNvPr id="0" name=""/>
                      <p:cNvPicPr>
                        <a:picLocks noChangeAspect="1" noChangeArrowheads="1"/>
                      </p:cNvPicPr>
                      <p:nvPr/>
                    </p:nvPicPr>
                    <p:blipFill>
                      <a:blip r:embed="rId5"/>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spid="_x0000_s71983"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spid="_x0000_s71984" name="数式" r:id="rId8" imgW="2171520" imgH="825480" progId="Equation.3">
                  <p:embed/>
                </p:oleObj>
              </mc:Choice>
              <mc:Fallback>
                <p:oleObj name="数式" r:id="rId8" imgW="2171520" imgH="825480" progId="Equation.3">
                  <p:embed/>
                  <p:pic>
                    <p:nvPicPr>
                      <p:cNvPr id="0" name=""/>
                      <p:cNvPicPr>
                        <a:picLocks noChangeAspect="1" noChangeArrowheads="1"/>
                      </p:cNvPicPr>
                      <p:nvPr/>
                    </p:nvPicPr>
                    <p:blipFill>
                      <a:blip r:embed="rId9"/>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spid="_x0000_s71985" name="Equation" r:id="rId10" imgW="3047760" imgH="1193760" progId="Equation.DSMT4">
                    <p:embed/>
                  </p:oleObj>
                </mc:Choice>
                <mc:Fallback>
                  <p:oleObj name="Equation" r:id="rId10" imgW="3047760" imgH="1193760" progId="Equation.DSMT4">
                    <p:embed/>
                    <p:pic>
                      <p:nvPicPr>
                        <p:cNvPr id="0" name=""/>
                        <p:cNvPicPr/>
                        <p:nvPr/>
                      </p:nvPicPr>
                      <p:blipFill>
                        <a:blip r:embed="rId11"/>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spid="_x0000_s72785" name="Equation" r:id="rId5" imgW="3288960" imgH="1790640" progId="Equation.DSMT4">
                  <p:embed/>
                </p:oleObj>
              </mc:Choice>
              <mc:Fallback>
                <p:oleObj name="Equation" r:id="rId5" imgW="3288960" imgH="1790640" progId="Equation.DSMT4">
                  <p:embed/>
                  <p:pic>
                    <p:nvPicPr>
                      <p:cNvPr id="0" name=""/>
                      <p:cNvPicPr>
                        <a:picLocks noChangeAspect="1" noChangeArrowheads="1"/>
                      </p:cNvPicPr>
                      <p:nvPr/>
                    </p:nvPicPr>
                    <p:blipFill>
                      <a:blip r:embed="rId6"/>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2" descr="http://www.learner.org/jnorth/images/graphics/mclass/Lat_Long.gif"/>
          <p:cNvPicPr>
            <a:picLocks noChangeAspect="1" noChangeArrowheads="1"/>
          </p:cNvPicPr>
          <p:nvPr/>
        </p:nvPicPr>
        <p:blipFill rotWithShape="1">
          <a:blip r:embed="rId4">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spid="_x0000_s73888" name="Equation" r:id="rId5" imgW="1244520" imgH="291960" progId="Equation.DSMT4">
                  <p:embed/>
                </p:oleObj>
              </mc:Choice>
              <mc:Fallback>
                <p:oleObj name="Equation" r:id="rId5" imgW="1244520" imgH="291960" progId="Equation.DSMT4">
                  <p:embed/>
                  <p:pic>
                    <p:nvPicPr>
                      <p:cNvPr id="0" name=""/>
                      <p:cNvPicPr>
                        <a:picLocks noChangeAspect="1" noChangeArrowheads="1"/>
                      </p:cNvPicPr>
                      <p:nvPr/>
                    </p:nvPicPr>
                    <p:blipFill>
                      <a:blip r:embed="rId6"/>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spid="_x0000_s73889" name="Equation" r:id="rId7" imgW="3098520" imgH="1079280" progId="Equation.DSMT4">
                  <p:embed/>
                </p:oleObj>
              </mc:Choice>
              <mc:Fallback>
                <p:oleObj name="Equation" r:id="rId7" imgW="3098520" imgH="1079280" progId="Equation.DSMT4">
                  <p:embed/>
                  <p:pic>
                    <p:nvPicPr>
                      <p:cNvPr id="0" name=""/>
                      <p:cNvPicPr>
                        <a:picLocks noChangeAspect="1" noChangeArrowheads="1"/>
                      </p:cNvPicPr>
                      <p:nvPr/>
                    </p:nvPicPr>
                    <p:blipFill>
                      <a:blip r:embed="rId8"/>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p>
        </p:txBody>
      </p:sp>
      <p:sp>
        <p:nvSpPr>
          <p:cNvPr id="3" name="Footer Placeholder 2"/>
          <p:cNvSpPr>
            <a:spLocks noGrp="1"/>
          </p:cNvSpPr>
          <p:nvPr>
            <p:ph type="ftr" sz="quarter" idx="11"/>
          </p:nvPr>
        </p:nvSpPr>
        <p:spPr/>
        <p:txBody>
          <a:bodyPr/>
          <a:lstStyle/>
          <a:p>
            <a:r>
              <a:rPr lang="en-US"/>
              <a:t>PHY 711  Fall 2020 -- Lecture 6</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sp>
        <p:nvSpPr>
          <p:cNvPr id="6" name="Right Arrow 5"/>
          <p:cNvSpPr/>
          <p:nvPr/>
        </p:nvSpPr>
        <p:spPr>
          <a:xfrm>
            <a:off x="133971" y="4038600"/>
            <a:ext cx="609600" cy="609600"/>
          </a:xfrm>
          <a:prstGeom prst="rightArrow">
            <a:avLst/>
          </a:prstGeom>
          <a:solidFill>
            <a:srgbClr val="FF00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962ED1-0A4C-4FCE-9044-5F57B65D942C}"/>
              </a:ext>
            </a:extLst>
          </p:cNvPr>
          <p:cNvPicPr>
            <a:picLocks noChangeAspect="1"/>
          </p:cNvPicPr>
          <p:nvPr/>
        </p:nvPicPr>
        <p:blipFill>
          <a:blip r:embed="rId3"/>
          <a:stretch>
            <a:fillRect/>
          </a:stretch>
        </p:blipFill>
        <p:spPr>
          <a:xfrm>
            <a:off x="766762" y="1495424"/>
            <a:ext cx="8161520" cy="3381375"/>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90932-0D18-45CA-BB05-7D64229EA1AF}"/>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D0A7D2BB-1469-4413-A519-130FEDED38D5}"/>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8188D39B-9250-4A73-B6DF-D6D3B6C1C827}"/>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DC73CACD-9AD9-4B88-A413-04484D51E177}"/>
              </a:ext>
            </a:extLst>
          </p:cNvPr>
          <p:cNvSpPr txBox="1"/>
          <p:nvPr/>
        </p:nvSpPr>
        <p:spPr>
          <a:xfrm>
            <a:off x="381000" y="228600"/>
            <a:ext cx="8382000" cy="4708981"/>
          </a:xfrm>
          <a:prstGeom prst="rect">
            <a:avLst/>
          </a:prstGeom>
          <a:noFill/>
        </p:spPr>
        <p:txBody>
          <a:bodyPr wrap="square" rtlCol="0">
            <a:spAutoFit/>
          </a:bodyPr>
          <a:lstStyle/>
          <a:p>
            <a:r>
              <a:rPr lang="en-US" sz="2400" dirty="0">
                <a:latin typeface="+mj-lt"/>
              </a:rPr>
              <a:t>Your questions –</a:t>
            </a:r>
          </a:p>
          <a:p>
            <a:r>
              <a:rPr lang="en-US" sz="2400" dirty="0">
                <a:latin typeface="+mj-lt"/>
              </a:rPr>
              <a:t>From Tim</a:t>
            </a:r>
          </a:p>
          <a:p>
            <a:r>
              <a:rPr lang="en-US" dirty="0"/>
              <a:t>1.  In slide 8 I don't know where the w in the first parentheses comes from on the third line.  </a:t>
            </a:r>
          </a:p>
          <a:p>
            <a:br>
              <a:rPr lang="en-US" dirty="0"/>
            </a:br>
            <a:r>
              <a:rPr lang="en-US" sz="2400" dirty="0"/>
              <a:t>From Nick</a:t>
            </a:r>
          </a:p>
          <a:p>
            <a:pPr marL="342900" indent="-342900">
              <a:buFont typeface="+mj-lt"/>
              <a:buAutoNum type="arabicPeriod"/>
            </a:pPr>
            <a:r>
              <a:rPr lang="en-US" dirty="0">
                <a:latin typeface="+mj-lt"/>
              </a:rPr>
              <a:t>Can you explain the signs with the direction vectors for the final result [of the coordinate rotation]? Why do these point in the negative in the negative y and positive z directions?</a:t>
            </a:r>
          </a:p>
          <a:p>
            <a:pPr marL="342900" indent="-342900">
              <a:buFont typeface="+mj-lt"/>
              <a:buAutoNum type="arabicPeriod"/>
            </a:pPr>
            <a:r>
              <a:rPr lang="en-US" dirty="0">
                <a:latin typeface="+mj-lt"/>
              </a:rPr>
              <a:t>What vector or direction is the [x unit vector] representing?</a:t>
            </a:r>
          </a:p>
          <a:p>
            <a:pPr marL="342900" indent="-342900">
              <a:buFont typeface="+mj-lt"/>
              <a:buAutoNum type="arabicPeriod"/>
            </a:pPr>
            <a:r>
              <a:rPr lang="en-US" dirty="0">
                <a:latin typeface="+mj-lt"/>
              </a:rPr>
              <a:t>What happens to the term[involving the time rate of change of omega] when you are calculating gravity?</a:t>
            </a:r>
          </a:p>
          <a:p>
            <a:pPr marL="342900" indent="-342900">
              <a:buFont typeface="+mj-lt"/>
              <a:buAutoNum type="arabicPeriod"/>
            </a:pPr>
            <a:endParaRPr lang="en-US" dirty="0">
              <a:latin typeface="+mj-lt"/>
            </a:endParaRPr>
          </a:p>
          <a:p>
            <a:r>
              <a:rPr lang="en-US" sz="2400" dirty="0">
                <a:latin typeface="+mj-lt"/>
              </a:rPr>
              <a:t>From Gao</a:t>
            </a:r>
          </a:p>
          <a:p>
            <a:r>
              <a:rPr lang="en-US" dirty="0">
                <a:latin typeface="+mj-lt"/>
              </a:rPr>
              <a:t>1.  What is the meaning of “a” in the equations for accelerated reference frames.</a:t>
            </a:r>
          </a:p>
        </p:txBody>
      </p:sp>
    </p:spTree>
    <p:extLst>
      <p:ext uri="{BB962C8B-B14F-4D97-AF65-F5344CB8AC3E}">
        <p14:creationId xmlns:p14="http://schemas.microsoft.com/office/powerpoint/2010/main" val="205392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spid="_x0000_s58002" name="数式" r:id="rId4" imgW="291960" imgH="241200" progId="Equation.3">
                  <p:embed/>
                </p:oleObj>
              </mc:Choice>
              <mc:Fallback>
                <p:oleObj name="数式" r:id="rId4" imgW="291960" imgH="241200" progId="Equation.3">
                  <p:embed/>
                  <p:pic>
                    <p:nvPicPr>
                      <p:cNvPr id="0" name=""/>
                      <p:cNvPicPr>
                        <a:picLocks noChangeAspect="1" noChangeArrowheads="1"/>
                      </p:cNvPicPr>
                      <p:nvPr/>
                    </p:nvPicPr>
                    <p:blipFill>
                      <a:blip r:embed="rId5"/>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spid="_x0000_s58003" name="数式" r:id="rId6" imgW="469800" imgH="241200" progId="Equation.3">
                  <p:embed/>
                </p:oleObj>
              </mc:Choice>
              <mc:Fallback>
                <p:oleObj name="数式" r:id="rId6" imgW="469800" imgH="241200" progId="Equation.3">
                  <p:embed/>
                  <p:pic>
                    <p:nvPicPr>
                      <p:cNvPr id="0" name=""/>
                      <p:cNvPicPr>
                        <a:picLocks noChangeAspect="1" noChangeArrowheads="1"/>
                      </p:cNvPicPr>
                      <p:nvPr/>
                    </p:nvPicPr>
                    <p:blipFill>
                      <a:blip r:embed="rId7"/>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spid="_x0000_s58004" name="数式" r:id="rId8" imgW="164880" imgH="228600" progId="Equation.3">
                    <p:embed/>
                  </p:oleObj>
                </mc:Choice>
                <mc:Fallback>
                  <p:oleObj name="数式" r:id="rId8" imgW="164880" imgH="228600" progId="Equation.3">
                    <p:embed/>
                    <p:pic>
                      <p:nvPicPr>
                        <p:cNvPr id="0" name=""/>
                        <p:cNvPicPr>
                          <a:picLocks noChangeAspect="1" noChangeArrowheads="1"/>
                        </p:cNvPicPr>
                        <p:nvPr/>
                      </p:nvPicPr>
                      <p:blipFill>
                        <a:blip r:embed="rId9"/>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05" name="数式" r:id="rId10" imgW="164880" imgH="228600" progId="Equation.3">
                    <p:embed/>
                  </p:oleObj>
                </mc:Choice>
                <mc:Fallback>
                  <p:oleObj name="数式" r:id="rId10" imgW="164880" imgH="228600" progId="Equation.3">
                    <p:embed/>
                    <p:pic>
                      <p:nvPicPr>
                        <p:cNvPr id="0" name=""/>
                        <p:cNvPicPr>
                          <a:picLocks noChangeAspect="1" noChangeArrowheads="1"/>
                        </p:cNvPicPr>
                        <p:nvPr/>
                      </p:nvPicPr>
                      <p:blipFill>
                        <a:blip r:embed="rId11"/>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06" name="数式" r:id="rId12" imgW="164880" imgH="241200" progId="Equation.3">
                    <p:embed/>
                  </p:oleObj>
                </mc:Choice>
                <mc:Fallback>
                  <p:oleObj name="数式" r:id="rId12" imgW="164880" imgH="241200" progId="Equation.3">
                    <p:embed/>
                    <p:pic>
                      <p:nvPicPr>
                        <p:cNvPr id="0" name=""/>
                        <p:cNvPicPr>
                          <a:picLocks noChangeAspect="1" noChangeArrowheads="1"/>
                        </p:cNvPicPr>
                        <p:nvPr/>
                      </p:nvPicPr>
                      <p:blipFill>
                        <a:blip r:embed="rId13"/>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spid="_x0000_s58007" name="数式" r:id="rId14" imgW="164880" imgH="228600" progId="Equation.3">
                    <p:embed/>
                  </p:oleObj>
                </mc:Choice>
                <mc:Fallback>
                  <p:oleObj name="数式" r:id="rId14" imgW="164880" imgH="228600" progId="Equation.3">
                    <p:embed/>
                    <p:pic>
                      <p:nvPicPr>
                        <p:cNvPr id="0" name=""/>
                        <p:cNvPicPr>
                          <a:picLocks noChangeAspect="1" noChangeArrowheads="1"/>
                        </p:cNvPicPr>
                        <p:nvPr/>
                      </p:nvPicPr>
                      <p:blipFill>
                        <a:blip r:embed="rId15"/>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spid="_x0000_s58008" name="数式" r:id="rId16" imgW="164880" imgH="228600" progId="Equation.3">
                    <p:embed/>
                  </p:oleObj>
                </mc:Choice>
                <mc:Fallback>
                  <p:oleObj name="数式" r:id="rId16" imgW="164880" imgH="228600" progId="Equation.3">
                    <p:embed/>
                    <p:pic>
                      <p:nvPicPr>
                        <p:cNvPr id="0" name=""/>
                        <p:cNvPicPr>
                          <a:picLocks noChangeAspect="1" noChangeArrowheads="1"/>
                        </p:cNvPicPr>
                        <p:nvPr/>
                      </p:nvPicPr>
                      <p:blipFill>
                        <a:blip r:embed="rId17"/>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spid="_x0000_s58009" name="数式" r:id="rId18" imgW="164880" imgH="241200" progId="Equation.3">
                    <p:embed/>
                  </p:oleObj>
                </mc:Choice>
                <mc:Fallback>
                  <p:oleObj name="数式" r:id="rId18" imgW="164880" imgH="241200" progId="Equation.3">
                    <p:embed/>
                    <p:pic>
                      <p:nvPicPr>
                        <p:cNvPr id="0" name=""/>
                        <p:cNvPicPr>
                          <a:picLocks noChangeAspect="1" noChangeArrowheads="1"/>
                        </p:cNvPicPr>
                        <p:nvPr/>
                      </p:nvPicPr>
                      <p:blipFill>
                        <a:blip r:embed="rId19"/>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34402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spid="_x0000_s58452" name="Equation" r:id="rId4" imgW="4178160" imgH="2361960" progId="Equation.DSMT4">
                  <p:embed/>
                </p:oleObj>
              </mc:Choice>
              <mc:Fallback>
                <p:oleObj name="Equation" r:id="rId4" imgW="4178160" imgH="2361960" progId="Equation.DSMT4">
                  <p:embed/>
                  <p:pic>
                    <p:nvPicPr>
                      <p:cNvPr id="0" name=""/>
                      <p:cNvPicPr>
                        <a:picLocks noChangeAspect="1" noChangeArrowheads="1"/>
                      </p:cNvPicPr>
                      <p:nvPr/>
                    </p:nvPicPr>
                    <p:blipFill>
                      <a:blip r:embed="rId5"/>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spid="_x0000_s59914"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spid="_x0000_s59915"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spid="_x0000_s59916"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spid="_x0000_s59917" name="数式" r:id="rId10" imgW="241200" imgH="215640" progId="Equation.3">
                  <p:embed/>
                </p:oleObj>
              </mc:Choice>
              <mc:Fallback>
                <p:oleObj name="数式" r:id="rId10" imgW="241200" imgH="215640" progId="Equation.3">
                  <p:embed/>
                  <p:pic>
                    <p:nvPicPr>
                      <p:cNvPr id="0" name=""/>
                      <p:cNvPicPr>
                        <a:picLocks noChangeAspect="1" noChangeArrowheads="1"/>
                      </p:cNvPicPr>
                      <p:nvPr/>
                    </p:nvPicPr>
                    <p:blipFill>
                      <a:blip r:embed="rId11"/>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spid="_x0000_s59918" name="Equation" r:id="rId12" imgW="1358640" imgH="2577960" progId="Equation.DSMT4">
                  <p:embed/>
                </p:oleObj>
              </mc:Choice>
              <mc:Fallback>
                <p:oleObj name="Equation" r:id="rId12" imgW="1358640" imgH="2577960" progId="Equation.DSMT4">
                  <p:embed/>
                  <p:pic>
                    <p:nvPicPr>
                      <p:cNvPr id="0" name=""/>
                      <p:cNvPicPr>
                        <a:picLocks noChangeAspect="1" noChangeArrowheads="1"/>
                      </p:cNvPicPr>
                      <p:nvPr/>
                    </p:nvPicPr>
                    <p:blipFill>
                      <a:blip r:embed="rId13"/>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spid="_x0000_s59919" name="Equation" r:id="rId14" imgW="1803240" imgH="901440" progId="Equation.DSMT4">
                  <p:embed/>
                </p:oleObj>
              </mc:Choice>
              <mc:Fallback>
                <p:oleObj name="Equation" r:id="rId14" imgW="1803240" imgH="901440" progId="Equation.DSMT4">
                  <p:embed/>
                  <p:pic>
                    <p:nvPicPr>
                      <p:cNvPr id="0" name=""/>
                      <p:cNvPicPr/>
                      <p:nvPr/>
                    </p:nvPicPr>
                    <p:blipFill>
                      <a:blip r:embed="rId15"/>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spid="_x0000_s59920" name="Equation" r:id="rId16" imgW="1765080" imgH="457200" progId="Equation.DSMT4">
                  <p:embed/>
                </p:oleObj>
              </mc:Choice>
              <mc:Fallback>
                <p:oleObj name="Equation" r:id="rId16" imgW="1765080" imgH="457200" progId="Equation.DSMT4">
                  <p:embed/>
                  <p:pic>
                    <p:nvPicPr>
                      <p:cNvPr id="0" name=""/>
                      <p:cNvPicPr/>
                      <p:nvPr/>
                    </p:nvPicPr>
                    <p:blipFill>
                      <a:blip r:embed="rId17"/>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9/07/2020</a:t>
            </a:r>
            <a:endParaRPr lang="en-US" dirty="0"/>
          </a:p>
        </p:txBody>
      </p:sp>
      <p:sp>
        <p:nvSpPr>
          <p:cNvPr id="3" name="Footer Placeholder 2"/>
          <p:cNvSpPr>
            <a:spLocks noGrp="1"/>
          </p:cNvSpPr>
          <p:nvPr>
            <p:ph type="ftr" sz="quarter" idx="11"/>
          </p:nvPr>
        </p:nvSpPr>
        <p:spPr/>
        <p:txBody>
          <a:bodyPr/>
          <a:lstStyle/>
          <a:p>
            <a:r>
              <a:rPr lang="en-US"/>
              <a:t>PHY 711  Fall 2020 --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spid="_x0000_s60922" name="数式" r:id="rId4" imgW="164880" imgH="241200" progId="Equation.3">
                  <p:embed/>
                </p:oleObj>
              </mc:Choice>
              <mc:Fallback>
                <p:oleObj name="数式" r:id="rId4" imgW="164880" imgH="241200" progId="Equation.3">
                  <p:embed/>
                  <p:pic>
                    <p:nvPicPr>
                      <p:cNvPr id="0" name=""/>
                      <p:cNvPicPr>
                        <a:picLocks noChangeAspect="1" noChangeArrowheads="1"/>
                      </p:cNvPicPr>
                      <p:nvPr/>
                    </p:nvPicPr>
                    <p:blipFill>
                      <a:blip r:embed="rId5"/>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spid="_x0000_s60923" name="数式" r:id="rId6" imgW="152280" imgH="215640" progId="Equation.3">
                  <p:embed/>
                </p:oleObj>
              </mc:Choice>
              <mc:Fallback>
                <p:oleObj name="数式" r:id="rId6" imgW="152280" imgH="215640" progId="Equation.3">
                  <p:embed/>
                  <p:pic>
                    <p:nvPicPr>
                      <p:cNvPr id="0" name=""/>
                      <p:cNvPicPr>
                        <a:picLocks noChangeAspect="1" noChangeArrowheads="1"/>
                      </p:cNvPicPr>
                      <p:nvPr/>
                    </p:nvPicPr>
                    <p:blipFill>
                      <a:blip r:embed="rId7"/>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spid="_x0000_s60924" name="Equation" r:id="rId8" imgW="507960" imgH="241200" progId="Equation.DSMT4">
                  <p:embed/>
                </p:oleObj>
              </mc:Choice>
              <mc:Fallback>
                <p:oleObj name="Equation" r:id="rId8" imgW="507960" imgH="241200" progId="Equation.DSMT4">
                  <p:embed/>
                  <p:pic>
                    <p:nvPicPr>
                      <p:cNvPr id="0" name=""/>
                      <p:cNvPicPr>
                        <a:picLocks noChangeAspect="1" noChangeArrowheads="1"/>
                      </p:cNvPicPr>
                      <p:nvPr/>
                    </p:nvPicPr>
                    <p:blipFill>
                      <a:blip r:embed="rId9"/>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spid="_x0000_s60925" name="Equation" r:id="rId10" imgW="495000" imgH="228600" progId="Equation.DSMT4">
                  <p:embed/>
                </p:oleObj>
              </mc:Choice>
              <mc:Fallback>
                <p:oleObj name="Equation" r:id="rId10" imgW="495000" imgH="228600" progId="Equation.DSMT4">
                  <p:embed/>
                  <p:pic>
                    <p:nvPicPr>
                      <p:cNvPr id="0" name=""/>
                      <p:cNvPicPr>
                        <a:picLocks noChangeAspect="1" noChangeArrowheads="1"/>
                      </p:cNvPicPr>
                      <p:nvPr/>
                    </p:nvPicPr>
                    <p:blipFill>
                      <a:blip r:embed="rId11"/>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spid="_x0000_s60926" name="Equation" r:id="rId12" imgW="2984400" imgH="457200" progId="Equation.DSMT4">
                  <p:embed/>
                </p:oleObj>
              </mc:Choice>
              <mc:Fallback>
                <p:oleObj name="Equation" r:id="rId12" imgW="2984400" imgH="457200" progId="Equation.DSMT4">
                  <p:embed/>
                  <p:pic>
                    <p:nvPicPr>
                      <p:cNvPr id="0" name=""/>
                      <p:cNvPicPr>
                        <a:picLocks noChangeAspect="1" noChangeArrowheads="1"/>
                      </p:cNvPicPr>
                      <p:nvPr/>
                    </p:nvPicPr>
                    <p:blipFill>
                      <a:blip r:embed="rId13"/>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spid="_x0000_s60927" name="Equation" r:id="rId14" imgW="6032160" imgH="1815840" progId="Equation.DSMT4">
                  <p:embed/>
                </p:oleObj>
              </mc:Choice>
              <mc:Fallback>
                <p:oleObj name="Equation" r:id="rId14" imgW="6032160" imgH="1815840" progId="Equation.DSMT4">
                  <p:embed/>
                  <p:pic>
                    <p:nvPicPr>
                      <p:cNvPr id="0" name=""/>
                      <p:cNvPicPr/>
                      <p:nvPr/>
                    </p:nvPicPr>
                    <p:blipFill>
                      <a:blip r:embed="rId15"/>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spid="_x0000_s60928" name="Equation" r:id="rId16" imgW="2552400" imgH="228600" progId="Equation.DSMT4">
                  <p:embed/>
                </p:oleObj>
              </mc:Choice>
              <mc:Fallback>
                <p:oleObj name="Equation" r:id="rId16" imgW="2552400" imgH="228600" progId="Equation.DSMT4">
                  <p:embed/>
                  <p:pic>
                    <p:nvPicPr>
                      <p:cNvPr id="0" name=""/>
                      <p:cNvPicPr/>
                      <p:nvPr/>
                    </p:nvPicPr>
                    <p:blipFill>
                      <a:blip r:embed="rId17"/>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9/07/2020</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2020 -- Lecture 6</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9</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spid="_x0000_s74809" name="Equation" r:id="rId3" imgW="6045120" imgH="1815840" progId="Equation.DSMT4">
                  <p:embed/>
                </p:oleObj>
              </mc:Choice>
              <mc:Fallback>
                <p:oleObj name="Equation" r:id="rId3" imgW="6045120" imgH="1815840" progId="Equation.DSMT4">
                  <p:embed/>
                  <p:pic>
                    <p:nvPicPr>
                      <p:cNvPr id="0" name=""/>
                      <p:cNvPicPr/>
                      <p:nvPr/>
                    </p:nvPicPr>
                    <p:blipFill>
                      <a:blip r:embed="rId4"/>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spid="_x0000_s74810" name="Equation" r:id="rId5" imgW="3314520" imgH="749160" progId="Equation.DSMT4">
                  <p:embed/>
                </p:oleObj>
              </mc:Choice>
              <mc:Fallback>
                <p:oleObj name="Equation" r:id="rId5" imgW="3314520" imgH="749160" progId="Equation.DSMT4">
                  <p:embed/>
                  <p:pic>
                    <p:nvPicPr>
                      <p:cNvPr id="0" name=""/>
                      <p:cNvPicPr/>
                      <p:nvPr/>
                    </p:nvPicPr>
                    <p:blipFill>
                      <a:blip r:embed="rId6"/>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2246818922"/>
              </p:ext>
            </p:extLst>
          </p:nvPr>
        </p:nvGraphicFramePr>
        <p:xfrm>
          <a:off x="933450" y="4274310"/>
          <a:ext cx="5031961" cy="1813136"/>
        </p:xfrm>
        <a:graphic>
          <a:graphicData uri="http://schemas.openxmlformats.org/presentationml/2006/ole">
            <mc:AlternateContent xmlns:mc="http://schemas.openxmlformats.org/markup-compatibility/2006">
              <mc:Choice xmlns:v="urn:schemas-microsoft-com:vml" Requires="v">
                <p:oleObj spid="_x0000_s74811" name="Equation" r:id="rId7" imgW="3136680" imgH="1130040" progId="Equation.DSMT4">
                  <p:embed/>
                </p:oleObj>
              </mc:Choice>
              <mc:Fallback>
                <p:oleObj name="Equation" r:id="rId7" imgW="3136680" imgH="1130040" progId="Equation.DSMT4">
                  <p:embed/>
                  <p:pic>
                    <p:nvPicPr>
                      <p:cNvPr id="0" name=""/>
                      <p:cNvPicPr/>
                      <p:nvPr/>
                    </p:nvPicPr>
                    <p:blipFill>
                      <a:blip r:embed="rId8"/>
                      <a:stretch>
                        <a:fillRect/>
                      </a:stretch>
                    </p:blipFill>
                    <p:spPr>
                      <a:xfrm>
                        <a:off x="933450" y="4274310"/>
                        <a:ext cx="5031961" cy="1813136"/>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6229</TotalTime>
  <Words>1134</Words>
  <Application>Microsoft Office PowerPoint</Application>
  <PresentationFormat>On-screen Show (4:3)</PresentationFormat>
  <Paragraphs>209</Paragraphs>
  <Slides>26</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349</cp:revision>
  <cp:lastPrinted>2020-09-05T19:34:59Z</cp:lastPrinted>
  <dcterms:created xsi:type="dcterms:W3CDTF">2012-01-10T18:32:24Z</dcterms:created>
  <dcterms:modified xsi:type="dcterms:W3CDTF">2020-09-07T15:33:48Z</dcterms:modified>
</cp:coreProperties>
</file>