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96" r:id="rId2"/>
    <p:sldId id="389" r:id="rId3"/>
    <p:sldId id="431" r:id="rId4"/>
    <p:sldId id="432" r:id="rId5"/>
    <p:sldId id="433" r:id="rId6"/>
    <p:sldId id="434" r:id="rId7"/>
    <p:sldId id="435" r:id="rId8"/>
    <p:sldId id="436" r:id="rId9"/>
    <p:sldId id="437" r:id="rId10"/>
    <p:sldId id="438" r:id="rId11"/>
    <p:sldId id="439" r:id="rId12"/>
    <p:sldId id="440" r:id="rId13"/>
    <p:sldId id="441" r:id="rId14"/>
    <p:sldId id="442" r:id="rId15"/>
    <p:sldId id="443" r:id="rId16"/>
    <p:sldId id="444" r:id="rId17"/>
    <p:sldId id="445" r:id="rId18"/>
    <p:sldId id="446" r:id="rId19"/>
    <p:sldId id="447" r:id="rId20"/>
    <p:sldId id="448"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60"/>
  </p:normalViewPr>
  <p:slideViewPr>
    <p:cSldViewPr>
      <p:cViewPr varScale="1">
        <p:scale>
          <a:sx n="77" d="100"/>
          <a:sy n="77" d="100"/>
        </p:scale>
        <p:origin x="1406" y="62"/>
      </p:cViewPr>
      <p:guideLst>
        <p:guide orient="horz" pos="2160"/>
        <p:guide pos="2880"/>
      </p:guideLst>
    </p:cSldViewPr>
  </p:slideViewPr>
  <p:notesTextViewPr>
    <p:cViewPr>
      <p:scale>
        <a:sx n="1" d="1"/>
        <a:sy n="1" d="1"/>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9/5/2020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9/5/2020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briefly discuss the  analysis of  physics within accelerated reference frames as presented in Chapter 2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now our case, standing or sitting on the surface of the rotating earth (neglecting other details like orbiting the sun).   F’ is the support force meaning the floor on which we are standing/sitting and its support due to earth’s crust.</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341254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1264231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interesting example designed to show the effects of the earth’s rotation.</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206145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2856707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pendulum motion in the given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2461266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Simplifying the equations for the dominant terms.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1743824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98080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Solving the differential equations.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242824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 and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1176609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275325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plan only one lecture on this topic, but it will come up again later in the course.     On Wednesday, we will jump into the topic of calculus of variation in order to develop mathematical tools that form the backbone of the study of mechanics among other applications.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a:p>
        </p:txBody>
      </p:sp>
    </p:spTree>
    <p:extLst>
      <p:ext uri="{BB962C8B-B14F-4D97-AF65-F5344CB8AC3E}">
        <p14:creationId xmlns:p14="http://schemas.microsoft.com/office/powerpoint/2010/main" val="1328998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interesting to estimate the effects in different parts of the globe.   Note that theta is defined for the polar angle, while if you look up your latitude </a:t>
            </a:r>
            <a:r>
              <a:rPr lang="en-US"/>
              <a:t>you will find 90-theta.</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4256169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“inertial” frame of reference, we mean a reference frame that is either stationary or is moving at constant velocity.  A non-inertial frame of reference is the opposite.</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409919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 is how analyze quantities such as a vector V in the two frames of reference.    The vector V may vary in time and its components </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71379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omega is a vector whose magnitude is the time rate of change of rotation of the coordinate frame and whose direction is pointing along the axis of rotation (in this case the x-axis.</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253517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“derivate”  the cross product relation using the expression for finite rotation and then expanding to infinitesimal angle </a:t>
            </a:r>
            <a:r>
              <a:rPr lang="en-US" dirty="0" err="1"/>
              <a:t>dOmega</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213244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previous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71808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established how to analyze the first time derivative, we apply the time derivative to the result in order to analyze the second time derivative (acceleration).</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333894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highlighted terms are often called “</a:t>
            </a:r>
            <a:r>
              <a:rPr lang="en-US" dirty="0" err="1"/>
              <a:t>fictictious</a:t>
            </a:r>
            <a:r>
              <a:rPr lang="en-US" dirty="0"/>
              <a:t>” forces.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261626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9/07/2020</a:t>
            </a:r>
          </a:p>
        </p:txBody>
      </p:sp>
      <p:sp>
        <p:nvSpPr>
          <p:cNvPr id="5" name="Footer Placeholder 4"/>
          <p:cNvSpPr>
            <a:spLocks noGrp="1"/>
          </p:cNvSpPr>
          <p:nvPr>
            <p:ph type="ftr" sz="quarter" idx="11"/>
          </p:nvPr>
        </p:nvSpPr>
        <p:spPr/>
        <p:txBody>
          <a:bodyPr/>
          <a:lstStyle/>
          <a:p>
            <a:r>
              <a:rPr lang="en-US"/>
              <a:t>PHY 711  Fall 2020 --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9/07/2020</a:t>
            </a:r>
          </a:p>
        </p:txBody>
      </p:sp>
      <p:sp>
        <p:nvSpPr>
          <p:cNvPr id="5" name="Footer Placeholder 4"/>
          <p:cNvSpPr>
            <a:spLocks noGrp="1"/>
          </p:cNvSpPr>
          <p:nvPr>
            <p:ph type="ftr" sz="quarter" idx="11"/>
          </p:nvPr>
        </p:nvSpPr>
        <p:spPr/>
        <p:txBody>
          <a:bodyPr/>
          <a:lstStyle/>
          <a:p>
            <a:r>
              <a:rPr lang="en-US"/>
              <a:t>PHY 711  Fall 2020 --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9/07/2020</a:t>
            </a:r>
          </a:p>
        </p:txBody>
      </p:sp>
      <p:sp>
        <p:nvSpPr>
          <p:cNvPr id="5" name="Footer Placeholder 4"/>
          <p:cNvSpPr>
            <a:spLocks noGrp="1"/>
          </p:cNvSpPr>
          <p:nvPr>
            <p:ph type="ftr" sz="quarter" idx="11"/>
          </p:nvPr>
        </p:nvSpPr>
        <p:spPr/>
        <p:txBody>
          <a:bodyPr/>
          <a:lstStyle/>
          <a:p>
            <a:r>
              <a:rPr lang="en-US"/>
              <a:t>PHY 711  Fall 2020 --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9/07/2020</a:t>
            </a:r>
          </a:p>
        </p:txBody>
      </p:sp>
      <p:sp>
        <p:nvSpPr>
          <p:cNvPr id="5" name="Footer Placeholder 4"/>
          <p:cNvSpPr>
            <a:spLocks noGrp="1"/>
          </p:cNvSpPr>
          <p:nvPr>
            <p:ph type="ftr" sz="quarter" idx="11"/>
          </p:nvPr>
        </p:nvSpPr>
        <p:spPr/>
        <p:txBody>
          <a:bodyPr/>
          <a:lstStyle/>
          <a:p>
            <a:r>
              <a:rPr lang="en-US"/>
              <a:t>PHY 711  Fall 2020 --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9/07/2020</a:t>
            </a:r>
          </a:p>
        </p:txBody>
      </p:sp>
      <p:sp>
        <p:nvSpPr>
          <p:cNvPr id="5" name="Footer Placeholder 4"/>
          <p:cNvSpPr>
            <a:spLocks noGrp="1"/>
          </p:cNvSpPr>
          <p:nvPr>
            <p:ph type="ftr" sz="quarter" idx="11"/>
          </p:nvPr>
        </p:nvSpPr>
        <p:spPr/>
        <p:txBody>
          <a:bodyPr/>
          <a:lstStyle/>
          <a:p>
            <a:r>
              <a:rPr lang="en-US"/>
              <a:t>PHY 711  Fall 2020 --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9/07/2020</a:t>
            </a:r>
          </a:p>
        </p:txBody>
      </p:sp>
      <p:sp>
        <p:nvSpPr>
          <p:cNvPr id="6" name="Footer Placeholder 5"/>
          <p:cNvSpPr>
            <a:spLocks noGrp="1"/>
          </p:cNvSpPr>
          <p:nvPr>
            <p:ph type="ftr" sz="quarter" idx="11"/>
          </p:nvPr>
        </p:nvSpPr>
        <p:spPr/>
        <p:txBody>
          <a:bodyPr/>
          <a:lstStyle/>
          <a:p>
            <a:r>
              <a:rPr lang="en-US"/>
              <a:t>PHY 711  Fall 2020 --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9/07/2020</a:t>
            </a:r>
          </a:p>
        </p:txBody>
      </p:sp>
      <p:sp>
        <p:nvSpPr>
          <p:cNvPr id="8" name="Footer Placeholder 7"/>
          <p:cNvSpPr>
            <a:spLocks noGrp="1"/>
          </p:cNvSpPr>
          <p:nvPr>
            <p:ph type="ftr" sz="quarter" idx="11"/>
          </p:nvPr>
        </p:nvSpPr>
        <p:spPr/>
        <p:txBody>
          <a:bodyPr/>
          <a:lstStyle/>
          <a:p>
            <a:r>
              <a:rPr lang="en-US"/>
              <a:t>PHY 711  Fall 2020 -- Lecture 6</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9/07/2020</a:t>
            </a:r>
          </a:p>
        </p:txBody>
      </p:sp>
      <p:sp>
        <p:nvSpPr>
          <p:cNvPr id="4" name="Footer Placeholder 3"/>
          <p:cNvSpPr>
            <a:spLocks noGrp="1"/>
          </p:cNvSpPr>
          <p:nvPr>
            <p:ph type="ftr" sz="quarter" idx="11"/>
          </p:nvPr>
        </p:nvSpPr>
        <p:spPr/>
        <p:txBody>
          <a:bodyPr/>
          <a:lstStyle/>
          <a:p>
            <a:r>
              <a:rPr lang="en-US"/>
              <a:t>PHY 711  Fall 2020 -- Lecture 6</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p>
        </p:txBody>
      </p:sp>
      <p:sp>
        <p:nvSpPr>
          <p:cNvPr id="3" name="Footer Placeholder 2"/>
          <p:cNvSpPr>
            <a:spLocks noGrp="1"/>
          </p:cNvSpPr>
          <p:nvPr>
            <p:ph type="ftr" sz="quarter" idx="11"/>
          </p:nvPr>
        </p:nvSpPr>
        <p:spPr/>
        <p:txBody>
          <a:bodyPr/>
          <a:lstStyle/>
          <a:p>
            <a:r>
              <a:rPr lang="en-US"/>
              <a:t>PHY 711  Fall 2020 --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9/07/2020</a:t>
            </a:r>
          </a:p>
        </p:txBody>
      </p:sp>
      <p:sp>
        <p:nvSpPr>
          <p:cNvPr id="6" name="Footer Placeholder 5"/>
          <p:cNvSpPr>
            <a:spLocks noGrp="1"/>
          </p:cNvSpPr>
          <p:nvPr>
            <p:ph type="ftr" sz="quarter" idx="11"/>
          </p:nvPr>
        </p:nvSpPr>
        <p:spPr/>
        <p:txBody>
          <a:bodyPr/>
          <a:lstStyle/>
          <a:p>
            <a:r>
              <a:rPr lang="en-US"/>
              <a:t>PHY 711  Fall 2020 --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9/07/2020</a:t>
            </a:r>
          </a:p>
        </p:txBody>
      </p:sp>
      <p:sp>
        <p:nvSpPr>
          <p:cNvPr id="6" name="Footer Placeholder 5"/>
          <p:cNvSpPr>
            <a:spLocks noGrp="1"/>
          </p:cNvSpPr>
          <p:nvPr>
            <p:ph type="ftr" sz="quarter" idx="11"/>
          </p:nvPr>
        </p:nvSpPr>
        <p:spPr/>
        <p:txBody>
          <a:bodyPr/>
          <a:lstStyle/>
          <a:p>
            <a:r>
              <a:rPr lang="en-US"/>
              <a:t>PHY 711  Fall 2020 --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9/07/2020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0.xml"/><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32.bin"/><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34.bin"/><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si.edu/Encyclopedia_SI/nmah/pendulum.ht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13.xml"/><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1.png"/><Relationship Id="rId5" Type="http://schemas.openxmlformats.org/officeDocument/2006/relationships/image" Target="../media/image29.wmf"/><Relationship Id="rId4" Type="http://schemas.openxmlformats.org/officeDocument/2006/relationships/oleObject" Target="../embeddings/oleObject35.bin"/></Relationships>
</file>

<file path=ppt/slides/_rels/slide1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4.xml"/><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2.wmf"/><Relationship Id="rId5" Type="http://schemas.openxmlformats.org/officeDocument/2006/relationships/oleObject" Target="../embeddings/oleObject37.bin"/><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15.xml"/><Relationship Id="rId7"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4.wmf"/><Relationship Id="rId5" Type="http://schemas.openxmlformats.org/officeDocument/2006/relationships/oleObject" Target="../embeddings/oleObject39.bin"/><Relationship Id="rId10" Type="http://schemas.openxmlformats.org/officeDocument/2006/relationships/image" Target="../media/image36.wmf"/><Relationship Id="rId4" Type="http://schemas.openxmlformats.org/officeDocument/2006/relationships/image" Target="../media/image31.png"/><Relationship Id="rId9" Type="http://schemas.openxmlformats.org/officeDocument/2006/relationships/oleObject" Target="../embeddings/oleObject41.bin"/></Relationships>
</file>

<file path=ppt/slides/_rels/slide16.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16.xml"/><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7.wmf"/><Relationship Id="rId5" Type="http://schemas.openxmlformats.org/officeDocument/2006/relationships/oleObject" Target="../embeddings/oleObject42.bin"/><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17.xml"/><Relationship Id="rId7"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9.wmf"/><Relationship Id="rId5" Type="http://schemas.openxmlformats.org/officeDocument/2006/relationships/oleObject" Target="../embeddings/oleObject44.bin"/><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18.xml"/><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47.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43.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5.wmf"/><Relationship Id="rId5" Type="http://schemas.openxmlformats.org/officeDocument/2006/relationships/oleObject" Target="../embeddings/oleObject50.bin"/><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20.xml"/><Relationship Id="rId7"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46.wmf"/><Relationship Id="rId5" Type="http://schemas.openxmlformats.org/officeDocument/2006/relationships/oleObject" Target="../embeddings/oleObject51.bin"/><Relationship Id="rId4" Type="http://schemas.openxmlformats.org/officeDocument/2006/relationships/image" Target="../media/image48.gi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18" Type="http://schemas.openxmlformats.org/officeDocument/2006/relationships/oleObject" Target="../embeddings/oleObject8.bin"/><Relationship Id="rId3" Type="http://schemas.openxmlformats.org/officeDocument/2006/relationships/notesSlide" Target="../notesSlides/notesSlide3.xml"/><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 Type="http://schemas.openxmlformats.org/officeDocument/2006/relationships/slideLayout" Target="../slideLayouts/slideLayout7.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19"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5.wmf"/><Relationship Id="rId3" Type="http://schemas.openxmlformats.org/officeDocument/2006/relationships/notesSlide" Target="../notesSlides/notesSlide5.xml"/><Relationship Id="rId7" Type="http://schemas.openxmlformats.org/officeDocument/2006/relationships/image" Target="../media/image12.wmf"/><Relationship Id="rId12" Type="http://schemas.openxmlformats.org/officeDocument/2006/relationships/oleObject" Target="../embeddings/oleObject14.bin"/><Relationship Id="rId17"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oleObject" Target="../embeddings/oleObject16.bin"/><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3.wmf"/><Relationship Id="rId14" Type="http://schemas.openxmlformats.org/officeDocument/2006/relationships/oleObject" Target="../embeddings/oleObject15.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18.wmf"/><Relationship Id="rId3" Type="http://schemas.openxmlformats.org/officeDocument/2006/relationships/notesSlide" Target="../notesSlides/notesSlide6.xml"/><Relationship Id="rId7" Type="http://schemas.openxmlformats.org/officeDocument/2006/relationships/image" Target="../media/image12.wmf"/><Relationship Id="rId12"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9.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13.wmf"/><Relationship Id="rId14" Type="http://schemas.openxmlformats.org/officeDocument/2006/relationships/oleObject" Target="../embeddings/oleObject2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18.wmf"/><Relationship Id="rId3" Type="http://schemas.openxmlformats.org/officeDocument/2006/relationships/notesSlide" Target="../notesSlides/notesSlide7.xml"/><Relationship Id="rId7" Type="http://schemas.openxmlformats.org/officeDocument/2006/relationships/image" Target="../media/image12.wmf"/><Relationship Id="rId12"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4.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20.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13.wmf"/><Relationship Id="rId14" Type="http://schemas.openxmlformats.org/officeDocument/2006/relationships/oleObject" Target="../embeddings/oleObject28.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30.bin"/><Relationship Id="rId5" Type="http://schemas.openxmlformats.org/officeDocument/2006/relationships/image" Target="../media/image21.wmf"/><Relationship Id="rId4" Type="http://schemas.openxmlformats.org/officeDocument/2006/relationships/oleObject" Target="../embeddings/oleObject2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3.wmf"/><Relationship Id="rId4" Type="http://schemas.openxmlformats.org/officeDocument/2006/relationships/oleObject" Target="../embeddings/oleObject3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p>
        </p:txBody>
      </p:sp>
      <p:sp>
        <p:nvSpPr>
          <p:cNvPr id="3" name="Footer Placeholder 2"/>
          <p:cNvSpPr>
            <a:spLocks noGrp="1"/>
          </p:cNvSpPr>
          <p:nvPr>
            <p:ph type="ftr" sz="quarter" idx="11"/>
          </p:nvPr>
        </p:nvSpPr>
        <p:spPr/>
        <p:txBody>
          <a:bodyPr/>
          <a:lstStyle/>
          <a:p>
            <a:r>
              <a:rPr lang="en-US"/>
              <a:t>PHY 711  Fall 2020 --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457200" y="148248"/>
            <a:ext cx="8458200" cy="592469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(occasionally) in Olin 103</a:t>
            </a:r>
          </a:p>
          <a:p>
            <a:pPr algn="ctr"/>
            <a:endParaRPr lang="en-US" sz="1100" b="1" dirty="0"/>
          </a:p>
          <a:p>
            <a:pPr algn="ctr"/>
            <a:r>
              <a:rPr lang="en-US" sz="3200" b="1" dirty="0"/>
              <a:t>Plan for Lecture 6: -- Chapter 2 of F  &amp; W</a:t>
            </a:r>
          </a:p>
          <a:p>
            <a:pPr algn="ctr"/>
            <a:endParaRPr lang="en-US" sz="2400" b="1" dirty="0"/>
          </a:p>
          <a:p>
            <a:pPr marL="457200" indent="-457200">
              <a:spcBef>
                <a:spcPts val="1200"/>
              </a:spcBef>
              <a:buFont typeface="+mj-lt"/>
              <a:buAutoNum type="arabicPeriod"/>
            </a:pPr>
            <a:r>
              <a:rPr lang="en-US" sz="2400" b="1" dirty="0">
                <a:solidFill>
                  <a:schemeClr val="folHlink"/>
                </a:solidFill>
              </a:rPr>
              <a:t>Physics analyzed in accelerated coordinate frames</a:t>
            </a:r>
          </a:p>
          <a:p>
            <a:pPr lvl="2" indent="-457200">
              <a:spcBef>
                <a:spcPct val="50000"/>
              </a:spcBef>
              <a:buFont typeface="+mj-lt"/>
              <a:buAutoNum type="alphaLcPeriod"/>
            </a:pPr>
            <a:r>
              <a:rPr lang="en-US" sz="2400" b="1" dirty="0">
                <a:solidFill>
                  <a:schemeClr val="folHlink"/>
                </a:solidFill>
              </a:rPr>
              <a:t>Linear acceleration</a:t>
            </a:r>
          </a:p>
          <a:p>
            <a:pPr lvl="2" indent="-457200">
              <a:spcBef>
                <a:spcPct val="50000"/>
              </a:spcBef>
              <a:buFont typeface="+mj-lt"/>
              <a:buAutoNum type="alphaLcPeriod"/>
            </a:pPr>
            <a:r>
              <a:rPr lang="en-US" sz="2400" b="1" dirty="0">
                <a:solidFill>
                  <a:schemeClr val="folHlink"/>
                </a:solidFill>
              </a:rPr>
              <a:t>Angular acceleration</a:t>
            </a:r>
          </a:p>
          <a:p>
            <a:pPr lvl="2" indent="-457200">
              <a:spcBef>
                <a:spcPct val="50000"/>
              </a:spcBef>
              <a:buFont typeface="+mj-lt"/>
              <a:buAutoNum type="alphaLcPeriod"/>
            </a:pPr>
            <a:r>
              <a:rPr lang="en-US" sz="2400" b="1" dirty="0">
                <a:solidFill>
                  <a:schemeClr val="folHlink"/>
                </a:solidFill>
              </a:rPr>
              <a:t>Foucault pendulum</a:t>
            </a:r>
          </a:p>
          <a:p>
            <a:pPr marL="514350" indent="-514350">
              <a:spcBef>
                <a:spcPts val="1200"/>
              </a:spcBef>
              <a:buFont typeface="+mj-lt"/>
              <a:buAutoNum type="arabicPeriod"/>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pic>
        <p:nvPicPr>
          <p:cNvPr id="337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399" t="57117" r="46836" b="10092"/>
          <a:stretch/>
        </p:blipFill>
        <p:spPr bwMode="auto">
          <a:xfrm>
            <a:off x="762000" y="990600"/>
            <a:ext cx="4354739" cy="40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04800"/>
            <a:ext cx="7620000" cy="461665"/>
          </a:xfrm>
          <a:prstGeom prst="rect">
            <a:avLst/>
          </a:prstGeom>
          <a:noFill/>
        </p:spPr>
        <p:txBody>
          <a:bodyPr wrap="square" rtlCol="0">
            <a:spAutoFit/>
          </a:bodyPr>
          <a:lstStyle/>
          <a:p>
            <a:r>
              <a:rPr lang="en-US" sz="2400" dirty="0">
                <a:latin typeface="+mj-lt"/>
              </a:rPr>
              <a:t>Motion on the surface of the Earth:</a:t>
            </a:r>
          </a:p>
        </p:txBody>
      </p:sp>
      <p:graphicFrame>
        <p:nvGraphicFramePr>
          <p:cNvPr id="6" name="Object 5"/>
          <p:cNvGraphicFramePr>
            <a:graphicFrameLocks noChangeAspect="1"/>
          </p:cNvGraphicFramePr>
          <p:nvPr>
            <p:extLst>
              <p:ext uri="{D42A27DB-BD31-4B8C-83A1-F6EECF244321}">
                <p14:modId xmlns:p14="http://schemas.microsoft.com/office/powerpoint/2010/main" val="19339021"/>
              </p:ext>
            </p:extLst>
          </p:nvPr>
        </p:nvGraphicFramePr>
        <p:xfrm>
          <a:off x="5562600" y="1219200"/>
          <a:ext cx="2654300" cy="1419225"/>
        </p:xfrm>
        <a:graphic>
          <a:graphicData uri="http://schemas.openxmlformats.org/presentationml/2006/ole">
            <mc:AlternateContent xmlns:mc="http://schemas.openxmlformats.org/markup-compatibility/2006">
              <mc:Choice xmlns:v="urn:schemas-microsoft-com:vml" Requires="v">
                <p:oleObj spid="_x0000_s64620" name="数式" r:id="rId5" imgW="1511280" imgH="812520" progId="Equation.3">
                  <p:embed/>
                </p:oleObj>
              </mc:Choice>
              <mc:Fallback>
                <p:oleObj name="数式" r:id="rId5" imgW="1511280" imgH="812520" progId="Equation.3">
                  <p:embed/>
                  <p:pic>
                    <p:nvPicPr>
                      <p:cNvPr id="0" name=""/>
                      <p:cNvPicPr>
                        <a:picLocks noChangeAspect="1" noChangeArrowheads="1"/>
                      </p:cNvPicPr>
                      <p:nvPr/>
                    </p:nvPicPr>
                    <p:blipFill>
                      <a:blip r:embed="rId6"/>
                      <a:srcRect/>
                      <a:stretch>
                        <a:fillRect/>
                      </a:stretch>
                    </p:blipFill>
                    <p:spPr bwMode="auto">
                      <a:xfrm>
                        <a:off x="5562600" y="1219200"/>
                        <a:ext cx="26543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85444644"/>
              </p:ext>
            </p:extLst>
          </p:nvPr>
        </p:nvGraphicFramePr>
        <p:xfrm>
          <a:off x="542925" y="5019675"/>
          <a:ext cx="7737475" cy="1241425"/>
        </p:xfrm>
        <a:graphic>
          <a:graphicData uri="http://schemas.openxmlformats.org/presentationml/2006/ole">
            <mc:AlternateContent xmlns:mc="http://schemas.openxmlformats.org/markup-compatibility/2006">
              <mc:Choice xmlns:v="urn:schemas-microsoft-com:vml" Requires="v">
                <p:oleObj spid="_x0000_s64621" name="Equation" r:id="rId7" imgW="4406760" imgH="711000" progId="Equation.DSMT4">
                  <p:embed/>
                </p:oleObj>
              </mc:Choice>
              <mc:Fallback>
                <p:oleObj name="Equation" r:id="rId7" imgW="4406760" imgH="711000" progId="Equation.DSMT4">
                  <p:embed/>
                  <p:pic>
                    <p:nvPicPr>
                      <p:cNvPr id="0" name=""/>
                      <p:cNvPicPr>
                        <a:picLocks noChangeAspect="1" noChangeArrowheads="1"/>
                      </p:cNvPicPr>
                      <p:nvPr/>
                    </p:nvPicPr>
                    <p:blipFill>
                      <a:blip r:embed="rId8"/>
                      <a:srcRect/>
                      <a:stretch>
                        <a:fillRect/>
                      </a:stretch>
                    </p:blipFill>
                    <p:spPr bwMode="auto">
                      <a:xfrm>
                        <a:off x="542925" y="5019675"/>
                        <a:ext cx="773747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18701224">
            <a:off x="5917032" y="2740689"/>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5936770">
            <a:off x="7279376" y="2754996"/>
            <a:ext cx="863819" cy="362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75729" y="3136571"/>
            <a:ext cx="2129942" cy="461665"/>
          </a:xfrm>
          <a:prstGeom prst="rect">
            <a:avLst/>
          </a:prstGeom>
          <a:noFill/>
        </p:spPr>
        <p:txBody>
          <a:bodyPr wrap="none" rtlCol="0">
            <a:spAutoFit/>
          </a:bodyPr>
          <a:lstStyle/>
          <a:p>
            <a:r>
              <a:rPr lang="en-US" sz="2400" dirty="0">
                <a:latin typeface="+mj-lt"/>
              </a:rPr>
              <a:t>Earth’s gravity</a:t>
            </a:r>
          </a:p>
        </p:txBody>
      </p:sp>
      <p:sp>
        <p:nvSpPr>
          <p:cNvPr id="11" name="TextBox 10"/>
          <p:cNvSpPr txBox="1"/>
          <p:nvPr/>
        </p:nvSpPr>
        <p:spPr>
          <a:xfrm>
            <a:off x="7451725" y="3336915"/>
            <a:ext cx="1524000" cy="830997"/>
          </a:xfrm>
          <a:prstGeom prst="rect">
            <a:avLst/>
          </a:prstGeom>
          <a:noFill/>
        </p:spPr>
        <p:txBody>
          <a:bodyPr wrap="square" rtlCol="0">
            <a:spAutoFit/>
          </a:bodyPr>
          <a:lstStyle/>
          <a:p>
            <a:r>
              <a:rPr lang="en-US" sz="2400" dirty="0">
                <a:latin typeface="+mj-lt"/>
              </a:rPr>
              <a:t>Support force</a:t>
            </a:r>
          </a:p>
        </p:txBody>
      </p:sp>
    </p:spTree>
    <p:extLst>
      <p:ext uri="{BB962C8B-B14F-4D97-AF65-F5344CB8AC3E}">
        <p14:creationId xmlns:p14="http://schemas.microsoft.com/office/powerpoint/2010/main" val="1775192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399" t="57117" r="46836" b="10092"/>
          <a:stretch/>
        </p:blipFill>
        <p:spPr bwMode="auto">
          <a:xfrm>
            <a:off x="5507809" y="2186910"/>
            <a:ext cx="3483791" cy="322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304800" y="304800"/>
            <a:ext cx="8305800" cy="461665"/>
          </a:xfrm>
          <a:prstGeom prst="rect">
            <a:avLst/>
          </a:prstGeom>
          <a:noFill/>
        </p:spPr>
        <p:txBody>
          <a:bodyPr wrap="square" rtlCol="0">
            <a:spAutoFit/>
          </a:bodyPr>
          <a:lstStyle/>
          <a:p>
            <a:r>
              <a:rPr lang="en-US" sz="2400" dirty="0">
                <a:latin typeface="+mj-lt"/>
              </a:rPr>
              <a:t>Non-inertial effects on effective gravitational “constant”</a:t>
            </a:r>
          </a:p>
        </p:txBody>
      </p:sp>
      <p:graphicFrame>
        <p:nvGraphicFramePr>
          <p:cNvPr id="6" name="Object 5"/>
          <p:cNvGraphicFramePr>
            <a:graphicFrameLocks noChangeAspect="1"/>
          </p:cNvGraphicFramePr>
          <p:nvPr>
            <p:extLst>
              <p:ext uri="{D42A27DB-BD31-4B8C-83A1-F6EECF244321}">
                <p14:modId xmlns:p14="http://schemas.microsoft.com/office/powerpoint/2010/main" val="3218494828"/>
              </p:ext>
            </p:extLst>
          </p:nvPr>
        </p:nvGraphicFramePr>
        <p:xfrm>
          <a:off x="533400" y="1066800"/>
          <a:ext cx="7604125" cy="4567238"/>
        </p:xfrm>
        <a:graphic>
          <a:graphicData uri="http://schemas.openxmlformats.org/presentationml/2006/ole">
            <mc:AlternateContent xmlns:mc="http://schemas.openxmlformats.org/markup-compatibility/2006">
              <mc:Choice xmlns:v="urn:schemas-microsoft-com:vml" Requires="v">
                <p:oleObj spid="_x0000_s65591" name="数式" r:id="rId5" imgW="4330440" imgH="2616120" progId="Equation.3">
                  <p:embed/>
                </p:oleObj>
              </mc:Choice>
              <mc:Fallback>
                <p:oleObj name="数式" r:id="rId5" imgW="4330440" imgH="2616120" progId="Equation.3">
                  <p:embed/>
                  <p:pic>
                    <p:nvPicPr>
                      <p:cNvPr id="0" name=""/>
                      <p:cNvPicPr>
                        <a:picLocks noChangeAspect="1" noChangeArrowheads="1"/>
                      </p:cNvPicPr>
                      <p:nvPr/>
                    </p:nvPicPr>
                    <p:blipFill>
                      <a:blip r:embed="rId6"/>
                      <a:srcRect/>
                      <a:stretch>
                        <a:fillRect/>
                      </a:stretch>
                    </p:blipFill>
                    <p:spPr bwMode="auto">
                      <a:xfrm>
                        <a:off x="533400" y="1066800"/>
                        <a:ext cx="7604125"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1752600" y="56388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9200" y="6096000"/>
            <a:ext cx="1676400" cy="461665"/>
          </a:xfrm>
          <a:prstGeom prst="rect">
            <a:avLst/>
          </a:prstGeom>
          <a:noFill/>
        </p:spPr>
        <p:txBody>
          <a:bodyPr wrap="square" rtlCol="0">
            <a:spAutoFit/>
          </a:bodyPr>
          <a:lstStyle/>
          <a:p>
            <a:r>
              <a:rPr lang="en-US" sz="2400" dirty="0">
                <a:latin typeface="+mj-lt"/>
              </a:rPr>
              <a:t>9.80 m/s</a:t>
            </a:r>
            <a:r>
              <a:rPr lang="en-US" sz="2400" baseline="30000" dirty="0">
                <a:latin typeface="+mj-lt"/>
              </a:rPr>
              <a:t>2</a:t>
            </a:r>
            <a:endParaRPr lang="en-US" sz="2400" dirty="0">
              <a:latin typeface="+mj-lt"/>
            </a:endParaRPr>
          </a:p>
        </p:txBody>
      </p:sp>
      <p:cxnSp>
        <p:nvCxnSpPr>
          <p:cNvPr id="9" name="Straight Arrow Connector 8"/>
          <p:cNvCxnSpPr/>
          <p:nvPr/>
        </p:nvCxnSpPr>
        <p:spPr>
          <a:xfrm flipV="1">
            <a:off x="2667000" y="53340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38400" y="5715000"/>
            <a:ext cx="1676400" cy="461665"/>
          </a:xfrm>
          <a:prstGeom prst="rect">
            <a:avLst/>
          </a:prstGeom>
          <a:noFill/>
        </p:spPr>
        <p:txBody>
          <a:bodyPr wrap="square" rtlCol="0">
            <a:spAutoFit/>
          </a:bodyPr>
          <a:lstStyle/>
          <a:p>
            <a:r>
              <a:rPr lang="en-US" sz="2400">
                <a:latin typeface="+mj-lt"/>
              </a:rPr>
              <a:t>0.03 </a:t>
            </a:r>
            <a:r>
              <a:rPr lang="en-US" sz="2400" dirty="0">
                <a:latin typeface="+mj-lt"/>
              </a:rPr>
              <a:t>m/s</a:t>
            </a:r>
            <a:r>
              <a:rPr lang="en-US" sz="2400" baseline="30000" dirty="0">
                <a:latin typeface="+mj-lt"/>
              </a:rPr>
              <a:t>2</a:t>
            </a:r>
            <a:endParaRPr lang="en-US" sz="2400" dirty="0">
              <a:latin typeface="+mj-lt"/>
            </a:endParaRPr>
          </a:p>
        </p:txBody>
      </p:sp>
    </p:spTree>
    <p:extLst>
      <p:ext uri="{BB962C8B-B14F-4D97-AF65-F5344CB8AC3E}">
        <p14:creationId xmlns:p14="http://schemas.microsoft.com/office/powerpoint/2010/main" val="242287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228600" y="142547"/>
            <a:ext cx="8001000" cy="461665"/>
          </a:xfrm>
          <a:prstGeom prst="rect">
            <a:avLst/>
          </a:prstGeom>
          <a:noFill/>
        </p:spPr>
        <p:txBody>
          <a:bodyPr wrap="square" rtlCol="0">
            <a:spAutoFit/>
          </a:bodyPr>
          <a:lstStyle/>
          <a:p>
            <a:r>
              <a:rPr lang="en-US" sz="2400" dirty="0">
                <a:latin typeface="+mj-lt"/>
              </a:rPr>
              <a:t>Foucault pendulum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4212"/>
            <a:ext cx="9144000" cy="4283492"/>
          </a:xfrm>
          <a:prstGeom prst="rect">
            <a:avLst/>
          </a:prstGeom>
        </p:spPr>
      </p:pic>
      <p:sp>
        <p:nvSpPr>
          <p:cNvPr id="7" name="TextBox 6"/>
          <p:cNvSpPr txBox="1"/>
          <p:nvPr/>
        </p:nvSpPr>
        <p:spPr>
          <a:xfrm>
            <a:off x="3200400" y="142547"/>
            <a:ext cx="7848600" cy="369332"/>
          </a:xfrm>
          <a:prstGeom prst="rect">
            <a:avLst/>
          </a:prstGeom>
          <a:noFill/>
        </p:spPr>
        <p:txBody>
          <a:bodyPr wrap="square" rtlCol="0">
            <a:spAutoFit/>
          </a:bodyPr>
          <a:lstStyle/>
          <a:p>
            <a:r>
              <a:rPr lang="en-US" dirty="0">
                <a:latin typeface="+mj-lt"/>
                <a:hlinkClick r:id="rId4"/>
              </a:rPr>
              <a:t>http://www.si.edu/Encyclopedia_SI/nmah/pendulum.htm</a:t>
            </a:r>
            <a:endParaRPr lang="en-US" dirty="0">
              <a:latin typeface="+mj-lt"/>
            </a:endParaRPr>
          </a:p>
        </p:txBody>
      </p:sp>
      <p:sp>
        <p:nvSpPr>
          <p:cNvPr id="8" name="TextBox 7"/>
          <p:cNvSpPr txBox="1"/>
          <p:nvPr/>
        </p:nvSpPr>
        <p:spPr>
          <a:xfrm>
            <a:off x="381000" y="5029200"/>
            <a:ext cx="8229600" cy="923330"/>
          </a:xfrm>
          <a:prstGeom prst="rect">
            <a:avLst/>
          </a:prstGeom>
          <a:noFill/>
        </p:spPr>
        <p:txBody>
          <a:bodyPr wrap="square" rtlCol="0">
            <a:spAutoFit/>
          </a:bodyPr>
          <a:lstStyle/>
          <a:p>
            <a:r>
              <a:rPr lang="en-US" dirty="0"/>
              <a:t>The Foucault pendulum was displayed for many years in the Smithsonian's National Museum of American History.  It is named for the French physicist Jean Foucault who first used it in 1851 to demonstrate the rotation of the earth. </a:t>
            </a:r>
            <a:endParaRPr lang="en-US" dirty="0">
              <a:latin typeface="+mj-lt"/>
            </a:endParaRPr>
          </a:p>
        </p:txBody>
      </p:sp>
    </p:spTree>
    <p:extLst>
      <p:ext uri="{BB962C8B-B14F-4D97-AF65-F5344CB8AC3E}">
        <p14:creationId xmlns:p14="http://schemas.microsoft.com/office/powerpoint/2010/main" val="271089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676400" y="3124200"/>
            <a:ext cx="2133600" cy="2133600"/>
          </a:xfrm>
          <a:prstGeom prst="ellipse">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2754630" y="2781300"/>
            <a:ext cx="0" cy="342900"/>
          </a:xfrm>
          <a:prstGeom prst="straightConnector1">
            <a:avLst/>
          </a:prstGeom>
          <a:ln w="508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60351546"/>
              </p:ext>
            </p:extLst>
          </p:nvPr>
        </p:nvGraphicFramePr>
        <p:xfrm>
          <a:off x="777875" y="990600"/>
          <a:ext cx="7604125" cy="842962"/>
        </p:xfrm>
        <a:graphic>
          <a:graphicData uri="http://schemas.openxmlformats.org/presentationml/2006/ole">
            <mc:AlternateContent xmlns:mc="http://schemas.openxmlformats.org/markup-compatibility/2006">
              <mc:Choice xmlns:v="urn:schemas-microsoft-com:vml" Requires="v">
                <p:oleObj spid="_x0000_s66668" name="数式" r:id="rId4" imgW="4330440" imgH="482400" progId="Equation.3">
                  <p:embed/>
                </p:oleObj>
              </mc:Choice>
              <mc:Fallback>
                <p:oleObj name="数式" r:id="rId4" imgW="4330440" imgH="482400" progId="Equation.3">
                  <p:embed/>
                  <p:pic>
                    <p:nvPicPr>
                      <p:cNvPr id="0" name=""/>
                      <p:cNvPicPr>
                        <a:picLocks noChangeAspect="1" noChangeArrowheads="1"/>
                      </p:cNvPicPr>
                      <p:nvPr/>
                    </p:nvPicPr>
                    <p:blipFill>
                      <a:blip r:embed="rId5"/>
                      <a:srcRect/>
                      <a:stretch>
                        <a:fillRect/>
                      </a:stretch>
                    </p:blipFill>
                    <p:spPr bwMode="auto">
                      <a:xfrm>
                        <a:off x="777875" y="990600"/>
                        <a:ext cx="760412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04800" y="304800"/>
            <a:ext cx="7772400" cy="461665"/>
          </a:xfrm>
          <a:prstGeom prst="rect">
            <a:avLst/>
          </a:prstGeom>
          <a:noFill/>
        </p:spPr>
        <p:txBody>
          <a:bodyPr wrap="square" rtlCol="0">
            <a:spAutoFit/>
          </a:bodyPr>
          <a:lstStyle/>
          <a:p>
            <a:r>
              <a:rPr lang="en-US" sz="2400" dirty="0">
                <a:latin typeface="+mj-lt"/>
              </a:rPr>
              <a:t>Equation of motion on Earth’s surface</a:t>
            </a:r>
          </a:p>
        </p:txBody>
      </p:sp>
      <p:sp>
        <p:nvSpPr>
          <p:cNvPr id="11" name="Curved Left Arrow 10"/>
          <p:cNvSpPr/>
          <p:nvPr/>
        </p:nvSpPr>
        <p:spPr>
          <a:xfrm>
            <a:off x="2514600" y="2789141"/>
            <a:ext cx="457200" cy="33505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flipV="1">
            <a:off x="2769870" y="2609850"/>
            <a:ext cx="0" cy="266700"/>
          </a:xfrm>
          <a:prstGeom prst="straightConnector1">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95600" y="2590800"/>
            <a:ext cx="457200" cy="461665"/>
          </a:xfrm>
          <a:prstGeom prst="rect">
            <a:avLst/>
          </a:prstGeom>
          <a:noFill/>
        </p:spPr>
        <p:txBody>
          <a:bodyPr wrap="square" rtlCol="0">
            <a:spAutoFit/>
          </a:bodyPr>
          <a:lstStyle/>
          <a:p>
            <a:r>
              <a:rPr lang="en-US" sz="2400" b="1" dirty="0">
                <a:latin typeface="Symbol" pitchFamily="18" charset="2"/>
              </a:rPr>
              <a:t>w</a:t>
            </a:r>
          </a:p>
        </p:txBody>
      </p:sp>
      <p:cxnSp>
        <p:nvCxnSpPr>
          <p:cNvPr id="18" name="Straight Arrow Connector 17"/>
          <p:cNvCxnSpPr/>
          <p:nvPr/>
        </p:nvCxnSpPr>
        <p:spPr>
          <a:xfrm flipV="1">
            <a:off x="2743200" y="3124200"/>
            <a:ext cx="1524000" cy="1066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04260" y="3573780"/>
            <a:ext cx="457200" cy="685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581400" y="3200400"/>
            <a:ext cx="228600" cy="37338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67200" y="3052465"/>
            <a:ext cx="1219200" cy="461665"/>
          </a:xfrm>
          <a:prstGeom prst="rect">
            <a:avLst/>
          </a:prstGeom>
          <a:noFill/>
        </p:spPr>
        <p:txBody>
          <a:bodyPr wrap="square" rtlCol="0">
            <a:spAutoFit/>
          </a:bodyPr>
          <a:lstStyle/>
          <a:p>
            <a:r>
              <a:rPr lang="en-US" sz="2400" b="1" dirty="0">
                <a:latin typeface="+mj-lt"/>
              </a:rPr>
              <a:t>z </a:t>
            </a:r>
            <a:r>
              <a:rPr lang="en-US" sz="2400" dirty="0">
                <a:latin typeface="+mj-lt"/>
              </a:rPr>
              <a:t>(up)</a:t>
            </a:r>
            <a:endParaRPr lang="en-US" sz="2400" b="1" dirty="0">
              <a:latin typeface="+mj-lt"/>
            </a:endParaRPr>
          </a:p>
        </p:txBody>
      </p:sp>
      <p:sp>
        <p:nvSpPr>
          <p:cNvPr id="30" name="TextBox 29"/>
          <p:cNvSpPr txBox="1"/>
          <p:nvPr/>
        </p:nvSpPr>
        <p:spPr>
          <a:xfrm>
            <a:off x="4038600" y="3957935"/>
            <a:ext cx="1676400" cy="461665"/>
          </a:xfrm>
          <a:prstGeom prst="rect">
            <a:avLst/>
          </a:prstGeom>
          <a:noFill/>
        </p:spPr>
        <p:txBody>
          <a:bodyPr wrap="square" rtlCol="0">
            <a:spAutoFit/>
          </a:bodyPr>
          <a:lstStyle/>
          <a:p>
            <a:r>
              <a:rPr lang="en-US" sz="2400" b="1" dirty="0">
                <a:latin typeface="+mj-lt"/>
              </a:rPr>
              <a:t>x </a:t>
            </a:r>
            <a:r>
              <a:rPr lang="en-US" sz="2400" dirty="0">
                <a:latin typeface="+mj-lt"/>
              </a:rPr>
              <a:t>(south)</a:t>
            </a:r>
            <a:endParaRPr lang="en-US" sz="2400" b="1" dirty="0">
              <a:latin typeface="+mj-lt"/>
            </a:endParaRPr>
          </a:p>
        </p:txBody>
      </p:sp>
      <p:sp>
        <p:nvSpPr>
          <p:cNvPr id="31" name="TextBox 30"/>
          <p:cNvSpPr txBox="1"/>
          <p:nvPr/>
        </p:nvSpPr>
        <p:spPr>
          <a:xfrm>
            <a:off x="3657600" y="2662535"/>
            <a:ext cx="1676400" cy="461665"/>
          </a:xfrm>
          <a:prstGeom prst="rect">
            <a:avLst/>
          </a:prstGeom>
          <a:noFill/>
        </p:spPr>
        <p:txBody>
          <a:bodyPr wrap="square" rtlCol="0">
            <a:spAutoFit/>
          </a:bodyPr>
          <a:lstStyle/>
          <a:p>
            <a:r>
              <a:rPr lang="en-US" sz="2400" b="1" dirty="0">
                <a:latin typeface="+mj-lt"/>
              </a:rPr>
              <a:t>y </a:t>
            </a:r>
            <a:r>
              <a:rPr lang="en-US" sz="2400" dirty="0">
                <a:latin typeface="+mj-lt"/>
              </a:rPr>
              <a:t>(east)</a:t>
            </a:r>
            <a:endParaRPr lang="en-US" sz="2400" b="1" dirty="0">
              <a:latin typeface="+mj-lt"/>
            </a:endParaRPr>
          </a:p>
        </p:txBody>
      </p:sp>
      <p:cxnSp>
        <p:nvCxnSpPr>
          <p:cNvPr id="32" name="Straight Arrow Connector 31"/>
          <p:cNvCxnSpPr>
            <a:endCxn id="7" idx="0"/>
          </p:cNvCxnSpPr>
          <p:nvPr/>
        </p:nvCxnSpPr>
        <p:spPr>
          <a:xfrm flipV="1">
            <a:off x="2743200" y="3124200"/>
            <a:ext cx="0" cy="1064567"/>
          </a:xfrm>
          <a:prstGeom prst="straightConnector1">
            <a:avLst/>
          </a:prstGeom>
          <a:ln w="50800">
            <a:solidFill>
              <a:schemeClr val="accent3">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743200" y="3424535"/>
            <a:ext cx="457200" cy="461665"/>
          </a:xfrm>
          <a:prstGeom prst="rect">
            <a:avLst/>
          </a:prstGeom>
          <a:noFill/>
        </p:spPr>
        <p:txBody>
          <a:bodyPr wrap="square" rtlCol="0">
            <a:spAutoFit/>
          </a:bodyPr>
          <a:lstStyle/>
          <a:p>
            <a:r>
              <a:rPr lang="en-US" sz="2400" b="1" dirty="0">
                <a:latin typeface="Symbol" pitchFamily="18" charset="2"/>
              </a:rPr>
              <a:t>q</a:t>
            </a:r>
          </a:p>
        </p:txBody>
      </p:sp>
      <p:pic>
        <p:nvPicPr>
          <p:cNvPr id="37897"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29890" t="47799" r="45540" b="17993"/>
          <a:stretch/>
        </p:blipFill>
        <p:spPr bwMode="auto">
          <a:xfrm>
            <a:off x="5334000" y="2609850"/>
            <a:ext cx="3194539" cy="280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1293552923"/>
              </p:ext>
            </p:extLst>
          </p:nvPr>
        </p:nvGraphicFramePr>
        <p:xfrm>
          <a:off x="2438400" y="5708650"/>
          <a:ext cx="2608262" cy="311150"/>
        </p:xfrm>
        <a:graphic>
          <a:graphicData uri="http://schemas.openxmlformats.org/presentationml/2006/ole">
            <mc:AlternateContent xmlns:mc="http://schemas.openxmlformats.org/markup-compatibility/2006">
              <mc:Choice xmlns:v="urn:schemas-microsoft-com:vml" Requires="v">
                <p:oleObj spid="_x0000_s66669" name="数式" r:id="rId7" imgW="1485720" imgH="177480" progId="Equation.3">
                  <p:embed/>
                </p:oleObj>
              </mc:Choice>
              <mc:Fallback>
                <p:oleObj name="数式" r:id="rId7" imgW="1485720" imgH="177480" progId="Equation.3">
                  <p:embed/>
                  <p:pic>
                    <p:nvPicPr>
                      <p:cNvPr id="0" name=""/>
                      <p:cNvPicPr>
                        <a:picLocks noChangeAspect="1" noChangeArrowheads="1"/>
                      </p:cNvPicPr>
                      <p:nvPr/>
                    </p:nvPicPr>
                    <p:blipFill>
                      <a:blip r:embed="rId8"/>
                      <a:srcRect/>
                      <a:stretch>
                        <a:fillRect/>
                      </a:stretch>
                    </p:blipFill>
                    <p:spPr bwMode="auto">
                      <a:xfrm>
                        <a:off x="2438400" y="5708650"/>
                        <a:ext cx="26082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6523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0" y="543252"/>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0121599"/>
              </p:ext>
            </p:extLst>
          </p:nvPr>
        </p:nvGraphicFramePr>
        <p:xfrm>
          <a:off x="860425" y="4114800"/>
          <a:ext cx="6219825" cy="2306638"/>
        </p:xfrm>
        <a:graphic>
          <a:graphicData uri="http://schemas.openxmlformats.org/presentationml/2006/ole">
            <mc:AlternateContent xmlns:mc="http://schemas.openxmlformats.org/markup-compatibility/2006">
              <mc:Choice xmlns:v="urn:schemas-microsoft-com:vml" Requires="v">
                <p:oleObj spid="_x0000_s67692" name="数式" r:id="rId5" imgW="3543120" imgH="1320480" progId="Equation.3">
                  <p:embed/>
                </p:oleObj>
              </mc:Choice>
              <mc:Fallback>
                <p:oleObj name="数式" r:id="rId5" imgW="3543120" imgH="1320480" progId="Equation.3">
                  <p:embed/>
                  <p:pic>
                    <p:nvPicPr>
                      <p:cNvPr id="0" name=""/>
                      <p:cNvPicPr>
                        <a:picLocks noChangeAspect="1" noChangeArrowheads="1"/>
                      </p:cNvPicPr>
                      <p:nvPr/>
                    </p:nvPicPr>
                    <p:blipFill>
                      <a:blip r:embed="rId6"/>
                      <a:srcRect/>
                      <a:stretch>
                        <a:fillRect/>
                      </a:stretch>
                    </p:blipFill>
                    <p:spPr bwMode="auto">
                      <a:xfrm>
                        <a:off x="860425" y="4114800"/>
                        <a:ext cx="621982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keeping leading terms:</a:t>
            </a:r>
          </a:p>
        </p:txBody>
      </p:sp>
      <p:graphicFrame>
        <p:nvGraphicFramePr>
          <p:cNvPr id="8" name="Object 7"/>
          <p:cNvGraphicFramePr>
            <a:graphicFrameLocks noChangeAspect="1"/>
          </p:cNvGraphicFramePr>
          <p:nvPr>
            <p:extLst>
              <p:ext uri="{D42A27DB-BD31-4B8C-83A1-F6EECF244321}">
                <p14:modId xmlns:p14="http://schemas.microsoft.com/office/powerpoint/2010/main" val="2712121639"/>
              </p:ext>
            </p:extLst>
          </p:nvPr>
        </p:nvGraphicFramePr>
        <p:xfrm>
          <a:off x="2962275" y="1143000"/>
          <a:ext cx="5038725" cy="842963"/>
        </p:xfrm>
        <a:graphic>
          <a:graphicData uri="http://schemas.openxmlformats.org/presentationml/2006/ole">
            <mc:AlternateContent xmlns:mc="http://schemas.openxmlformats.org/markup-compatibility/2006">
              <mc:Choice xmlns:v="urn:schemas-microsoft-com:vml" Requires="v">
                <p:oleObj spid="_x0000_s67693" name="数式" r:id="rId7" imgW="2869920" imgH="482400" progId="Equation.3">
                  <p:embed/>
                </p:oleObj>
              </mc:Choice>
              <mc:Fallback>
                <p:oleObj name="数式" r:id="rId7" imgW="2869920" imgH="482400" progId="Equation.3">
                  <p:embed/>
                  <p:pic>
                    <p:nvPicPr>
                      <p:cNvPr id="0" name=""/>
                      <p:cNvPicPr>
                        <a:picLocks noChangeAspect="1" noChangeArrowheads="1"/>
                      </p:cNvPicPr>
                      <p:nvPr/>
                    </p:nvPicPr>
                    <p:blipFill>
                      <a:blip r:embed="rId8"/>
                      <a:srcRect/>
                      <a:stretch>
                        <a:fillRect/>
                      </a:stretch>
                    </p:blipFill>
                    <p:spPr bwMode="auto">
                      <a:xfrm>
                        <a:off x="2962275" y="1143000"/>
                        <a:ext cx="5038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1064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keeping leading terms:</a:t>
            </a:r>
          </a:p>
        </p:txBody>
      </p:sp>
      <p:graphicFrame>
        <p:nvGraphicFramePr>
          <p:cNvPr id="8" name="Object 7"/>
          <p:cNvGraphicFramePr>
            <a:graphicFrameLocks noChangeAspect="1"/>
          </p:cNvGraphicFramePr>
          <p:nvPr>
            <p:extLst>
              <p:ext uri="{D42A27DB-BD31-4B8C-83A1-F6EECF244321}">
                <p14:modId xmlns:p14="http://schemas.microsoft.com/office/powerpoint/2010/main" val="3575020717"/>
              </p:ext>
            </p:extLst>
          </p:nvPr>
        </p:nvGraphicFramePr>
        <p:xfrm>
          <a:off x="228600" y="685800"/>
          <a:ext cx="5038725" cy="842963"/>
        </p:xfrm>
        <a:graphic>
          <a:graphicData uri="http://schemas.openxmlformats.org/presentationml/2006/ole">
            <mc:AlternateContent xmlns:mc="http://schemas.openxmlformats.org/markup-compatibility/2006">
              <mc:Choice xmlns:v="urn:schemas-microsoft-com:vml" Requires="v">
                <p:oleObj spid="_x0000_s68769" name="数式" r:id="rId5" imgW="2869920" imgH="482400" progId="Equation.3">
                  <p:embed/>
                </p:oleObj>
              </mc:Choice>
              <mc:Fallback>
                <p:oleObj name="数式" r:id="rId5" imgW="2869920" imgH="482400" progId="Equation.3">
                  <p:embed/>
                  <p:pic>
                    <p:nvPicPr>
                      <p:cNvPr id="0" name=""/>
                      <p:cNvPicPr>
                        <a:picLocks noChangeAspect="1" noChangeArrowheads="1"/>
                      </p:cNvPicPr>
                      <p:nvPr/>
                    </p:nvPicPr>
                    <p:blipFill>
                      <a:blip r:embed="rId6"/>
                      <a:srcRect/>
                      <a:stretch>
                        <a:fillRect/>
                      </a:stretch>
                    </p:blipFill>
                    <p:spPr bwMode="auto">
                      <a:xfrm>
                        <a:off x="228600" y="685800"/>
                        <a:ext cx="5038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87590759"/>
              </p:ext>
            </p:extLst>
          </p:nvPr>
        </p:nvGraphicFramePr>
        <p:xfrm>
          <a:off x="482348" y="1489903"/>
          <a:ext cx="5007519" cy="1268919"/>
        </p:xfrm>
        <a:graphic>
          <a:graphicData uri="http://schemas.openxmlformats.org/presentationml/2006/ole">
            <mc:AlternateContent xmlns:mc="http://schemas.openxmlformats.org/markup-compatibility/2006">
              <mc:Choice xmlns:v="urn:schemas-microsoft-com:vml" Requires="v">
                <p:oleObj spid="_x0000_s68770" name="Equation" r:id="rId7" imgW="3987720" imgH="1015920" progId="Equation.DSMT4">
                  <p:embed/>
                </p:oleObj>
              </mc:Choice>
              <mc:Fallback>
                <p:oleObj name="Equation" r:id="rId7" imgW="3987720" imgH="1015920" progId="Equation.DSMT4">
                  <p:embed/>
                  <p:pic>
                    <p:nvPicPr>
                      <p:cNvPr id="0" name=""/>
                      <p:cNvPicPr>
                        <a:picLocks noChangeAspect="1" noChangeArrowheads="1"/>
                      </p:cNvPicPr>
                      <p:nvPr/>
                    </p:nvPicPr>
                    <p:blipFill>
                      <a:blip r:embed="rId8"/>
                      <a:srcRect/>
                      <a:stretch>
                        <a:fillRect/>
                      </a:stretch>
                    </p:blipFill>
                    <p:spPr bwMode="auto">
                      <a:xfrm>
                        <a:off x="482348" y="1489903"/>
                        <a:ext cx="5007519" cy="1268919"/>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88478882"/>
              </p:ext>
            </p:extLst>
          </p:nvPr>
        </p:nvGraphicFramePr>
        <p:xfrm>
          <a:off x="385763" y="3411538"/>
          <a:ext cx="3767137" cy="2746375"/>
        </p:xfrm>
        <a:graphic>
          <a:graphicData uri="http://schemas.openxmlformats.org/presentationml/2006/ole">
            <mc:AlternateContent xmlns:mc="http://schemas.openxmlformats.org/markup-compatibility/2006">
              <mc:Choice xmlns:v="urn:schemas-microsoft-com:vml" Requires="v">
                <p:oleObj spid="_x0000_s68771" name="数式" r:id="rId9" imgW="2145960" imgH="1574640" progId="Equation.3">
                  <p:embed/>
                </p:oleObj>
              </mc:Choice>
              <mc:Fallback>
                <p:oleObj name="数式" r:id="rId9" imgW="2145960" imgH="1574640" progId="Equation.3">
                  <p:embed/>
                  <p:pic>
                    <p:nvPicPr>
                      <p:cNvPr id="0" name=""/>
                      <p:cNvPicPr>
                        <a:picLocks noChangeAspect="1" noChangeArrowheads="1"/>
                      </p:cNvPicPr>
                      <p:nvPr/>
                    </p:nvPicPr>
                    <p:blipFill>
                      <a:blip r:embed="rId10"/>
                      <a:srcRect/>
                      <a:stretch>
                        <a:fillRect/>
                      </a:stretch>
                    </p:blipFill>
                    <p:spPr bwMode="auto">
                      <a:xfrm>
                        <a:off x="385763" y="3411538"/>
                        <a:ext cx="3767137"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57417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coupled equations:</a:t>
            </a:r>
          </a:p>
        </p:txBody>
      </p:sp>
      <p:graphicFrame>
        <p:nvGraphicFramePr>
          <p:cNvPr id="9" name="Object 8"/>
          <p:cNvGraphicFramePr>
            <a:graphicFrameLocks noChangeAspect="1"/>
          </p:cNvGraphicFramePr>
          <p:nvPr>
            <p:extLst>
              <p:ext uri="{D42A27DB-BD31-4B8C-83A1-F6EECF244321}">
                <p14:modId xmlns:p14="http://schemas.microsoft.com/office/powerpoint/2010/main" val="155823792"/>
              </p:ext>
            </p:extLst>
          </p:nvPr>
        </p:nvGraphicFramePr>
        <p:xfrm>
          <a:off x="492125" y="1054100"/>
          <a:ext cx="2293938" cy="1417638"/>
        </p:xfrm>
        <a:graphic>
          <a:graphicData uri="http://schemas.openxmlformats.org/presentationml/2006/ole">
            <mc:AlternateContent xmlns:mc="http://schemas.openxmlformats.org/markup-compatibility/2006">
              <mc:Choice xmlns:v="urn:schemas-microsoft-com:vml" Requires="v">
                <p:oleObj spid="_x0000_s69740" name="数式" r:id="rId5" imgW="1307880" imgH="812520" progId="Equation.3">
                  <p:embed/>
                </p:oleObj>
              </mc:Choice>
              <mc:Fallback>
                <p:oleObj name="数式" r:id="rId5" imgW="1307880" imgH="812520" progId="Equation.3">
                  <p:embed/>
                  <p:pic>
                    <p:nvPicPr>
                      <p:cNvPr id="0" name=""/>
                      <p:cNvPicPr>
                        <a:picLocks noChangeAspect="1" noChangeArrowheads="1"/>
                      </p:cNvPicPr>
                      <p:nvPr/>
                    </p:nvPicPr>
                    <p:blipFill>
                      <a:blip r:embed="rId6"/>
                      <a:srcRect/>
                      <a:stretch>
                        <a:fillRect/>
                      </a:stretch>
                    </p:blipFill>
                    <p:spPr bwMode="auto">
                      <a:xfrm>
                        <a:off x="492125" y="1054100"/>
                        <a:ext cx="22939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4675552"/>
              </p:ext>
            </p:extLst>
          </p:nvPr>
        </p:nvGraphicFramePr>
        <p:xfrm>
          <a:off x="438150" y="2909888"/>
          <a:ext cx="3676650" cy="3055937"/>
        </p:xfrm>
        <a:graphic>
          <a:graphicData uri="http://schemas.openxmlformats.org/presentationml/2006/ole">
            <mc:AlternateContent xmlns:mc="http://schemas.openxmlformats.org/markup-compatibility/2006">
              <mc:Choice xmlns:v="urn:schemas-microsoft-com:vml" Requires="v">
                <p:oleObj spid="_x0000_s69741" name="数式" r:id="rId7" imgW="2095200" imgH="1752480" progId="Equation.3">
                  <p:embed/>
                </p:oleObj>
              </mc:Choice>
              <mc:Fallback>
                <p:oleObj name="数式" r:id="rId7" imgW="2095200" imgH="1752480" progId="Equation.3">
                  <p:embed/>
                  <p:pic>
                    <p:nvPicPr>
                      <p:cNvPr id="0" name=""/>
                      <p:cNvPicPr>
                        <a:picLocks noChangeAspect="1" noChangeArrowheads="1"/>
                      </p:cNvPicPr>
                      <p:nvPr/>
                    </p:nvPicPr>
                    <p:blipFill>
                      <a:blip r:embed="rId8"/>
                      <a:srcRect/>
                      <a:stretch>
                        <a:fillRect/>
                      </a:stretch>
                    </p:blipFill>
                    <p:spPr bwMode="auto">
                      <a:xfrm>
                        <a:off x="438150" y="2909888"/>
                        <a:ext cx="3676650"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91010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coupled equations:</a:t>
            </a:r>
          </a:p>
        </p:txBody>
      </p:sp>
      <p:graphicFrame>
        <p:nvGraphicFramePr>
          <p:cNvPr id="5" name="Object 4"/>
          <p:cNvGraphicFramePr>
            <a:graphicFrameLocks noChangeAspect="1"/>
          </p:cNvGraphicFramePr>
          <p:nvPr>
            <p:extLst>
              <p:ext uri="{D42A27DB-BD31-4B8C-83A1-F6EECF244321}">
                <p14:modId xmlns:p14="http://schemas.microsoft.com/office/powerpoint/2010/main" val="1481628336"/>
              </p:ext>
            </p:extLst>
          </p:nvPr>
        </p:nvGraphicFramePr>
        <p:xfrm>
          <a:off x="393289" y="1085058"/>
          <a:ext cx="4203437" cy="3486942"/>
        </p:xfrm>
        <a:graphic>
          <a:graphicData uri="http://schemas.openxmlformats.org/presentationml/2006/ole">
            <mc:AlternateContent xmlns:mc="http://schemas.openxmlformats.org/markup-compatibility/2006">
              <mc:Choice xmlns:v="urn:schemas-microsoft-com:vml" Requires="v">
                <p:oleObj spid="_x0000_s70764" name="数式" r:id="rId5" imgW="2070000" imgH="1726920" progId="Equation.3">
                  <p:embed/>
                </p:oleObj>
              </mc:Choice>
              <mc:Fallback>
                <p:oleObj name="数式" r:id="rId5" imgW="2070000" imgH="1726920" progId="Equation.3">
                  <p:embed/>
                  <p:pic>
                    <p:nvPicPr>
                      <p:cNvPr id="0" name=""/>
                      <p:cNvPicPr>
                        <a:picLocks noChangeAspect="1" noChangeArrowheads="1"/>
                      </p:cNvPicPr>
                      <p:nvPr/>
                    </p:nvPicPr>
                    <p:blipFill>
                      <a:blip r:embed="rId6"/>
                      <a:srcRect/>
                      <a:stretch>
                        <a:fillRect/>
                      </a:stretch>
                    </p:blipFill>
                    <p:spPr bwMode="auto">
                      <a:xfrm>
                        <a:off x="393289" y="1085058"/>
                        <a:ext cx="4203437" cy="348694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11448481"/>
              </p:ext>
            </p:extLst>
          </p:nvPr>
        </p:nvGraphicFramePr>
        <p:xfrm>
          <a:off x="427037" y="5106987"/>
          <a:ext cx="5592763" cy="1217613"/>
        </p:xfrm>
        <a:graphic>
          <a:graphicData uri="http://schemas.openxmlformats.org/presentationml/2006/ole">
            <mc:AlternateContent xmlns:mc="http://schemas.openxmlformats.org/markup-compatibility/2006">
              <mc:Choice xmlns:v="urn:schemas-microsoft-com:vml" Requires="v">
                <p:oleObj spid="_x0000_s70765" name="数式" r:id="rId7" imgW="3187440" imgH="698400" progId="Equation.3">
                  <p:embed/>
                </p:oleObj>
              </mc:Choice>
              <mc:Fallback>
                <p:oleObj name="数式" r:id="rId7" imgW="3187440" imgH="698400" progId="Equation.3">
                  <p:embed/>
                  <p:pic>
                    <p:nvPicPr>
                      <p:cNvPr id="0" name=""/>
                      <p:cNvPicPr>
                        <a:picLocks noChangeAspect="1" noChangeArrowheads="1"/>
                      </p:cNvPicPr>
                      <p:nvPr/>
                    </p:nvPicPr>
                    <p:blipFill>
                      <a:blip r:embed="rId8"/>
                      <a:srcRect/>
                      <a:stretch>
                        <a:fillRect/>
                      </a:stretch>
                    </p:blipFill>
                    <p:spPr bwMode="auto">
                      <a:xfrm>
                        <a:off x="427037" y="5106987"/>
                        <a:ext cx="559276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04801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605175680"/>
              </p:ext>
            </p:extLst>
          </p:nvPr>
        </p:nvGraphicFramePr>
        <p:xfrm>
          <a:off x="533400" y="2514600"/>
          <a:ext cx="6989763" cy="1676400"/>
        </p:xfrm>
        <a:graphic>
          <a:graphicData uri="http://schemas.openxmlformats.org/presentationml/2006/ole">
            <mc:AlternateContent xmlns:mc="http://schemas.openxmlformats.org/markup-compatibility/2006">
              <mc:Choice xmlns:v="urn:schemas-microsoft-com:vml" Requires="v">
                <p:oleObj spid="_x0000_s71878" name="数式" r:id="rId4" imgW="2527200" imgH="609480" progId="Equation.3">
                  <p:embed/>
                </p:oleObj>
              </mc:Choice>
              <mc:Fallback>
                <p:oleObj name="数式" r:id="rId4" imgW="2527200" imgH="609480" progId="Equation.3">
                  <p:embed/>
                  <p:pic>
                    <p:nvPicPr>
                      <p:cNvPr id="0" name=""/>
                      <p:cNvPicPr>
                        <a:picLocks noChangeAspect="1" noChangeArrowheads="1"/>
                      </p:cNvPicPr>
                      <p:nvPr/>
                    </p:nvPicPr>
                    <p:blipFill>
                      <a:blip r:embed="rId5"/>
                      <a:srcRect/>
                      <a:stretch>
                        <a:fillRect/>
                      </a:stretch>
                    </p:blipFill>
                    <p:spPr bwMode="auto">
                      <a:xfrm>
                        <a:off x="533400" y="2514600"/>
                        <a:ext cx="6989763" cy="16764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81102065"/>
              </p:ext>
            </p:extLst>
          </p:nvPr>
        </p:nvGraphicFramePr>
        <p:xfrm>
          <a:off x="381000" y="533400"/>
          <a:ext cx="8400084" cy="1828800"/>
        </p:xfrm>
        <a:graphic>
          <a:graphicData uri="http://schemas.openxmlformats.org/presentationml/2006/ole">
            <mc:AlternateContent xmlns:mc="http://schemas.openxmlformats.org/markup-compatibility/2006">
              <mc:Choice xmlns:v="urn:schemas-microsoft-com:vml" Requires="v">
                <p:oleObj spid="_x0000_s71879" name="数式" r:id="rId6" imgW="3187440" imgH="698400" progId="Equation.3">
                  <p:embed/>
                </p:oleObj>
              </mc:Choice>
              <mc:Fallback>
                <p:oleObj name="数式" r:id="rId6" imgW="3187440" imgH="698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533400"/>
                        <a:ext cx="8400084" cy="18288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50715195"/>
              </p:ext>
            </p:extLst>
          </p:nvPr>
        </p:nvGraphicFramePr>
        <p:xfrm>
          <a:off x="609600" y="4406900"/>
          <a:ext cx="5721350" cy="2160588"/>
        </p:xfrm>
        <a:graphic>
          <a:graphicData uri="http://schemas.openxmlformats.org/presentationml/2006/ole">
            <mc:AlternateContent xmlns:mc="http://schemas.openxmlformats.org/markup-compatibility/2006">
              <mc:Choice xmlns:v="urn:schemas-microsoft-com:vml" Requires="v">
                <p:oleObj spid="_x0000_s71880" name="数式" r:id="rId8" imgW="2171520" imgH="825480" progId="Equation.3">
                  <p:embed/>
                </p:oleObj>
              </mc:Choice>
              <mc:Fallback>
                <p:oleObj name="数式" r:id="rId8" imgW="2171520" imgH="825480" progId="Equation.3">
                  <p:embed/>
                  <p:pic>
                    <p:nvPicPr>
                      <p:cNvPr id="0" name=""/>
                      <p:cNvPicPr>
                        <a:picLocks noChangeAspect="1" noChangeArrowheads="1"/>
                      </p:cNvPicPr>
                      <p:nvPr/>
                    </p:nvPicPr>
                    <p:blipFill>
                      <a:blip r:embed="rId9"/>
                      <a:srcRect/>
                      <a:stretch>
                        <a:fillRect/>
                      </a:stretch>
                    </p:blipFill>
                    <p:spPr bwMode="auto">
                      <a:xfrm>
                        <a:off x="609600" y="4406900"/>
                        <a:ext cx="57213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
          <p:cNvGrpSpPr/>
          <p:nvPr/>
        </p:nvGrpSpPr>
        <p:grpSpPr>
          <a:xfrm>
            <a:off x="4287003" y="3968364"/>
            <a:ext cx="4501180" cy="2280036"/>
            <a:chOff x="4287003" y="3968364"/>
            <a:chExt cx="4501180" cy="2280036"/>
          </a:xfrm>
        </p:grpSpPr>
        <p:graphicFrame>
          <p:nvGraphicFramePr>
            <p:cNvPr id="9" name="Object 8"/>
            <p:cNvGraphicFramePr>
              <a:graphicFrameLocks noChangeAspect="1"/>
            </p:cNvGraphicFramePr>
            <p:nvPr>
              <p:extLst>
                <p:ext uri="{D42A27DB-BD31-4B8C-83A1-F6EECF244321}">
                  <p14:modId xmlns:p14="http://schemas.microsoft.com/office/powerpoint/2010/main" val="3295129190"/>
                </p:ext>
              </p:extLst>
            </p:nvPr>
          </p:nvGraphicFramePr>
          <p:xfrm>
            <a:off x="5675332" y="5029200"/>
            <a:ext cx="3112851" cy="1219200"/>
          </p:xfrm>
          <a:graphic>
            <a:graphicData uri="http://schemas.openxmlformats.org/presentationml/2006/ole">
              <mc:AlternateContent xmlns:mc="http://schemas.openxmlformats.org/markup-compatibility/2006">
                <mc:Choice xmlns:v="urn:schemas-microsoft-com:vml" Requires="v">
                  <p:oleObj spid="_x0000_s71881" name="Equation" r:id="rId10" imgW="3047760" imgH="1193760" progId="Equation.DSMT4">
                    <p:embed/>
                  </p:oleObj>
                </mc:Choice>
                <mc:Fallback>
                  <p:oleObj name="Equation" r:id="rId10" imgW="3047760" imgH="1193760" progId="Equation.DSMT4">
                    <p:embed/>
                    <p:pic>
                      <p:nvPicPr>
                        <p:cNvPr id="0" name=""/>
                        <p:cNvPicPr/>
                        <p:nvPr/>
                      </p:nvPicPr>
                      <p:blipFill>
                        <a:blip r:embed="rId11"/>
                        <a:stretch>
                          <a:fillRect/>
                        </a:stretch>
                      </p:blipFill>
                      <p:spPr>
                        <a:xfrm>
                          <a:off x="5675332" y="5029200"/>
                          <a:ext cx="3112851" cy="1219200"/>
                        </a:xfrm>
                        <a:prstGeom prst="rect">
                          <a:avLst/>
                        </a:prstGeom>
                      </p:spPr>
                    </p:pic>
                  </p:oleObj>
                </mc:Fallback>
              </mc:AlternateContent>
            </a:graphicData>
          </a:graphic>
        </p:graphicFrame>
        <p:sp>
          <p:nvSpPr>
            <p:cNvPr id="10" name="Down Arrow 9"/>
            <p:cNvSpPr/>
            <p:nvPr/>
          </p:nvSpPr>
          <p:spPr>
            <a:xfrm rot="18402797">
              <a:off x="4287003" y="3968364"/>
              <a:ext cx="1295400" cy="1295400"/>
            </a:xfrm>
            <a:prstGeom prst="downArrow">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649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228600" y="171878"/>
            <a:ext cx="8077200" cy="461665"/>
          </a:xfrm>
          <a:prstGeom prst="rect">
            <a:avLst/>
          </a:prstGeom>
          <a:noFill/>
        </p:spPr>
        <p:txBody>
          <a:bodyPr wrap="square" rtlCol="0">
            <a:spAutoFit/>
          </a:bodyPr>
          <a:lstStyle/>
          <a:p>
            <a:r>
              <a:rPr lang="en-US" sz="2400" dirty="0">
                <a:latin typeface="+mj-lt"/>
              </a:rPr>
              <a:t>Summary of approximate solution for Foucault pendulum:</a:t>
            </a:r>
          </a:p>
        </p:txBody>
      </p:sp>
      <p:pic>
        <p:nvPicPr>
          <p:cNvPr id="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32084" y="776287"/>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2646255254"/>
              </p:ext>
            </p:extLst>
          </p:nvPr>
        </p:nvGraphicFramePr>
        <p:xfrm>
          <a:off x="3292075" y="577121"/>
          <a:ext cx="5394725" cy="2917825"/>
        </p:xfrm>
        <a:graphic>
          <a:graphicData uri="http://schemas.openxmlformats.org/presentationml/2006/ole">
            <mc:AlternateContent xmlns:mc="http://schemas.openxmlformats.org/markup-compatibility/2006">
              <mc:Choice xmlns:v="urn:schemas-microsoft-com:vml" Requires="v">
                <p:oleObj spid="_x0000_s72759" name="Equation" r:id="rId5" imgW="3288960" imgH="1790640" progId="Equation.DSMT4">
                  <p:embed/>
                </p:oleObj>
              </mc:Choice>
              <mc:Fallback>
                <p:oleObj name="Equation" r:id="rId5" imgW="3288960" imgH="1790640" progId="Equation.DSMT4">
                  <p:embed/>
                  <p:pic>
                    <p:nvPicPr>
                      <p:cNvPr id="0" name=""/>
                      <p:cNvPicPr>
                        <a:picLocks noChangeAspect="1" noChangeArrowheads="1"/>
                      </p:cNvPicPr>
                      <p:nvPr/>
                    </p:nvPicPr>
                    <p:blipFill>
                      <a:blip r:embed="rId6"/>
                      <a:srcRect/>
                      <a:stretch>
                        <a:fillRect/>
                      </a:stretch>
                    </p:blipFill>
                    <p:spPr bwMode="auto">
                      <a:xfrm>
                        <a:off x="3292075" y="577121"/>
                        <a:ext cx="5394725" cy="29178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325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p>
        </p:txBody>
      </p:sp>
      <p:sp>
        <p:nvSpPr>
          <p:cNvPr id="3" name="Footer Placeholder 2"/>
          <p:cNvSpPr>
            <a:spLocks noGrp="1"/>
          </p:cNvSpPr>
          <p:nvPr>
            <p:ph type="ftr" sz="quarter" idx="11"/>
          </p:nvPr>
        </p:nvSpPr>
        <p:spPr/>
        <p:txBody>
          <a:bodyPr/>
          <a:lstStyle/>
          <a:p>
            <a:r>
              <a:rPr lang="en-US"/>
              <a:t>PHY 711  Fall 2020 --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sp>
        <p:nvSpPr>
          <p:cNvPr id="6" name="Right Arrow 5"/>
          <p:cNvSpPr/>
          <p:nvPr/>
        </p:nvSpPr>
        <p:spPr>
          <a:xfrm>
            <a:off x="133971" y="4038600"/>
            <a:ext cx="609600" cy="609600"/>
          </a:xfrm>
          <a:prstGeom prst="rightArrow">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6962ED1-0A4C-4FCE-9044-5F57B65D942C}"/>
              </a:ext>
            </a:extLst>
          </p:cNvPr>
          <p:cNvPicPr>
            <a:picLocks noChangeAspect="1"/>
          </p:cNvPicPr>
          <p:nvPr/>
        </p:nvPicPr>
        <p:blipFill>
          <a:blip r:embed="rId3"/>
          <a:stretch>
            <a:fillRect/>
          </a:stretch>
        </p:blipFill>
        <p:spPr>
          <a:xfrm>
            <a:off x="766762" y="1495424"/>
            <a:ext cx="8161520" cy="3381375"/>
          </a:xfrm>
          <a:prstGeom prst="rect">
            <a:avLst/>
          </a:prstGeom>
        </p:spPr>
      </p:pic>
    </p:spTree>
    <p:extLst>
      <p:ext uri="{BB962C8B-B14F-4D97-AF65-F5344CB8AC3E}">
        <p14:creationId xmlns:p14="http://schemas.microsoft.com/office/powerpoint/2010/main" val="163995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2" descr="http://www.learner.org/jnorth/images/graphics/mclass/Lat_Long.gif"/>
          <p:cNvPicPr>
            <a:picLocks noChangeAspect="1" noChangeArrowheads="1"/>
          </p:cNvPicPr>
          <p:nvPr/>
        </p:nvPicPr>
        <p:blipFill rotWithShape="1">
          <a:blip r:embed="rId4">
            <a:extLst>
              <a:ext uri="{28A0092B-C50C-407E-A947-70E740481C1C}">
                <a14:useLocalDpi xmlns:a14="http://schemas.microsoft.com/office/drawing/2010/main" val="0"/>
              </a:ext>
            </a:extLst>
          </a:blip>
          <a:srcRect r="50519"/>
          <a:stretch/>
        </p:blipFill>
        <p:spPr bwMode="auto">
          <a:xfrm>
            <a:off x="5771147" y="304799"/>
            <a:ext cx="2695909" cy="29718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62000" y="762000"/>
            <a:ext cx="2133600" cy="2133600"/>
          </a:xfrm>
          <a:prstGeom prst="ellipse">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840230" y="419100"/>
            <a:ext cx="0" cy="342900"/>
          </a:xfrm>
          <a:prstGeom prst="straightConnector1">
            <a:avLst/>
          </a:prstGeom>
          <a:ln w="508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8" name="Curved Left Arrow 7"/>
          <p:cNvSpPr/>
          <p:nvPr/>
        </p:nvSpPr>
        <p:spPr>
          <a:xfrm>
            <a:off x="1600200" y="426941"/>
            <a:ext cx="457200" cy="33505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flipV="1">
            <a:off x="1855470" y="247650"/>
            <a:ext cx="0" cy="266700"/>
          </a:xfrm>
          <a:prstGeom prst="straightConnector1">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228600"/>
            <a:ext cx="457200" cy="461665"/>
          </a:xfrm>
          <a:prstGeom prst="rect">
            <a:avLst/>
          </a:prstGeom>
          <a:noFill/>
        </p:spPr>
        <p:txBody>
          <a:bodyPr wrap="square" rtlCol="0">
            <a:spAutoFit/>
          </a:bodyPr>
          <a:lstStyle/>
          <a:p>
            <a:r>
              <a:rPr lang="en-US" sz="2400" b="1" dirty="0">
                <a:latin typeface="Symbol" pitchFamily="18" charset="2"/>
              </a:rPr>
              <a:t>w</a:t>
            </a:r>
          </a:p>
        </p:txBody>
      </p:sp>
      <p:cxnSp>
        <p:nvCxnSpPr>
          <p:cNvPr id="11" name="Straight Arrow Connector 10"/>
          <p:cNvCxnSpPr/>
          <p:nvPr/>
        </p:nvCxnSpPr>
        <p:spPr>
          <a:xfrm flipV="1">
            <a:off x="1828800" y="762000"/>
            <a:ext cx="1524000" cy="1066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89860" y="1211580"/>
            <a:ext cx="457200" cy="685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667000" y="838200"/>
            <a:ext cx="228600" cy="37338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690265"/>
            <a:ext cx="1219200" cy="461665"/>
          </a:xfrm>
          <a:prstGeom prst="rect">
            <a:avLst/>
          </a:prstGeom>
          <a:noFill/>
        </p:spPr>
        <p:txBody>
          <a:bodyPr wrap="square" rtlCol="0">
            <a:spAutoFit/>
          </a:bodyPr>
          <a:lstStyle/>
          <a:p>
            <a:r>
              <a:rPr lang="en-US" sz="2400" b="1" dirty="0">
                <a:latin typeface="+mj-lt"/>
              </a:rPr>
              <a:t>z </a:t>
            </a:r>
            <a:r>
              <a:rPr lang="en-US" sz="2400" dirty="0">
                <a:latin typeface="+mj-lt"/>
              </a:rPr>
              <a:t>(up)</a:t>
            </a:r>
            <a:endParaRPr lang="en-US" sz="2400" b="1" dirty="0">
              <a:latin typeface="+mj-lt"/>
            </a:endParaRPr>
          </a:p>
        </p:txBody>
      </p:sp>
      <p:sp>
        <p:nvSpPr>
          <p:cNvPr id="15" name="TextBox 14"/>
          <p:cNvSpPr txBox="1"/>
          <p:nvPr/>
        </p:nvSpPr>
        <p:spPr>
          <a:xfrm>
            <a:off x="3124200" y="1595735"/>
            <a:ext cx="1676400" cy="461665"/>
          </a:xfrm>
          <a:prstGeom prst="rect">
            <a:avLst/>
          </a:prstGeom>
          <a:noFill/>
        </p:spPr>
        <p:txBody>
          <a:bodyPr wrap="square" rtlCol="0">
            <a:spAutoFit/>
          </a:bodyPr>
          <a:lstStyle/>
          <a:p>
            <a:r>
              <a:rPr lang="en-US" sz="2400" b="1" dirty="0">
                <a:latin typeface="+mj-lt"/>
              </a:rPr>
              <a:t>x </a:t>
            </a:r>
            <a:r>
              <a:rPr lang="en-US" sz="2400" dirty="0">
                <a:latin typeface="+mj-lt"/>
              </a:rPr>
              <a:t>(south)</a:t>
            </a:r>
            <a:endParaRPr lang="en-US" sz="2400" b="1" dirty="0">
              <a:latin typeface="+mj-lt"/>
            </a:endParaRPr>
          </a:p>
        </p:txBody>
      </p:sp>
      <p:sp>
        <p:nvSpPr>
          <p:cNvPr id="16" name="TextBox 15"/>
          <p:cNvSpPr txBox="1"/>
          <p:nvPr/>
        </p:nvSpPr>
        <p:spPr>
          <a:xfrm>
            <a:off x="2743200" y="300335"/>
            <a:ext cx="1676400" cy="461665"/>
          </a:xfrm>
          <a:prstGeom prst="rect">
            <a:avLst/>
          </a:prstGeom>
          <a:noFill/>
        </p:spPr>
        <p:txBody>
          <a:bodyPr wrap="square" rtlCol="0">
            <a:spAutoFit/>
          </a:bodyPr>
          <a:lstStyle/>
          <a:p>
            <a:r>
              <a:rPr lang="en-US" sz="2400" b="1" dirty="0">
                <a:latin typeface="+mj-lt"/>
              </a:rPr>
              <a:t>y </a:t>
            </a:r>
            <a:r>
              <a:rPr lang="en-US" sz="2400" dirty="0">
                <a:latin typeface="+mj-lt"/>
              </a:rPr>
              <a:t>(east)</a:t>
            </a:r>
            <a:endParaRPr lang="en-US" sz="2400" b="1" dirty="0">
              <a:latin typeface="+mj-lt"/>
            </a:endParaRPr>
          </a:p>
        </p:txBody>
      </p:sp>
      <p:cxnSp>
        <p:nvCxnSpPr>
          <p:cNvPr id="17" name="Straight Arrow Connector 16"/>
          <p:cNvCxnSpPr>
            <a:endCxn id="6" idx="0"/>
          </p:cNvCxnSpPr>
          <p:nvPr/>
        </p:nvCxnSpPr>
        <p:spPr>
          <a:xfrm flipV="1">
            <a:off x="1828800" y="762000"/>
            <a:ext cx="0" cy="1064567"/>
          </a:xfrm>
          <a:prstGeom prst="straightConnector1">
            <a:avLst/>
          </a:prstGeom>
          <a:ln w="50800">
            <a:solidFill>
              <a:schemeClr val="accent3">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28800" y="1062335"/>
            <a:ext cx="457200" cy="461665"/>
          </a:xfrm>
          <a:prstGeom prst="rect">
            <a:avLst/>
          </a:prstGeom>
          <a:noFill/>
        </p:spPr>
        <p:txBody>
          <a:bodyPr wrap="square" rtlCol="0">
            <a:spAutoFit/>
          </a:bodyPr>
          <a:lstStyle/>
          <a:p>
            <a:r>
              <a:rPr lang="en-US" sz="2400" b="1" dirty="0">
                <a:latin typeface="Symbol" pitchFamily="18" charset="2"/>
              </a:rPr>
              <a:t>q</a:t>
            </a:r>
          </a:p>
        </p:txBody>
      </p:sp>
      <p:graphicFrame>
        <p:nvGraphicFramePr>
          <p:cNvPr id="19" name="Object 18"/>
          <p:cNvGraphicFramePr>
            <a:graphicFrameLocks noChangeAspect="1"/>
          </p:cNvGraphicFramePr>
          <p:nvPr>
            <p:extLst>
              <p:ext uri="{D42A27DB-BD31-4B8C-83A1-F6EECF244321}">
                <p14:modId xmlns:p14="http://schemas.microsoft.com/office/powerpoint/2010/main" val="1192747463"/>
              </p:ext>
            </p:extLst>
          </p:nvPr>
        </p:nvGraphicFramePr>
        <p:xfrm>
          <a:off x="960437" y="3218949"/>
          <a:ext cx="2041525" cy="476250"/>
        </p:xfrm>
        <a:graphic>
          <a:graphicData uri="http://schemas.openxmlformats.org/presentationml/2006/ole">
            <mc:AlternateContent xmlns:mc="http://schemas.openxmlformats.org/markup-compatibility/2006">
              <mc:Choice xmlns:v="urn:schemas-microsoft-com:vml" Requires="v">
                <p:oleObj spid="_x0000_s73836" name="Equation" r:id="rId5" imgW="1244520" imgH="291960" progId="Equation.DSMT4">
                  <p:embed/>
                </p:oleObj>
              </mc:Choice>
              <mc:Fallback>
                <p:oleObj name="Equation" r:id="rId5" imgW="1244520" imgH="291960" progId="Equation.DSMT4">
                  <p:embed/>
                  <p:pic>
                    <p:nvPicPr>
                      <p:cNvPr id="0" name=""/>
                      <p:cNvPicPr>
                        <a:picLocks noChangeAspect="1" noChangeArrowheads="1"/>
                      </p:cNvPicPr>
                      <p:nvPr/>
                    </p:nvPicPr>
                    <p:blipFill>
                      <a:blip r:embed="rId6"/>
                      <a:srcRect/>
                      <a:stretch>
                        <a:fillRect/>
                      </a:stretch>
                    </p:blipFill>
                    <p:spPr bwMode="auto">
                      <a:xfrm>
                        <a:off x="960437" y="3218949"/>
                        <a:ext cx="2041525" cy="476250"/>
                      </a:xfrm>
                      <a:prstGeom prst="rect">
                        <a:avLst/>
                      </a:prstGeom>
                      <a:noFill/>
                      <a:ln>
                        <a:no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577708565"/>
              </p:ext>
            </p:extLst>
          </p:nvPr>
        </p:nvGraphicFramePr>
        <p:xfrm>
          <a:off x="1912419" y="3813081"/>
          <a:ext cx="5442707" cy="1884095"/>
        </p:xfrm>
        <a:graphic>
          <a:graphicData uri="http://schemas.openxmlformats.org/presentationml/2006/ole">
            <mc:AlternateContent xmlns:mc="http://schemas.openxmlformats.org/markup-compatibility/2006">
              <mc:Choice xmlns:v="urn:schemas-microsoft-com:vml" Requires="v">
                <p:oleObj spid="_x0000_s73837" name="Equation" r:id="rId7" imgW="3098520" imgH="1079280" progId="Equation.DSMT4">
                  <p:embed/>
                </p:oleObj>
              </mc:Choice>
              <mc:Fallback>
                <p:oleObj name="Equation" r:id="rId7" imgW="3098520" imgH="1079280" progId="Equation.DSMT4">
                  <p:embed/>
                  <p:pic>
                    <p:nvPicPr>
                      <p:cNvPr id="0" name=""/>
                      <p:cNvPicPr>
                        <a:picLocks noChangeAspect="1" noChangeArrowheads="1"/>
                      </p:cNvPicPr>
                      <p:nvPr/>
                    </p:nvPicPr>
                    <p:blipFill>
                      <a:blip r:embed="rId8"/>
                      <a:srcRect/>
                      <a:stretch>
                        <a:fillRect/>
                      </a:stretch>
                    </p:blipFill>
                    <p:spPr bwMode="auto">
                      <a:xfrm>
                        <a:off x="1912419" y="3813081"/>
                        <a:ext cx="5442707" cy="188409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3729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228600" y="228600"/>
            <a:ext cx="8077200" cy="1938992"/>
          </a:xfrm>
          <a:prstGeom prst="rect">
            <a:avLst/>
          </a:prstGeom>
          <a:noFill/>
        </p:spPr>
        <p:txBody>
          <a:bodyPr wrap="square" rtlCol="0">
            <a:spAutoFit/>
          </a:bodyPr>
          <a:lstStyle/>
          <a:p>
            <a:r>
              <a:rPr lang="en-US" sz="2400" dirty="0">
                <a:latin typeface="+mj-lt"/>
              </a:rPr>
              <a:t>Physical laws as described in non-inertial coordinate systems</a:t>
            </a:r>
          </a:p>
          <a:p>
            <a:pPr lvl="1"/>
            <a:endParaRPr lang="en-US" sz="2400" dirty="0">
              <a:latin typeface="+mj-lt"/>
            </a:endParaRPr>
          </a:p>
          <a:p>
            <a:pPr marL="800100" lvl="1" indent="-342900">
              <a:buFont typeface="Wingdings" pitchFamily="2" charset="2"/>
              <a:buChar char="Ø"/>
            </a:pPr>
            <a:r>
              <a:rPr lang="en-US" sz="2400" dirty="0"/>
              <a:t>Newton’s </a:t>
            </a:r>
            <a:r>
              <a:rPr lang="en-US" sz="2400" dirty="0">
                <a:latin typeface="+mj-lt"/>
              </a:rPr>
              <a:t>laws are formulated in an inertial frame of reference</a:t>
            </a:r>
          </a:p>
        </p:txBody>
      </p:sp>
      <p:graphicFrame>
        <p:nvGraphicFramePr>
          <p:cNvPr id="6" name="Object 5"/>
          <p:cNvGraphicFramePr>
            <a:graphicFrameLocks noChangeAspect="1"/>
          </p:cNvGraphicFramePr>
          <p:nvPr>
            <p:extLst>
              <p:ext uri="{D42A27DB-BD31-4B8C-83A1-F6EECF244321}">
                <p14:modId xmlns:p14="http://schemas.microsoft.com/office/powerpoint/2010/main" val="3365254041"/>
              </p:ext>
            </p:extLst>
          </p:nvPr>
        </p:nvGraphicFramePr>
        <p:xfrm>
          <a:off x="3005138" y="1828800"/>
          <a:ext cx="628650" cy="503238"/>
        </p:xfrm>
        <a:graphic>
          <a:graphicData uri="http://schemas.openxmlformats.org/presentationml/2006/ole">
            <mc:AlternateContent xmlns:mc="http://schemas.openxmlformats.org/markup-compatibility/2006">
              <mc:Choice xmlns:v="urn:schemas-microsoft-com:vml" Requires="v">
                <p:oleObj spid="_x0000_s57794" name="数式" r:id="rId4" imgW="291960" imgH="241200" progId="Equation.3">
                  <p:embed/>
                </p:oleObj>
              </mc:Choice>
              <mc:Fallback>
                <p:oleObj name="数式" r:id="rId4" imgW="291960" imgH="241200" progId="Equation.3">
                  <p:embed/>
                  <p:pic>
                    <p:nvPicPr>
                      <p:cNvPr id="0" name=""/>
                      <p:cNvPicPr>
                        <a:picLocks noChangeAspect="1" noChangeArrowheads="1"/>
                      </p:cNvPicPr>
                      <p:nvPr/>
                    </p:nvPicPr>
                    <p:blipFill>
                      <a:blip r:embed="rId5"/>
                      <a:srcRect/>
                      <a:stretch>
                        <a:fillRect/>
                      </a:stretch>
                    </p:blipFill>
                    <p:spPr bwMode="auto">
                      <a:xfrm>
                        <a:off x="3005138" y="1828800"/>
                        <a:ext cx="628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22575965"/>
              </p:ext>
            </p:extLst>
          </p:nvPr>
        </p:nvGraphicFramePr>
        <p:xfrm>
          <a:off x="2970213" y="3200400"/>
          <a:ext cx="1009650" cy="503238"/>
        </p:xfrm>
        <a:graphic>
          <a:graphicData uri="http://schemas.openxmlformats.org/presentationml/2006/ole">
            <mc:AlternateContent xmlns:mc="http://schemas.openxmlformats.org/markup-compatibility/2006">
              <mc:Choice xmlns:v="urn:schemas-microsoft-com:vml" Requires="v">
                <p:oleObj spid="_x0000_s57795" name="数式" r:id="rId6" imgW="469800" imgH="241200" progId="Equation.3">
                  <p:embed/>
                </p:oleObj>
              </mc:Choice>
              <mc:Fallback>
                <p:oleObj name="数式" r:id="rId6" imgW="469800" imgH="241200" progId="Equation.3">
                  <p:embed/>
                  <p:pic>
                    <p:nvPicPr>
                      <p:cNvPr id="0" name=""/>
                      <p:cNvPicPr>
                        <a:picLocks noChangeAspect="1" noChangeArrowheads="1"/>
                      </p:cNvPicPr>
                      <p:nvPr/>
                    </p:nvPicPr>
                    <p:blipFill>
                      <a:blip r:embed="rId7"/>
                      <a:srcRect/>
                      <a:stretch>
                        <a:fillRect/>
                      </a:stretch>
                    </p:blipFill>
                    <p:spPr bwMode="auto">
                      <a:xfrm>
                        <a:off x="2970213" y="3200400"/>
                        <a:ext cx="1009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243840" y="2362200"/>
            <a:ext cx="8077200" cy="1200329"/>
          </a:xfrm>
          <a:prstGeom prst="rect">
            <a:avLst/>
          </a:prstGeom>
          <a:noFill/>
        </p:spPr>
        <p:txBody>
          <a:bodyPr wrap="square" rtlCol="0">
            <a:spAutoFit/>
          </a:bodyPr>
          <a:lstStyle/>
          <a:p>
            <a:pPr marL="800100" lvl="1" indent="-342900">
              <a:buFont typeface="Wingdings" pitchFamily="2" charset="2"/>
              <a:buChar char="Ø"/>
            </a:pPr>
            <a:r>
              <a:rPr lang="en-US" sz="2400" dirty="0"/>
              <a:t>For some problems, it is convenient to transform the </a:t>
            </a:r>
            <a:r>
              <a:rPr lang="en-US" sz="2400" dirty="0" err="1"/>
              <a:t>the</a:t>
            </a:r>
            <a:r>
              <a:rPr lang="en-US" sz="2400" dirty="0"/>
              <a:t> equations into a non-inertial coordinate system    </a:t>
            </a:r>
          </a:p>
          <a:p>
            <a:pPr lvl="1"/>
            <a:endParaRPr lang="en-US" sz="2400" dirty="0">
              <a:latin typeface="+mj-lt"/>
            </a:endParaRPr>
          </a:p>
        </p:txBody>
      </p:sp>
      <p:grpSp>
        <p:nvGrpSpPr>
          <p:cNvPr id="23" name="Group 22"/>
          <p:cNvGrpSpPr/>
          <p:nvPr/>
        </p:nvGrpSpPr>
        <p:grpSpPr>
          <a:xfrm>
            <a:off x="838200" y="3644900"/>
            <a:ext cx="1879600" cy="2203450"/>
            <a:chOff x="838200" y="3644900"/>
            <a:chExt cx="1879600" cy="2203450"/>
          </a:xfrm>
        </p:grpSpPr>
        <p:cxnSp>
          <p:nvCxnSpPr>
            <p:cNvPr id="10" name="Straight Arrow Connector 9"/>
            <p:cNvCxnSpPr/>
            <p:nvPr/>
          </p:nvCxnSpPr>
          <p:spPr>
            <a:xfrm flipV="1">
              <a:off x="914400" y="4038600"/>
              <a:ext cx="0" cy="16002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14400" y="5105400"/>
              <a:ext cx="990600" cy="533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14400" y="5638800"/>
              <a:ext cx="1447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2939883873"/>
                </p:ext>
              </p:extLst>
            </p:nvPr>
          </p:nvGraphicFramePr>
          <p:xfrm>
            <a:off x="2362200" y="5372100"/>
            <a:ext cx="355600" cy="476250"/>
          </p:xfrm>
          <a:graphic>
            <a:graphicData uri="http://schemas.openxmlformats.org/presentationml/2006/ole">
              <mc:AlternateContent xmlns:mc="http://schemas.openxmlformats.org/markup-compatibility/2006">
                <mc:Choice xmlns:v="urn:schemas-microsoft-com:vml" Requires="v">
                  <p:oleObj spid="_x0000_s57796" name="数式" r:id="rId8" imgW="164880" imgH="228600" progId="Equation.3">
                    <p:embed/>
                  </p:oleObj>
                </mc:Choice>
                <mc:Fallback>
                  <p:oleObj name="数式" r:id="rId8" imgW="164880" imgH="228600" progId="Equation.3">
                    <p:embed/>
                    <p:pic>
                      <p:nvPicPr>
                        <p:cNvPr id="0" name=""/>
                        <p:cNvPicPr>
                          <a:picLocks noChangeAspect="1" noChangeArrowheads="1"/>
                        </p:cNvPicPr>
                        <p:nvPr/>
                      </p:nvPicPr>
                      <p:blipFill>
                        <a:blip r:embed="rId9"/>
                        <a:srcRect/>
                        <a:stretch>
                          <a:fillRect/>
                        </a:stretch>
                      </p:blipFill>
                      <p:spPr bwMode="auto">
                        <a:xfrm>
                          <a:off x="2362200" y="537210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702805351"/>
                </p:ext>
              </p:extLst>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spid="_x0000_s57797" name="数式" r:id="rId10" imgW="164880" imgH="228600" progId="Equation.3">
                    <p:embed/>
                  </p:oleObj>
                </mc:Choice>
                <mc:Fallback>
                  <p:oleObj name="数式" r:id="rId10" imgW="164880" imgH="228600" progId="Equation.3">
                    <p:embed/>
                    <p:pic>
                      <p:nvPicPr>
                        <p:cNvPr id="0" name=""/>
                        <p:cNvPicPr>
                          <a:picLocks noChangeAspect="1" noChangeArrowheads="1"/>
                        </p:cNvPicPr>
                        <p:nvPr/>
                      </p:nvPicPr>
                      <p:blipFill>
                        <a:blip r:embed="rId11"/>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243596461"/>
                </p:ext>
              </p:extLst>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spid="_x0000_s57798" name="数式" r:id="rId12" imgW="164880" imgH="241200" progId="Equation.3">
                    <p:embed/>
                  </p:oleObj>
                </mc:Choice>
                <mc:Fallback>
                  <p:oleObj name="数式" r:id="rId12" imgW="164880" imgH="241200" progId="Equation.3">
                    <p:embed/>
                    <p:pic>
                      <p:nvPicPr>
                        <p:cNvPr id="0" name=""/>
                        <p:cNvPicPr>
                          <a:picLocks noChangeAspect="1" noChangeArrowheads="1"/>
                        </p:cNvPicPr>
                        <p:nvPr/>
                      </p:nvPicPr>
                      <p:blipFill>
                        <a:blip r:embed="rId13"/>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5" name="Group 24"/>
          <p:cNvGrpSpPr/>
          <p:nvPr/>
        </p:nvGrpSpPr>
        <p:grpSpPr>
          <a:xfrm>
            <a:off x="4953000" y="3663950"/>
            <a:ext cx="1879600" cy="2451100"/>
            <a:chOff x="838200" y="3644900"/>
            <a:chExt cx="1879600" cy="2451100"/>
          </a:xfrm>
        </p:grpSpPr>
        <p:cxnSp>
          <p:nvCxnSpPr>
            <p:cNvPr id="26" name="Straight Arrow Connector 25"/>
            <p:cNvCxnSpPr/>
            <p:nvPr/>
          </p:nvCxnSpPr>
          <p:spPr>
            <a:xfrm flipV="1">
              <a:off x="914400" y="4171950"/>
              <a:ext cx="228600" cy="14668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30" idx="2"/>
            </p:cNvCxnSpPr>
            <p:nvPr/>
          </p:nvCxnSpPr>
          <p:spPr>
            <a:xfrm flipV="1">
              <a:off x="914400" y="5257800"/>
              <a:ext cx="1168400" cy="381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14400" y="5638800"/>
              <a:ext cx="1447800" cy="3619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1423390935"/>
                </p:ext>
              </p:extLst>
            </p:nvPr>
          </p:nvGraphicFramePr>
          <p:xfrm>
            <a:off x="2362200" y="5619750"/>
            <a:ext cx="355600" cy="476250"/>
          </p:xfrm>
          <a:graphic>
            <a:graphicData uri="http://schemas.openxmlformats.org/presentationml/2006/ole">
              <mc:AlternateContent xmlns:mc="http://schemas.openxmlformats.org/markup-compatibility/2006">
                <mc:Choice xmlns:v="urn:schemas-microsoft-com:vml" Requires="v">
                  <p:oleObj spid="_x0000_s57799" name="数式" r:id="rId14" imgW="164880" imgH="228600" progId="Equation.3">
                    <p:embed/>
                  </p:oleObj>
                </mc:Choice>
                <mc:Fallback>
                  <p:oleObj name="数式" r:id="rId14" imgW="164880" imgH="228600" progId="Equation.3">
                    <p:embed/>
                    <p:pic>
                      <p:nvPicPr>
                        <p:cNvPr id="0" name=""/>
                        <p:cNvPicPr>
                          <a:picLocks noChangeAspect="1" noChangeArrowheads="1"/>
                        </p:cNvPicPr>
                        <p:nvPr/>
                      </p:nvPicPr>
                      <p:blipFill>
                        <a:blip r:embed="rId15"/>
                        <a:srcRect/>
                        <a:stretch>
                          <a:fillRect/>
                        </a:stretch>
                      </p:blipFill>
                      <p:spPr bwMode="auto">
                        <a:xfrm>
                          <a:off x="2362200" y="56197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23333357"/>
                </p:ext>
              </p:extLst>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spid="_x0000_s57800" name="数式" r:id="rId16" imgW="164880" imgH="228600" progId="Equation.3">
                    <p:embed/>
                  </p:oleObj>
                </mc:Choice>
                <mc:Fallback>
                  <p:oleObj name="数式" r:id="rId16" imgW="164880" imgH="228600" progId="Equation.3">
                    <p:embed/>
                    <p:pic>
                      <p:nvPicPr>
                        <p:cNvPr id="0" name=""/>
                        <p:cNvPicPr>
                          <a:picLocks noChangeAspect="1" noChangeArrowheads="1"/>
                        </p:cNvPicPr>
                        <p:nvPr/>
                      </p:nvPicPr>
                      <p:blipFill>
                        <a:blip r:embed="rId17"/>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226179381"/>
                </p:ext>
              </p:extLst>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spid="_x0000_s57801" name="数式" r:id="rId18" imgW="164880" imgH="241200" progId="Equation.3">
                    <p:embed/>
                  </p:oleObj>
                </mc:Choice>
                <mc:Fallback>
                  <p:oleObj name="数式" r:id="rId18" imgW="164880" imgH="241200" progId="Equation.3">
                    <p:embed/>
                    <p:pic>
                      <p:nvPicPr>
                        <p:cNvPr id="0" name=""/>
                        <p:cNvPicPr>
                          <a:picLocks noChangeAspect="1" noChangeArrowheads="1"/>
                        </p:cNvPicPr>
                        <p:nvPr/>
                      </p:nvPicPr>
                      <p:blipFill>
                        <a:blip r:embed="rId19"/>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344020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202096" y="136525"/>
            <a:ext cx="7696200" cy="830997"/>
          </a:xfrm>
          <a:prstGeom prst="rect">
            <a:avLst/>
          </a:prstGeom>
          <a:noFill/>
        </p:spPr>
        <p:txBody>
          <a:bodyPr wrap="square" rtlCol="0">
            <a:spAutoFit/>
          </a:bodyPr>
          <a:lstStyle/>
          <a:p>
            <a:r>
              <a:rPr lang="en-US" sz="2400" dirty="0">
                <a:latin typeface="+mj-lt"/>
              </a:rPr>
              <a:t>Comparison of analysis in “inertial frame” versus “non-inertial frame”</a:t>
            </a:r>
          </a:p>
        </p:txBody>
      </p:sp>
      <p:graphicFrame>
        <p:nvGraphicFramePr>
          <p:cNvPr id="6" name="Object 5"/>
          <p:cNvGraphicFramePr>
            <a:graphicFrameLocks noChangeAspect="1"/>
          </p:cNvGraphicFramePr>
          <p:nvPr>
            <p:extLst>
              <p:ext uri="{D42A27DB-BD31-4B8C-83A1-F6EECF244321}">
                <p14:modId xmlns:p14="http://schemas.microsoft.com/office/powerpoint/2010/main" val="3024182303"/>
              </p:ext>
            </p:extLst>
          </p:nvPr>
        </p:nvGraphicFramePr>
        <p:xfrm>
          <a:off x="68263" y="1017218"/>
          <a:ext cx="8999537" cy="4926013"/>
        </p:xfrm>
        <a:graphic>
          <a:graphicData uri="http://schemas.openxmlformats.org/presentationml/2006/ole">
            <mc:AlternateContent xmlns:mc="http://schemas.openxmlformats.org/markup-compatibility/2006">
              <mc:Choice xmlns:v="urn:schemas-microsoft-com:vml" Requires="v">
                <p:oleObj spid="_x0000_s58426" name="Equation" r:id="rId4" imgW="4178160" imgH="2361960" progId="Equation.DSMT4">
                  <p:embed/>
                </p:oleObj>
              </mc:Choice>
              <mc:Fallback>
                <p:oleObj name="Equation" r:id="rId4" imgW="4178160" imgH="2361960" progId="Equation.DSMT4">
                  <p:embed/>
                  <p:pic>
                    <p:nvPicPr>
                      <p:cNvPr id="0" name=""/>
                      <p:cNvPicPr>
                        <a:picLocks noChangeAspect="1" noChangeArrowheads="1"/>
                      </p:cNvPicPr>
                      <p:nvPr/>
                    </p:nvPicPr>
                    <p:blipFill>
                      <a:blip r:embed="rId5"/>
                      <a:srcRect/>
                      <a:stretch>
                        <a:fillRect/>
                      </a:stretch>
                    </p:blipFill>
                    <p:spPr bwMode="auto">
                      <a:xfrm>
                        <a:off x="68263" y="1017218"/>
                        <a:ext cx="8999537"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8C2B3AF5-B631-4B87-AD2D-9423F188361B}"/>
              </a:ext>
            </a:extLst>
          </p:cNvPr>
          <p:cNvSpPr txBox="1"/>
          <p:nvPr/>
        </p:nvSpPr>
        <p:spPr>
          <a:xfrm>
            <a:off x="3962400" y="3886200"/>
            <a:ext cx="4499769" cy="1200329"/>
          </a:xfrm>
          <a:prstGeom prst="rect">
            <a:avLst/>
          </a:prstGeom>
          <a:noFill/>
        </p:spPr>
        <p:txBody>
          <a:bodyPr wrap="square" rtlCol="0">
            <a:spAutoFit/>
          </a:bodyPr>
          <a:lstStyle/>
          <a:p>
            <a:r>
              <a:rPr lang="en-US" sz="2400" b="1" dirty="0">
                <a:solidFill>
                  <a:srgbClr val="FF0000"/>
                </a:solidFill>
                <a:latin typeface="+mj-lt"/>
              </a:rPr>
              <a:t>This represents the time rate of change of V measured within the e frame.</a:t>
            </a:r>
          </a:p>
        </p:txBody>
      </p:sp>
    </p:spTree>
    <p:extLst>
      <p:ext uri="{BB962C8B-B14F-4D97-AF65-F5344CB8AC3E}">
        <p14:creationId xmlns:p14="http://schemas.microsoft.com/office/powerpoint/2010/main" val="96434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58083" y="3881735"/>
            <a:ext cx="1809517" cy="11709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1143000" y="1676400"/>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143000" y="4572000"/>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 y="1752600"/>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143000" y="4210050"/>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 y="1219200"/>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4038600" y="411033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119742768"/>
              </p:ext>
            </p:extLst>
          </p:nvPr>
        </p:nvGraphicFramePr>
        <p:xfrm>
          <a:off x="4495800" y="4297362"/>
          <a:ext cx="355600" cy="503238"/>
        </p:xfrm>
        <a:graphic>
          <a:graphicData uri="http://schemas.openxmlformats.org/presentationml/2006/ole">
            <mc:AlternateContent xmlns:mc="http://schemas.openxmlformats.org/markup-compatibility/2006">
              <mc:Choice xmlns:v="urn:schemas-microsoft-com:vml" Requires="v">
                <p:oleObj spid="_x0000_s59732"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4495800" y="429736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37072968"/>
              </p:ext>
            </p:extLst>
          </p:nvPr>
        </p:nvGraphicFramePr>
        <p:xfrm>
          <a:off x="1231900" y="1198563"/>
          <a:ext cx="328613" cy="450850"/>
        </p:xfrm>
        <a:graphic>
          <a:graphicData uri="http://schemas.openxmlformats.org/presentationml/2006/ole">
            <mc:AlternateContent xmlns:mc="http://schemas.openxmlformats.org/markup-compatibility/2006">
              <mc:Choice xmlns:v="urn:schemas-microsoft-com:vml" Requires="v">
                <p:oleObj spid="_x0000_s59733" name="数式" r:id="rId6" imgW="152280" imgH="215640" progId="Equation.3">
                  <p:embed/>
                </p:oleObj>
              </mc:Choice>
              <mc:Fallback>
                <p:oleObj name="数式" r:id="rId6" imgW="152280" imgH="215640" progId="Equation.3">
                  <p:embed/>
                  <p:pic>
                    <p:nvPicPr>
                      <p:cNvPr id="0" name=""/>
                      <p:cNvPicPr>
                        <a:picLocks noChangeAspect="1" noChangeArrowheads="1"/>
                      </p:cNvPicPr>
                      <p:nvPr/>
                    </p:nvPicPr>
                    <p:blipFill>
                      <a:blip r:embed="rId7"/>
                      <a:srcRect/>
                      <a:stretch>
                        <a:fillRect/>
                      </a:stretch>
                    </p:blipFill>
                    <p:spPr bwMode="auto">
                      <a:xfrm>
                        <a:off x="1231900" y="1198563"/>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234755536"/>
              </p:ext>
            </p:extLst>
          </p:nvPr>
        </p:nvGraphicFramePr>
        <p:xfrm>
          <a:off x="3576638" y="4144963"/>
          <a:ext cx="519112" cy="503237"/>
        </p:xfrm>
        <a:graphic>
          <a:graphicData uri="http://schemas.openxmlformats.org/presentationml/2006/ole">
            <mc:AlternateContent xmlns:mc="http://schemas.openxmlformats.org/markup-compatibility/2006">
              <mc:Choice xmlns:v="urn:schemas-microsoft-com:vml" Requires="v">
                <p:oleObj spid="_x0000_s59734" name="数式" r:id="rId8" imgW="241200" imgH="241200" progId="Equation.3">
                  <p:embed/>
                </p:oleObj>
              </mc:Choice>
              <mc:Fallback>
                <p:oleObj name="数式" r:id="rId8" imgW="241200" imgH="241200" progId="Equation.3">
                  <p:embed/>
                  <p:pic>
                    <p:nvPicPr>
                      <p:cNvPr id="0" name=""/>
                      <p:cNvPicPr>
                        <a:picLocks noChangeAspect="1" noChangeArrowheads="1"/>
                      </p:cNvPicPr>
                      <p:nvPr/>
                    </p:nvPicPr>
                    <p:blipFill>
                      <a:blip r:embed="rId9"/>
                      <a:srcRect/>
                      <a:stretch>
                        <a:fillRect/>
                      </a:stretch>
                    </p:blipFill>
                    <p:spPr bwMode="auto">
                      <a:xfrm>
                        <a:off x="3576638" y="4144963"/>
                        <a:ext cx="5191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929110496"/>
              </p:ext>
            </p:extLst>
          </p:nvPr>
        </p:nvGraphicFramePr>
        <p:xfrm>
          <a:off x="501650" y="1905000"/>
          <a:ext cx="520700" cy="450850"/>
        </p:xfrm>
        <a:graphic>
          <a:graphicData uri="http://schemas.openxmlformats.org/presentationml/2006/ole">
            <mc:AlternateContent xmlns:mc="http://schemas.openxmlformats.org/markup-compatibility/2006">
              <mc:Choice xmlns:v="urn:schemas-microsoft-com:vml" Requires="v">
                <p:oleObj spid="_x0000_s59735" name="数式" r:id="rId10" imgW="241200" imgH="215640" progId="Equation.3">
                  <p:embed/>
                </p:oleObj>
              </mc:Choice>
              <mc:Fallback>
                <p:oleObj name="数式" r:id="rId10" imgW="241200" imgH="215640" progId="Equation.3">
                  <p:embed/>
                  <p:pic>
                    <p:nvPicPr>
                      <p:cNvPr id="0" name=""/>
                      <p:cNvPicPr>
                        <a:picLocks noChangeAspect="1" noChangeArrowheads="1"/>
                      </p:cNvPicPr>
                      <p:nvPr/>
                    </p:nvPicPr>
                    <p:blipFill>
                      <a:blip r:embed="rId11"/>
                      <a:srcRect/>
                      <a:stretch>
                        <a:fillRect/>
                      </a:stretch>
                    </p:blipFill>
                    <p:spPr bwMode="auto">
                      <a:xfrm>
                        <a:off x="501650" y="1905000"/>
                        <a:ext cx="520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345584961"/>
              </p:ext>
            </p:extLst>
          </p:nvPr>
        </p:nvGraphicFramePr>
        <p:xfrm>
          <a:off x="5658084" y="928580"/>
          <a:ext cx="2428874" cy="4467440"/>
        </p:xfrm>
        <a:graphic>
          <a:graphicData uri="http://schemas.openxmlformats.org/presentationml/2006/ole">
            <mc:AlternateContent xmlns:mc="http://schemas.openxmlformats.org/markup-compatibility/2006">
              <mc:Choice xmlns:v="urn:schemas-microsoft-com:vml" Requires="v">
                <p:oleObj spid="_x0000_s59736" name="Equation" r:id="rId12" imgW="1358640" imgH="2577960" progId="Equation.DSMT4">
                  <p:embed/>
                </p:oleObj>
              </mc:Choice>
              <mc:Fallback>
                <p:oleObj name="Equation" r:id="rId12" imgW="1358640" imgH="2577960" progId="Equation.DSMT4">
                  <p:embed/>
                  <p:pic>
                    <p:nvPicPr>
                      <p:cNvPr id="0" name=""/>
                      <p:cNvPicPr>
                        <a:picLocks noChangeAspect="1" noChangeArrowheads="1"/>
                      </p:cNvPicPr>
                      <p:nvPr/>
                    </p:nvPicPr>
                    <p:blipFill>
                      <a:blip r:embed="rId13"/>
                      <a:srcRect/>
                      <a:stretch>
                        <a:fillRect/>
                      </a:stretch>
                    </p:blipFill>
                    <p:spPr bwMode="auto">
                      <a:xfrm>
                        <a:off x="5658084" y="928580"/>
                        <a:ext cx="2428874" cy="446744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71521602"/>
              </p:ext>
            </p:extLst>
          </p:nvPr>
        </p:nvGraphicFramePr>
        <p:xfrm>
          <a:off x="1670147" y="1752599"/>
          <a:ext cx="2778146" cy="1389073"/>
        </p:xfrm>
        <a:graphic>
          <a:graphicData uri="http://schemas.openxmlformats.org/presentationml/2006/ole">
            <mc:AlternateContent xmlns:mc="http://schemas.openxmlformats.org/markup-compatibility/2006">
              <mc:Choice xmlns:v="urn:schemas-microsoft-com:vml" Requires="v">
                <p:oleObj spid="_x0000_s59737" name="Equation" r:id="rId14" imgW="1803240" imgH="901440" progId="Equation.DSMT4">
                  <p:embed/>
                </p:oleObj>
              </mc:Choice>
              <mc:Fallback>
                <p:oleObj name="Equation" r:id="rId14" imgW="1803240" imgH="901440" progId="Equation.DSMT4">
                  <p:embed/>
                  <p:pic>
                    <p:nvPicPr>
                      <p:cNvPr id="0" name=""/>
                      <p:cNvPicPr/>
                      <p:nvPr/>
                    </p:nvPicPr>
                    <p:blipFill>
                      <a:blip r:embed="rId15"/>
                      <a:stretch>
                        <a:fillRect/>
                      </a:stretch>
                    </p:blipFill>
                    <p:spPr>
                      <a:xfrm>
                        <a:off x="1670147" y="1752599"/>
                        <a:ext cx="2778146" cy="138907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B108EE7-1E02-433F-84A7-2BF7404492C3}"/>
              </a:ext>
            </a:extLst>
          </p:cNvPr>
          <p:cNvGraphicFramePr>
            <a:graphicFrameLocks noChangeAspect="1"/>
          </p:cNvGraphicFramePr>
          <p:nvPr>
            <p:extLst>
              <p:ext uri="{D42A27DB-BD31-4B8C-83A1-F6EECF244321}">
                <p14:modId xmlns:p14="http://schemas.microsoft.com/office/powerpoint/2010/main" val="3281261580"/>
              </p:ext>
            </p:extLst>
          </p:nvPr>
        </p:nvGraphicFramePr>
        <p:xfrm>
          <a:off x="136876" y="4958030"/>
          <a:ext cx="5136448" cy="1330303"/>
        </p:xfrm>
        <a:graphic>
          <a:graphicData uri="http://schemas.openxmlformats.org/presentationml/2006/ole">
            <mc:AlternateContent xmlns:mc="http://schemas.openxmlformats.org/markup-compatibility/2006">
              <mc:Choice xmlns:v="urn:schemas-microsoft-com:vml" Requires="v">
                <p:oleObj spid="_x0000_s59738" name="Equation" r:id="rId16" imgW="1765080" imgH="457200" progId="Equation.DSMT4">
                  <p:embed/>
                </p:oleObj>
              </mc:Choice>
              <mc:Fallback>
                <p:oleObj name="Equation" r:id="rId16" imgW="1765080" imgH="457200" progId="Equation.DSMT4">
                  <p:embed/>
                  <p:pic>
                    <p:nvPicPr>
                      <p:cNvPr id="0" name=""/>
                      <p:cNvPicPr/>
                      <p:nvPr/>
                    </p:nvPicPr>
                    <p:blipFill>
                      <a:blip r:embed="rId17"/>
                      <a:stretch>
                        <a:fillRect/>
                      </a:stretch>
                    </p:blipFill>
                    <p:spPr>
                      <a:xfrm>
                        <a:off x="136876" y="4958030"/>
                        <a:ext cx="5136448" cy="1330303"/>
                      </a:xfrm>
                      <a:prstGeom prst="rect">
                        <a:avLst/>
                      </a:prstGeom>
                    </p:spPr>
                  </p:pic>
                </p:oleObj>
              </mc:Fallback>
            </mc:AlternateContent>
          </a:graphicData>
        </a:graphic>
      </p:graphicFrame>
    </p:spTree>
    <p:extLst>
      <p:ext uri="{BB962C8B-B14F-4D97-AF65-F5344CB8AC3E}">
        <p14:creationId xmlns:p14="http://schemas.microsoft.com/office/powerpoint/2010/main" val="52471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914400" y="1011237"/>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3906837"/>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 y="1087437"/>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4400" y="3544887"/>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554037"/>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3810000" y="3445172"/>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537317148"/>
              </p:ext>
            </p:extLst>
          </p:nvPr>
        </p:nvGraphicFramePr>
        <p:xfrm>
          <a:off x="4267200" y="3632199"/>
          <a:ext cx="355600" cy="503238"/>
        </p:xfrm>
        <a:graphic>
          <a:graphicData uri="http://schemas.openxmlformats.org/presentationml/2006/ole">
            <mc:AlternateContent xmlns:mc="http://schemas.openxmlformats.org/markup-compatibility/2006">
              <mc:Choice xmlns:v="urn:schemas-microsoft-com:vml" Requires="v">
                <p:oleObj spid="_x0000_s60748"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4267200" y="3632199"/>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28512752"/>
              </p:ext>
            </p:extLst>
          </p:nvPr>
        </p:nvGraphicFramePr>
        <p:xfrm>
          <a:off x="1003300" y="533400"/>
          <a:ext cx="328613" cy="450850"/>
        </p:xfrm>
        <a:graphic>
          <a:graphicData uri="http://schemas.openxmlformats.org/presentationml/2006/ole">
            <mc:AlternateContent xmlns:mc="http://schemas.openxmlformats.org/markup-compatibility/2006">
              <mc:Choice xmlns:v="urn:schemas-microsoft-com:vml" Requires="v">
                <p:oleObj spid="_x0000_s60749" name="数式" r:id="rId6" imgW="152280" imgH="215640" progId="Equation.3">
                  <p:embed/>
                </p:oleObj>
              </mc:Choice>
              <mc:Fallback>
                <p:oleObj name="数式" r:id="rId6" imgW="152280" imgH="215640" progId="Equation.3">
                  <p:embed/>
                  <p:pic>
                    <p:nvPicPr>
                      <p:cNvPr id="0" name=""/>
                      <p:cNvPicPr>
                        <a:picLocks noChangeAspect="1" noChangeArrowheads="1"/>
                      </p:cNvPicPr>
                      <p:nvPr/>
                    </p:nvPicPr>
                    <p:blipFill>
                      <a:blip r:embed="rId7"/>
                      <a:srcRect/>
                      <a:stretch>
                        <a:fillRect/>
                      </a:stretch>
                    </p:blipFill>
                    <p:spPr bwMode="auto">
                      <a:xfrm>
                        <a:off x="1003300" y="533400"/>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352085827"/>
              </p:ext>
            </p:extLst>
          </p:nvPr>
        </p:nvGraphicFramePr>
        <p:xfrm>
          <a:off x="3348038" y="3479800"/>
          <a:ext cx="519112" cy="503237"/>
        </p:xfrm>
        <a:graphic>
          <a:graphicData uri="http://schemas.openxmlformats.org/presentationml/2006/ole">
            <mc:AlternateContent xmlns:mc="http://schemas.openxmlformats.org/markup-compatibility/2006">
              <mc:Choice xmlns:v="urn:schemas-microsoft-com:vml" Requires="v">
                <p:oleObj spid="_x0000_s60750" name="数式" r:id="rId8" imgW="241200" imgH="241200" progId="Equation.3">
                  <p:embed/>
                </p:oleObj>
              </mc:Choice>
              <mc:Fallback>
                <p:oleObj name="数式" r:id="rId8" imgW="241200" imgH="241200" progId="Equation.3">
                  <p:embed/>
                  <p:pic>
                    <p:nvPicPr>
                      <p:cNvPr id="0" name=""/>
                      <p:cNvPicPr>
                        <a:picLocks noChangeAspect="1" noChangeArrowheads="1"/>
                      </p:cNvPicPr>
                      <p:nvPr/>
                    </p:nvPicPr>
                    <p:blipFill>
                      <a:blip r:embed="rId9"/>
                      <a:srcRect/>
                      <a:stretch>
                        <a:fillRect/>
                      </a:stretch>
                    </p:blipFill>
                    <p:spPr bwMode="auto">
                      <a:xfrm>
                        <a:off x="3348038" y="3479800"/>
                        <a:ext cx="5191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354378276"/>
              </p:ext>
            </p:extLst>
          </p:nvPr>
        </p:nvGraphicFramePr>
        <p:xfrm>
          <a:off x="273050" y="1239837"/>
          <a:ext cx="520700" cy="450850"/>
        </p:xfrm>
        <a:graphic>
          <a:graphicData uri="http://schemas.openxmlformats.org/presentationml/2006/ole">
            <mc:AlternateContent xmlns:mc="http://schemas.openxmlformats.org/markup-compatibility/2006">
              <mc:Choice xmlns:v="urn:schemas-microsoft-com:vml" Requires="v">
                <p:oleObj spid="_x0000_s60751" name="数式" r:id="rId10" imgW="241200" imgH="215640" progId="Equation.3">
                  <p:embed/>
                </p:oleObj>
              </mc:Choice>
              <mc:Fallback>
                <p:oleObj name="数式" r:id="rId10" imgW="241200" imgH="215640" progId="Equation.3">
                  <p:embed/>
                  <p:pic>
                    <p:nvPicPr>
                      <p:cNvPr id="0" name=""/>
                      <p:cNvPicPr>
                        <a:picLocks noChangeAspect="1" noChangeArrowheads="1"/>
                      </p:cNvPicPr>
                      <p:nvPr/>
                    </p:nvPicPr>
                    <p:blipFill>
                      <a:blip r:embed="rId11"/>
                      <a:srcRect/>
                      <a:stretch>
                        <a:fillRect/>
                      </a:stretch>
                    </p:blipFill>
                    <p:spPr bwMode="auto">
                      <a:xfrm>
                        <a:off x="273050" y="1239837"/>
                        <a:ext cx="520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76847837"/>
              </p:ext>
            </p:extLst>
          </p:nvPr>
        </p:nvGraphicFramePr>
        <p:xfrm>
          <a:off x="1828800" y="1203404"/>
          <a:ext cx="6419850" cy="954087"/>
        </p:xfrm>
        <a:graphic>
          <a:graphicData uri="http://schemas.openxmlformats.org/presentationml/2006/ole">
            <mc:AlternateContent xmlns:mc="http://schemas.openxmlformats.org/markup-compatibility/2006">
              <mc:Choice xmlns:v="urn:schemas-microsoft-com:vml" Requires="v">
                <p:oleObj spid="_x0000_s60752" name="Equation" r:id="rId12" imgW="2984400" imgH="457200" progId="Equation.DSMT4">
                  <p:embed/>
                </p:oleObj>
              </mc:Choice>
              <mc:Fallback>
                <p:oleObj name="Equation" r:id="rId12" imgW="2984400" imgH="457200" progId="Equation.DSMT4">
                  <p:embed/>
                  <p:pic>
                    <p:nvPicPr>
                      <p:cNvPr id="0" name=""/>
                      <p:cNvPicPr>
                        <a:picLocks noChangeAspect="1" noChangeArrowheads="1"/>
                      </p:cNvPicPr>
                      <p:nvPr/>
                    </p:nvPicPr>
                    <p:blipFill>
                      <a:blip r:embed="rId13"/>
                      <a:srcRect/>
                      <a:stretch>
                        <a:fillRect/>
                      </a:stretch>
                    </p:blipFill>
                    <p:spPr bwMode="auto">
                      <a:xfrm>
                        <a:off x="1828800" y="1203404"/>
                        <a:ext cx="641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80434930"/>
              </p:ext>
            </p:extLst>
          </p:nvPr>
        </p:nvGraphicFramePr>
        <p:xfrm>
          <a:off x="796925" y="4114800"/>
          <a:ext cx="7551738" cy="2273300"/>
        </p:xfrm>
        <a:graphic>
          <a:graphicData uri="http://schemas.openxmlformats.org/presentationml/2006/ole">
            <mc:AlternateContent xmlns:mc="http://schemas.openxmlformats.org/markup-compatibility/2006">
              <mc:Choice xmlns:v="urn:schemas-microsoft-com:vml" Requires="v">
                <p:oleObj spid="_x0000_s60753" name="Equation" r:id="rId14" imgW="6032160" imgH="1815840" progId="Equation.DSMT4">
                  <p:embed/>
                </p:oleObj>
              </mc:Choice>
              <mc:Fallback>
                <p:oleObj name="Equation" r:id="rId14" imgW="6032160" imgH="1815840" progId="Equation.DSMT4">
                  <p:embed/>
                  <p:pic>
                    <p:nvPicPr>
                      <p:cNvPr id="0" name=""/>
                      <p:cNvPicPr/>
                      <p:nvPr/>
                    </p:nvPicPr>
                    <p:blipFill>
                      <a:blip r:embed="rId15"/>
                      <a:stretch>
                        <a:fillRect/>
                      </a:stretch>
                    </p:blipFill>
                    <p:spPr>
                      <a:xfrm>
                        <a:off x="796925" y="4114800"/>
                        <a:ext cx="7551738" cy="2273300"/>
                      </a:xfrm>
                      <a:prstGeom prst="rect">
                        <a:avLst/>
                      </a:prstGeom>
                    </p:spPr>
                  </p:pic>
                </p:oleObj>
              </mc:Fallback>
            </mc:AlternateContent>
          </a:graphicData>
        </a:graphic>
      </p:graphicFrame>
    </p:spTree>
    <p:extLst>
      <p:ext uri="{BB962C8B-B14F-4D97-AF65-F5344CB8AC3E}">
        <p14:creationId xmlns:p14="http://schemas.microsoft.com/office/powerpoint/2010/main" val="427011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914400" y="1011237"/>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3906837"/>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 y="1087437"/>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4400" y="3544887"/>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554037"/>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3810000" y="3445172"/>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537317148"/>
              </p:ext>
            </p:extLst>
          </p:nvPr>
        </p:nvGraphicFramePr>
        <p:xfrm>
          <a:off x="4267200" y="3632199"/>
          <a:ext cx="355600" cy="503238"/>
        </p:xfrm>
        <a:graphic>
          <a:graphicData uri="http://schemas.openxmlformats.org/presentationml/2006/ole">
            <mc:AlternateContent xmlns:mc="http://schemas.openxmlformats.org/markup-compatibility/2006">
              <mc:Choice xmlns:v="urn:schemas-microsoft-com:vml" Requires="v">
                <p:oleObj spid="_x0000_s61772"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4267200" y="3632199"/>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28512752"/>
              </p:ext>
            </p:extLst>
          </p:nvPr>
        </p:nvGraphicFramePr>
        <p:xfrm>
          <a:off x="1003300" y="533400"/>
          <a:ext cx="328613" cy="450850"/>
        </p:xfrm>
        <a:graphic>
          <a:graphicData uri="http://schemas.openxmlformats.org/presentationml/2006/ole">
            <mc:AlternateContent xmlns:mc="http://schemas.openxmlformats.org/markup-compatibility/2006">
              <mc:Choice xmlns:v="urn:schemas-microsoft-com:vml" Requires="v">
                <p:oleObj spid="_x0000_s61773" name="数式" r:id="rId6" imgW="152280" imgH="215640" progId="Equation.3">
                  <p:embed/>
                </p:oleObj>
              </mc:Choice>
              <mc:Fallback>
                <p:oleObj name="数式" r:id="rId6" imgW="152280" imgH="215640" progId="Equation.3">
                  <p:embed/>
                  <p:pic>
                    <p:nvPicPr>
                      <p:cNvPr id="0" name=""/>
                      <p:cNvPicPr>
                        <a:picLocks noChangeAspect="1" noChangeArrowheads="1"/>
                      </p:cNvPicPr>
                      <p:nvPr/>
                    </p:nvPicPr>
                    <p:blipFill>
                      <a:blip r:embed="rId7"/>
                      <a:srcRect/>
                      <a:stretch>
                        <a:fillRect/>
                      </a:stretch>
                    </p:blipFill>
                    <p:spPr bwMode="auto">
                      <a:xfrm>
                        <a:off x="1003300" y="533400"/>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352085827"/>
              </p:ext>
            </p:extLst>
          </p:nvPr>
        </p:nvGraphicFramePr>
        <p:xfrm>
          <a:off x="3348038" y="3479800"/>
          <a:ext cx="519112" cy="503237"/>
        </p:xfrm>
        <a:graphic>
          <a:graphicData uri="http://schemas.openxmlformats.org/presentationml/2006/ole">
            <mc:AlternateContent xmlns:mc="http://schemas.openxmlformats.org/markup-compatibility/2006">
              <mc:Choice xmlns:v="urn:schemas-microsoft-com:vml" Requires="v">
                <p:oleObj spid="_x0000_s61774" name="数式" r:id="rId8" imgW="241200" imgH="241200" progId="Equation.3">
                  <p:embed/>
                </p:oleObj>
              </mc:Choice>
              <mc:Fallback>
                <p:oleObj name="数式" r:id="rId8" imgW="241200" imgH="241200" progId="Equation.3">
                  <p:embed/>
                  <p:pic>
                    <p:nvPicPr>
                      <p:cNvPr id="0" name=""/>
                      <p:cNvPicPr>
                        <a:picLocks noChangeAspect="1" noChangeArrowheads="1"/>
                      </p:cNvPicPr>
                      <p:nvPr/>
                    </p:nvPicPr>
                    <p:blipFill>
                      <a:blip r:embed="rId9"/>
                      <a:srcRect/>
                      <a:stretch>
                        <a:fillRect/>
                      </a:stretch>
                    </p:blipFill>
                    <p:spPr bwMode="auto">
                      <a:xfrm>
                        <a:off x="3348038" y="3479800"/>
                        <a:ext cx="5191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354378276"/>
              </p:ext>
            </p:extLst>
          </p:nvPr>
        </p:nvGraphicFramePr>
        <p:xfrm>
          <a:off x="273050" y="1239837"/>
          <a:ext cx="520700" cy="450850"/>
        </p:xfrm>
        <a:graphic>
          <a:graphicData uri="http://schemas.openxmlformats.org/presentationml/2006/ole">
            <mc:AlternateContent xmlns:mc="http://schemas.openxmlformats.org/markup-compatibility/2006">
              <mc:Choice xmlns:v="urn:schemas-microsoft-com:vml" Requires="v">
                <p:oleObj spid="_x0000_s61775" name="数式" r:id="rId10" imgW="241200" imgH="215640" progId="Equation.3">
                  <p:embed/>
                </p:oleObj>
              </mc:Choice>
              <mc:Fallback>
                <p:oleObj name="数式" r:id="rId10" imgW="241200" imgH="215640" progId="Equation.3">
                  <p:embed/>
                  <p:pic>
                    <p:nvPicPr>
                      <p:cNvPr id="0" name=""/>
                      <p:cNvPicPr>
                        <a:picLocks noChangeAspect="1" noChangeArrowheads="1"/>
                      </p:cNvPicPr>
                      <p:nvPr/>
                    </p:nvPicPr>
                    <p:blipFill>
                      <a:blip r:embed="rId11"/>
                      <a:srcRect/>
                      <a:stretch>
                        <a:fillRect/>
                      </a:stretch>
                    </p:blipFill>
                    <p:spPr bwMode="auto">
                      <a:xfrm>
                        <a:off x="273050" y="1239837"/>
                        <a:ext cx="520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76847837"/>
              </p:ext>
            </p:extLst>
          </p:nvPr>
        </p:nvGraphicFramePr>
        <p:xfrm>
          <a:off x="1828800" y="1203404"/>
          <a:ext cx="6419850" cy="954087"/>
        </p:xfrm>
        <a:graphic>
          <a:graphicData uri="http://schemas.openxmlformats.org/presentationml/2006/ole">
            <mc:AlternateContent xmlns:mc="http://schemas.openxmlformats.org/markup-compatibility/2006">
              <mc:Choice xmlns:v="urn:schemas-microsoft-com:vml" Requires="v">
                <p:oleObj spid="_x0000_s61776" name="Equation" r:id="rId12" imgW="2984400" imgH="457200" progId="Equation.DSMT4">
                  <p:embed/>
                </p:oleObj>
              </mc:Choice>
              <mc:Fallback>
                <p:oleObj name="Equation" r:id="rId12" imgW="2984400" imgH="457200" progId="Equation.DSMT4">
                  <p:embed/>
                  <p:pic>
                    <p:nvPicPr>
                      <p:cNvPr id="0" name=""/>
                      <p:cNvPicPr>
                        <a:picLocks noChangeAspect="1" noChangeArrowheads="1"/>
                      </p:cNvPicPr>
                      <p:nvPr/>
                    </p:nvPicPr>
                    <p:blipFill>
                      <a:blip r:embed="rId13"/>
                      <a:srcRect/>
                      <a:stretch>
                        <a:fillRect/>
                      </a:stretch>
                    </p:blipFill>
                    <p:spPr bwMode="auto">
                      <a:xfrm>
                        <a:off x="1828800" y="1203404"/>
                        <a:ext cx="641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09494262"/>
              </p:ext>
            </p:extLst>
          </p:nvPr>
        </p:nvGraphicFramePr>
        <p:xfrm>
          <a:off x="1130300" y="4419600"/>
          <a:ext cx="6883400" cy="1685925"/>
        </p:xfrm>
        <a:graphic>
          <a:graphicData uri="http://schemas.openxmlformats.org/presentationml/2006/ole">
            <mc:AlternateContent xmlns:mc="http://schemas.openxmlformats.org/markup-compatibility/2006">
              <mc:Choice xmlns:v="urn:schemas-microsoft-com:vml" Requires="v">
                <p:oleObj spid="_x0000_s61777" name="Equation" r:id="rId14" imgW="5499000" imgH="1346040" progId="Equation.DSMT4">
                  <p:embed/>
                </p:oleObj>
              </mc:Choice>
              <mc:Fallback>
                <p:oleObj name="Equation" r:id="rId14" imgW="5499000" imgH="1346040" progId="Equation.DSMT4">
                  <p:embed/>
                  <p:pic>
                    <p:nvPicPr>
                      <p:cNvPr id="0" name=""/>
                      <p:cNvPicPr/>
                      <p:nvPr/>
                    </p:nvPicPr>
                    <p:blipFill>
                      <a:blip r:embed="rId15"/>
                      <a:stretch>
                        <a:fillRect/>
                      </a:stretch>
                    </p:blipFill>
                    <p:spPr>
                      <a:xfrm>
                        <a:off x="1130300" y="4419600"/>
                        <a:ext cx="6883400" cy="1685925"/>
                      </a:xfrm>
                      <a:prstGeom prst="rect">
                        <a:avLst/>
                      </a:prstGeom>
                    </p:spPr>
                  </p:pic>
                </p:oleObj>
              </mc:Fallback>
            </mc:AlternateContent>
          </a:graphicData>
        </a:graphic>
      </p:graphicFrame>
    </p:spTree>
    <p:extLst>
      <p:ext uri="{BB962C8B-B14F-4D97-AF65-F5344CB8AC3E}">
        <p14:creationId xmlns:p14="http://schemas.microsoft.com/office/powerpoint/2010/main" val="365924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79293941"/>
              </p:ext>
            </p:extLst>
          </p:nvPr>
        </p:nvGraphicFramePr>
        <p:xfrm>
          <a:off x="1460500" y="685800"/>
          <a:ext cx="4487863" cy="1960563"/>
        </p:xfrm>
        <a:graphic>
          <a:graphicData uri="http://schemas.openxmlformats.org/presentationml/2006/ole">
            <mc:AlternateContent xmlns:mc="http://schemas.openxmlformats.org/markup-compatibility/2006">
              <mc:Choice xmlns:v="urn:schemas-microsoft-com:vml" Requires="v">
                <p:oleObj spid="_x0000_s62576" name="Equation" r:id="rId4" imgW="2082600" imgH="939600" progId="Equation.DSMT4">
                  <p:embed/>
                </p:oleObj>
              </mc:Choice>
              <mc:Fallback>
                <p:oleObj name="Equation" r:id="rId4" imgW="2082600" imgH="939600" progId="Equation.DSMT4">
                  <p:embed/>
                  <p:pic>
                    <p:nvPicPr>
                      <p:cNvPr id="0" name=""/>
                      <p:cNvPicPr>
                        <a:picLocks noChangeAspect="1" noChangeArrowheads="1"/>
                      </p:cNvPicPr>
                      <p:nvPr/>
                    </p:nvPicPr>
                    <p:blipFill>
                      <a:blip r:embed="rId5"/>
                      <a:srcRect/>
                      <a:stretch>
                        <a:fillRect/>
                      </a:stretch>
                    </p:blipFill>
                    <p:spPr bwMode="auto">
                      <a:xfrm>
                        <a:off x="1460500" y="685800"/>
                        <a:ext cx="4487863"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85800" y="3200400"/>
            <a:ext cx="7924800" cy="461665"/>
          </a:xfrm>
          <a:prstGeom prst="rect">
            <a:avLst/>
          </a:prstGeom>
          <a:noFill/>
        </p:spPr>
        <p:txBody>
          <a:bodyPr wrap="square" rtlCol="0">
            <a:spAutoFit/>
          </a:bodyPr>
          <a:lstStyle/>
          <a:p>
            <a:r>
              <a:rPr lang="en-US" sz="2400" dirty="0">
                <a:latin typeface="+mj-lt"/>
              </a:rPr>
              <a:t>Effects on acceleration (rotation only):</a:t>
            </a:r>
          </a:p>
        </p:txBody>
      </p:sp>
      <p:graphicFrame>
        <p:nvGraphicFramePr>
          <p:cNvPr id="7" name="Object 6"/>
          <p:cNvGraphicFramePr>
            <a:graphicFrameLocks noChangeAspect="1"/>
          </p:cNvGraphicFramePr>
          <p:nvPr>
            <p:extLst>
              <p:ext uri="{D42A27DB-BD31-4B8C-83A1-F6EECF244321}">
                <p14:modId xmlns:p14="http://schemas.microsoft.com/office/powerpoint/2010/main" val="730044853"/>
              </p:ext>
            </p:extLst>
          </p:nvPr>
        </p:nvGraphicFramePr>
        <p:xfrm>
          <a:off x="546100" y="3922712"/>
          <a:ext cx="8293100" cy="2173288"/>
        </p:xfrm>
        <a:graphic>
          <a:graphicData uri="http://schemas.openxmlformats.org/presentationml/2006/ole">
            <mc:AlternateContent xmlns:mc="http://schemas.openxmlformats.org/markup-compatibility/2006">
              <mc:Choice xmlns:v="urn:schemas-microsoft-com:vml" Requires="v">
                <p:oleObj spid="_x0000_s62577" name="Equation" r:id="rId6" imgW="3848040" imgH="1041120" progId="Equation.DSMT4">
                  <p:embed/>
                </p:oleObj>
              </mc:Choice>
              <mc:Fallback>
                <p:oleObj name="Equation" r:id="rId6" imgW="3848040" imgH="1041120" progId="Equation.DSMT4">
                  <p:embed/>
                  <p:pic>
                    <p:nvPicPr>
                      <p:cNvPr id="0" name=""/>
                      <p:cNvPicPr>
                        <a:picLocks noChangeAspect="1" noChangeArrowheads="1"/>
                      </p:cNvPicPr>
                      <p:nvPr/>
                    </p:nvPicPr>
                    <p:blipFill>
                      <a:blip r:embed="rId7"/>
                      <a:srcRect/>
                      <a:stretch>
                        <a:fillRect/>
                      </a:stretch>
                    </p:blipFill>
                    <p:spPr bwMode="auto">
                      <a:xfrm>
                        <a:off x="546100" y="3922712"/>
                        <a:ext cx="82931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323850" y="222557"/>
            <a:ext cx="8515350" cy="461665"/>
          </a:xfrm>
          <a:prstGeom prst="rect">
            <a:avLst/>
          </a:prstGeom>
          <a:noFill/>
        </p:spPr>
        <p:txBody>
          <a:bodyPr wrap="square" rtlCol="0">
            <a:spAutoFit/>
          </a:bodyPr>
          <a:lstStyle/>
          <a:p>
            <a:r>
              <a:rPr lang="en-US" sz="2400" dirty="0">
                <a:latin typeface="+mj-lt"/>
              </a:rPr>
              <a:t>Properties of the frame motion (rotation only) -- continued</a:t>
            </a:r>
          </a:p>
        </p:txBody>
      </p:sp>
    </p:spTree>
    <p:extLst>
      <p:ext uri="{BB962C8B-B14F-4D97-AF65-F5344CB8AC3E}">
        <p14:creationId xmlns:p14="http://schemas.microsoft.com/office/powerpoint/2010/main" val="3423389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7A2E24B7-7BFD-4C56-A916-E47E768BC181}"/>
              </a:ext>
            </a:extLst>
          </p:cNvPr>
          <p:cNvSpPr/>
          <p:nvPr/>
        </p:nvSpPr>
        <p:spPr>
          <a:xfrm>
            <a:off x="2027581" y="3900318"/>
            <a:ext cx="6433926" cy="75479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6" name="TextBox 5"/>
          <p:cNvSpPr txBox="1"/>
          <p:nvPr/>
        </p:nvSpPr>
        <p:spPr>
          <a:xfrm>
            <a:off x="33130" y="6405"/>
            <a:ext cx="8382000" cy="1200329"/>
          </a:xfrm>
          <a:prstGeom prst="rect">
            <a:avLst/>
          </a:prstGeom>
          <a:noFill/>
        </p:spPr>
        <p:txBody>
          <a:bodyPr wrap="square" rtlCol="0">
            <a:spAutoFit/>
          </a:bodyPr>
          <a:lstStyle/>
          <a:p>
            <a:r>
              <a:rPr lang="en-US" sz="2400" dirty="0">
                <a:latin typeface="+mj-lt"/>
              </a:rPr>
              <a:t>Application of Newton’s laws in a coordinate system which has an angular velocity </a:t>
            </a:r>
            <a:r>
              <a:rPr lang="en-US" sz="2400" b="1" dirty="0">
                <a:latin typeface="Symbol" panose="05050102010706020507" pitchFamily="18" charset="2"/>
              </a:rPr>
              <a:t>w</a:t>
            </a:r>
            <a:r>
              <a:rPr lang="en-US" sz="2400" dirty="0">
                <a:latin typeface="+mj-lt"/>
              </a:rPr>
              <a:t>  and linear acceleration </a:t>
            </a:r>
            <a:r>
              <a:rPr lang="en-US" sz="2400" b="1" dirty="0">
                <a:latin typeface="+mj-lt"/>
              </a:rPr>
              <a:t>a</a:t>
            </a:r>
          </a:p>
          <a:p>
            <a:endParaRPr lang="en-US" sz="2400" dirty="0">
              <a:latin typeface="+mj-lt"/>
            </a:endParaRPr>
          </a:p>
        </p:txBody>
      </p:sp>
      <p:sp>
        <p:nvSpPr>
          <p:cNvPr id="7" name="TextBox 6"/>
          <p:cNvSpPr txBox="1"/>
          <p:nvPr/>
        </p:nvSpPr>
        <p:spPr>
          <a:xfrm>
            <a:off x="45720" y="1165226"/>
            <a:ext cx="8991600" cy="461665"/>
          </a:xfrm>
          <a:prstGeom prst="rect">
            <a:avLst/>
          </a:prstGeom>
          <a:noFill/>
        </p:spPr>
        <p:txBody>
          <a:bodyPr wrap="square" rtlCol="0">
            <a:spAutoFit/>
          </a:bodyPr>
          <a:lstStyle/>
          <a:p>
            <a:r>
              <a:rPr lang="en-US" sz="2400" dirty="0">
                <a:latin typeface="+mj-lt"/>
              </a:rPr>
              <a:t>Newton’s laws;     Let  </a:t>
            </a:r>
            <a:r>
              <a:rPr lang="en-US" sz="2400" b="1" dirty="0">
                <a:latin typeface="+mj-lt"/>
              </a:rPr>
              <a:t>r</a:t>
            </a:r>
            <a:r>
              <a:rPr lang="en-US" sz="2400" dirty="0">
                <a:latin typeface="+mj-lt"/>
              </a:rPr>
              <a:t> denote the position of particle of mass </a:t>
            </a:r>
            <a:r>
              <a:rPr lang="en-US" sz="2400" i="1" dirty="0">
                <a:latin typeface="+mj-lt"/>
              </a:rPr>
              <a:t>m</a:t>
            </a:r>
            <a:r>
              <a:rPr lang="en-US" sz="2400" dirty="0">
                <a:latin typeface="+mj-lt"/>
              </a:rPr>
              <a:t>:</a:t>
            </a:r>
            <a:endParaRPr lang="en-US" sz="2400" b="1"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647318472"/>
              </p:ext>
            </p:extLst>
          </p:nvPr>
        </p:nvGraphicFramePr>
        <p:xfrm>
          <a:off x="100013" y="1660525"/>
          <a:ext cx="8248650" cy="3105150"/>
        </p:xfrm>
        <a:graphic>
          <a:graphicData uri="http://schemas.openxmlformats.org/presentationml/2006/ole">
            <mc:AlternateContent xmlns:mc="http://schemas.openxmlformats.org/markup-compatibility/2006">
              <mc:Choice xmlns:v="urn:schemas-microsoft-com:vml" Requires="v">
                <p:oleObj spid="_x0000_s63641" name="Equation" r:id="rId4" imgW="4698720" imgH="1777680" progId="Equation.DSMT4">
                  <p:embed/>
                </p:oleObj>
              </mc:Choice>
              <mc:Fallback>
                <p:oleObj name="Equation" r:id="rId4" imgW="4698720" imgH="1777680" progId="Equation.DSMT4">
                  <p:embed/>
                  <p:pic>
                    <p:nvPicPr>
                      <p:cNvPr id="0" name=""/>
                      <p:cNvPicPr>
                        <a:picLocks noChangeAspect="1" noChangeArrowheads="1"/>
                      </p:cNvPicPr>
                      <p:nvPr/>
                    </p:nvPicPr>
                    <p:blipFill>
                      <a:blip r:embed="rId5"/>
                      <a:srcRect/>
                      <a:stretch>
                        <a:fillRect/>
                      </a:stretch>
                    </p:blipFill>
                    <p:spPr bwMode="auto">
                      <a:xfrm>
                        <a:off x="100013" y="1660525"/>
                        <a:ext cx="82486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p:nvPr/>
        </p:nvCxnSpPr>
        <p:spPr>
          <a:xfrm flipV="1">
            <a:off x="3581400" y="48768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553200" y="48006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04929" y="5334000"/>
            <a:ext cx="2438400" cy="830997"/>
          </a:xfrm>
          <a:prstGeom prst="rect">
            <a:avLst/>
          </a:prstGeom>
          <a:noFill/>
        </p:spPr>
        <p:txBody>
          <a:bodyPr wrap="square" rtlCol="0">
            <a:spAutoFit/>
          </a:bodyPr>
          <a:lstStyle/>
          <a:p>
            <a:r>
              <a:rPr lang="en-US" sz="2400" dirty="0" err="1">
                <a:latin typeface="+mj-lt"/>
              </a:rPr>
              <a:t>Coriolis</a:t>
            </a:r>
            <a:endParaRPr lang="en-US" sz="2400" dirty="0">
              <a:latin typeface="+mj-lt"/>
            </a:endParaRPr>
          </a:p>
          <a:p>
            <a:r>
              <a:rPr lang="en-US" sz="2400" dirty="0">
                <a:latin typeface="+mj-lt"/>
              </a:rPr>
              <a:t> force</a:t>
            </a:r>
          </a:p>
        </p:txBody>
      </p:sp>
      <p:sp>
        <p:nvSpPr>
          <p:cNvPr id="13" name="TextBox 12"/>
          <p:cNvSpPr txBox="1"/>
          <p:nvPr/>
        </p:nvSpPr>
        <p:spPr>
          <a:xfrm>
            <a:off x="6003235" y="5334000"/>
            <a:ext cx="2438400" cy="830997"/>
          </a:xfrm>
          <a:prstGeom prst="rect">
            <a:avLst/>
          </a:prstGeom>
          <a:noFill/>
        </p:spPr>
        <p:txBody>
          <a:bodyPr wrap="square" rtlCol="0">
            <a:spAutoFit/>
          </a:bodyPr>
          <a:lstStyle/>
          <a:p>
            <a:r>
              <a:rPr lang="en-US" sz="2400" dirty="0">
                <a:latin typeface="+mj-lt"/>
              </a:rPr>
              <a:t>Centrifugal</a:t>
            </a:r>
          </a:p>
          <a:p>
            <a:r>
              <a:rPr lang="en-US" sz="2400" dirty="0">
                <a:latin typeface="+mj-lt"/>
              </a:rPr>
              <a:t> force</a:t>
            </a:r>
          </a:p>
        </p:txBody>
      </p:sp>
    </p:spTree>
    <p:extLst>
      <p:ext uri="{BB962C8B-B14F-4D97-AF65-F5344CB8AC3E}">
        <p14:creationId xmlns:p14="http://schemas.microsoft.com/office/powerpoint/2010/main" val="182025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5498</TotalTime>
  <Words>927</Words>
  <Application>Microsoft Office PowerPoint</Application>
  <PresentationFormat>On-screen Show (4:3)</PresentationFormat>
  <Paragraphs>156</Paragraphs>
  <Slides>20</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20</vt:i4>
      </vt:variant>
    </vt:vector>
  </HeadingPairs>
  <TitlesOfParts>
    <vt:vector size="28" baseType="lpstr">
      <vt:lpstr>Arial</vt:lpstr>
      <vt:lpstr>Calibri</vt:lpstr>
      <vt:lpstr>Symbol</vt:lpstr>
      <vt:lpstr>Wingdings</vt:lpstr>
      <vt:lpstr>Office Theme</vt:lpstr>
      <vt:lpstr>数式</vt:lpstr>
      <vt:lpstr>MathType 7.0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329</cp:revision>
  <cp:lastPrinted>2020-09-05T19:34:59Z</cp:lastPrinted>
  <dcterms:created xsi:type="dcterms:W3CDTF">2012-01-10T18:32:24Z</dcterms:created>
  <dcterms:modified xsi:type="dcterms:W3CDTF">2020-09-05T19:35:10Z</dcterms:modified>
</cp:coreProperties>
</file>