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83" r:id="rId3"/>
    <p:sldId id="354" r:id="rId4"/>
    <p:sldId id="382" r:id="rId5"/>
    <p:sldId id="355" r:id="rId6"/>
    <p:sldId id="357" r:id="rId7"/>
    <p:sldId id="356" r:id="rId8"/>
    <p:sldId id="381" r:id="rId9"/>
    <p:sldId id="380" r:id="rId10"/>
    <p:sldId id="358" r:id="rId11"/>
    <p:sldId id="359" r:id="rId12"/>
    <p:sldId id="387" r:id="rId13"/>
    <p:sldId id="360" r:id="rId14"/>
    <p:sldId id="377" r:id="rId15"/>
    <p:sldId id="384" r:id="rId16"/>
    <p:sldId id="386" r:id="rId17"/>
    <p:sldId id="378" r:id="rId18"/>
    <p:sldId id="385" r:id="rId19"/>
    <p:sldId id="388" r:id="rId20"/>
    <p:sldId id="361" r:id="rId21"/>
    <p:sldId id="362" r:id="rId22"/>
    <p:sldId id="363" r:id="rId23"/>
    <p:sldId id="376" r:id="rId24"/>
    <p:sldId id="379" r:id="rId25"/>
    <p:sldId id="368" r:id="rId26"/>
    <p:sldId id="364" r:id="rId27"/>
    <p:sldId id="365" r:id="rId28"/>
    <p:sldId id="366" r:id="rId29"/>
    <p:sldId id="371" r:id="rId30"/>
    <p:sldId id="374" r:id="rId31"/>
    <p:sldId id="375"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9/9/2020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9/9/2020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93574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45787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and extension.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36819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do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Prelude to what we will cover next time.</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640810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446907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782287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213561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48812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involves consideration of a function of a function.    Here we use L to denote such a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04240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write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3245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9/9/2020</a:t>
            </a:r>
            <a:endParaRPr lang="en-US" dirty="0"/>
          </a:p>
        </p:txBody>
      </p:sp>
      <p:sp>
        <p:nvSpPr>
          <p:cNvPr id="6" name="Footer Placeholder 5"/>
          <p:cNvSpPr>
            <a:spLocks noGrp="1"/>
          </p:cNvSpPr>
          <p:nvPr>
            <p:ph type="ftr" sz="quarter" idx="11"/>
          </p:nvPr>
        </p:nvSpPr>
        <p:spPr/>
        <p:txBody>
          <a:bodyPr/>
          <a:lstStyle/>
          <a:p>
            <a:r>
              <a:rPr lang="en-US"/>
              <a:t>PHY 711  Fall 2020 --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9/9/2020</a:t>
            </a:r>
            <a:endParaRPr lang="en-US" dirty="0"/>
          </a:p>
        </p:txBody>
      </p:sp>
      <p:sp>
        <p:nvSpPr>
          <p:cNvPr id="8" name="Footer Placeholder 7"/>
          <p:cNvSpPr>
            <a:spLocks noGrp="1"/>
          </p:cNvSpPr>
          <p:nvPr>
            <p:ph type="ftr" sz="quarter" idx="11"/>
          </p:nvPr>
        </p:nvSpPr>
        <p:spPr/>
        <p:txBody>
          <a:bodyPr/>
          <a:lstStyle/>
          <a:p>
            <a:r>
              <a:rPr lang="en-US"/>
              <a:t>PHY 711  Fall 2020 --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9/9/2020</a:t>
            </a:r>
            <a:endParaRPr lang="en-US" dirty="0"/>
          </a:p>
        </p:txBody>
      </p:sp>
      <p:sp>
        <p:nvSpPr>
          <p:cNvPr id="4" name="Footer Placeholder 3"/>
          <p:cNvSpPr>
            <a:spLocks noGrp="1"/>
          </p:cNvSpPr>
          <p:nvPr>
            <p:ph type="ftr" sz="quarter" idx="11"/>
          </p:nvPr>
        </p:nvSpPr>
        <p:spPr/>
        <p:txBody>
          <a:bodyPr/>
          <a:lstStyle/>
          <a:p>
            <a:r>
              <a:rPr lang="en-US"/>
              <a:t>PHY 711  Fall 2020 --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9/9/2020</a:t>
            </a:r>
            <a:endParaRPr lang="en-US" dirty="0"/>
          </a:p>
        </p:txBody>
      </p:sp>
      <p:sp>
        <p:nvSpPr>
          <p:cNvPr id="6" name="Footer Placeholder 5"/>
          <p:cNvSpPr>
            <a:spLocks noGrp="1"/>
          </p:cNvSpPr>
          <p:nvPr>
            <p:ph type="ftr" sz="quarter" idx="11"/>
          </p:nvPr>
        </p:nvSpPr>
        <p:spPr/>
        <p:txBody>
          <a:bodyPr/>
          <a:lstStyle/>
          <a:p>
            <a:r>
              <a:rPr lang="en-US"/>
              <a:t>PHY 711  Fall 2020 --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9/9/2020</a:t>
            </a:r>
            <a:endParaRPr lang="en-US" dirty="0"/>
          </a:p>
        </p:txBody>
      </p:sp>
      <p:sp>
        <p:nvSpPr>
          <p:cNvPr id="6" name="Footer Placeholder 5"/>
          <p:cNvSpPr>
            <a:spLocks noGrp="1"/>
          </p:cNvSpPr>
          <p:nvPr>
            <p:ph type="ftr" sz="quarter" idx="11"/>
          </p:nvPr>
        </p:nvSpPr>
        <p:spPr/>
        <p:txBody>
          <a:bodyPr/>
          <a:lstStyle/>
          <a:p>
            <a:r>
              <a:rPr lang="en-US"/>
              <a:t>PHY 711  Fall 2020 --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9/9/2020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8.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8.png"/><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3.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 Id="rId9" Type="http://schemas.openxmlformats.org/officeDocument/2006/relationships/image" Target="../media/image27.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28.wmf"/><Relationship Id="rId5" Type="http://schemas.openxmlformats.org/officeDocument/2006/relationships/oleObject" Target="../embeddings/oleObject27.bin"/><Relationship Id="rId4" Type="http://schemas.openxmlformats.org/officeDocument/2006/relationships/image" Target="../media/image29.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notesSlide" Target="../notesSlides/notesSlide16.xml"/><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1.wmf"/><Relationship Id="rId5" Type="http://schemas.openxmlformats.org/officeDocument/2006/relationships/oleObject" Target="../embeddings/oleObject29.bin"/><Relationship Id="rId10" Type="http://schemas.openxmlformats.org/officeDocument/2006/relationships/image" Target="../media/image33.wmf"/><Relationship Id="rId4" Type="http://schemas.openxmlformats.org/officeDocument/2006/relationships/image" Target="../media/image34.png"/><Relationship Id="rId9"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notesSlide" Target="../notesSlides/notesSlide17.xml"/><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31.wmf"/><Relationship Id="rId5" Type="http://schemas.openxmlformats.org/officeDocument/2006/relationships/oleObject" Target="../embeddings/oleObject29.bin"/><Relationship Id="rId4" Type="http://schemas.openxmlformats.org/officeDocument/2006/relationships/image" Target="../media/image34.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6.wmf"/><Relationship Id="rId4" Type="http://schemas.openxmlformats.org/officeDocument/2006/relationships/oleObject" Target="../embeddings/oleObject33.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5.bin"/><Relationship Id="rId5" Type="http://schemas.openxmlformats.org/officeDocument/2006/relationships/image" Target="../media/image37.wmf"/><Relationship Id="rId4" Type="http://schemas.openxmlformats.org/officeDocument/2006/relationships/oleObject" Target="../embeddings/oleObject34.bin"/></Relationships>
</file>

<file path=ppt/slides/_rels/slide27.xml.rels><?xml version="1.0" encoding="UTF-8" standalone="yes"?>
<Relationships xmlns="http://schemas.openxmlformats.org/package/2006/relationships"><Relationship Id="rId3" Type="http://schemas.openxmlformats.org/officeDocument/2006/relationships/hyperlink" Target="http://mathworld.wolfram.com/BrachistochroneProblem.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9.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37.bin"/><Relationship Id="rId5" Type="http://schemas.openxmlformats.org/officeDocument/2006/relationships/image" Target="../media/image40.wmf"/><Relationship Id="rId4" Type="http://schemas.openxmlformats.org/officeDocument/2006/relationships/oleObject" Target="../embeddings/oleObject3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2.wmf"/><Relationship Id="rId4" Type="http://schemas.openxmlformats.org/officeDocument/2006/relationships/oleObject" Target="../embeddings/oleObject38.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23.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0.bin"/><Relationship Id="rId5" Type="http://schemas.openxmlformats.org/officeDocument/2006/relationships/image" Target="../media/image43.wmf"/><Relationship Id="rId4" Type="http://schemas.openxmlformats.org/officeDocument/2006/relationships/oleObject" Target="../embeddings/oleObject39.bin"/><Relationship Id="rId9" Type="http://schemas.openxmlformats.org/officeDocument/2006/relationships/image" Target="../media/image45.wmf"/></Relationships>
</file>

<file path=ppt/slides/_rels/slide3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6.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7.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image" Target="../media/image6.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228600"/>
            <a:ext cx="8915400" cy="764055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Olin103</a:t>
            </a:r>
          </a:p>
          <a:p>
            <a:pPr algn="ctr"/>
            <a:endParaRPr lang="en-US" sz="1050" b="1" dirty="0"/>
          </a:p>
          <a:p>
            <a:pPr algn="ctr"/>
            <a:r>
              <a:rPr lang="en-US" sz="3200" b="1" dirty="0"/>
              <a:t>Discussion for Lecture 7 </a:t>
            </a:r>
          </a:p>
          <a:p>
            <a:pPr algn="ctr"/>
            <a:r>
              <a:rPr lang="en-US" sz="3200" b="1" dirty="0"/>
              <a:t>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a:p>
            <a:pPr marL="457200" lvl="2" algn="ctr">
              <a:spcBef>
                <a:spcPct val="50000"/>
              </a:spcBef>
            </a:pPr>
            <a:endParaRPr lang="en-US" sz="3200" b="1" dirty="0">
              <a:solidFill>
                <a:schemeClr val="folHlink"/>
              </a:solidFill>
            </a:endParaRPr>
          </a:p>
          <a:p>
            <a:pPr marL="457200" lvl="2" algn="ctr">
              <a:spcBef>
                <a:spcPct val="50000"/>
              </a:spcBef>
            </a:pPr>
            <a:r>
              <a:rPr lang="en-US" sz="3200" b="1" dirty="0">
                <a:solidFill>
                  <a:schemeClr val="folHlink"/>
                </a:solidFill>
              </a:rPr>
              <a:t>Example problems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spid="_x0000_s48309" name="Equation" r:id="rId4" imgW="1409400" imgH="1244520" progId="Equation.DSMT4">
                  <p:embed/>
                </p:oleObj>
              </mc:Choice>
              <mc:Fallback>
                <p:oleObj name="Equation" r:id="rId4" imgW="1409400" imgH="1244520" progId="Equation.DSMT4">
                  <p:embed/>
                  <p:pic>
                    <p:nvPicPr>
                      <p:cNvPr id="0" name="Object 6"/>
                      <p:cNvPicPr>
                        <a:picLocks noChangeAspect="1" noChangeArrowheads="1"/>
                      </p:cNvPicPr>
                      <p:nvPr/>
                    </p:nvPicPr>
                    <p:blipFill>
                      <a:blip r:embed="rId5"/>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spid="_x0000_s48310" name="数式" r:id="rId7" imgW="2819160" imgH="1650960" progId="Equation.3">
                  <p:embed/>
                </p:oleObj>
              </mc:Choice>
              <mc:Fallback>
                <p:oleObj name="数式" r:id="rId7" imgW="2819160" imgH="1650960" progId="Equation.3">
                  <p:embed/>
                  <p:pic>
                    <p:nvPicPr>
                      <p:cNvPr id="0" name="Object 4"/>
                      <p:cNvPicPr>
                        <a:picLocks noChangeAspect="1" noChangeArrowheads="1"/>
                      </p:cNvPicPr>
                      <p:nvPr/>
                    </p:nvPicPr>
                    <p:blipFill>
                      <a:blip r:embed="rId8"/>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spid="_x0000_s49336" name="数式" r:id="rId4" imgW="3543120" imgH="1218960" progId="Equation.3">
                  <p:embed/>
                </p:oleObj>
              </mc:Choice>
              <mc:Fallback>
                <p:oleObj name="数式" r:id="rId4" imgW="3543120" imgH="1218960" progId="Equation.3">
                  <p:embed/>
                  <p:pic>
                    <p:nvPicPr>
                      <p:cNvPr id="0" name="Object 5"/>
                      <p:cNvPicPr>
                        <a:picLocks noChangeAspect="1" noChangeArrowheads="1"/>
                      </p:cNvPicPr>
                      <p:nvPr/>
                    </p:nvPicPr>
                    <p:blipFill>
                      <a:blip r:embed="rId5"/>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spid="_x0000_s49337" name="数式" r:id="rId6" imgW="2971800" imgH="1498320" progId="Equation.3">
                  <p:embed/>
                </p:oleObj>
              </mc:Choice>
              <mc:Fallback>
                <p:oleObj name="数式" r:id="rId6" imgW="2971800" imgH="1498320" progId="Equation.3">
                  <p:embed/>
                  <p:pic>
                    <p:nvPicPr>
                      <p:cNvPr id="0" name="Object 5"/>
                      <p:cNvPicPr>
                        <a:picLocks noChangeAspect="1" noChangeArrowheads="1"/>
                      </p:cNvPicPr>
                      <p:nvPr/>
                    </p:nvPicPr>
                    <p:blipFill>
                      <a:blip r:embed="rId7"/>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Comment about notation concerning functional dependence and partial derivatives</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2583236939"/>
              </p:ext>
            </p:extLst>
          </p:nvPr>
        </p:nvGraphicFramePr>
        <p:xfrm>
          <a:off x="228600" y="1231900"/>
          <a:ext cx="8937414" cy="2209800"/>
        </p:xfrm>
        <a:graphic>
          <a:graphicData uri="http://schemas.openxmlformats.org/presentationml/2006/ole">
            <mc:AlternateContent xmlns:mc="http://schemas.openxmlformats.org/markup-compatibility/2006">
              <mc:Choice xmlns:v="urn:schemas-microsoft-com:vml" Requires="v">
                <p:oleObj spid="_x0000_s71690" name="Equation" r:id="rId3" imgW="4622760" imgH="1143000" progId="Equation.DSMT4">
                  <p:embed/>
                </p:oleObj>
              </mc:Choice>
              <mc:Fallback>
                <p:oleObj name="Equation" r:id="rId3" imgW="4622760" imgH="1143000" progId="Equation.DSMT4">
                  <p:embed/>
                  <p:pic>
                    <p:nvPicPr>
                      <p:cNvPr id="0" name=""/>
                      <p:cNvPicPr/>
                      <p:nvPr/>
                    </p:nvPicPr>
                    <p:blipFill>
                      <a:blip r:embed="rId4"/>
                      <a:stretch>
                        <a:fillRect/>
                      </a:stretch>
                    </p:blipFill>
                    <p:spPr>
                      <a:xfrm>
                        <a:off x="228600" y="12319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spid="_x0000_s50271" name="数式" r:id="rId4" imgW="4051080" imgH="1917360" progId="Equation.3">
                  <p:embed/>
                </p:oleObj>
              </mc:Choice>
              <mc:Fallback>
                <p:oleObj name="数式" r:id="rId4" imgW="4051080" imgH="1917360" progId="Equation.3">
                  <p:embed/>
                  <p:pic>
                    <p:nvPicPr>
                      <p:cNvPr id="0" name="Object 6"/>
                      <p:cNvPicPr>
                        <a:picLocks noChangeAspect="1" noChangeArrowheads="1"/>
                      </p:cNvPicPr>
                      <p:nvPr/>
                    </p:nvPicPr>
                    <p:blipFill>
                      <a:blip r:embed="rId5"/>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spid="_x0000_s63523" name="Equation" r:id="rId4" imgW="3708360" imgH="2692080" progId="Equation.DSMT4">
                  <p:embed/>
                </p:oleObj>
              </mc:Choice>
              <mc:Fallback>
                <p:oleObj name="Equation" r:id="rId4" imgW="3708360" imgH="2692080" progId="Equation.DSMT4">
                  <p:embed/>
                  <p:pic>
                    <p:nvPicPr>
                      <p:cNvPr id="6" name="Object 5"/>
                      <p:cNvPicPr>
                        <a:picLocks noChangeAspect="1" noChangeArrowheads="1"/>
                      </p:cNvPicPr>
                      <p:nvPr/>
                    </p:nvPicPr>
                    <p:blipFill>
                      <a:blip r:embed="rId5"/>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3858871605"/>
              </p:ext>
            </p:extLst>
          </p:nvPr>
        </p:nvGraphicFramePr>
        <p:xfrm>
          <a:off x="209550" y="-1290"/>
          <a:ext cx="8934450" cy="3829050"/>
        </p:xfrm>
        <a:graphic>
          <a:graphicData uri="http://schemas.openxmlformats.org/presentationml/2006/ole">
            <mc:AlternateContent xmlns:mc="http://schemas.openxmlformats.org/markup-compatibility/2006">
              <mc:Choice xmlns:v="urn:schemas-microsoft-com:vml" Requires="v">
                <p:oleObj spid="_x0000_s68642" name="Equation" r:id="rId3" imgW="4711680" imgH="2019240" progId="Equation.DSMT4">
                  <p:embed/>
                </p:oleObj>
              </mc:Choice>
              <mc:Fallback>
                <p:oleObj name="Equation" r:id="rId3" imgW="4711680" imgH="2019240" progId="Equation.DSMT4">
                  <p:embed/>
                  <p:pic>
                    <p:nvPicPr>
                      <p:cNvPr id="0" name=""/>
                      <p:cNvPicPr/>
                      <p:nvPr/>
                    </p:nvPicPr>
                    <p:blipFill>
                      <a:blip r:embed="rId4"/>
                      <a:stretch>
                        <a:fillRect/>
                      </a:stretch>
                    </p:blipFill>
                    <p:spPr>
                      <a:xfrm>
                        <a:off x="209550" y="-1290"/>
                        <a:ext cx="8934450" cy="382905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3252"/>
            <a:ext cx="685800" cy="584775"/>
          </a:xfrm>
          <a:prstGeom prst="rect">
            <a:avLst/>
          </a:prstGeom>
          <a:noFill/>
        </p:spPr>
        <p:txBody>
          <a:bodyPr wrap="square" rtlCol="0">
            <a:spAutoFit/>
          </a:bodyPr>
          <a:lstStyle/>
          <a:p>
            <a:r>
              <a:rPr lang="en-US" sz="3200" b="1" dirty="0">
                <a:solidFill>
                  <a:srgbClr val="FF0000"/>
                </a:solidFill>
                <a:latin typeface="+mj-lt"/>
              </a:rPr>
              <a:t>*</a:t>
            </a:r>
          </a:p>
        </p:txBody>
      </p:sp>
      <p:sp>
        <p:nvSpPr>
          <p:cNvPr id="7" name="TextBox 6">
            <a:extLst>
              <a:ext uri="{FF2B5EF4-FFF2-40B4-BE49-F238E27FC236}">
                <a16:creationId xmlns:a16="http://schemas.microsoft.com/office/drawing/2014/main" id="{4A7117A5-3236-4024-A51D-DB342F4917A4}"/>
              </a:ext>
            </a:extLst>
          </p:cNvPr>
          <p:cNvSpPr txBox="1"/>
          <p:nvPr/>
        </p:nvSpPr>
        <p:spPr>
          <a:xfrm>
            <a:off x="76200" y="3984923"/>
            <a:ext cx="8763000" cy="461665"/>
          </a:xfrm>
          <a:prstGeom prst="rect">
            <a:avLst/>
          </a:prstGeom>
          <a:noFill/>
        </p:spPr>
        <p:txBody>
          <a:bodyPr wrap="square" rtlCol="0">
            <a:spAutoFit/>
          </a:bodyPr>
          <a:lstStyle/>
          <a:p>
            <a:r>
              <a:rPr lang="en-US" sz="2400" dirty="0">
                <a:latin typeface="+mj-lt"/>
              </a:rPr>
              <a:t>Note that the construction of this system is that</a:t>
            </a:r>
          </a:p>
        </p:txBody>
      </p:sp>
      <p:graphicFrame>
        <p:nvGraphicFramePr>
          <p:cNvPr id="8" name="Object 7">
            <a:extLst>
              <a:ext uri="{FF2B5EF4-FFF2-40B4-BE49-F238E27FC236}">
                <a16:creationId xmlns:a16="http://schemas.microsoft.com/office/drawing/2014/main" id="{55FAF567-CD95-4828-BCE7-AB79A80A1EA3}"/>
              </a:ext>
            </a:extLst>
          </p:cNvPr>
          <p:cNvGraphicFramePr>
            <a:graphicFrameLocks noChangeAspect="1"/>
          </p:cNvGraphicFramePr>
          <p:nvPr>
            <p:extLst>
              <p:ext uri="{D42A27DB-BD31-4B8C-83A1-F6EECF244321}">
                <p14:modId xmlns:p14="http://schemas.microsoft.com/office/powerpoint/2010/main" val="2729220792"/>
              </p:ext>
            </p:extLst>
          </p:nvPr>
        </p:nvGraphicFramePr>
        <p:xfrm>
          <a:off x="1143000" y="4373562"/>
          <a:ext cx="5580063" cy="2165350"/>
        </p:xfrm>
        <a:graphic>
          <a:graphicData uri="http://schemas.openxmlformats.org/presentationml/2006/ole">
            <mc:AlternateContent xmlns:mc="http://schemas.openxmlformats.org/markup-compatibility/2006">
              <mc:Choice xmlns:v="urn:schemas-microsoft-com:vml" Requires="v">
                <p:oleObj spid="_x0000_s68643" name="Equation" r:id="rId5" imgW="2552400" imgH="990360" progId="Equation.DSMT4">
                  <p:embed/>
                </p:oleObj>
              </mc:Choice>
              <mc:Fallback>
                <p:oleObj name="Equation" r:id="rId5" imgW="2552400" imgH="990360" progId="Equation.DSMT4">
                  <p:embed/>
                  <p:pic>
                    <p:nvPicPr>
                      <p:cNvPr id="0" name=""/>
                      <p:cNvPicPr/>
                      <p:nvPr/>
                    </p:nvPicPr>
                    <p:blipFill>
                      <a:blip r:embed="rId6"/>
                      <a:stretch>
                        <a:fillRect/>
                      </a:stretch>
                    </p:blipFill>
                    <p:spPr>
                      <a:xfrm>
                        <a:off x="1143000" y="4373562"/>
                        <a:ext cx="5580063" cy="21653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7480A4A-09F3-4731-8370-AFEDC0DB577F}"/>
              </a:ext>
            </a:extLst>
          </p:cNvPr>
          <p:cNvGraphicFramePr>
            <a:graphicFrameLocks noChangeAspect="1"/>
          </p:cNvGraphicFramePr>
          <p:nvPr>
            <p:extLst>
              <p:ext uri="{D42A27DB-BD31-4B8C-83A1-F6EECF244321}">
                <p14:modId xmlns:p14="http://schemas.microsoft.com/office/powerpoint/2010/main" val="2567125207"/>
              </p:ext>
            </p:extLst>
          </p:nvPr>
        </p:nvGraphicFramePr>
        <p:xfrm>
          <a:off x="6477000" y="2826842"/>
          <a:ext cx="1995801" cy="449758"/>
        </p:xfrm>
        <a:graphic>
          <a:graphicData uri="http://schemas.openxmlformats.org/presentationml/2006/ole">
            <mc:AlternateContent xmlns:mc="http://schemas.openxmlformats.org/markup-compatibility/2006">
              <mc:Choice xmlns:v="urn:schemas-microsoft-com:vml" Requires="v">
                <p:oleObj spid="_x0000_s68644" name="Equation" r:id="rId7" imgW="901440" imgH="203040" progId="Equation.DSMT4">
                  <p:embed/>
                </p:oleObj>
              </mc:Choice>
              <mc:Fallback>
                <p:oleObj name="Equation" r:id="rId7" imgW="901440" imgH="203040" progId="Equation.DSMT4">
                  <p:embed/>
                  <p:pic>
                    <p:nvPicPr>
                      <p:cNvPr id="0" name=""/>
                      <p:cNvPicPr/>
                      <p:nvPr/>
                    </p:nvPicPr>
                    <p:blipFill>
                      <a:blip r:embed="rId8"/>
                      <a:stretch>
                        <a:fillRect/>
                      </a:stretch>
                    </p:blipFill>
                    <p:spPr>
                      <a:xfrm>
                        <a:off x="6477000" y="2826842"/>
                        <a:ext cx="1995801" cy="449758"/>
                      </a:xfrm>
                      <a:prstGeom prst="rect">
                        <a:avLst/>
                      </a:prstGeom>
                    </p:spPr>
                  </p:pic>
                </p:oleObj>
              </mc:Fallback>
            </mc:AlternateContent>
          </a:graphicData>
        </a:graphic>
      </p:graphicFrame>
    </p:spTree>
    <p:extLst>
      <p:ext uri="{BB962C8B-B14F-4D97-AF65-F5344CB8AC3E}">
        <p14:creationId xmlns:p14="http://schemas.microsoft.com/office/powerpoint/2010/main" val="36319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spid="_x0000_s70667" name="Equation" r:id="rId3" imgW="3390840" imgH="431640" progId="Equation.DSMT4">
                  <p:embed/>
                </p:oleObj>
              </mc:Choice>
              <mc:Fallback>
                <p:oleObj name="Equation" r:id="rId3"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4"/>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spid="_x0000_s64574" name="Equation" r:id="rId4" imgW="3581280" imgH="1854000" progId="Equation.DSMT4">
                  <p:embed/>
                </p:oleObj>
              </mc:Choice>
              <mc:Fallback>
                <p:oleObj name="Equation" r:id="rId4" imgW="3581280" imgH="1854000" progId="Equation.DSMT4">
                  <p:embed/>
                  <p:pic>
                    <p:nvPicPr>
                      <p:cNvPr id="6" name="Object 5"/>
                      <p:cNvPicPr>
                        <a:picLocks noChangeAspect="1" noChangeArrowheads="1"/>
                      </p:cNvPicPr>
                      <p:nvPr/>
                    </p:nvPicPr>
                    <p:blipFill>
                      <a:blip r:embed="rId5"/>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spid="_x0000_s64575" name="Equation" r:id="rId6" imgW="3644640" imgH="812520" progId="Equation.DSMT4">
                  <p:embed/>
                </p:oleObj>
              </mc:Choice>
              <mc:Fallback>
                <p:oleObj name="Equation" r:id="rId6" imgW="3644640" imgH="812520" progId="Equation.DSMT4">
                  <p:embed/>
                  <p:pic>
                    <p:nvPicPr>
                      <p:cNvPr id="6" name="Object 5"/>
                      <p:cNvPicPr>
                        <a:picLocks noChangeAspect="1" noChangeArrowheads="1"/>
                      </p:cNvPicPr>
                      <p:nvPr/>
                    </p:nvPicPr>
                    <p:blipFill>
                      <a:blip r:embed="rId7"/>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spid="_x0000_s69653"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a:latin typeface="+mj-lt"/>
              </a:rPr>
              <a:t>Your question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spid="_x0000_s69654" name="Equation" r:id="rId5" imgW="2260440" imgH="457200" progId="Equation.DSMT4">
                  <p:embed/>
                </p:oleObj>
              </mc:Choice>
              <mc:Fallback>
                <p:oleObj name="Equation" r:id="rId5" imgW="2260440" imgH="457200" progId="Equation.DSMT4">
                  <p:embed/>
                  <p:pic>
                    <p:nvPicPr>
                      <p:cNvPr id="0" name=""/>
                      <p:cNvPicPr/>
                      <p:nvPr/>
                    </p:nvPicPr>
                    <p:blipFill>
                      <a:blip r:embed="rId6"/>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1460785066"/>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spid="_x0000_s72712" name="Equation" r:id="rId3" imgW="8557291" imgH="4046469" progId="Equation.DSMT4">
                  <p:embed/>
                </p:oleObj>
              </mc:Choice>
              <mc:Fallback>
                <p:oleObj name="Equation" r:id="rId3" imgW="8557291" imgH="4046469" progId="Equation.DSMT4">
                  <p:embed/>
                  <p:pic>
                    <p:nvPicPr>
                      <p:cNvPr id="0" name=""/>
                      <p:cNvPicPr/>
                      <p:nvPr/>
                    </p:nvPicPr>
                    <p:blipFill>
                      <a:blip r:embed="rId4"/>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152400" y="4343400"/>
            <a:ext cx="8991600" cy="2308324"/>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41834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DB1F0D-57A8-4D11-A2F7-C3F46B46157B}"/>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798D1141-6833-492C-A872-055C6A4BB28E}"/>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3B383735-7FB7-44BE-977E-C0BA01EF3CE4}"/>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EC320AE7-95F6-4FCD-A1B0-16E150FA70EF}"/>
              </a:ext>
            </a:extLst>
          </p:cNvPr>
          <p:cNvSpPr txBox="1"/>
          <p:nvPr/>
        </p:nvSpPr>
        <p:spPr>
          <a:xfrm>
            <a:off x="228600" y="304800"/>
            <a:ext cx="8001000" cy="461665"/>
          </a:xfrm>
          <a:prstGeom prst="rect">
            <a:avLst/>
          </a:prstGeom>
          <a:noFill/>
        </p:spPr>
        <p:txBody>
          <a:bodyPr wrap="square" rtlCol="0">
            <a:spAutoFit/>
          </a:bodyPr>
          <a:lstStyle/>
          <a:p>
            <a:r>
              <a:rPr lang="en-US" sz="2400" dirty="0">
                <a:latin typeface="+mj-lt"/>
              </a:rPr>
              <a:t>Colloquium on Thursday --</a:t>
            </a:r>
          </a:p>
        </p:txBody>
      </p:sp>
      <p:pic>
        <p:nvPicPr>
          <p:cNvPr id="6" name="Picture 5">
            <a:extLst>
              <a:ext uri="{FF2B5EF4-FFF2-40B4-BE49-F238E27FC236}">
                <a16:creationId xmlns:a16="http://schemas.microsoft.com/office/drawing/2014/main" id="{020E6FA8-252F-4E62-9C15-2F5F61F2E44D}"/>
              </a:ext>
            </a:extLst>
          </p:cNvPr>
          <p:cNvPicPr>
            <a:picLocks noChangeAspect="1"/>
          </p:cNvPicPr>
          <p:nvPr/>
        </p:nvPicPr>
        <p:blipFill>
          <a:blip r:embed="rId2"/>
          <a:stretch>
            <a:fillRect/>
          </a:stretch>
        </p:blipFill>
        <p:spPr>
          <a:xfrm>
            <a:off x="0" y="710441"/>
            <a:ext cx="8382000" cy="5980829"/>
          </a:xfrm>
          <a:prstGeom prst="rect">
            <a:avLst/>
          </a:prstGeom>
        </p:spPr>
      </p:pic>
      <p:sp>
        <p:nvSpPr>
          <p:cNvPr id="7" name="TextBox 6">
            <a:extLst>
              <a:ext uri="{FF2B5EF4-FFF2-40B4-BE49-F238E27FC236}">
                <a16:creationId xmlns:a16="http://schemas.microsoft.com/office/drawing/2014/main" id="{2C233C0C-777F-4DB6-B623-3438B3CFCF5D}"/>
              </a:ext>
            </a:extLst>
          </p:cNvPr>
          <p:cNvSpPr txBox="1"/>
          <p:nvPr/>
        </p:nvSpPr>
        <p:spPr>
          <a:xfrm>
            <a:off x="2362200" y="1726206"/>
            <a:ext cx="4419600" cy="830997"/>
          </a:xfrm>
          <a:prstGeom prst="rect">
            <a:avLst/>
          </a:prstGeom>
          <a:noFill/>
        </p:spPr>
        <p:txBody>
          <a:bodyPr wrap="square" rtlCol="0">
            <a:spAutoFit/>
          </a:bodyPr>
          <a:lstStyle/>
          <a:p>
            <a:r>
              <a:rPr lang="en-US" sz="2400" b="1" dirty="0">
                <a:solidFill>
                  <a:srgbClr val="FF0000"/>
                </a:solidFill>
                <a:latin typeface="+mj-lt"/>
              </a:rPr>
              <a:t>Thursday, Sept. 10, 2020</a:t>
            </a:r>
          </a:p>
          <a:p>
            <a:r>
              <a:rPr lang="en-US" sz="2400" b="1" dirty="0">
                <a:solidFill>
                  <a:srgbClr val="FF0000"/>
                </a:solidFill>
                <a:latin typeface="+mj-lt"/>
              </a:rPr>
              <a:t>4 PM</a:t>
            </a:r>
          </a:p>
        </p:txBody>
      </p:sp>
    </p:spTree>
    <p:extLst>
      <p:ext uri="{BB962C8B-B14F-4D97-AF65-F5344CB8AC3E}">
        <p14:creationId xmlns:p14="http://schemas.microsoft.com/office/powerpoint/2010/main" val="3614304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spid="_x0000_s51423" name="数式" r:id="rId4" imgW="3479760" imgH="1930320" progId="Equation.3">
                  <p:embed/>
                </p:oleObj>
              </mc:Choice>
              <mc:Fallback>
                <p:oleObj name="数式" r:id="rId4" imgW="3479760" imgH="1930320" progId="Equation.3">
                  <p:embed/>
                  <p:pic>
                    <p:nvPicPr>
                      <p:cNvPr id="0" name="Object 4"/>
                      <p:cNvPicPr>
                        <a:picLocks noChangeAspect="1" noChangeArrowheads="1"/>
                      </p:cNvPicPr>
                      <p:nvPr/>
                    </p:nvPicPr>
                    <p:blipFill>
                      <a:blip r:embed="rId5"/>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spid="_x0000_s51424" name="Equation" r:id="rId6" imgW="4216320" imgH="1600200" progId="Equation.DSMT4">
                  <p:embed/>
                </p:oleObj>
              </mc:Choice>
              <mc:Fallback>
                <p:oleObj name="Equation" r:id="rId6" imgW="4216320" imgH="1600200" progId="Equation.DSMT4">
                  <p:embed/>
                  <p:pic>
                    <p:nvPicPr>
                      <p:cNvPr id="0" name="Object 5"/>
                      <p:cNvPicPr>
                        <a:picLocks noChangeAspect="1" noChangeArrowheads="1"/>
                      </p:cNvPicPr>
                      <p:nvPr/>
                    </p:nvPicPr>
                    <p:blipFill>
                      <a:blip r:embed="rId7"/>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spid="_x0000_s51425" name="Equation" r:id="rId8" imgW="799920" imgH="266400" progId="Equation.DSMT4">
                  <p:embed/>
                </p:oleObj>
              </mc:Choice>
              <mc:Fallback>
                <p:oleObj name="Equation" r:id="rId8" imgW="799920" imgH="266400" progId="Equation.DSMT4">
                  <p:embed/>
                  <p:pic>
                    <p:nvPicPr>
                      <p:cNvPr id="0" name=""/>
                      <p:cNvPicPr/>
                      <p:nvPr/>
                    </p:nvPicPr>
                    <p:blipFill>
                      <a:blip r:embed="rId9"/>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grpSp>
        <p:nvGrpSpPr>
          <p:cNvPr id="14" name="Group 13"/>
          <p:cNvGrpSpPr/>
          <p:nvPr/>
        </p:nvGrpSpPr>
        <p:grpSpPr>
          <a:xfrm>
            <a:off x="4343400" y="2037694"/>
            <a:ext cx="4800600" cy="4843166"/>
            <a:chOff x="4343400" y="2037694"/>
            <a:chExt cx="4800600"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610600" y="5329535"/>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80363451"/>
              </p:ext>
            </p:extLst>
          </p:nvPr>
        </p:nvGraphicFramePr>
        <p:xfrm>
          <a:off x="477837" y="228600"/>
          <a:ext cx="8132763" cy="4130675"/>
        </p:xfrm>
        <a:graphic>
          <a:graphicData uri="http://schemas.openxmlformats.org/presentationml/2006/ole">
            <mc:AlternateContent xmlns:mc="http://schemas.openxmlformats.org/markup-compatibility/2006">
              <mc:Choice xmlns:v="urn:schemas-microsoft-com:vml" Requires="v">
                <p:oleObj spid="_x0000_s52313" name="Equation" r:id="rId5" imgW="3848040" imgH="1955520" progId="Equation.DSMT4">
                  <p:embed/>
                </p:oleObj>
              </mc:Choice>
              <mc:Fallback>
                <p:oleObj name="Equation" r:id="rId5" imgW="3848040" imgH="1955520" progId="Equation.DSMT4">
                  <p:embed/>
                  <p:pic>
                    <p:nvPicPr>
                      <p:cNvPr id="0" name="Object 5"/>
                      <p:cNvPicPr>
                        <a:picLocks noChangeAspect="1" noChangeArrowheads="1"/>
                      </p:cNvPicPr>
                      <p:nvPr/>
                    </p:nvPicPr>
                    <p:blipFill>
                      <a:blip r:embed="rId6"/>
                      <a:srcRect/>
                      <a:stretch>
                        <a:fillRect/>
                      </a:stretch>
                    </p:blipFill>
                    <p:spPr bwMode="auto">
                      <a:xfrm>
                        <a:off x="477837" y="228600"/>
                        <a:ext cx="8132763"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362200" y="203200"/>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Tree>
    <p:extLst>
      <p:ext uri="{BB962C8B-B14F-4D97-AF65-F5344CB8AC3E}">
        <p14:creationId xmlns:p14="http://schemas.microsoft.com/office/powerpoint/2010/main" val="2052670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84859798"/>
              </p:ext>
            </p:extLst>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spid="_x0000_s53337" name="Equation" r:id="rId4" imgW="3390840" imgH="3708360" progId="Equation.DSMT4">
                  <p:embed/>
                </p:oleObj>
              </mc:Choice>
              <mc:Fallback>
                <p:oleObj name="Equation" r:id="rId4" imgW="3390840" imgH="3708360" progId="Equation.DSMT4">
                  <p:embed/>
                  <p:pic>
                    <p:nvPicPr>
                      <p:cNvPr id="0" name="Object 4"/>
                      <p:cNvPicPr>
                        <a:picLocks noChangeAspect="1" noChangeArrowheads="1"/>
                      </p:cNvPicPr>
                      <p:nvPr/>
                    </p:nvPicPr>
                    <p:blipFill>
                      <a:blip r:embed="rId5"/>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74816102"/>
              </p:ext>
            </p:extLst>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spid="_x0000_s62562" name="Equation" r:id="rId5" imgW="2158920" imgH="723600" progId="Equation.DSMT4">
                  <p:embed/>
                </p:oleObj>
              </mc:Choice>
              <mc:Fallback>
                <p:oleObj name="Equation" r:id="rId5" imgW="2158920" imgH="723600" progId="Equation.DSMT4">
                  <p:embed/>
                  <p:pic>
                    <p:nvPicPr>
                      <p:cNvPr id="0" name=""/>
                      <p:cNvPicPr/>
                      <p:nvPr/>
                    </p:nvPicPr>
                    <p:blipFill>
                      <a:blip r:embed="rId6"/>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extLst>
              <p:ext uri="{D42A27DB-BD31-4B8C-83A1-F6EECF244321}">
                <p14:modId xmlns:p14="http://schemas.microsoft.com/office/powerpoint/2010/main" val="1500894452"/>
              </p:ext>
            </p:extLst>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spid="_x0000_s62563" name="Equation" r:id="rId7" imgW="3085920" imgH="1104840" progId="Equation.DSMT4">
                  <p:embed/>
                </p:oleObj>
              </mc:Choice>
              <mc:Fallback>
                <p:oleObj name="Equation" r:id="rId7" imgW="3085920" imgH="1104840" progId="Equation.DSMT4">
                  <p:embed/>
                  <p:pic>
                    <p:nvPicPr>
                      <p:cNvPr id="0" name=""/>
                      <p:cNvPicPr/>
                      <p:nvPr/>
                    </p:nvPicPr>
                    <p:blipFill>
                      <a:blip r:embed="rId8"/>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extLst>
              <p:ext uri="{D42A27DB-BD31-4B8C-83A1-F6EECF244321}">
                <p14:modId xmlns:p14="http://schemas.microsoft.com/office/powerpoint/2010/main" val="3823663114"/>
              </p:ext>
            </p:extLst>
          </p:nvPr>
        </p:nvGraphicFramePr>
        <p:xfrm>
          <a:off x="1343025" y="2008188"/>
          <a:ext cx="4400550" cy="533400"/>
        </p:xfrm>
        <a:graphic>
          <a:graphicData uri="http://schemas.openxmlformats.org/presentationml/2006/ole">
            <mc:AlternateContent xmlns:mc="http://schemas.openxmlformats.org/markup-compatibility/2006">
              <mc:Choice xmlns:v="urn:schemas-microsoft-com:vml" Requires="v">
                <p:oleObj spid="_x0000_s62564" name="Equation" r:id="rId9" imgW="2095200" imgH="253800" progId="Equation.DSMT4">
                  <p:embed/>
                </p:oleObj>
              </mc:Choice>
              <mc:Fallback>
                <p:oleObj name="Equation" r:id="rId9" imgW="2095200" imgH="253800" progId="Equation.DSMT4">
                  <p:embed/>
                  <p:pic>
                    <p:nvPicPr>
                      <p:cNvPr id="0" name=""/>
                      <p:cNvPicPr/>
                      <p:nvPr/>
                    </p:nvPicPr>
                    <p:blipFill>
                      <a:blip r:embed="rId10"/>
                      <a:stretch>
                        <a:fillRect/>
                      </a:stretch>
                    </p:blipFill>
                    <p:spPr>
                      <a:xfrm>
                        <a:off x="1343025" y="2008188"/>
                        <a:ext cx="4400550" cy="533400"/>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91050895"/>
              </p:ext>
            </p:extLst>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spid="_x0000_s65586" name="Equation" r:id="rId5" imgW="2158920" imgH="723600" progId="Equation.DSMT4">
                  <p:embed/>
                </p:oleObj>
              </mc:Choice>
              <mc:Fallback>
                <p:oleObj name="Equation" r:id="rId5" imgW="2158920" imgH="723600" progId="Equation.DSMT4">
                  <p:embed/>
                  <p:pic>
                    <p:nvPicPr>
                      <p:cNvPr id="6" name="Object 5"/>
                      <p:cNvPicPr/>
                      <p:nvPr/>
                    </p:nvPicPr>
                    <p:blipFill>
                      <a:blip r:embed="rId6"/>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extLst>
              <p:ext uri="{D42A27DB-BD31-4B8C-83A1-F6EECF244321}">
                <p14:modId xmlns:p14="http://schemas.microsoft.com/office/powerpoint/2010/main" val="1093912807"/>
              </p:ext>
            </p:extLst>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spid="_x0000_s65587" name="Equation" r:id="rId7" imgW="3009600" imgH="736560" progId="Equation.DSMT4">
                  <p:embed/>
                </p:oleObj>
              </mc:Choice>
              <mc:Fallback>
                <p:oleObj name="Equation" r:id="rId7" imgW="3009600" imgH="736560" progId="Equation.DSMT4">
                  <p:embed/>
                  <p:pic>
                    <p:nvPicPr>
                      <p:cNvPr id="0" name=""/>
                      <p:cNvPicPr/>
                      <p:nvPr/>
                    </p:nvPicPr>
                    <p:blipFill>
                      <a:blip r:embed="rId8"/>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81000" y="457200"/>
            <a:ext cx="7924800" cy="769441"/>
          </a:xfrm>
          <a:prstGeom prst="rect">
            <a:avLst/>
          </a:prstGeom>
          <a:noFill/>
        </p:spPr>
        <p:txBody>
          <a:bodyPr wrap="square" rtlCol="0">
            <a:spAutoFit/>
          </a:bodyPr>
          <a:lstStyle/>
          <a:p>
            <a:r>
              <a:rPr lang="en-US" sz="2400" dirty="0">
                <a:latin typeface="+mj-lt"/>
              </a:rPr>
              <a:t>Another example:</a:t>
            </a:r>
          </a:p>
          <a:p>
            <a:pPr lvl="1"/>
            <a:r>
              <a:rPr lang="en-US" sz="2000" dirty="0">
                <a:latin typeface="+mj-lt"/>
              </a:rPr>
              <a:t>(Courtesy of F. B. Hildebrand, Methods of Applied Mathematics)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64691710"/>
              </p:ext>
            </p:extLst>
          </p:nvPr>
        </p:nvGraphicFramePr>
        <p:xfrm>
          <a:off x="969963" y="1743075"/>
          <a:ext cx="6443662" cy="4505325"/>
        </p:xfrm>
        <a:graphic>
          <a:graphicData uri="http://schemas.openxmlformats.org/presentationml/2006/ole">
            <mc:AlternateContent xmlns:mc="http://schemas.openxmlformats.org/markup-compatibility/2006">
              <mc:Choice xmlns:v="urn:schemas-microsoft-com:vml" Requires="v">
                <p:oleObj spid="_x0000_s57408" name="数式" r:id="rId4" imgW="3047760" imgH="2133360" progId="Equation.3">
                  <p:embed/>
                </p:oleObj>
              </mc:Choice>
              <mc:Fallback>
                <p:oleObj name="数式" r:id="rId4" imgW="3047760" imgH="2133360" progId="Equation.3">
                  <p:embed/>
                  <p:pic>
                    <p:nvPicPr>
                      <p:cNvPr id="0" name="Object 4"/>
                      <p:cNvPicPr>
                        <a:picLocks noChangeAspect="1" noChangeArrowheads="1"/>
                      </p:cNvPicPr>
                      <p:nvPr/>
                    </p:nvPicPr>
                    <p:blipFill>
                      <a:blip r:embed="rId5"/>
                      <a:srcRect/>
                      <a:stretch>
                        <a:fillRect/>
                      </a:stretch>
                    </p:blipFill>
                    <p:spPr bwMode="auto">
                      <a:xfrm>
                        <a:off x="969963" y="1743075"/>
                        <a:ext cx="64436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72252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6429220"/>
              </p:ext>
            </p:extLst>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spid="_x0000_s54445" name="数式" r:id="rId4" imgW="3492360" imgH="1587240" progId="Equation.3">
                  <p:embed/>
                </p:oleObj>
              </mc:Choice>
              <mc:Fallback>
                <p:oleObj name="数式" r:id="rId4" imgW="3492360" imgH="1587240" progId="Equation.3">
                  <p:embed/>
                  <p:pic>
                    <p:nvPicPr>
                      <p:cNvPr id="0" name="Object 5"/>
                      <p:cNvPicPr>
                        <a:picLocks noChangeAspect="1" noChangeArrowheads="1"/>
                      </p:cNvPicPr>
                      <p:nvPr/>
                    </p:nvPicPr>
                    <p:blipFill>
                      <a:blip r:embed="rId5"/>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3305891"/>
              </p:ext>
            </p:extLst>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spid="_x0000_s54446" name="数式" r:id="rId6" imgW="3314520" imgH="1930320" progId="Equation.3">
                  <p:embed/>
                </p:oleObj>
              </mc:Choice>
              <mc:Fallback>
                <p:oleObj name="数式" r:id="rId6" imgW="3314520" imgH="1930320" progId="Equation.3">
                  <p:embed/>
                  <p:pic>
                    <p:nvPicPr>
                      <p:cNvPr id="0" name="Object 4"/>
                      <p:cNvPicPr>
                        <a:picLocks noChangeAspect="1" noChangeArrowheads="1"/>
                      </p:cNvPicPr>
                      <p:nvPr/>
                    </p:nvPicPr>
                    <p:blipFill>
                      <a:blip r:embed="rId7"/>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740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70916137"/>
              </p:ext>
            </p:extLst>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spid="_x0000_s56465" name="Equation" r:id="rId4" imgW="5168880" imgH="4686120" progId="Equation.DSMT4">
                  <p:embed/>
                </p:oleObj>
              </mc:Choice>
              <mc:Fallback>
                <p:oleObj name="Equation" r:id="rId4" imgW="5168880" imgH="4686120" progId="Equation.DSMT4">
                  <p:embed/>
                  <p:pic>
                    <p:nvPicPr>
                      <p:cNvPr id="0" name="Object 5"/>
                      <p:cNvPicPr>
                        <a:picLocks noChangeAspect="1" noChangeArrowheads="1"/>
                      </p:cNvPicPr>
                      <p:nvPr/>
                    </p:nvPicPr>
                    <p:blipFill>
                      <a:blip r:embed="rId5"/>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32264289"/>
              </p:ext>
            </p:extLst>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spid="_x0000_s56466" name="Equation" r:id="rId6" imgW="4101840" imgH="3606480" progId="Equation.DSMT4">
                  <p:embed/>
                </p:oleObj>
              </mc:Choice>
              <mc:Fallback>
                <p:oleObj name="Equation" r:id="rId6" imgW="4101840" imgH="3606480" progId="Equation.DSMT4">
                  <p:embed/>
                  <p:pic>
                    <p:nvPicPr>
                      <p:cNvPr id="0" name="Object 4"/>
                      <p:cNvPicPr>
                        <a:picLocks noChangeAspect="1" noChangeArrowheads="1"/>
                      </p:cNvPicPr>
                      <p:nvPr/>
                    </p:nvPicPr>
                    <p:blipFill>
                      <a:blip r:embed="rId7"/>
                      <a:srcRect/>
                      <a:stretch>
                        <a:fillRect/>
                      </a:stretch>
                    </p:blipFill>
                    <p:spPr bwMode="auto">
                      <a:xfrm>
                        <a:off x="4195506" y="2209799"/>
                        <a:ext cx="4922336" cy="43291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09673897"/>
              </p:ext>
            </p:extLst>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spid="_x0000_s60470" name="数式" r:id="rId4" imgW="3555720" imgH="2336760" progId="Equation.3">
                  <p:embed/>
                </p:oleObj>
              </mc:Choice>
              <mc:Fallback>
                <p:oleObj name="数式" r:id="rId4" imgW="3555720" imgH="2336760" progId="Equation.3">
                  <p:embed/>
                  <p:pic>
                    <p:nvPicPr>
                      <p:cNvPr id="0" name=""/>
                      <p:cNvPicPr>
                        <a:picLocks noChangeAspect="1" noChangeArrowheads="1"/>
                      </p:cNvPicPr>
                      <p:nvPr/>
                    </p:nvPicPr>
                    <p:blipFill>
                      <a:blip r:embed="rId5"/>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497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1285C6EF-1B52-4364-866D-DBBD55C422AB}"/>
              </a:ext>
            </a:extLst>
          </p:cNvPr>
          <p:cNvPicPr>
            <a:picLocks noChangeAspect="1"/>
          </p:cNvPicPr>
          <p:nvPr/>
        </p:nvPicPr>
        <p:blipFill>
          <a:blip r:embed="rId3"/>
          <a:stretch>
            <a:fillRect/>
          </a:stretch>
        </p:blipFill>
        <p:spPr>
          <a:xfrm>
            <a:off x="304800" y="1371600"/>
            <a:ext cx="8727950" cy="3917880"/>
          </a:xfrm>
          <a:prstGeom prst="rect">
            <a:avLst/>
          </a:prstGeom>
        </p:spPr>
      </p:pic>
      <p:sp>
        <p:nvSpPr>
          <p:cNvPr id="5" name="Right Arrow 4"/>
          <p:cNvSpPr/>
          <p:nvPr/>
        </p:nvSpPr>
        <p:spPr>
          <a:xfrm>
            <a:off x="76200" y="4495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spid="_x0000_s61598" name="数式" r:id="rId4" imgW="952200" imgH="431640" progId="Equation.3">
                    <p:embed/>
                  </p:oleObj>
                </mc:Choice>
                <mc:Fallback>
                  <p:oleObj name="数式" r:id="rId4" imgW="952200" imgH="431640" progId="Equation.3">
                    <p:embed/>
                    <p:pic>
                      <p:nvPicPr>
                        <p:cNvPr id="0" name=""/>
                        <p:cNvPicPr>
                          <a:picLocks noChangeAspect="1" noChangeArrowheads="1"/>
                        </p:cNvPicPr>
                        <p:nvPr/>
                      </p:nvPicPr>
                      <p:blipFill>
                        <a:blip r:embed="rId5"/>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spid="_x0000_s61599" name="数式" r:id="rId6" imgW="1549080" imgH="1688760" progId="Equation.3">
                  <p:embed/>
                </p:oleObj>
              </mc:Choice>
              <mc:Fallback>
                <p:oleObj name="数式" r:id="rId6" imgW="1549080" imgH="1688760" progId="Equation.3">
                  <p:embed/>
                  <p:pic>
                    <p:nvPicPr>
                      <p:cNvPr id="0" name=""/>
                      <p:cNvPicPr>
                        <a:picLocks noChangeAspect="1" noChangeArrowheads="1"/>
                      </p:cNvPicPr>
                      <p:nvPr/>
                    </p:nvPicPr>
                    <p:blipFill>
                      <a:blip r:embed="rId7"/>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3784600" y="558800"/>
          <a:ext cx="4830763" cy="2740025"/>
        </p:xfrm>
        <a:graphic>
          <a:graphicData uri="http://schemas.openxmlformats.org/presentationml/2006/ole">
            <mc:AlternateContent xmlns:mc="http://schemas.openxmlformats.org/markup-compatibility/2006">
              <mc:Choice xmlns:v="urn:schemas-microsoft-com:vml" Requires="v">
                <p:oleObj spid="_x0000_s61600" name="数式" r:id="rId8" imgW="2501640" imgH="1422360" progId="Equation.3">
                  <p:embed/>
                </p:oleObj>
              </mc:Choice>
              <mc:Fallback>
                <p:oleObj name="数式" r:id="rId8" imgW="2501640" imgH="1422360" progId="Equation.3">
                  <p:embed/>
                  <p:pic>
                    <p:nvPicPr>
                      <p:cNvPr id="0" name=""/>
                      <p:cNvPicPr>
                        <a:picLocks noChangeAspect="1" noChangeArrowheads="1"/>
                      </p:cNvPicPr>
                      <p:nvPr/>
                    </p:nvPicPr>
                    <p:blipFill>
                      <a:blip r:embed="rId9"/>
                      <a:srcRect/>
                      <a:stretch>
                        <a:fillRect/>
                      </a:stretch>
                    </p:blipFill>
                    <p:spPr bwMode="auto">
                      <a:xfrm>
                        <a:off x="3784600" y="558800"/>
                        <a:ext cx="4830763"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2A93B2-0264-4D1B-A166-2A2F326D3E14}"/>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9D9AF14C-985C-4AD0-B1DA-2C432509FEA6}"/>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0B20372E-308F-40DA-95C2-495CBC1D37C6}"/>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666814AA-9295-48D5-B511-6E986CF5BA03}"/>
              </a:ext>
            </a:extLst>
          </p:cNvPr>
          <p:cNvSpPr txBox="1"/>
          <p:nvPr/>
        </p:nvSpPr>
        <p:spPr>
          <a:xfrm>
            <a:off x="304800" y="304800"/>
            <a:ext cx="8382000" cy="4431983"/>
          </a:xfrm>
          <a:prstGeom prst="rect">
            <a:avLst/>
          </a:prstGeom>
          <a:noFill/>
        </p:spPr>
        <p:txBody>
          <a:bodyPr wrap="square" rtlCol="0">
            <a:spAutoFit/>
          </a:bodyPr>
          <a:lstStyle/>
          <a:p>
            <a:r>
              <a:rPr lang="en-US" sz="2400" dirty="0">
                <a:latin typeface="+mj-lt"/>
              </a:rPr>
              <a:t>Your questions –</a:t>
            </a:r>
          </a:p>
          <a:p>
            <a:r>
              <a:rPr lang="en-US" sz="2400" dirty="0">
                <a:latin typeface="+mj-lt"/>
              </a:rPr>
              <a:t>From Tim</a:t>
            </a:r>
          </a:p>
          <a:p>
            <a:pPr marL="342900" indent="-342900">
              <a:buAutoNum type="arabicPeriod"/>
            </a:pPr>
            <a:r>
              <a:rPr lang="en-US" dirty="0"/>
              <a:t>When you say a well-defined function in slide 11, what does that mean?  Also why does the first term in slide 12 go to zero when the second term does not?  Aren't both terms in that equation equivalent?</a:t>
            </a:r>
          </a:p>
          <a:p>
            <a:endParaRPr lang="en-US" sz="2400" dirty="0">
              <a:latin typeface="+mj-lt"/>
            </a:endParaRPr>
          </a:p>
          <a:p>
            <a:r>
              <a:rPr lang="en-US" sz="2400" dirty="0">
                <a:latin typeface="+mj-lt"/>
              </a:rPr>
              <a:t>From Gao</a:t>
            </a:r>
          </a:p>
          <a:p>
            <a:pPr marL="342900" indent="-342900">
              <a:buAutoNum type="arabicPeriod"/>
            </a:pPr>
            <a:r>
              <a:rPr lang="en-US" dirty="0"/>
              <a:t>About lecture 7, Why use </a:t>
            </a:r>
            <a:r>
              <a:rPr lang="en-US" dirty="0" err="1"/>
              <a:t>caculus</a:t>
            </a:r>
            <a:r>
              <a:rPr lang="en-US" dirty="0"/>
              <a:t> of variations to find the function y(x)? I think it is abstract.</a:t>
            </a:r>
          </a:p>
          <a:p>
            <a:pPr marL="342900" indent="-342900">
              <a:buAutoNum type="arabicPeriod"/>
            </a:pPr>
            <a:endParaRPr lang="en-US" dirty="0">
              <a:latin typeface="+mj-lt"/>
            </a:endParaRPr>
          </a:p>
          <a:p>
            <a:r>
              <a:rPr lang="en-US" sz="2400" dirty="0">
                <a:latin typeface="+mj-lt"/>
              </a:rPr>
              <a:t>From Nick</a:t>
            </a:r>
          </a:p>
          <a:p>
            <a:r>
              <a:rPr lang="en-US" dirty="0">
                <a:latin typeface="+mj-lt"/>
              </a:rPr>
              <a:t>1.  Can you explain what we mean by a well-defined function?</a:t>
            </a:r>
          </a:p>
          <a:p>
            <a:r>
              <a:rPr lang="en-US" dirty="0">
                <a:latin typeface="+mj-lt"/>
              </a:rPr>
              <a:t>2.  I'm getting lost in the notation starting around slide 9. Hopefully we can go over that tomorrow. In particular, I'm not sure I'm following the \delta notation. </a:t>
            </a:r>
          </a:p>
        </p:txBody>
      </p:sp>
    </p:spTree>
    <p:extLst>
      <p:ext uri="{BB962C8B-B14F-4D97-AF65-F5344CB8AC3E}">
        <p14:creationId xmlns:p14="http://schemas.microsoft.com/office/powerpoint/2010/main" val="104396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5154"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6273"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spid="_x0000_s46274" name="数式" r:id="rId7" imgW="2755800" imgH="850680" progId="Equation.3">
                  <p:embed/>
                </p:oleObj>
              </mc:Choice>
              <mc:Fallback>
                <p:oleObj name="数式" r:id="rId7" imgW="2755800" imgH="850680" progId="Equation.3">
                  <p:embed/>
                  <p:pic>
                    <p:nvPicPr>
                      <p:cNvPr id="0" name="Object 6"/>
                      <p:cNvPicPr>
                        <a:picLocks noChangeAspect="1" noChangeArrowheads="1"/>
                      </p:cNvPicPr>
                      <p:nvPr/>
                    </p:nvPicPr>
                    <p:blipFill>
                      <a:blip r:embed="rId8"/>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a:t>
            </a:r>
          </a:p>
        </p:txBody>
      </p:sp>
      <p:graphicFrame>
        <p:nvGraphicFramePr>
          <p:cNvPr id="6" name="Object 5"/>
          <p:cNvGraphicFramePr>
            <a:graphicFrameLocks noChangeAspect="1"/>
          </p:cNvGraphicFramePr>
          <p:nvPr>
            <p:extLst>
              <p:ext uri="{D42A27DB-BD31-4B8C-83A1-F6EECF244321}">
                <p14:modId xmlns:p14="http://schemas.microsoft.com/office/powerpoint/2010/main" val="3785865928"/>
              </p:ext>
            </p:extLst>
          </p:nvPr>
        </p:nvGraphicFramePr>
        <p:xfrm>
          <a:off x="681038" y="606425"/>
          <a:ext cx="7705725" cy="2898775"/>
        </p:xfrm>
        <a:graphic>
          <a:graphicData uri="http://schemas.openxmlformats.org/presentationml/2006/ole">
            <mc:AlternateContent xmlns:mc="http://schemas.openxmlformats.org/markup-compatibility/2006">
              <mc:Choice xmlns:v="urn:schemas-microsoft-com:vml" Requires="v">
                <p:oleObj spid="_x0000_s47298" name="Equation" r:id="rId4" imgW="3644640" imgH="1371600" progId="Equation.DSMT4">
                  <p:embed/>
                </p:oleObj>
              </mc:Choice>
              <mc:Fallback>
                <p:oleObj name="Equation" r:id="rId4" imgW="3644640" imgH="1371600" progId="Equation.DSMT4">
                  <p:embed/>
                  <p:pic>
                    <p:nvPicPr>
                      <p:cNvPr id="0" name="Object 7"/>
                      <p:cNvPicPr>
                        <a:picLocks noChangeAspect="1" noChangeArrowheads="1"/>
                      </p:cNvPicPr>
                      <p:nvPr/>
                    </p:nvPicPr>
                    <p:blipFill>
                      <a:blip r:embed="rId5"/>
                      <a:srcRect/>
                      <a:stretch>
                        <a:fillRect/>
                      </a:stretch>
                    </p:blipFill>
                    <p:spPr bwMode="auto">
                      <a:xfrm>
                        <a:off x="681038" y="606425"/>
                        <a:ext cx="7705725"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47299" name="数式" r:id="rId7" imgW="1295280" imgH="711000" progId="Equation.3">
                  <p:embed/>
                </p:oleObj>
              </mc:Choice>
              <mc:Fallback>
                <p:oleObj name="数式" r:id="rId7" imgW="1295280" imgH="711000" progId="Equation.3">
                  <p:embed/>
                  <p:pic>
                    <p:nvPicPr>
                      <p:cNvPr id="0" name="Object 5"/>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647181357"/>
              </p:ext>
            </p:extLst>
          </p:nvPr>
        </p:nvGraphicFramePr>
        <p:xfrm>
          <a:off x="243681" y="2865060"/>
          <a:ext cx="8809038" cy="2339975"/>
        </p:xfrm>
        <a:graphic>
          <a:graphicData uri="http://schemas.openxmlformats.org/presentationml/2006/ole">
            <mc:AlternateContent xmlns:mc="http://schemas.openxmlformats.org/markup-compatibility/2006">
              <mc:Choice xmlns:v="urn:schemas-microsoft-com:vml" Requires="v">
                <p:oleObj spid="_x0000_s67609" name="Equation" r:id="rId4" imgW="3441600" imgH="914400" progId="Equation.DSMT4">
                  <p:embed/>
                </p:oleObj>
              </mc:Choice>
              <mc:Fallback>
                <p:oleObj name="Equation" r:id="rId4" imgW="3441600" imgH="914400" progId="Equation.DSMT4">
                  <p:embed/>
                  <p:pic>
                    <p:nvPicPr>
                      <p:cNvPr id="0" name=""/>
                      <p:cNvPicPr/>
                      <p:nvPr/>
                    </p:nvPicPr>
                    <p:blipFill>
                      <a:blip r:embed="rId5"/>
                      <a:stretch>
                        <a:fillRect/>
                      </a:stretch>
                    </p:blipFill>
                    <p:spPr>
                      <a:xfrm>
                        <a:off x="243681" y="2865060"/>
                        <a:ext cx="8809038" cy="2339975"/>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a:t>
            </a:r>
          </a:p>
        </p:txBody>
      </p:sp>
      <p:graphicFrame>
        <p:nvGraphicFramePr>
          <p:cNvPr id="6" name="Object 5"/>
          <p:cNvGraphicFramePr>
            <a:graphicFrameLocks noChangeAspect="1"/>
          </p:cNvGraphicFramePr>
          <p:nvPr/>
        </p:nvGraphicFramePr>
        <p:xfrm>
          <a:off x="681038" y="606425"/>
          <a:ext cx="7705725" cy="2898775"/>
        </p:xfrm>
        <a:graphic>
          <a:graphicData uri="http://schemas.openxmlformats.org/presentationml/2006/ole">
            <mc:AlternateContent xmlns:mc="http://schemas.openxmlformats.org/markup-compatibility/2006">
              <mc:Choice xmlns:v="urn:schemas-microsoft-com:vml" Requires="v">
                <p:oleObj spid="_x0000_s66608" name="Equation" r:id="rId4" imgW="3644640" imgH="1371600" progId="Equation.DSMT4">
                  <p:embed/>
                </p:oleObj>
              </mc:Choice>
              <mc:Fallback>
                <p:oleObj name="Equation" r:id="rId4" imgW="3644640" imgH="1371600" progId="Equation.DSMT4">
                  <p:embed/>
                  <p:pic>
                    <p:nvPicPr>
                      <p:cNvPr id="6" name="Object 5"/>
                      <p:cNvPicPr>
                        <a:picLocks noChangeAspect="1" noChangeArrowheads="1"/>
                      </p:cNvPicPr>
                      <p:nvPr/>
                    </p:nvPicPr>
                    <p:blipFill>
                      <a:blip r:embed="rId5"/>
                      <a:srcRect/>
                      <a:stretch>
                        <a:fillRect/>
                      </a:stretch>
                    </p:blipFill>
                    <p:spPr bwMode="auto">
                      <a:xfrm>
                        <a:off x="681038" y="606425"/>
                        <a:ext cx="7705725"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66609" name="数式" r:id="rId7" imgW="1295280" imgH="711000" progId="Equation.3">
                  <p:embed/>
                </p:oleObj>
              </mc:Choice>
              <mc:Fallback>
                <p:oleObj name="数式" r:id="rId7" imgW="1295280" imgH="711000" progId="Equation.3">
                  <p:embed/>
                  <p:pic>
                    <p:nvPicPr>
                      <p:cNvPr id="7" name="Object 6"/>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71290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8304</TotalTime>
  <Words>1024</Words>
  <Application>Microsoft Office PowerPoint</Application>
  <PresentationFormat>On-screen Show (4:3)</PresentationFormat>
  <Paragraphs>207</Paragraphs>
  <Slides>31</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38" baseType="lpstr">
      <vt:lpstr>Arial</vt:lpstr>
      <vt:lpstr>Calibri</vt:lpstr>
      <vt:lpstr>Symbol</vt:lpstr>
      <vt:lpstr>Office Theme</vt:lpstr>
      <vt:lpstr>MathType 7.0 Equation</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391</cp:revision>
  <cp:lastPrinted>2020-09-08T01:45:51Z</cp:lastPrinted>
  <dcterms:created xsi:type="dcterms:W3CDTF">2012-01-10T18:32:24Z</dcterms:created>
  <dcterms:modified xsi:type="dcterms:W3CDTF">2020-09-09T14:57:01Z</dcterms:modified>
</cp:coreProperties>
</file>