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96" r:id="rId2"/>
    <p:sldId id="383" r:id="rId3"/>
    <p:sldId id="354" r:id="rId4"/>
    <p:sldId id="382" r:id="rId5"/>
    <p:sldId id="355" r:id="rId6"/>
    <p:sldId id="357" r:id="rId7"/>
    <p:sldId id="356" r:id="rId8"/>
    <p:sldId id="381" r:id="rId9"/>
    <p:sldId id="380" r:id="rId10"/>
    <p:sldId id="358" r:id="rId11"/>
    <p:sldId id="359" r:id="rId12"/>
    <p:sldId id="387" r:id="rId13"/>
    <p:sldId id="360" r:id="rId14"/>
    <p:sldId id="377" r:id="rId15"/>
    <p:sldId id="384" r:id="rId16"/>
    <p:sldId id="386" r:id="rId17"/>
    <p:sldId id="378" r:id="rId18"/>
    <p:sldId id="385" r:id="rId19"/>
    <p:sldId id="388" r:id="rId20"/>
    <p:sldId id="361" r:id="rId21"/>
    <p:sldId id="362" r:id="rId22"/>
    <p:sldId id="363" r:id="rId23"/>
    <p:sldId id="376" r:id="rId24"/>
    <p:sldId id="379" r:id="rId25"/>
    <p:sldId id="368" r:id="rId26"/>
    <p:sldId id="364" r:id="rId27"/>
    <p:sldId id="365" r:id="rId28"/>
    <p:sldId id="366" r:id="rId29"/>
    <p:sldId id="371" r:id="rId30"/>
    <p:sldId id="374" r:id="rId31"/>
    <p:sldId id="375" r:id="rId3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9/9/2020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9/9/2020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topic of “calculus of variation” is covered in Chapter 3, Section 17 of your textbook.     We will study the mathematical formalism first before showing how it is useful for studying mechanical systems.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390234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calculus to simplify the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93574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87798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662990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homework problem is very similar to this.      </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917408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another example of the use of calculus of variation.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4046008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these steps, the solution is found up to some constants.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762865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087756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results for particular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945051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45787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and extension.</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36819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short problem on this subject that will be do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272400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Prelude to what we will cover next time.</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640810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446907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7822878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3213561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488124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should review the notion of a minimum in a continuous function.     Here is a plot of V(x) showing two different minima at two different points x.</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2229697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from this plot that a conduction for a function to have a minimum at a point is that its derivative is zero at that point.      You see in this example another point where </a:t>
            </a:r>
            <a:r>
              <a:rPr lang="en-US" dirty="0" err="1"/>
              <a:t>dV</a:t>
            </a:r>
            <a:r>
              <a:rPr lang="en-US" dirty="0"/>
              <a:t>/dx, but there is not a minimum.      So we say the </a:t>
            </a:r>
            <a:r>
              <a:rPr lang="en-US" dirty="0" err="1"/>
              <a:t>dV</a:t>
            </a:r>
            <a:r>
              <a:rPr lang="en-US" dirty="0"/>
              <a:t>/dx is a necessary but not sufficient condition on having a minimum.</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0281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also searches for minima, but instead of finding a point where a function has a minimum,  we search for a functional form that minimizes an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4099341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252046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involves consideration of a function of a function.    Here we use L to denote such a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042400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example we can write the distance along a curve between two points x=0,y=0 and x=1,y=1 as a normal integral over x as shown.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613302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632456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9/9/2020</a:t>
            </a:r>
            <a:endParaRPr lang="en-US" dirty="0"/>
          </a:p>
        </p:txBody>
      </p:sp>
      <p:sp>
        <p:nvSpPr>
          <p:cNvPr id="5" name="Footer Placeholder 4"/>
          <p:cNvSpPr>
            <a:spLocks noGrp="1"/>
          </p:cNvSpPr>
          <p:nvPr>
            <p:ph type="ftr" sz="quarter" idx="11"/>
          </p:nvPr>
        </p:nvSpPr>
        <p:spPr/>
        <p:txBody>
          <a:bodyPr/>
          <a:lstStyle/>
          <a:p>
            <a:r>
              <a:rPr lang="en-US"/>
              <a:t>PHY 711  Fall 2020 --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9/9/2020</a:t>
            </a:r>
            <a:endParaRPr lang="en-US" dirty="0"/>
          </a:p>
        </p:txBody>
      </p:sp>
      <p:sp>
        <p:nvSpPr>
          <p:cNvPr id="6" name="Footer Placeholder 5"/>
          <p:cNvSpPr>
            <a:spLocks noGrp="1"/>
          </p:cNvSpPr>
          <p:nvPr>
            <p:ph type="ftr" sz="quarter" idx="11"/>
          </p:nvPr>
        </p:nvSpPr>
        <p:spPr/>
        <p:txBody>
          <a:bodyPr/>
          <a:lstStyle/>
          <a:p>
            <a:r>
              <a:rPr lang="en-US"/>
              <a:t>PHY 711  Fall 2020 --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9/9/2020</a:t>
            </a:r>
            <a:endParaRPr lang="en-US" dirty="0"/>
          </a:p>
        </p:txBody>
      </p:sp>
      <p:sp>
        <p:nvSpPr>
          <p:cNvPr id="8" name="Footer Placeholder 7"/>
          <p:cNvSpPr>
            <a:spLocks noGrp="1"/>
          </p:cNvSpPr>
          <p:nvPr>
            <p:ph type="ftr" sz="quarter" idx="11"/>
          </p:nvPr>
        </p:nvSpPr>
        <p:spPr/>
        <p:txBody>
          <a:bodyPr/>
          <a:lstStyle/>
          <a:p>
            <a:r>
              <a:rPr lang="en-US"/>
              <a:t>PHY 711  Fall 2020 -- Lecture 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9/9/2020</a:t>
            </a:r>
            <a:endParaRPr lang="en-US" dirty="0"/>
          </a:p>
        </p:txBody>
      </p:sp>
      <p:sp>
        <p:nvSpPr>
          <p:cNvPr id="4" name="Footer Placeholder 3"/>
          <p:cNvSpPr>
            <a:spLocks noGrp="1"/>
          </p:cNvSpPr>
          <p:nvPr>
            <p:ph type="ftr" sz="quarter" idx="11"/>
          </p:nvPr>
        </p:nvSpPr>
        <p:spPr/>
        <p:txBody>
          <a:bodyPr/>
          <a:lstStyle/>
          <a:p>
            <a:r>
              <a:rPr lang="en-US"/>
              <a:t>PHY 711  Fall 2020 -- Lecture 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9/9/2020</a:t>
            </a:r>
            <a:endParaRPr lang="en-US" dirty="0"/>
          </a:p>
        </p:txBody>
      </p:sp>
      <p:sp>
        <p:nvSpPr>
          <p:cNvPr id="6" name="Footer Placeholder 5"/>
          <p:cNvSpPr>
            <a:spLocks noGrp="1"/>
          </p:cNvSpPr>
          <p:nvPr>
            <p:ph type="ftr" sz="quarter" idx="11"/>
          </p:nvPr>
        </p:nvSpPr>
        <p:spPr/>
        <p:txBody>
          <a:bodyPr/>
          <a:lstStyle/>
          <a:p>
            <a:r>
              <a:rPr lang="en-US"/>
              <a:t>PHY 711  Fall 2020 --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9/9/2020</a:t>
            </a:r>
            <a:endParaRPr lang="en-US" dirty="0"/>
          </a:p>
        </p:txBody>
      </p:sp>
      <p:sp>
        <p:nvSpPr>
          <p:cNvPr id="6" name="Footer Placeholder 5"/>
          <p:cNvSpPr>
            <a:spLocks noGrp="1"/>
          </p:cNvSpPr>
          <p:nvPr>
            <p:ph type="ftr" sz="quarter" idx="11"/>
          </p:nvPr>
        </p:nvSpPr>
        <p:spPr/>
        <p:txBody>
          <a:bodyPr/>
          <a:lstStyle/>
          <a:p>
            <a:r>
              <a:rPr lang="en-US"/>
              <a:t>PHY 711  Fall 2020 --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9/9/2020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8.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8.png"/><Relationship Id="rId5" Type="http://schemas.openxmlformats.org/officeDocument/2006/relationships/image" Target="../media/image10.wmf"/><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2.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5.wmf"/><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6.wmf"/><Relationship Id="rId4"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0.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1.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24.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3.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5.bin"/><Relationship Id="rId5" Type="http://schemas.openxmlformats.org/officeDocument/2006/relationships/image" Target="../media/image25.wmf"/><Relationship Id="rId4" Type="http://schemas.openxmlformats.org/officeDocument/2006/relationships/oleObject" Target="../embeddings/oleObject24.bin"/><Relationship Id="rId9" Type="http://schemas.openxmlformats.org/officeDocument/2006/relationships/image" Target="../media/image27.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28.wmf"/><Relationship Id="rId5" Type="http://schemas.openxmlformats.org/officeDocument/2006/relationships/oleObject" Target="../embeddings/oleObject27.bin"/><Relationship Id="rId4" Type="http://schemas.openxmlformats.org/officeDocument/2006/relationships/image" Target="../media/image29.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0.wmf"/><Relationship Id="rId4" Type="http://schemas.openxmlformats.org/officeDocument/2006/relationships/oleObject" Target="../embeddings/oleObject28.bin"/></Relationships>
</file>

<file path=ppt/slides/_rels/slide23.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notesSlide" Target="../notesSlides/notesSlide16.xml"/><Relationship Id="rId7"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1.wmf"/><Relationship Id="rId5" Type="http://schemas.openxmlformats.org/officeDocument/2006/relationships/oleObject" Target="../embeddings/oleObject29.bin"/><Relationship Id="rId10" Type="http://schemas.openxmlformats.org/officeDocument/2006/relationships/image" Target="../media/image33.wmf"/><Relationship Id="rId4" Type="http://schemas.openxmlformats.org/officeDocument/2006/relationships/image" Target="../media/image34.png"/><Relationship Id="rId9" Type="http://schemas.openxmlformats.org/officeDocument/2006/relationships/oleObject" Target="../embeddings/oleObject31.bin"/></Relationships>
</file>

<file path=ppt/slides/_rels/slide24.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notesSlide" Target="../notesSlides/notesSlide17.xml"/><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31.wmf"/><Relationship Id="rId5" Type="http://schemas.openxmlformats.org/officeDocument/2006/relationships/oleObject" Target="../embeddings/oleObject29.bin"/><Relationship Id="rId4" Type="http://schemas.openxmlformats.org/officeDocument/2006/relationships/image" Target="../media/image34.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36.wmf"/><Relationship Id="rId4" Type="http://schemas.openxmlformats.org/officeDocument/2006/relationships/oleObject" Target="../embeddings/oleObject33.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35.bin"/><Relationship Id="rId5" Type="http://schemas.openxmlformats.org/officeDocument/2006/relationships/image" Target="../media/image37.wmf"/><Relationship Id="rId4" Type="http://schemas.openxmlformats.org/officeDocument/2006/relationships/oleObject" Target="../embeddings/oleObject34.bin"/></Relationships>
</file>

<file path=ppt/slides/_rels/slide27.xml.rels><?xml version="1.0" encoding="UTF-8" standalone="yes"?>
<Relationships xmlns="http://schemas.openxmlformats.org/package/2006/relationships"><Relationship Id="rId3" Type="http://schemas.openxmlformats.org/officeDocument/2006/relationships/hyperlink" Target="http://mathworld.wolfram.com/BrachistochroneProblem.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39.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37.bin"/><Relationship Id="rId5" Type="http://schemas.openxmlformats.org/officeDocument/2006/relationships/image" Target="../media/image40.wmf"/><Relationship Id="rId4" Type="http://schemas.openxmlformats.org/officeDocument/2006/relationships/oleObject" Target="../embeddings/oleObject36.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2.wmf"/><Relationship Id="rId4" Type="http://schemas.openxmlformats.org/officeDocument/2006/relationships/oleObject" Target="../embeddings/oleObject38.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23.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0.bin"/><Relationship Id="rId5" Type="http://schemas.openxmlformats.org/officeDocument/2006/relationships/image" Target="../media/image43.wmf"/><Relationship Id="rId4" Type="http://schemas.openxmlformats.org/officeDocument/2006/relationships/oleObject" Target="../embeddings/oleObject39.bin"/><Relationship Id="rId9" Type="http://schemas.openxmlformats.org/officeDocument/2006/relationships/image" Target="../media/image45.wmf"/></Relationships>
</file>

<file path=ppt/slides/_rels/slide31.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4.xml"/><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5.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png"/><Relationship Id="rId5" Type="http://schemas.openxmlformats.org/officeDocument/2006/relationships/image" Target="../media/image6.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7.xml"/><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png"/><Relationship Id="rId5" Type="http://schemas.openxmlformats.org/officeDocument/2006/relationships/image" Target="../media/image6.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228600"/>
            <a:ext cx="8915400" cy="7640553"/>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Olin103</a:t>
            </a:r>
          </a:p>
          <a:p>
            <a:pPr algn="ctr"/>
            <a:endParaRPr lang="en-US" sz="1050" b="1" dirty="0"/>
          </a:p>
          <a:p>
            <a:pPr algn="ctr"/>
            <a:r>
              <a:rPr lang="en-US" sz="3200" b="1" dirty="0"/>
              <a:t>Discussion for Lecture 7 </a:t>
            </a:r>
          </a:p>
          <a:p>
            <a:pPr algn="ctr"/>
            <a:r>
              <a:rPr lang="en-US" sz="3200" b="1" dirty="0"/>
              <a:t>Chapter 3.17 of F&amp;W </a:t>
            </a:r>
          </a:p>
          <a:p>
            <a:pPr marL="457200" lvl="2" algn="ctr">
              <a:spcBef>
                <a:spcPct val="50000"/>
              </a:spcBef>
            </a:pPr>
            <a:r>
              <a:rPr lang="en-US" sz="3200" b="1" dirty="0">
                <a:solidFill>
                  <a:schemeClr val="folHlink"/>
                </a:solidFill>
              </a:rPr>
              <a:t>Introduction to the calculus of variations</a:t>
            </a:r>
          </a:p>
          <a:p>
            <a:pPr marL="971550" lvl="2" indent="-514350">
              <a:spcBef>
                <a:spcPct val="50000"/>
              </a:spcBef>
              <a:buFont typeface="+mj-lt"/>
              <a:buAutoNum type="arabicPeriod"/>
            </a:pPr>
            <a:r>
              <a:rPr lang="en-US" sz="3200" b="1" dirty="0">
                <a:solidFill>
                  <a:schemeClr val="folHlink"/>
                </a:solidFill>
              </a:rPr>
              <a:t>Mathematical construction</a:t>
            </a:r>
          </a:p>
          <a:p>
            <a:pPr marL="971550" lvl="2" indent="-514350">
              <a:spcBef>
                <a:spcPct val="50000"/>
              </a:spcBef>
              <a:buFont typeface="+mj-lt"/>
              <a:buAutoNum type="arabicPeriod"/>
            </a:pPr>
            <a:r>
              <a:rPr lang="en-US" sz="3200" b="1" dirty="0">
                <a:solidFill>
                  <a:schemeClr val="folHlink"/>
                </a:solidFill>
              </a:rPr>
              <a:t>Practical use</a:t>
            </a:r>
          </a:p>
          <a:p>
            <a:pPr marL="971550" lvl="2" indent="-514350">
              <a:spcBef>
                <a:spcPct val="50000"/>
              </a:spcBef>
              <a:buFont typeface="+mj-lt"/>
              <a:buAutoNum type="arabicPeriod"/>
            </a:pPr>
            <a:r>
              <a:rPr lang="en-US" sz="3200" b="1" dirty="0">
                <a:solidFill>
                  <a:schemeClr val="folHlink"/>
                </a:solidFill>
              </a:rPr>
              <a:t>Examples</a:t>
            </a:r>
          </a:p>
          <a:p>
            <a:pPr marL="457200" lvl="2" algn="ctr">
              <a:spcBef>
                <a:spcPct val="50000"/>
              </a:spcBef>
            </a:pPr>
            <a:endParaRPr lang="en-US" sz="3200" b="1" dirty="0">
              <a:solidFill>
                <a:schemeClr val="folHlink"/>
              </a:solidFill>
            </a:endParaRPr>
          </a:p>
          <a:p>
            <a:pPr marL="457200" lvl="2" algn="ctr">
              <a:spcBef>
                <a:spcPct val="50000"/>
              </a:spcBef>
            </a:pPr>
            <a:r>
              <a:rPr lang="en-US" sz="3200" b="1" dirty="0">
                <a:solidFill>
                  <a:schemeClr val="folHlink"/>
                </a:solidFill>
              </a:rPr>
              <a:t>Example problems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46981170"/>
              </p:ext>
            </p:extLst>
          </p:nvPr>
        </p:nvGraphicFramePr>
        <p:xfrm>
          <a:off x="62865" y="800100"/>
          <a:ext cx="2981325" cy="2628900"/>
        </p:xfrm>
        <a:graphic>
          <a:graphicData uri="http://schemas.openxmlformats.org/presentationml/2006/ole">
            <mc:AlternateContent xmlns:mc="http://schemas.openxmlformats.org/markup-compatibility/2006">
              <mc:Choice xmlns:v="urn:schemas-microsoft-com:vml" Requires="v">
                <p:oleObj spid="_x0000_s48309" name="Equation" r:id="rId4" imgW="1409400" imgH="1244520" progId="Equation.DSMT4">
                  <p:embed/>
                </p:oleObj>
              </mc:Choice>
              <mc:Fallback>
                <p:oleObj name="Equation" r:id="rId4" imgW="1409400" imgH="1244520" progId="Equation.DSMT4">
                  <p:embed/>
                  <p:pic>
                    <p:nvPicPr>
                      <p:cNvPr id="0" name="Object 6"/>
                      <p:cNvPicPr>
                        <a:picLocks noChangeAspect="1" noChangeArrowheads="1"/>
                      </p:cNvPicPr>
                      <p:nvPr/>
                    </p:nvPicPr>
                    <p:blipFill>
                      <a:blip r:embed="rId5"/>
                      <a:srcRect/>
                      <a:stretch>
                        <a:fillRect/>
                      </a:stretch>
                    </p:blipFill>
                    <p:spPr bwMode="auto">
                      <a:xfrm>
                        <a:off x="62865" y="800100"/>
                        <a:ext cx="2981325"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70827"/>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752632126"/>
              </p:ext>
            </p:extLst>
          </p:nvPr>
        </p:nvGraphicFramePr>
        <p:xfrm>
          <a:off x="2971800" y="2881923"/>
          <a:ext cx="5961063" cy="3486150"/>
        </p:xfrm>
        <a:graphic>
          <a:graphicData uri="http://schemas.openxmlformats.org/presentationml/2006/ole">
            <mc:AlternateContent xmlns:mc="http://schemas.openxmlformats.org/markup-compatibility/2006">
              <mc:Choice xmlns:v="urn:schemas-microsoft-com:vml" Requires="v">
                <p:oleObj spid="_x0000_s48310" name="数式" r:id="rId7" imgW="2819160" imgH="1650960" progId="Equation.3">
                  <p:embed/>
                </p:oleObj>
              </mc:Choice>
              <mc:Fallback>
                <p:oleObj name="数式" r:id="rId7" imgW="2819160" imgH="1650960" progId="Equation.3">
                  <p:embed/>
                  <p:pic>
                    <p:nvPicPr>
                      <p:cNvPr id="0" name="Object 4"/>
                      <p:cNvPicPr>
                        <a:picLocks noChangeAspect="1" noChangeArrowheads="1"/>
                      </p:cNvPicPr>
                      <p:nvPr/>
                    </p:nvPicPr>
                    <p:blipFill>
                      <a:blip r:embed="rId8"/>
                      <a:srcRect/>
                      <a:stretch>
                        <a:fillRect/>
                      </a:stretch>
                    </p:blipFill>
                    <p:spPr bwMode="auto">
                      <a:xfrm>
                        <a:off x="2971800" y="2881923"/>
                        <a:ext cx="5961063"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91806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152400" y="93017"/>
            <a:ext cx="8686800" cy="461665"/>
          </a:xfrm>
          <a:prstGeom prst="rect">
            <a:avLst/>
          </a:prstGeom>
          <a:noFill/>
        </p:spPr>
        <p:txBody>
          <a:bodyPr wrap="square" rtlCol="0">
            <a:spAutoFit/>
          </a:bodyPr>
          <a:lstStyle/>
          <a:p>
            <a:pPr algn="ctr"/>
            <a:r>
              <a:rPr lang="en-US" sz="2400" b="1" dirty="0">
                <a:latin typeface="+mj-lt"/>
              </a:rPr>
              <a:t>Calculus of variation example for a pure integral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3680481916"/>
              </p:ext>
            </p:extLst>
          </p:nvPr>
        </p:nvGraphicFramePr>
        <p:xfrm>
          <a:off x="750887" y="550872"/>
          <a:ext cx="7489825" cy="2576513"/>
        </p:xfrm>
        <a:graphic>
          <a:graphicData uri="http://schemas.openxmlformats.org/presentationml/2006/ole">
            <mc:AlternateContent xmlns:mc="http://schemas.openxmlformats.org/markup-compatibility/2006">
              <mc:Choice xmlns:v="urn:schemas-microsoft-com:vml" Requires="v">
                <p:oleObj spid="_x0000_s49336" name="数式" r:id="rId4" imgW="3543120" imgH="1218960" progId="Equation.3">
                  <p:embed/>
                </p:oleObj>
              </mc:Choice>
              <mc:Fallback>
                <p:oleObj name="数式" r:id="rId4" imgW="3543120" imgH="1218960" progId="Equation.3">
                  <p:embed/>
                  <p:pic>
                    <p:nvPicPr>
                      <p:cNvPr id="0" name="Object 5"/>
                      <p:cNvPicPr>
                        <a:picLocks noChangeAspect="1" noChangeArrowheads="1"/>
                      </p:cNvPicPr>
                      <p:nvPr/>
                    </p:nvPicPr>
                    <p:blipFill>
                      <a:blip r:embed="rId5"/>
                      <a:srcRect/>
                      <a:stretch>
                        <a:fillRect/>
                      </a:stretch>
                    </p:blipFill>
                    <p:spPr bwMode="auto">
                      <a:xfrm>
                        <a:off x="750887" y="550872"/>
                        <a:ext cx="7489825" cy="257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08391545"/>
              </p:ext>
            </p:extLst>
          </p:nvPr>
        </p:nvGraphicFramePr>
        <p:xfrm>
          <a:off x="1295400" y="3309938"/>
          <a:ext cx="6278563" cy="3167062"/>
        </p:xfrm>
        <a:graphic>
          <a:graphicData uri="http://schemas.openxmlformats.org/presentationml/2006/ole">
            <mc:AlternateContent xmlns:mc="http://schemas.openxmlformats.org/markup-compatibility/2006">
              <mc:Choice xmlns:v="urn:schemas-microsoft-com:vml" Requires="v">
                <p:oleObj spid="_x0000_s49337" name="数式" r:id="rId6" imgW="2971800" imgH="1498320" progId="Equation.3">
                  <p:embed/>
                </p:oleObj>
              </mc:Choice>
              <mc:Fallback>
                <p:oleObj name="数式" r:id="rId6" imgW="2971800" imgH="1498320" progId="Equation.3">
                  <p:embed/>
                  <p:pic>
                    <p:nvPicPr>
                      <p:cNvPr id="0" name="Object 5"/>
                      <p:cNvPicPr>
                        <a:picLocks noChangeAspect="1" noChangeArrowheads="1"/>
                      </p:cNvPicPr>
                      <p:nvPr/>
                    </p:nvPicPr>
                    <p:blipFill>
                      <a:blip r:embed="rId7"/>
                      <a:srcRect/>
                      <a:stretch>
                        <a:fillRect/>
                      </a:stretch>
                    </p:blipFill>
                    <p:spPr bwMode="auto">
                      <a:xfrm>
                        <a:off x="1295400" y="3309938"/>
                        <a:ext cx="6278563"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8208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7D9F9D-6521-4D32-B40D-A0DC2F58692E}"/>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8334E390-25FA-4172-BDA9-B7DB6C24442A}"/>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652620CE-5E12-4356-8238-74A8F7B8FD3C}"/>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E87FC9BB-45B5-417A-980F-5F2ABE98342F}"/>
              </a:ext>
            </a:extLst>
          </p:cNvPr>
          <p:cNvSpPr txBox="1"/>
          <p:nvPr/>
        </p:nvSpPr>
        <p:spPr>
          <a:xfrm>
            <a:off x="228600" y="304800"/>
            <a:ext cx="8305800" cy="830997"/>
          </a:xfrm>
          <a:prstGeom prst="rect">
            <a:avLst/>
          </a:prstGeom>
          <a:noFill/>
        </p:spPr>
        <p:txBody>
          <a:bodyPr wrap="square" rtlCol="0">
            <a:spAutoFit/>
          </a:bodyPr>
          <a:lstStyle/>
          <a:p>
            <a:r>
              <a:rPr lang="en-US" sz="2400" dirty="0">
                <a:latin typeface="+mj-lt"/>
              </a:rPr>
              <a:t>Comment about notation concerning functional dependence and partial derivatives</a:t>
            </a:r>
          </a:p>
        </p:txBody>
      </p:sp>
      <p:graphicFrame>
        <p:nvGraphicFramePr>
          <p:cNvPr id="6" name="Object 5">
            <a:extLst>
              <a:ext uri="{FF2B5EF4-FFF2-40B4-BE49-F238E27FC236}">
                <a16:creationId xmlns:a16="http://schemas.microsoft.com/office/drawing/2014/main" id="{489B317C-F788-4CE2-B5BC-6C3E70A56492}"/>
              </a:ext>
            </a:extLst>
          </p:cNvPr>
          <p:cNvGraphicFramePr>
            <a:graphicFrameLocks noChangeAspect="1"/>
          </p:cNvGraphicFramePr>
          <p:nvPr>
            <p:extLst>
              <p:ext uri="{D42A27DB-BD31-4B8C-83A1-F6EECF244321}">
                <p14:modId xmlns:p14="http://schemas.microsoft.com/office/powerpoint/2010/main" val="2583236939"/>
              </p:ext>
            </p:extLst>
          </p:nvPr>
        </p:nvGraphicFramePr>
        <p:xfrm>
          <a:off x="228600" y="1231900"/>
          <a:ext cx="8937414" cy="2209800"/>
        </p:xfrm>
        <a:graphic>
          <a:graphicData uri="http://schemas.openxmlformats.org/presentationml/2006/ole">
            <mc:AlternateContent xmlns:mc="http://schemas.openxmlformats.org/markup-compatibility/2006">
              <mc:Choice xmlns:v="urn:schemas-microsoft-com:vml" Requires="v">
                <p:oleObj spid="_x0000_s71690" name="Equation" r:id="rId3" imgW="4622760" imgH="1143000" progId="Equation.DSMT4">
                  <p:embed/>
                </p:oleObj>
              </mc:Choice>
              <mc:Fallback>
                <p:oleObj name="Equation" r:id="rId3" imgW="4622760" imgH="1143000" progId="Equation.DSMT4">
                  <p:embed/>
                  <p:pic>
                    <p:nvPicPr>
                      <p:cNvPr id="0" name=""/>
                      <p:cNvPicPr/>
                      <p:nvPr/>
                    </p:nvPicPr>
                    <p:blipFill>
                      <a:blip r:embed="rId4"/>
                      <a:stretch>
                        <a:fillRect/>
                      </a:stretch>
                    </p:blipFill>
                    <p:spPr>
                      <a:xfrm>
                        <a:off x="228600" y="1231900"/>
                        <a:ext cx="8937414" cy="2209800"/>
                      </a:xfrm>
                      <a:prstGeom prst="rect">
                        <a:avLst/>
                      </a:prstGeom>
                    </p:spPr>
                  </p:pic>
                </p:oleObj>
              </mc:Fallback>
            </mc:AlternateContent>
          </a:graphicData>
        </a:graphic>
      </p:graphicFrame>
    </p:spTree>
    <p:extLst>
      <p:ext uri="{BB962C8B-B14F-4D97-AF65-F5344CB8AC3E}">
        <p14:creationId xmlns:p14="http://schemas.microsoft.com/office/powerpoint/2010/main" val="781727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3581400"/>
            <a:ext cx="4572000" cy="1066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81000" y="381000"/>
            <a:ext cx="6705600" cy="461665"/>
          </a:xfrm>
          <a:prstGeom prst="rect">
            <a:avLst/>
          </a:prstGeom>
          <a:noFill/>
        </p:spPr>
        <p:txBody>
          <a:bodyPr wrap="square" rtlCol="0">
            <a:spAutoFit/>
          </a:bodyPr>
          <a:lstStyle/>
          <a:p>
            <a:r>
              <a:rPr lang="en-US" sz="2400" dirty="0">
                <a:latin typeface="+mj-lt"/>
              </a:rPr>
              <a:t>After some derivations, we find</a:t>
            </a:r>
          </a:p>
        </p:txBody>
      </p:sp>
      <p:graphicFrame>
        <p:nvGraphicFramePr>
          <p:cNvPr id="6" name="Object 5"/>
          <p:cNvGraphicFramePr>
            <a:graphicFrameLocks noChangeAspect="1"/>
          </p:cNvGraphicFramePr>
          <p:nvPr>
            <p:extLst>
              <p:ext uri="{D42A27DB-BD31-4B8C-83A1-F6EECF244321}">
                <p14:modId xmlns:p14="http://schemas.microsoft.com/office/powerpoint/2010/main" val="3270429784"/>
              </p:ext>
            </p:extLst>
          </p:nvPr>
        </p:nvGraphicFramePr>
        <p:xfrm>
          <a:off x="230188" y="700088"/>
          <a:ext cx="8559800" cy="4052887"/>
        </p:xfrm>
        <a:graphic>
          <a:graphicData uri="http://schemas.openxmlformats.org/presentationml/2006/ole">
            <mc:AlternateContent xmlns:mc="http://schemas.openxmlformats.org/markup-compatibility/2006">
              <mc:Choice xmlns:v="urn:schemas-microsoft-com:vml" Requires="v">
                <p:oleObj spid="_x0000_s50271" name="数式" r:id="rId4" imgW="4051080" imgH="1917360" progId="Equation.3">
                  <p:embed/>
                </p:oleObj>
              </mc:Choice>
              <mc:Fallback>
                <p:oleObj name="数式" r:id="rId4" imgW="4051080" imgH="1917360" progId="Equation.3">
                  <p:embed/>
                  <p:pic>
                    <p:nvPicPr>
                      <p:cNvPr id="0" name="Object 6"/>
                      <p:cNvPicPr>
                        <a:picLocks noChangeAspect="1" noChangeArrowheads="1"/>
                      </p:cNvPicPr>
                      <p:nvPr/>
                    </p:nvPicPr>
                    <p:blipFill>
                      <a:blip r:embed="rId5"/>
                      <a:srcRect/>
                      <a:stretch>
                        <a:fillRect/>
                      </a:stretch>
                    </p:blipFill>
                    <p:spPr bwMode="auto">
                      <a:xfrm>
                        <a:off x="230188" y="700088"/>
                        <a:ext cx="8559800" cy="405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Arrow: Up 7">
            <a:extLst>
              <a:ext uri="{FF2B5EF4-FFF2-40B4-BE49-F238E27FC236}">
                <a16:creationId xmlns:a16="http://schemas.microsoft.com/office/drawing/2014/main" id="{A613FD29-BAF5-4A4F-857D-BFB372C7EFBB}"/>
              </a:ext>
            </a:extLst>
          </p:cNvPr>
          <p:cNvSpPr/>
          <p:nvPr/>
        </p:nvSpPr>
        <p:spPr>
          <a:xfrm>
            <a:off x="1905000" y="4669264"/>
            <a:ext cx="533400" cy="5048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361A3DF-3C6C-465C-A743-618EE49E672C}"/>
              </a:ext>
            </a:extLst>
          </p:cNvPr>
          <p:cNvSpPr txBox="1"/>
          <p:nvPr/>
        </p:nvSpPr>
        <p:spPr>
          <a:xfrm>
            <a:off x="1257300" y="5257800"/>
            <a:ext cx="3733800" cy="830997"/>
          </a:xfrm>
          <a:prstGeom prst="rect">
            <a:avLst/>
          </a:prstGeom>
          <a:noFill/>
        </p:spPr>
        <p:txBody>
          <a:bodyPr wrap="square" rtlCol="0">
            <a:spAutoFit/>
          </a:bodyPr>
          <a:lstStyle/>
          <a:p>
            <a:r>
              <a:rPr lang="en-US" sz="2400" dirty="0">
                <a:latin typeface="+mj-lt"/>
              </a:rPr>
              <a:t>Note that this is a</a:t>
            </a:r>
          </a:p>
          <a:p>
            <a:r>
              <a:rPr lang="en-US" sz="2400" dirty="0">
                <a:latin typeface="+mj-lt"/>
              </a:rPr>
              <a:t> “total” derivative</a:t>
            </a:r>
          </a:p>
        </p:txBody>
      </p:sp>
    </p:spTree>
    <p:extLst>
      <p:ext uri="{BB962C8B-B14F-4D97-AF65-F5344CB8AC3E}">
        <p14:creationId xmlns:p14="http://schemas.microsoft.com/office/powerpoint/2010/main" val="1523972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81000" y="381000"/>
            <a:ext cx="7086600" cy="461665"/>
          </a:xfrm>
          <a:prstGeom prst="rect">
            <a:avLst/>
          </a:prstGeom>
          <a:noFill/>
        </p:spPr>
        <p:txBody>
          <a:bodyPr wrap="square" rtlCol="0">
            <a:spAutoFit/>
          </a:bodyPr>
          <a:lstStyle/>
          <a:p>
            <a:r>
              <a:rPr lang="en-US" sz="2400" dirty="0">
                <a:latin typeface="+mj-lt"/>
              </a:rPr>
              <a:t>“Some” derivations --</a:t>
            </a:r>
          </a:p>
        </p:txBody>
      </p:sp>
      <p:graphicFrame>
        <p:nvGraphicFramePr>
          <p:cNvPr id="6" name="Object 5"/>
          <p:cNvGraphicFramePr>
            <a:graphicFrameLocks noChangeAspect="1"/>
          </p:cNvGraphicFramePr>
          <p:nvPr>
            <p:extLst>
              <p:ext uri="{D42A27DB-BD31-4B8C-83A1-F6EECF244321}">
                <p14:modId xmlns:p14="http://schemas.microsoft.com/office/powerpoint/2010/main" val="1296751591"/>
              </p:ext>
            </p:extLst>
          </p:nvPr>
        </p:nvGraphicFramePr>
        <p:xfrm>
          <a:off x="152400" y="753914"/>
          <a:ext cx="7834312" cy="5691187"/>
        </p:xfrm>
        <a:graphic>
          <a:graphicData uri="http://schemas.openxmlformats.org/presentationml/2006/ole">
            <mc:AlternateContent xmlns:mc="http://schemas.openxmlformats.org/markup-compatibility/2006">
              <mc:Choice xmlns:v="urn:schemas-microsoft-com:vml" Requires="v">
                <p:oleObj spid="_x0000_s63523" name="Equation" r:id="rId4" imgW="3708360" imgH="2692080" progId="Equation.DSMT4">
                  <p:embed/>
                </p:oleObj>
              </mc:Choice>
              <mc:Fallback>
                <p:oleObj name="Equation" r:id="rId4" imgW="3708360" imgH="2692080" progId="Equation.DSMT4">
                  <p:embed/>
                  <p:pic>
                    <p:nvPicPr>
                      <p:cNvPr id="6" name="Object 5"/>
                      <p:cNvPicPr>
                        <a:picLocks noChangeAspect="1" noChangeArrowheads="1"/>
                      </p:cNvPicPr>
                      <p:nvPr/>
                    </p:nvPicPr>
                    <p:blipFill>
                      <a:blip r:embed="rId5"/>
                      <a:srcRect/>
                      <a:stretch>
                        <a:fillRect/>
                      </a:stretch>
                    </p:blipFill>
                    <p:spPr bwMode="auto">
                      <a:xfrm>
                        <a:off x="152400" y="753914"/>
                        <a:ext cx="7834312" cy="569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925BA816-82EC-4E7D-BFD0-36A922952585}"/>
              </a:ext>
            </a:extLst>
          </p:cNvPr>
          <p:cNvSpPr txBox="1"/>
          <p:nvPr/>
        </p:nvSpPr>
        <p:spPr>
          <a:xfrm>
            <a:off x="7467600" y="2362200"/>
            <a:ext cx="519112" cy="584775"/>
          </a:xfrm>
          <a:prstGeom prst="rect">
            <a:avLst/>
          </a:prstGeom>
          <a:noFill/>
        </p:spPr>
        <p:txBody>
          <a:bodyPr wrap="square" rtlCol="0">
            <a:spAutoFit/>
          </a:bodyPr>
          <a:lstStyle/>
          <a:p>
            <a:r>
              <a:rPr lang="en-US" sz="3200" b="1" dirty="0">
                <a:solidFill>
                  <a:srgbClr val="FF0000"/>
                </a:solidFill>
                <a:latin typeface="+mj-lt"/>
              </a:rPr>
              <a:t>*</a:t>
            </a:r>
          </a:p>
        </p:txBody>
      </p:sp>
    </p:spTree>
    <p:extLst>
      <p:ext uri="{BB962C8B-B14F-4D97-AF65-F5344CB8AC3E}">
        <p14:creationId xmlns:p14="http://schemas.microsoft.com/office/powerpoint/2010/main" val="41798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656CF8-697D-4555-A9AE-11EC48C9C5EC}"/>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3EE505F2-7FE6-4278-8BFD-6F4E4212645B}"/>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B4DA8E1D-BC8C-4808-9DC8-A86E5B885D39}"/>
              </a:ext>
            </a:extLst>
          </p:cNvPr>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a:extLst>
              <a:ext uri="{FF2B5EF4-FFF2-40B4-BE49-F238E27FC236}">
                <a16:creationId xmlns:a16="http://schemas.microsoft.com/office/drawing/2014/main" id="{2ABEB753-A061-456C-99BE-33D9D21661CB}"/>
              </a:ext>
            </a:extLst>
          </p:cNvPr>
          <p:cNvGraphicFramePr>
            <a:graphicFrameLocks noChangeAspect="1"/>
          </p:cNvGraphicFramePr>
          <p:nvPr>
            <p:extLst>
              <p:ext uri="{D42A27DB-BD31-4B8C-83A1-F6EECF244321}">
                <p14:modId xmlns:p14="http://schemas.microsoft.com/office/powerpoint/2010/main" val="3858871605"/>
              </p:ext>
            </p:extLst>
          </p:nvPr>
        </p:nvGraphicFramePr>
        <p:xfrm>
          <a:off x="209550" y="-1290"/>
          <a:ext cx="8934450" cy="3829050"/>
        </p:xfrm>
        <a:graphic>
          <a:graphicData uri="http://schemas.openxmlformats.org/presentationml/2006/ole">
            <mc:AlternateContent xmlns:mc="http://schemas.openxmlformats.org/markup-compatibility/2006">
              <mc:Choice xmlns:v="urn:schemas-microsoft-com:vml" Requires="v">
                <p:oleObj spid="_x0000_s68642" name="Equation" r:id="rId3" imgW="4711680" imgH="2019240" progId="Equation.DSMT4">
                  <p:embed/>
                </p:oleObj>
              </mc:Choice>
              <mc:Fallback>
                <p:oleObj name="Equation" r:id="rId3" imgW="4711680" imgH="2019240" progId="Equation.DSMT4">
                  <p:embed/>
                  <p:pic>
                    <p:nvPicPr>
                      <p:cNvPr id="0" name=""/>
                      <p:cNvPicPr/>
                      <p:nvPr/>
                    </p:nvPicPr>
                    <p:blipFill>
                      <a:blip r:embed="rId4"/>
                      <a:stretch>
                        <a:fillRect/>
                      </a:stretch>
                    </p:blipFill>
                    <p:spPr>
                      <a:xfrm>
                        <a:off x="209550" y="-1290"/>
                        <a:ext cx="8934450" cy="382905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78144D9E-11FB-47B5-AB21-E44EB3DFE51E}"/>
              </a:ext>
            </a:extLst>
          </p:cNvPr>
          <p:cNvSpPr txBox="1"/>
          <p:nvPr/>
        </p:nvSpPr>
        <p:spPr>
          <a:xfrm>
            <a:off x="0" y="13252"/>
            <a:ext cx="685800" cy="584775"/>
          </a:xfrm>
          <a:prstGeom prst="rect">
            <a:avLst/>
          </a:prstGeom>
          <a:noFill/>
        </p:spPr>
        <p:txBody>
          <a:bodyPr wrap="square" rtlCol="0">
            <a:spAutoFit/>
          </a:bodyPr>
          <a:lstStyle/>
          <a:p>
            <a:r>
              <a:rPr lang="en-US" sz="3200" b="1" dirty="0">
                <a:solidFill>
                  <a:srgbClr val="FF0000"/>
                </a:solidFill>
                <a:latin typeface="+mj-lt"/>
              </a:rPr>
              <a:t>*</a:t>
            </a:r>
          </a:p>
        </p:txBody>
      </p:sp>
      <p:sp>
        <p:nvSpPr>
          <p:cNvPr id="7" name="TextBox 6">
            <a:extLst>
              <a:ext uri="{FF2B5EF4-FFF2-40B4-BE49-F238E27FC236}">
                <a16:creationId xmlns:a16="http://schemas.microsoft.com/office/drawing/2014/main" id="{4A7117A5-3236-4024-A51D-DB342F4917A4}"/>
              </a:ext>
            </a:extLst>
          </p:cNvPr>
          <p:cNvSpPr txBox="1"/>
          <p:nvPr/>
        </p:nvSpPr>
        <p:spPr>
          <a:xfrm>
            <a:off x="76200" y="3984923"/>
            <a:ext cx="8763000" cy="461665"/>
          </a:xfrm>
          <a:prstGeom prst="rect">
            <a:avLst/>
          </a:prstGeom>
          <a:noFill/>
        </p:spPr>
        <p:txBody>
          <a:bodyPr wrap="square" rtlCol="0">
            <a:spAutoFit/>
          </a:bodyPr>
          <a:lstStyle/>
          <a:p>
            <a:r>
              <a:rPr lang="en-US" sz="2400" dirty="0">
                <a:latin typeface="+mj-lt"/>
              </a:rPr>
              <a:t>Note that the construction of this system is that</a:t>
            </a:r>
          </a:p>
        </p:txBody>
      </p:sp>
      <p:graphicFrame>
        <p:nvGraphicFramePr>
          <p:cNvPr id="8" name="Object 7">
            <a:extLst>
              <a:ext uri="{FF2B5EF4-FFF2-40B4-BE49-F238E27FC236}">
                <a16:creationId xmlns:a16="http://schemas.microsoft.com/office/drawing/2014/main" id="{55FAF567-CD95-4828-BCE7-AB79A80A1EA3}"/>
              </a:ext>
            </a:extLst>
          </p:cNvPr>
          <p:cNvGraphicFramePr>
            <a:graphicFrameLocks noChangeAspect="1"/>
          </p:cNvGraphicFramePr>
          <p:nvPr>
            <p:extLst>
              <p:ext uri="{D42A27DB-BD31-4B8C-83A1-F6EECF244321}">
                <p14:modId xmlns:p14="http://schemas.microsoft.com/office/powerpoint/2010/main" val="2729220792"/>
              </p:ext>
            </p:extLst>
          </p:nvPr>
        </p:nvGraphicFramePr>
        <p:xfrm>
          <a:off x="1143000" y="4373562"/>
          <a:ext cx="5580063" cy="2165350"/>
        </p:xfrm>
        <a:graphic>
          <a:graphicData uri="http://schemas.openxmlformats.org/presentationml/2006/ole">
            <mc:AlternateContent xmlns:mc="http://schemas.openxmlformats.org/markup-compatibility/2006">
              <mc:Choice xmlns:v="urn:schemas-microsoft-com:vml" Requires="v">
                <p:oleObj spid="_x0000_s68643" name="Equation" r:id="rId5" imgW="2552400" imgH="990360" progId="Equation.DSMT4">
                  <p:embed/>
                </p:oleObj>
              </mc:Choice>
              <mc:Fallback>
                <p:oleObj name="Equation" r:id="rId5" imgW="2552400" imgH="990360" progId="Equation.DSMT4">
                  <p:embed/>
                  <p:pic>
                    <p:nvPicPr>
                      <p:cNvPr id="0" name=""/>
                      <p:cNvPicPr/>
                      <p:nvPr/>
                    </p:nvPicPr>
                    <p:blipFill>
                      <a:blip r:embed="rId6"/>
                      <a:stretch>
                        <a:fillRect/>
                      </a:stretch>
                    </p:blipFill>
                    <p:spPr>
                      <a:xfrm>
                        <a:off x="1143000" y="4373562"/>
                        <a:ext cx="5580063" cy="21653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7480A4A-09F3-4731-8370-AFEDC0DB577F}"/>
              </a:ext>
            </a:extLst>
          </p:cNvPr>
          <p:cNvGraphicFramePr>
            <a:graphicFrameLocks noChangeAspect="1"/>
          </p:cNvGraphicFramePr>
          <p:nvPr>
            <p:extLst>
              <p:ext uri="{D42A27DB-BD31-4B8C-83A1-F6EECF244321}">
                <p14:modId xmlns:p14="http://schemas.microsoft.com/office/powerpoint/2010/main" val="2567125207"/>
              </p:ext>
            </p:extLst>
          </p:nvPr>
        </p:nvGraphicFramePr>
        <p:xfrm>
          <a:off x="6477000" y="2826842"/>
          <a:ext cx="1995801" cy="449758"/>
        </p:xfrm>
        <a:graphic>
          <a:graphicData uri="http://schemas.openxmlformats.org/presentationml/2006/ole">
            <mc:AlternateContent xmlns:mc="http://schemas.openxmlformats.org/markup-compatibility/2006">
              <mc:Choice xmlns:v="urn:schemas-microsoft-com:vml" Requires="v">
                <p:oleObj spid="_x0000_s68644" name="Equation" r:id="rId7" imgW="901440" imgH="203040" progId="Equation.DSMT4">
                  <p:embed/>
                </p:oleObj>
              </mc:Choice>
              <mc:Fallback>
                <p:oleObj name="Equation" r:id="rId7" imgW="901440" imgH="203040" progId="Equation.DSMT4">
                  <p:embed/>
                  <p:pic>
                    <p:nvPicPr>
                      <p:cNvPr id="0" name=""/>
                      <p:cNvPicPr/>
                      <p:nvPr/>
                    </p:nvPicPr>
                    <p:blipFill>
                      <a:blip r:embed="rId8"/>
                      <a:stretch>
                        <a:fillRect/>
                      </a:stretch>
                    </p:blipFill>
                    <p:spPr>
                      <a:xfrm>
                        <a:off x="6477000" y="2826842"/>
                        <a:ext cx="1995801" cy="449758"/>
                      </a:xfrm>
                      <a:prstGeom prst="rect">
                        <a:avLst/>
                      </a:prstGeom>
                    </p:spPr>
                  </p:pic>
                </p:oleObj>
              </mc:Fallback>
            </mc:AlternateContent>
          </a:graphicData>
        </a:graphic>
      </p:graphicFrame>
    </p:spTree>
    <p:extLst>
      <p:ext uri="{BB962C8B-B14F-4D97-AF65-F5344CB8AC3E}">
        <p14:creationId xmlns:p14="http://schemas.microsoft.com/office/powerpoint/2010/main" val="363199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6164EB-9111-4019-AC43-30DEDEEF27B0}"/>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5D7A5C21-DEE3-4338-9AF6-DA9487960893}"/>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2467B975-1CB5-4716-82BF-E05CB48B87A9}"/>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a:extLst>
              <a:ext uri="{FF2B5EF4-FFF2-40B4-BE49-F238E27FC236}">
                <a16:creationId xmlns:a16="http://schemas.microsoft.com/office/drawing/2014/main" id="{33EBC1E7-9F21-4F4F-93A8-C52CC7681B83}"/>
              </a:ext>
            </a:extLst>
          </p:cNvPr>
          <p:cNvGraphicFramePr>
            <a:graphicFrameLocks noChangeAspect="1"/>
          </p:cNvGraphicFramePr>
          <p:nvPr>
            <p:extLst>
              <p:ext uri="{D42A27DB-BD31-4B8C-83A1-F6EECF244321}">
                <p14:modId xmlns:p14="http://schemas.microsoft.com/office/powerpoint/2010/main" val="1173786104"/>
              </p:ext>
            </p:extLst>
          </p:nvPr>
        </p:nvGraphicFramePr>
        <p:xfrm>
          <a:off x="990600" y="1600200"/>
          <a:ext cx="6429375" cy="819150"/>
        </p:xfrm>
        <a:graphic>
          <a:graphicData uri="http://schemas.openxmlformats.org/presentationml/2006/ole">
            <mc:AlternateContent xmlns:mc="http://schemas.openxmlformats.org/markup-compatibility/2006">
              <mc:Choice xmlns:v="urn:schemas-microsoft-com:vml" Requires="v">
                <p:oleObj spid="_x0000_s70667" name="Equation" r:id="rId3" imgW="3390840" imgH="431640" progId="Equation.DSMT4">
                  <p:embed/>
                </p:oleObj>
              </mc:Choice>
              <mc:Fallback>
                <p:oleObj name="Equation" r:id="rId3" imgW="3390840" imgH="431640" progId="Equation.DSMT4">
                  <p:embed/>
                  <p:pic>
                    <p:nvPicPr>
                      <p:cNvPr id="5" name="Object 4">
                        <a:extLst>
                          <a:ext uri="{FF2B5EF4-FFF2-40B4-BE49-F238E27FC236}">
                            <a16:creationId xmlns:a16="http://schemas.microsoft.com/office/drawing/2014/main" id="{2ABEB753-A061-456C-99BE-33D9D21661CB}"/>
                          </a:ext>
                        </a:extLst>
                      </p:cNvPr>
                      <p:cNvPicPr/>
                      <p:nvPr/>
                    </p:nvPicPr>
                    <p:blipFill>
                      <a:blip r:embed="rId4"/>
                      <a:stretch>
                        <a:fillRect/>
                      </a:stretch>
                    </p:blipFill>
                    <p:spPr>
                      <a:xfrm>
                        <a:off x="990600" y="1600200"/>
                        <a:ext cx="6429375" cy="819150"/>
                      </a:xfrm>
                      <a:prstGeom prst="rect">
                        <a:avLst/>
                      </a:prstGeom>
                    </p:spPr>
                  </p:pic>
                </p:oleObj>
              </mc:Fallback>
            </mc:AlternateContent>
          </a:graphicData>
        </a:graphic>
      </p:graphicFrame>
    </p:spTree>
    <p:extLst>
      <p:ext uri="{BB962C8B-B14F-4D97-AF65-F5344CB8AC3E}">
        <p14:creationId xmlns:p14="http://schemas.microsoft.com/office/powerpoint/2010/main" val="1066425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228600" y="15875"/>
            <a:ext cx="7086600" cy="461665"/>
          </a:xfrm>
          <a:prstGeom prst="rect">
            <a:avLst/>
          </a:prstGeom>
          <a:noFill/>
        </p:spPr>
        <p:txBody>
          <a:bodyPr wrap="square" rtlCol="0">
            <a:spAutoFit/>
          </a:bodyPr>
          <a:lstStyle/>
          <a:p>
            <a:r>
              <a:rPr lang="en-US" sz="2400" dirty="0">
                <a:latin typeface="+mj-lt"/>
              </a:rPr>
              <a:t>“Some” derivations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0310701"/>
              </p:ext>
            </p:extLst>
          </p:nvPr>
        </p:nvGraphicFramePr>
        <p:xfrm>
          <a:off x="505691" y="477540"/>
          <a:ext cx="7566025" cy="3919537"/>
        </p:xfrm>
        <a:graphic>
          <a:graphicData uri="http://schemas.openxmlformats.org/presentationml/2006/ole">
            <mc:AlternateContent xmlns:mc="http://schemas.openxmlformats.org/markup-compatibility/2006">
              <mc:Choice xmlns:v="urn:schemas-microsoft-com:vml" Requires="v">
                <p:oleObj spid="_x0000_s64574" name="Equation" r:id="rId4" imgW="3581280" imgH="1854000" progId="Equation.DSMT4">
                  <p:embed/>
                </p:oleObj>
              </mc:Choice>
              <mc:Fallback>
                <p:oleObj name="Equation" r:id="rId4" imgW="3581280" imgH="1854000" progId="Equation.DSMT4">
                  <p:embed/>
                  <p:pic>
                    <p:nvPicPr>
                      <p:cNvPr id="6" name="Object 5"/>
                      <p:cNvPicPr>
                        <a:picLocks noChangeAspect="1" noChangeArrowheads="1"/>
                      </p:cNvPicPr>
                      <p:nvPr/>
                    </p:nvPicPr>
                    <p:blipFill>
                      <a:blip r:embed="rId5"/>
                      <a:srcRect/>
                      <a:stretch>
                        <a:fillRect/>
                      </a:stretch>
                    </p:blipFill>
                    <p:spPr bwMode="auto">
                      <a:xfrm>
                        <a:off x="505691" y="477540"/>
                        <a:ext cx="7566025"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01937034"/>
              </p:ext>
            </p:extLst>
          </p:nvPr>
        </p:nvGraphicFramePr>
        <p:xfrm>
          <a:off x="505691" y="4638675"/>
          <a:ext cx="7700963" cy="1717675"/>
        </p:xfrm>
        <a:graphic>
          <a:graphicData uri="http://schemas.openxmlformats.org/presentationml/2006/ole">
            <mc:AlternateContent xmlns:mc="http://schemas.openxmlformats.org/markup-compatibility/2006">
              <mc:Choice xmlns:v="urn:schemas-microsoft-com:vml" Requires="v">
                <p:oleObj spid="_x0000_s64575" name="Equation" r:id="rId6" imgW="3644640" imgH="812520" progId="Equation.DSMT4">
                  <p:embed/>
                </p:oleObj>
              </mc:Choice>
              <mc:Fallback>
                <p:oleObj name="Equation" r:id="rId6" imgW="3644640" imgH="812520" progId="Equation.DSMT4">
                  <p:embed/>
                  <p:pic>
                    <p:nvPicPr>
                      <p:cNvPr id="6" name="Object 5"/>
                      <p:cNvPicPr>
                        <a:picLocks noChangeAspect="1" noChangeArrowheads="1"/>
                      </p:cNvPicPr>
                      <p:nvPr/>
                    </p:nvPicPr>
                    <p:blipFill>
                      <a:blip r:embed="rId7"/>
                      <a:srcRect/>
                      <a:stretch>
                        <a:fillRect/>
                      </a:stretch>
                    </p:blipFill>
                    <p:spPr bwMode="auto">
                      <a:xfrm>
                        <a:off x="505691" y="4638675"/>
                        <a:ext cx="7700963" cy="1717675"/>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4116927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1A741A-B5A4-4986-945C-6B5BFE88E833}"/>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6D24E379-04BF-4472-B975-5E91B779EDF2}"/>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72D5728B-0C3C-4BB8-8D28-8F43952460BC}"/>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a:extLst>
              <a:ext uri="{FF2B5EF4-FFF2-40B4-BE49-F238E27FC236}">
                <a16:creationId xmlns:a16="http://schemas.microsoft.com/office/drawing/2014/main" id="{F86FC425-F41B-49EB-88B7-1378BE9CD4AE}"/>
              </a:ext>
            </a:extLst>
          </p:cNvPr>
          <p:cNvGraphicFramePr>
            <a:graphicFrameLocks noChangeAspect="1"/>
          </p:cNvGraphicFramePr>
          <p:nvPr>
            <p:extLst>
              <p:ext uri="{D42A27DB-BD31-4B8C-83A1-F6EECF244321}">
                <p14:modId xmlns:p14="http://schemas.microsoft.com/office/powerpoint/2010/main" val="1970919271"/>
              </p:ext>
            </p:extLst>
          </p:nvPr>
        </p:nvGraphicFramePr>
        <p:xfrm>
          <a:off x="457200" y="1469231"/>
          <a:ext cx="7566025" cy="3919537"/>
        </p:xfrm>
        <a:graphic>
          <a:graphicData uri="http://schemas.openxmlformats.org/presentationml/2006/ole">
            <mc:AlternateContent xmlns:mc="http://schemas.openxmlformats.org/markup-compatibility/2006">
              <mc:Choice xmlns:v="urn:schemas-microsoft-com:vml" Requires="v">
                <p:oleObj spid="_x0000_s69653" name="Equation" r:id="rId3" imgW="3581280" imgH="1854000" progId="Equation.DSMT4">
                  <p:embed/>
                </p:oleObj>
              </mc:Choice>
              <mc:Fallback>
                <p:oleObj name="Equation" r:id="rId3" imgW="3581280" imgH="1854000" progId="Equation.DSMT4">
                  <p:embed/>
                  <p:pic>
                    <p:nvPicPr>
                      <p:cNvPr id="6" name="Object 5"/>
                      <p:cNvPicPr>
                        <a:picLocks noChangeAspect="1" noChangeArrowheads="1"/>
                      </p:cNvPicPr>
                      <p:nvPr/>
                    </p:nvPicPr>
                    <p:blipFill>
                      <a:blip r:embed="rId4"/>
                      <a:srcRect/>
                      <a:stretch>
                        <a:fillRect/>
                      </a:stretch>
                    </p:blipFill>
                    <p:spPr bwMode="auto">
                      <a:xfrm>
                        <a:off x="457200" y="1469231"/>
                        <a:ext cx="7566025"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a:extLst>
              <a:ext uri="{FF2B5EF4-FFF2-40B4-BE49-F238E27FC236}">
                <a16:creationId xmlns:a16="http://schemas.microsoft.com/office/drawing/2014/main" id="{650B44F4-6520-4BF1-8D32-6FD72D739AC8}"/>
              </a:ext>
            </a:extLst>
          </p:cNvPr>
          <p:cNvSpPr txBox="1"/>
          <p:nvPr/>
        </p:nvSpPr>
        <p:spPr>
          <a:xfrm>
            <a:off x="152400" y="136525"/>
            <a:ext cx="7772400" cy="461665"/>
          </a:xfrm>
          <a:prstGeom prst="rect">
            <a:avLst/>
          </a:prstGeom>
          <a:noFill/>
        </p:spPr>
        <p:txBody>
          <a:bodyPr wrap="square" rtlCol="0">
            <a:spAutoFit/>
          </a:bodyPr>
          <a:lstStyle/>
          <a:p>
            <a:r>
              <a:rPr lang="en-US" sz="2400" dirty="0">
                <a:latin typeface="+mj-lt"/>
              </a:rPr>
              <a:t>Your question – Why does this term go to zero?</a:t>
            </a:r>
          </a:p>
        </p:txBody>
      </p:sp>
      <p:sp>
        <p:nvSpPr>
          <p:cNvPr id="7" name="Arrow: Down 6">
            <a:extLst>
              <a:ext uri="{FF2B5EF4-FFF2-40B4-BE49-F238E27FC236}">
                <a16:creationId xmlns:a16="http://schemas.microsoft.com/office/drawing/2014/main" id="{701ED429-FFF5-4EEE-90F9-0098D8B17F86}"/>
              </a:ext>
            </a:extLst>
          </p:cNvPr>
          <p:cNvSpPr/>
          <p:nvPr/>
        </p:nvSpPr>
        <p:spPr>
          <a:xfrm rot="2644878">
            <a:off x="2837074" y="584937"/>
            <a:ext cx="914400" cy="1078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C6D3952D-B32D-4E6F-82F8-E73AF6A89950}"/>
              </a:ext>
            </a:extLst>
          </p:cNvPr>
          <p:cNvGraphicFramePr>
            <a:graphicFrameLocks noChangeAspect="1"/>
          </p:cNvGraphicFramePr>
          <p:nvPr>
            <p:extLst>
              <p:ext uri="{D42A27DB-BD31-4B8C-83A1-F6EECF244321}">
                <p14:modId xmlns:p14="http://schemas.microsoft.com/office/powerpoint/2010/main" val="511631409"/>
              </p:ext>
            </p:extLst>
          </p:nvPr>
        </p:nvGraphicFramePr>
        <p:xfrm>
          <a:off x="457200" y="5257800"/>
          <a:ext cx="3932475" cy="795332"/>
        </p:xfrm>
        <a:graphic>
          <a:graphicData uri="http://schemas.openxmlformats.org/presentationml/2006/ole">
            <mc:AlternateContent xmlns:mc="http://schemas.openxmlformats.org/markup-compatibility/2006">
              <mc:Choice xmlns:v="urn:schemas-microsoft-com:vml" Requires="v">
                <p:oleObj spid="_x0000_s69654" name="Equation" r:id="rId5" imgW="2260440" imgH="457200" progId="Equation.DSMT4">
                  <p:embed/>
                </p:oleObj>
              </mc:Choice>
              <mc:Fallback>
                <p:oleObj name="Equation" r:id="rId5" imgW="2260440" imgH="457200" progId="Equation.DSMT4">
                  <p:embed/>
                  <p:pic>
                    <p:nvPicPr>
                      <p:cNvPr id="0" name=""/>
                      <p:cNvPicPr/>
                      <p:nvPr/>
                    </p:nvPicPr>
                    <p:blipFill>
                      <a:blip r:embed="rId6"/>
                      <a:stretch>
                        <a:fillRect/>
                      </a:stretch>
                    </p:blipFill>
                    <p:spPr>
                      <a:xfrm>
                        <a:off x="457200" y="5257800"/>
                        <a:ext cx="3932475" cy="795332"/>
                      </a:xfrm>
                      <a:prstGeom prst="rect">
                        <a:avLst/>
                      </a:prstGeom>
                    </p:spPr>
                  </p:pic>
                </p:oleObj>
              </mc:Fallback>
            </mc:AlternateContent>
          </a:graphicData>
        </a:graphic>
      </p:graphicFrame>
    </p:spTree>
    <p:extLst>
      <p:ext uri="{BB962C8B-B14F-4D97-AF65-F5344CB8AC3E}">
        <p14:creationId xmlns:p14="http://schemas.microsoft.com/office/powerpoint/2010/main" val="360788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9968DF-F888-4968-95B8-99FBAE90B2D2}"/>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4EB960C5-CE07-4330-BF55-15E068BA98E3}"/>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20CC0901-184F-41E4-96C6-5EB04B4B750D}"/>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D8FD8A4C-9F5A-46D0-B6C1-702666E10960}"/>
              </a:ext>
            </a:extLst>
          </p:cNvPr>
          <p:cNvSpPr txBox="1"/>
          <p:nvPr/>
        </p:nvSpPr>
        <p:spPr>
          <a:xfrm>
            <a:off x="152400" y="62557"/>
            <a:ext cx="7620000" cy="461665"/>
          </a:xfrm>
          <a:prstGeom prst="rect">
            <a:avLst/>
          </a:prstGeom>
          <a:noFill/>
        </p:spPr>
        <p:txBody>
          <a:bodyPr wrap="square" rtlCol="0">
            <a:spAutoFit/>
          </a:bodyPr>
          <a:lstStyle/>
          <a:p>
            <a:r>
              <a:rPr lang="en-US" sz="2400" dirty="0">
                <a:latin typeface="+mj-lt"/>
              </a:rPr>
              <a:t>Recap --</a:t>
            </a:r>
          </a:p>
        </p:txBody>
      </p:sp>
      <p:graphicFrame>
        <p:nvGraphicFramePr>
          <p:cNvPr id="6" name="Object 5">
            <a:extLst>
              <a:ext uri="{FF2B5EF4-FFF2-40B4-BE49-F238E27FC236}">
                <a16:creationId xmlns:a16="http://schemas.microsoft.com/office/drawing/2014/main" id="{6F610AD8-B895-4321-A787-F47FA7C88B25}"/>
              </a:ext>
            </a:extLst>
          </p:cNvPr>
          <p:cNvGraphicFramePr>
            <a:graphicFrameLocks noChangeAspect="1"/>
          </p:cNvGraphicFramePr>
          <p:nvPr>
            <p:extLst>
              <p:ext uri="{D42A27DB-BD31-4B8C-83A1-F6EECF244321}">
                <p14:modId xmlns:p14="http://schemas.microsoft.com/office/powerpoint/2010/main" val="1460785066"/>
              </p:ext>
            </p:extLst>
          </p:nvPr>
        </p:nvGraphicFramePr>
        <p:xfrm>
          <a:off x="587375" y="136525"/>
          <a:ext cx="8556625" cy="4046537"/>
        </p:xfrm>
        <a:graphic>
          <a:graphicData uri="http://schemas.openxmlformats.org/presentationml/2006/ole">
            <mc:AlternateContent xmlns:mc="http://schemas.openxmlformats.org/markup-compatibility/2006">
              <mc:Choice xmlns:v="urn:schemas-microsoft-com:vml" Requires="v">
                <p:oleObj spid="_x0000_s72712" name="Equation" r:id="rId3" imgW="8557291" imgH="4046469" progId="Equation.DSMT4">
                  <p:embed/>
                </p:oleObj>
              </mc:Choice>
              <mc:Fallback>
                <p:oleObj name="Equation" r:id="rId3" imgW="8557291" imgH="4046469" progId="Equation.DSMT4">
                  <p:embed/>
                  <p:pic>
                    <p:nvPicPr>
                      <p:cNvPr id="0" name=""/>
                      <p:cNvPicPr/>
                      <p:nvPr/>
                    </p:nvPicPr>
                    <p:blipFill>
                      <a:blip r:embed="rId4"/>
                      <a:stretch>
                        <a:fillRect/>
                      </a:stretch>
                    </p:blipFill>
                    <p:spPr>
                      <a:xfrm>
                        <a:off x="587375" y="136525"/>
                        <a:ext cx="8556625" cy="404653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9BAFAF2-D6BB-4E8C-9DA5-0B50F9D68269}"/>
              </a:ext>
            </a:extLst>
          </p:cNvPr>
          <p:cNvSpPr txBox="1"/>
          <p:nvPr/>
        </p:nvSpPr>
        <p:spPr>
          <a:xfrm>
            <a:off x="152400" y="4343400"/>
            <a:ext cx="8991600" cy="2308324"/>
          </a:xfrm>
          <a:prstGeom prst="rect">
            <a:avLst/>
          </a:prstGeom>
          <a:noFill/>
        </p:spPr>
        <p:txBody>
          <a:bodyPr wrap="square" rtlCol="0">
            <a:spAutoFit/>
          </a:bodyPr>
          <a:lstStyle/>
          <a:p>
            <a:r>
              <a:rPr lang="en-US" sz="2400" dirty="0">
                <a:latin typeface="+mj-lt"/>
              </a:rPr>
              <a:t>Here we conclude that the integrand has to vanish at every argument in order for the integral to be zero</a:t>
            </a:r>
          </a:p>
          <a:p>
            <a:pPr marL="457200" indent="-457200">
              <a:buFont typeface="+mj-lt"/>
              <a:buAutoNum type="alphaLcPeriod"/>
            </a:pPr>
            <a:r>
              <a:rPr lang="en-US" sz="2400" dirty="0">
                <a:latin typeface="+mj-lt"/>
              </a:rPr>
              <a:t>Necessary?</a:t>
            </a:r>
          </a:p>
          <a:p>
            <a:pPr marL="457200" indent="-457200">
              <a:buFont typeface="+mj-lt"/>
              <a:buAutoNum type="alphaLcPeriod"/>
            </a:pPr>
            <a:r>
              <a:rPr lang="en-US" sz="2400" dirty="0">
                <a:latin typeface="+mj-lt"/>
              </a:rPr>
              <a:t>Overkill?</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418348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DB1F0D-57A8-4D11-A2F7-C3F46B46157B}"/>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798D1141-6833-492C-A872-055C6A4BB28E}"/>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3B383735-7FB7-44BE-977E-C0BA01EF3CE4}"/>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EC320AE7-95F6-4FCD-A1B0-16E150FA70EF}"/>
              </a:ext>
            </a:extLst>
          </p:cNvPr>
          <p:cNvSpPr txBox="1"/>
          <p:nvPr/>
        </p:nvSpPr>
        <p:spPr>
          <a:xfrm>
            <a:off x="228600" y="304800"/>
            <a:ext cx="8001000" cy="461665"/>
          </a:xfrm>
          <a:prstGeom prst="rect">
            <a:avLst/>
          </a:prstGeom>
          <a:noFill/>
        </p:spPr>
        <p:txBody>
          <a:bodyPr wrap="square" rtlCol="0">
            <a:spAutoFit/>
          </a:bodyPr>
          <a:lstStyle/>
          <a:p>
            <a:r>
              <a:rPr lang="en-US" sz="2400" dirty="0">
                <a:latin typeface="+mj-lt"/>
              </a:rPr>
              <a:t>Colloquium on Thursday --</a:t>
            </a:r>
          </a:p>
        </p:txBody>
      </p:sp>
      <p:pic>
        <p:nvPicPr>
          <p:cNvPr id="6" name="Picture 5">
            <a:extLst>
              <a:ext uri="{FF2B5EF4-FFF2-40B4-BE49-F238E27FC236}">
                <a16:creationId xmlns:a16="http://schemas.microsoft.com/office/drawing/2014/main" id="{020E6FA8-252F-4E62-9C15-2F5F61F2E44D}"/>
              </a:ext>
            </a:extLst>
          </p:cNvPr>
          <p:cNvPicPr>
            <a:picLocks noChangeAspect="1"/>
          </p:cNvPicPr>
          <p:nvPr/>
        </p:nvPicPr>
        <p:blipFill>
          <a:blip r:embed="rId2"/>
          <a:stretch>
            <a:fillRect/>
          </a:stretch>
        </p:blipFill>
        <p:spPr>
          <a:xfrm>
            <a:off x="0" y="710441"/>
            <a:ext cx="8382000" cy="5980829"/>
          </a:xfrm>
          <a:prstGeom prst="rect">
            <a:avLst/>
          </a:prstGeom>
        </p:spPr>
      </p:pic>
      <p:sp>
        <p:nvSpPr>
          <p:cNvPr id="7" name="TextBox 6">
            <a:extLst>
              <a:ext uri="{FF2B5EF4-FFF2-40B4-BE49-F238E27FC236}">
                <a16:creationId xmlns:a16="http://schemas.microsoft.com/office/drawing/2014/main" id="{2C233C0C-777F-4DB6-B623-3438B3CFCF5D}"/>
              </a:ext>
            </a:extLst>
          </p:cNvPr>
          <p:cNvSpPr txBox="1"/>
          <p:nvPr/>
        </p:nvSpPr>
        <p:spPr>
          <a:xfrm>
            <a:off x="2362200" y="1726206"/>
            <a:ext cx="4419600" cy="830997"/>
          </a:xfrm>
          <a:prstGeom prst="rect">
            <a:avLst/>
          </a:prstGeom>
          <a:noFill/>
        </p:spPr>
        <p:txBody>
          <a:bodyPr wrap="square" rtlCol="0">
            <a:spAutoFit/>
          </a:bodyPr>
          <a:lstStyle/>
          <a:p>
            <a:r>
              <a:rPr lang="en-US" sz="2400" b="1" dirty="0">
                <a:solidFill>
                  <a:srgbClr val="FF0000"/>
                </a:solidFill>
                <a:latin typeface="+mj-lt"/>
              </a:rPr>
              <a:t>Thursday, Sept. 10, 2020</a:t>
            </a:r>
          </a:p>
          <a:p>
            <a:r>
              <a:rPr lang="en-US" sz="2400" b="1" dirty="0">
                <a:solidFill>
                  <a:srgbClr val="FF0000"/>
                </a:solidFill>
                <a:latin typeface="+mj-lt"/>
              </a:rPr>
              <a:t>4 PM</a:t>
            </a:r>
          </a:p>
        </p:txBody>
      </p:sp>
    </p:spTree>
    <p:extLst>
      <p:ext uri="{BB962C8B-B14F-4D97-AF65-F5344CB8AC3E}">
        <p14:creationId xmlns:p14="http://schemas.microsoft.com/office/powerpoint/2010/main" val="3614304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913546061"/>
              </p:ext>
            </p:extLst>
          </p:nvPr>
        </p:nvGraphicFramePr>
        <p:xfrm>
          <a:off x="457200" y="190500"/>
          <a:ext cx="7354888" cy="4076700"/>
        </p:xfrm>
        <a:graphic>
          <a:graphicData uri="http://schemas.openxmlformats.org/presentationml/2006/ole">
            <mc:AlternateContent xmlns:mc="http://schemas.openxmlformats.org/markup-compatibility/2006">
              <mc:Choice xmlns:v="urn:schemas-microsoft-com:vml" Requires="v">
                <p:oleObj spid="_x0000_s51423" name="数式" r:id="rId4" imgW="3479760" imgH="1930320" progId="Equation.3">
                  <p:embed/>
                </p:oleObj>
              </mc:Choice>
              <mc:Fallback>
                <p:oleObj name="数式" r:id="rId4" imgW="3479760" imgH="1930320" progId="Equation.3">
                  <p:embed/>
                  <p:pic>
                    <p:nvPicPr>
                      <p:cNvPr id="0" name="Object 4"/>
                      <p:cNvPicPr>
                        <a:picLocks noChangeAspect="1" noChangeArrowheads="1"/>
                      </p:cNvPicPr>
                      <p:nvPr/>
                    </p:nvPicPr>
                    <p:blipFill>
                      <a:blip r:embed="rId5"/>
                      <a:srcRect/>
                      <a:stretch>
                        <a:fillRect/>
                      </a:stretch>
                    </p:blipFill>
                    <p:spPr bwMode="auto">
                      <a:xfrm>
                        <a:off x="457200" y="190500"/>
                        <a:ext cx="7354888"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3424758"/>
              </p:ext>
            </p:extLst>
          </p:nvPr>
        </p:nvGraphicFramePr>
        <p:xfrm>
          <a:off x="705016" y="4094515"/>
          <a:ext cx="5864226" cy="2224938"/>
        </p:xfrm>
        <a:graphic>
          <a:graphicData uri="http://schemas.openxmlformats.org/presentationml/2006/ole">
            <mc:AlternateContent xmlns:mc="http://schemas.openxmlformats.org/markup-compatibility/2006">
              <mc:Choice xmlns:v="urn:schemas-microsoft-com:vml" Requires="v">
                <p:oleObj spid="_x0000_s51424" name="Equation" r:id="rId6" imgW="4216320" imgH="1600200" progId="Equation.DSMT4">
                  <p:embed/>
                </p:oleObj>
              </mc:Choice>
              <mc:Fallback>
                <p:oleObj name="Equation" r:id="rId6" imgW="4216320" imgH="1600200" progId="Equation.DSMT4">
                  <p:embed/>
                  <p:pic>
                    <p:nvPicPr>
                      <p:cNvPr id="0" name="Object 5"/>
                      <p:cNvPicPr>
                        <a:picLocks noChangeAspect="1" noChangeArrowheads="1"/>
                      </p:cNvPicPr>
                      <p:nvPr/>
                    </p:nvPicPr>
                    <p:blipFill>
                      <a:blip r:embed="rId7"/>
                      <a:srcRect/>
                      <a:stretch>
                        <a:fillRect/>
                      </a:stretch>
                    </p:blipFill>
                    <p:spPr bwMode="auto">
                      <a:xfrm>
                        <a:off x="705016" y="4094515"/>
                        <a:ext cx="5864226" cy="2224938"/>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30077954"/>
              </p:ext>
            </p:extLst>
          </p:nvPr>
        </p:nvGraphicFramePr>
        <p:xfrm>
          <a:off x="3943350" y="5900353"/>
          <a:ext cx="1257300" cy="419100"/>
        </p:xfrm>
        <a:graphic>
          <a:graphicData uri="http://schemas.openxmlformats.org/presentationml/2006/ole">
            <mc:AlternateContent xmlns:mc="http://schemas.openxmlformats.org/markup-compatibility/2006">
              <mc:Choice xmlns:v="urn:schemas-microsoft-com:vml" Requires="v">
                <p:oleObj spid="_x0000_s51425" name="Equation" r:id="rId8" imgW="799920" imgH="266400" progId="Equation.DSMT4">
                  <p:embed/>
                </p:oleObj>
              </mc:Choice>
              <mc:Fallback>
                <p:oleObj name="Equation" r:id="rId8" imgW="799920" imgH="266400" progId="Equation.DSMT4">
                  <p:embed/>
                  <p:pic>
                    <p:nvPicPr>
                      <p:cNvPr id="0" name=""/>
                      <p:cNvPicPr/>
                      <p:nvPr/>
                    </p:nvPicPr>
                    <p:blipFill>
                      <a:blip r:embed="rId9"/>
                      <a:stretch>
                        <a:fillRect/>
                      </a:stretch>
                    </p:blipFill>
                    <p:spPr>
                      <a:xfrm>
                        <a:off x="3943350" y="5900353"/>
                        <a:ext cx="1257300" cy="419100"/>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2348992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grpSp>
        <p:nvGrpSpPr>
          <p:cNvPr id="14" name="Group 13"/>
          <p:cNvGrpSpPr/>
          <p:nvPr/>
        </p:nvGrpSpPr>
        <p:grpSpPr>
          <a:xfrm>
            <a:off x="4343400" y="2037694"/>
            <a:ext cx="4800600" cy="4843166"/>
            <a:chOff x="4343400" y="2037694"/>
            <a:chExt cx="4800600" cy="4843166"/>
          </a:xfrm>
        </p:grpSpPr>
        <p:grpSp>
          <p:nvGrpSpPr>
            <p:cNvPr id="10" name="Group 9"/>
            <p:cNvGrpSpPr/>
            <p:nvPr/>
          </p:nvGrpSpPr>
          <p:grpSpPr>
            <a:xfrm>
              <a:off x="4343400" y="2499359"/>
              <a:ext cx="4381500" cy="4381501"/>
              <a:chOff x="4762500" y="1371600"/>
              <a:chExt cx="4381500" cy="4381501"/>
            </a:xfrm>
          </p:grpSpPr>
          <p:pic>
            <p:nvPicPr>
              <p:cNvPr id="52226" name="Picture 2" descr="Ivory Bell Linen Lamp Shade 9x19x12.5 (Spid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0" y="1371600"/>
                <a:ext cx="4381500" cy="4381501"/>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flipV="1">
                <a:off x="6858000" y="1371600"/>
                <a:ext cx="0" cy="609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0" y="1981200"/>
                <a:ext cx="0" cy="3124200"/>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grpSp>
        <p:cxnSp>
          <p:nvCxnSpPr>
            <p:cNvPr id="12" name="Straight Arrow Connector 11"/>
            <p:cNvCxnSpPr/>
            <p:nvPr/>
          </p:nvCxnSpPr>
          <p:spPr>
            <a:xfrm flipV="1">
              <a:off x="6400800" y="5943600"/>
              <a:ext cx="2480310" cy="6095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172200" y="2037694"/>
              <a:ext cx="533400" cy="461665"/>
            </a:xfrm>
            <a:prstGeom prst="rect">
              <a:avLst/>
            </a:prstGeom>
            <a:noFill/>
          </p:spPr>
          <p:txBody>
            <a:bodyPr wrap="square" rtlCol="0">
              <a:spAutoFit/>
            </a:bodyPr>
            <a:lstStyle/>
            <a:p>
              <a:r>
                <a:rPr lang="en-US" sz="2400" b="1" i="1" dirty="0">
                  <a:latin typeface="+mj-lt"/>
                </a:rPr>
                <a:t>y</a:t>
              </a:r>
            </a:p>
          </p:txBody>
        </p:sp>
        <p:sp>
          <p:nvSpPr>
            <p:cNvPr id="15" name="TextBox 14"/>
            <p:cNvSpPr txBox="1"/>
            <p:nvPr/>
          </p:nvSpPr>
          <p:spPr>
            <a:xfrm>
              <a:off x="8610600" y="5329535"/>
              <a:ext cx="533400" cy="461665"/>
            </a:xfrm>
            <a:prstGeom prst="rect">
              <a:avLst/>
            </a:prstGeom>
            <a:noFill/>
          </p:spPr>
          <p:txBody>
            <a:bodyPr wrap="square" rtlCol="0">
              <a:spAutoFit/>
            </a:bodyPr>
            <a:lstStyle/>
            <a:p>
              <a:r>
                <a:rPr lang="en-US" sz="2400" b="1" i="1" dirty="0">
                  <a:latin typeface="+mj-lt"/>
                </a:rPr>
                <a:t>x</a:t>
              </a:r>
            </a:p>
          </p:txBody>
        </p:sp>
      </p:grpSp>
      <p:sp>
        <p:nvSpPr>
          <p:cNvPr id="17" name="TextBox 16"/>
          <p:cNvSpPr txBox="1"/>
          <p:nvPr/>
        </p:nvSpPr>
        <p:spPr>
          <a:xfrm>
            <a:off x="7543800" y="2891135"/>
            <a:ext cx="10668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i</a:t>
            </a:r>
            <a:r>
              <a:rPr lang="en-US" sz="2400" b="1" i="1" dirty="0">
                <a:latin typeface="+mj-lt"/>
              </a:rPr>
              <a:t>  </a:t>
            </a:r>
            <a:r>
              <a:rPr lang="en-US" sz="2400" b="1" i="1" dirty="0" err="1">
                <a:latin typeface="+mj-lt"/>
              </a:rPr>
              <a:t>y</a:t>
            </a:r>
            <a:r>
              <a:rPr lang="en-US" sz="2400" b="1" i="1" baseline="-25000" dirty="0" err="1">
                <a:latin typeface="+mj-lt"/>
              </a:rPr>
              <a:t>i</a:t>
            </a:r>
            <a:endParaRPr lang="en-US" sz="2400" b="1" i="1" dirty="0">
              <a:latin typeface="+mj-lt"/>
            </a:endParaRPr>
          </a:p>
        </p:txBody>
      </p:sp>
      <p:sp>
        <p:nvSpPr>
          <p:cNvPr id="18" name="TextBox 17"/>
          <p:cNvSpPr txBox="1"/>
          <p:nvPr/>
        </p:nvSpPr>
        <p:spPr>
          <a:xfrm>
            <a:off x="8153400" y="5867400"/>
            <a:ext cx="1066800" cy="461665"/>
          </a:xfrm>
          <a:prstGeom prst="rect">
            <a:avLst/>
          </a:prstGeom>
          <a:noFill/>
        </p:spPr>
        <p:txBody>
          <a:bodyPr wrap="square" rtlCol="0">
            <a:spAutoFit/>
          </a:bodyPr>
          <a:lstStyle/>
          <a:p>
            <a:r>
              <a:rPr lang="en-US" sz="2400" b="1" i="1" dirty="0" err="1">
                <a:latin typeface="+mj-lt"/>
              </a:rPr>
              <a:t>x</a:t>
            </a:r>
            <a:r>
              <a:rPr lang="en-US" sz="2400" b="1" i="1" baseline="-25000" dirty="0" err="1">
                <a:latin typeface="+mj-lt"/>
              </a:rPr>
              <a:t>f</a:t>
            </a:r>
            <a:r>
              <a:rPr lang="en-US" sz="2400" b="1" i="1" dirty="0">
                <a:latin typeface="+mj-lt"/>
              </a:rPr>
              <a:t>  </a:t>
            </a:r>
            <a:r>
              <a:rPr lang="en-US" sz="2400" b="1" i="1" dirty="0" err="1">
                <a:latin typeface="+mj-lt"/>
              </a:rPr>
              <a:t>y</a:t>
            </a:r>
            <a:r>
              <a:rPr lang="en-US" sz="2400" b="1" i="1" baseline="-25000" dirty="0" err="1">
                <a:latin typeface="+mj-lt"/>
              </a:rPr>
              <a:t>f</a:t>
            </a:r>
            <a:endParaRPr lang="en-US" sz="2400" b="1" i="1" dirty="0">
              <a:latin typeface="+mj-lt"/>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380363451"/>
              </p:ext>
            </p:extLst>
          </p:nvPr>
        </p:nvGraphicFramePr>
        <p:xfrm>
          <a:off x="477837" y="228600"/>
          <a:ext cx="8132763" cy="4130675"/>
        </p:xfrm>
        <a:graphic>
          <a:graphicData uri="http://schemas.openxmlformats.org/presentationml/2006/ole">
            <mc:AlternateContent xmlns:mc="http://schemas.openxmlformats.org/markup-compatibility/2006">
              <mc:Choice xmlns:v="urn:schemas-microsoft-com:vml" Requires="v">
                <p:oleObj spid="_x0000_s52313" name="Equation" r:id="rId5" imgW="3848040" imgH="1955520" progId="Equation.DSMT4">
                  <p:embed/>
                </p:oleObj>
              </mc:Choice>
              <mc:Fallback>
                <p:oleObj name="Equation" r:id="rId5" imgW="3848040" imgH="1955520" progId="Equation.DSMT4">
                  <p:embed/>
                  <p:pic>
                    <p:nvPicPr>
                      <p:cNvPr id="0" name="Object 5"/>
                      <p:cNvPicPr>
                        <a:picLocks noChangeAspect="1" noChangeArrowheads="1"/>
                      </p:cNvPicPr>
                      <p:nvPr/>
                    </p:nvPicPr>
                    <p:blipFill>
                      <a:blip r:embed="rId6"/>
                      <a:srcRect/>
                      <a:stretch>
                        <a:fillRect/>
                      </a:stretch>
                    </p:blipFill>
                    <p:spPr bwMode="auto">
                      <a:xfrm>
                        <a:off x="477837" y="228600"/>
                        <a:ext cx="8132763"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362200" y="203200"/>
            <a:ext cx="5638800" cy="461665"/>
          </a:xfrm>
          <a:prstGeom prst="rect">
            <a:avLst/>
          </a:prstGeom>
          <a:noFill/>
        </p:spPr>
        <p:txBody>
          <a:bodyPr wrap="square" rtlCol="0">
            <a:spAutoFit/>
          </a:bodyPr>
          <a:lstStyle/>
          <a:p>
            <a:r>
              <a:rPr lang="en-US" sz="2400" dirty="0">
                <a:latin typeface="+mj-lt"/>
              </a:rPr>
              <a:t>Lamp shade shape </a:t>
            </a:r>
            <a:r>
              <a:rPr lang="en-US" sz="2400" i="1" dirty="0">
                <a:latin typeface="+mj-lt"/>
              </a:rPr>
              <a:t>y(x)</a:t>
            </a:r>
          </a:p>
        </p:txBody>
      </p:sp>
    </p:spTree>
    <p:extLst>
      <p:ext uri="{BB962C8B-B14F-4D97-AF65-F5344CB8AC3E}">
        <p14:creationId xmlns:p14="http://schemas.microsoft.com/office/powerpoint/2010/main" val="20526701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84859798"/>
              </p:ext>
            </p:extLst>
          </p:nvPr>
        </p:nvGraphicFramePr>
        <p:xfrm>
          <a:off x="1219200" y="228600"/>
          <a:ext cx="5489575" cy="5996361"/>
        </p:xfrm>
        <a:graphic>
          <a:graphicData uri="http://schemas.openxmlformats.org/presentationml/2006/ole">
            <mc:AlternateContent xmlns:mc="http://schemas.openxmlformats.org/markup-compatibility/2006">
              <mc:Choice xmlns:v="urn:schemas-microsoft-com:vml" Requires="v">
                <p:oleObj spid="_x0000_s53337" name="Equation" r:id="rId4" imgW="3390840" imgH="3708360" progId="Equation.DSMT4">
                  <p:embed/>
                </p:oleObj>
              </mc:Choice>
              <mc:Fallback>
                <p:oleObj name="Equation" r:id="rId4" imgW="3390840" imgH="3708360" progId="Equation.DSMT4">
                  <p:embed/>
                  <p:pic>
                    <p:nvPicPr>
                      <p:cNvPr id="0" name="Object 4"/>
                      <p:cNvPicPr>
                        <a:picLocks noChangeAspect="1" noChangeArrowheads="1"/>
                      </p:cNvPicPr>
                      <p:nvPr/>
                    </p:nvPicPr>
                    <p:blipFill>
                      <a:blip r:embed="rId5"/>
                      <a:srcRect/>
                      <a:stretch>
                        <a:fillRect/>
                      </a:stretch>
                    </p:blipFill>
                    <p:spPr bwMode="auto">
                      <a:xfrm>
                        <a:off x="1219200" y="228600"/>
                        <a:ext cx="5489575" cy="599636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9247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808892" y="2811095"/>
            <a:ext cx="3810000" cy="3810000"/>
          </a:xfrm>
          <a:prstGeom prst="rect">
            <a:avLst/>
          </a:prstGeom>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874816102"/>
              </p:ext>
            </p:extLst>
          </p:nvPr>
        </p:nvGraphicFramePr>
        <p:xfrm>
          <a:off x="3798644" y="2816408"/>
          <a:ext cx="4546600" cy="1524000"/>
        </p:xfrm>
        <a:graphic>
          <a:graphicData uri="http://schemas.openxmlformats.org/presentationml/2006/ole">
            <mc:AlternateContent xmlns:mc="http://schemas.openxmlformats.org/markup-compatibility/2006">
              <mc:Choice xmlns:v="urn:schemas-microsoft-com:vml" Requires="v">
                <p:oleObj spid="_x0000_s62562" name="Equation" r:id="rId5" imgW="2158920" imgH="723600" progId="Equation.DSMT4">
                  <p:embed/>
                </p:oleObj>
              </mc:Choice>
              <mc:Fallback>
                <p:oleObj name="Equation" r:id="rId5" imgW="2158920" imgH="723600" progId="Equation.DSMT4">
                  <p:embed/>
                  <p:pic>
                    <p:nvPicPr>
                      <p:cNvPr id="0" name=""/>
                      <p:cNvPicPr/>
                      <p:nvPr/>
                    </p:nvPicPr>
                    <p:blipFill>
                      <a:blip r:embed="rId6"/>
                      <a:stretch>
                        <a:fillRect/>
                      </a:stretch>
                    </p:blipFill>
                    <p:spPr>
                      <a:xfrm>
                        <a:off x="3798644" y="2816408"/>
                        <a:ext cx="4546600" cy="1524000"/>
                      </a:xfrm>
                      <a:prstGeom prst="rect">
                        <a:avLst/>
                      </a:prstGeom>
                    </p:spPr>
                  </p:pic>
                </p:oleObj>
              </mc:Fallback>
            </mc:AlternateContent>
          </a:graphicData>
        </a:graphic>
      </p:graphicFrame>
      <p:cxnSp>
        <p:nvCxnSpPr>
          <p:cNvPr id="8" name="Straight Arrow Connector 7"/>
          <p:cNvCxnSpPr/>
          <p:nvPr/>
        </p:nvCxnSpPr>
        <p:spPr>
          <a:xfrm flipH="1">
            <a:off x="3276967" y="3578408"/>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Object 6">
            <a:extLst>
              <a:ext uri="{FF2B5EF4-FFF2-40B4-BE49-F238E27FC236}">
                <a16:creationId xmlns:a16="http://schemas.microsoft.com/office/drawing/2014/main" id="{50789F7F-222B-428C-8A86-842DB1D26B96}"/>
              </a:ext>
            </a:extLst>
          </p:cNvPr>
          <p:cNvGraphicFramePr>
            <a:graphicFrameLocks noChangeAspect="1"/>
          </p:cNvGraphicFramePr>
          <p:nvPr>
            <p:extLst>
              <p:ext uri="{D42A27DB-BD31-4B8C-83A1-F6EECF244321}">
                <p14:modId xmlns:p14="http://schemas.microsoft.com/office/powerpoint/2010/main" val="1500894452"/>
              </p:ext>
            </p:extLst>
          </p:nvPr>
        </p:nvGraphicFramePr>
        <p:xfrm>
          <a:off x="314325" y="236905"/>
          <a:ext cx="4552950" cy="1630362"/>
        </p:xfrm>
        <a:graphic>
          <a:graphicData uri="http://schemas.openxmlformats.org/presentationml/2006/ole">
            <mc:AlternateContent xmlns:mc="http://schemas.openxmlformats.org/markup-compatibility/2006">
              <mc:Choice xmlns:v="urn:schemas-microsoft-com:vml" Requires="v">
                <p:oleObj spid="_x0000_s62563" name="Equation" r:id="rId7" imgW="3085920" imgH="1104840" progId="Equation.DSMT4">
                  <p:embed/>
                </p:oleObj>
              </mc:Choice>
              <mc:Fallback>
                <p:oleObj name="Equation" r:id="rId7" imgW="3085920" imgH="1104840" progId="Equation.DSMT4">
                  <p:embed/>
                  <p:pic>
                    <p:nvPicPr>
                      <p:cNvPr id="0" name=""/>
                      <p:cNvPicPr/>
                      <p:nvPr/>
                    </p:nvPicPr>
                    <p:blipFill>
                      <a:blip r:embed="rId8"/>
                      <a:stretch>
                        <a:fillRect/>
                      </a:stretch>
                    </p:blipFill>
                    <p:spPr>
                      <a:xfrm>
                        <a:off x="314325" y="236905"/>
                        <a:ext cx="4552950" cy="163036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9D6ACF97-B262-44AB-8356-6777A0E62FB3}"/>
              </a:ext>
            </a:extLst>
          </p:cNvPr>
          <p:cNvGraphicFramePr>
            <a:graphicFrameLocks noChangeAspect="1"/>
          </p:cNvGraphicFramePr>
          <p:nvPr>
            <p:extLst>
              <p:ext uri="{D42A27DB-BD31-4B8C-83A1-F6EECF244321}">
                <p14:modId xmlns:p14="http://schemas.microsoft.com/office/powerpoint/2010/main" val="3823663114"/>
              </p:ext>
            </p:extLst>
          </p:nvPr>
        </p:nvGraphicFramePr>
        <p:xfrm>
          <a:off x="1343025" y="2008188"/>
          <a:ext cx="4400550" cy="533400"/>
        </p:xfrm>
        <a:graphic>
          <a:graphicData uri="http://schemas.openxmlformats.org/presentationml/2006/ole">
            <mc:AlternateContent xmlns:mc="http://schemas.openxmlformats.org/markup-compatibility/2006">
              <mc:Choice xmlns:v="urn:schemas-microsoft-com:vml" Requires="v">
                <p:oleObj spid="_x0000_s62564" name="Equation" r:id="rId9" imgW="2095200" imgH="253800" progId="Equation.DSMT4">
                  <p:embed/>
                </p:oleObj>
              </mc:Choice>
              <mc:Fallback>
                <p:oleObj name="Equation" r:id="rId9" imgW="2095200" imgH="253800" progId="Equation.DSMT4">
                  <p:embed/>
                  <p:pic>
                    <p:nvPicPr>
                      <p:cNvPr id="0" name=""/>
                      <p:cNvPicPr/>
                      <p:nvPr/>
                    </p:nvPicPr>
                    <p:blipFill>
                      <a:blip r:embed="rId10"/>
                      <a:stretch>
                        <a:fillRect/>
                      </a:stretch>
                    </p:blipFill>
                    <p:spPr>
                      <a:xfrm>
                        <a:off x="1343025" y="2008188"/>
                        <a:ext cx="4400550" cy="533400"/>
                      </a:xfrm>
                      <a:prstGeom prst="rect">
                        <a:avLst/>
                      </a:prstGeom>
                    </p:spPr>
                  </p:pic>
                </p:oleObj>
              </mc:Fallback>
            </mc:AlternateContent>
          </a:graphicData>
        </a:graphic>
      </p:graphicFrame>
    </p:spTree>
    <p:extLst>
      <p:ext uri="{BB962C8B-B14F-4D97-AF65-F5344CB8AC3E}">
        <p14:creationId xmlns:p14="http://schemas.microsoft.com/office/powerpoint/2010/main" val="2604151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457200" y="609600"/>
            <a:ext cx="3810000" cy="3810000"/>
          </a:xfrm>
          <a:prstGeom prst="rect">
            <a:avLst/>
          </a:prstGeom>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391050895"/>
              </p:ext>
            </p:extLst>
          </p:nvPr>
        </p:nvGraphicFramePr>
        <p:xfrm>
          <a:off x="3657600" y="1066800"/>
          <a:ext cx="4546600" cy="1524000"/>
        </p:xfrm>
        <a:graphic>
          <a:graphicData uri="http://schemas.openxmlformats.org/presentationml/2006/ole">
            <mc:AlternateContent xmlns:mc="http://schemas.openxmlformats.org/markup-compatibility/2006">
              <mc:Choice xmlns:v="urn:schemas-microsoft-com:vml" Requires="v">
                <p:oleObj spid="_x0000_s65586" name="Equation" r:id="rId5" imgW="2158920" imgH="723600" progId="Equation.DSMT4">
                  <p:embed/>
                </p:oleObj>
              </mc:Choice>
              <mc:Fallback>
                <p:oleObj name="Equation" r:id="rId5" imgW="2158920" imgH="723600" progId="Equation.DSMT4">
                  <p:embed/>
                  <p:pic>
                    <p:nvPicPr>
                      <p:cNvPr id="6" name="Object 5"/>
                      <p:cNvPicPr/>
                      <p:nvPr/>
                    </p:nvPicPr>
                    <p:blipFill>
                      <a:blip r:embed="rId6"/>
                      <a:stretch>
                        <a:fillRect/>
                      </a:stretch>
                    </p:blipFill>
                    <p:spPr>
                      <a:xfrm>
                        <a:off x="3657600" y="1066800"/>
                        <a:ext cx="4546600" cy="1524000"/>
                      </a:xfrm>
                      <a:prstGeom prst="rect">
                        <a:avLst/>
                      </a:prstGeom>
                    </p:spPr>
                  </p:pic>
                </p:oleObj>
              </mc:Fallback>
            </mc:AlternateContent>
          </a:graphicData>
        </a:graphic>
      </p:graphicFrame>
      <p:cxnSp>
        <p:nvCxnSpPr>
          <p:cNvPr id="8" name="Straight Arrow Connector 7"/>
          <p:cNvCxnSpPr/>
          <p:nvPr/>
        </p:nvCxnSpPr>
        <p:spPr>
          <a:xfrm flipH="1">
            <a:off x="3124200" y="1828800"/>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0" name="Object 9">
            <a:extLst>
              <a:ext uri="{FF2B5EF4-FFF2-40B4-BE49-F238E27FC236}">
                <a16:creationId xmlns:a16="http://schemas.microsoft.com/office/drawing/2014/main" id="{ED82148B-3143-4E17-B6BD-FDE6D2F74ECB}"/>
              </a:ext>
            </a:extLst>
          </p:cNvPr>
          <p:cNvGraphicFramePr>
            <a:graphicFrameLocks noChangeAspect="1"/>
          </p:cNvGraphicFramePr>
          <p:nvPr>
            <p:extLst>
              <p:ext uri="{D42A27DB-BD31-4B8C-83A1-F6EECF244321}">
                <p14:modId xmlns:p14="http://schemas.microsoft.com/office/powerpoint/2010/main" val="1093912807"/>
              </p:ext>
            </p:extLst>
          </p:nvPr>
        </p:nvGraphicFramePr>
        <p:xfrm>
          <a:off x="838200" y="4572732"/>
          <a:ext cx="7094538" cy="1736725"/>
        </p:xfrm>
        <a:graphic>
          <a:graphicData uri="http://schemas.openxmlformats.org/presentationml/2006/ole">
            <mc:AlternateContent xmlns:mc="http://schemas.openxmlformats.org/markup-compatibility/2006">
              <mc:Choice xmlns:v="urn:schemas-microsoft-com:vml" Requires="v">
                <p:oleObj spid="_x0000_s65587" name="Equation" r:id="rId7" imgW="3009600" imgH="736560" progId="Equation.DSMT4">
                  <p:embed/>
                </p:oleObj>
              </mc:Choice>
              <mc:Fallback>
                <p:oleObj name="Equation" r:id="rId7" imgW="3009600" imgH="736560" progId="Equation.DSMT4">
                  <p:embed/>
                  <p:pic>
                    <p:nvPicPr>
                      <p:cNvPr id="0" name=""/>
                      <p:cNvPicPr/>
                      <p:nvPr/>
                    </p:nvPicPr>
                    <p:blipFill>
                      <a:blip r:embed="rId8"/>
                      <a:stretch>
                        <a:fillRect/>
                      </a:stretch>
                    </p:blipFill>
                    <p:spPr>
                      <a:xfrm>
                        <a:off x="838200" y="4572732"/>
                        <a:ext cx="7094538" cy="1736725"/>
                      </a:xfrm>
                      <a:prstGeom prst="rect">
                        <a:avLst/>
                      </a:prstGeom>
                    </p:spPr>
                  </p:pic>
                </p:oleObj>
              </mc:Fallback>
            </mc:AlternateContent>
          </a:graphicData>
        </a:graphic>
      </p:graphicFrame>
    </p:spTree>
    <p:extLst>
      <p:ext uri="{BB962C8B-B14F-4D97-AF65-F5344CB8AC3E}">
        <p14:creationId xmlns:p14="http://schemas.microsoft.com/office/powerpoint/2010/main" val="826613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381000" y="457200"/>
            <a:ext cx="7924800" cy="769441"/>
          </a:xfrm>
          <a:prstGeom prst="rect">
            <a:avLst/>
          </a:prstGeom>
          <a:noFill/>
        </p:spPr>
        <p:txBody>
          <a:bodyPr wrap="square" rtlCol="0">
            <a:spAutoFit/>
          </a:bodyPr>
          <a:lstStyle/>
          <a:p>
            <a:r>
              <a:rPr lang="en-US" sz="2400" dirty="0">
                <a:latin typeface="+mj-lt"/>
              </a:rPr>
              <a:t>Another example:</a:t>
            </a:r>
          </a:p>
          <a:p>
            <a:pPr lvl="1"/>
            <a:r>
              <a:rPr lang="en-US" sz="2000" dirty="0">
                <a:latin typeface="+mj-lt"/>
              </a:rPr>
              <a:t>(Courtesy of F. B. Hildebrand, Methods of Applied Mathematics)</a:t>
            </a:r>
          </a:p>
        </p:txBody>
      </p:sp>
      <p:graphicFrame>
        <p:nvGraphicFramePr>
          <p:cNvPr id="6" name="Object 5"/>
          <p:cNvGraphicFramePr>
            <a:graphicFrameLocks noChangeAspect="1"/>
          </p:cNvGraphicFramePr>
          <p:nvPr>
            <p:extLst>
              <p:ext uri="{D42A27DB-BD31-4B8C-83A1-F6EECF244321}">
                <p14:modId xmlns:p14="http://schemas.microsoft.com/office/powerpoint/2010/main" val="3564691710"/>
              </p:ext>
            </p:extLst>
          </p:nvPr>
        </p:nvGraphicFramePr>
        <p:xfrm>
          <a:off x="969963" y="1743075"/>
          <a:ext cx="6443662" cy="4505325"/>
        </p:xfrm>
        <a:graphic>
          <a:graphicData uri="http://schemas.openxmlformats.org/presentationml/2006/ole">
            <mc:AlternateContent xmlns:mc="http://schemas.openxmlformats.org/markup-compatibility/2006">
              <mc:Choice xmlns:v="urn:schemas-microsoft-com:vml" Requires="v">
                <p:oleObj spid="_x0000_s57408" name="数式" r:id="rId4" imgW="3047760" imgH="2133360" progId="Equation.3">
                  <p:embed/>
                </p:oleObj>
              </mc:Choice>
              <mc:Fallback>
                <p:oleObj name="数式" r:id="rId4" imgW="3047760" imgH="2133360" progId="Equation.3">
                  <p:embed/>
                  <p:pic>
                    <p:nvPicPr>
                      <p:cNvPr id="0" name="Object 4"/>
                      <p:cNvPicPr>
                        <a:picLocks noChangeAspect="1" noChangeArrowheads="1"/>
                      </p:cNvPicPr>
                      <p:nvPr/>
                    </p:nvPicPr>
                    <p:blipFill>
                      <a:blip r:embed="rId5"/>
                      <a:srcRect/>
                      <a:stretch>
                        <a:fillRect/>
                      </a:stretch>
                    </p:blipFill>
                    <p:spPr bwMode="auto">
                      <a:xfrm>
                        <a:off x="969963" y="1743075"/>
                        <a:ext cx="6443662"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722528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26429220"/>
              </p:ext>
            </p:extLst>
          </p:nvPr>
        </p:nvGraphicFramePr>
        <p:xfrm>
          <a:off x="304800" y="61970"/>
          <a:ext cx="6400800" cy="2909830"/>
        </p:xfrm>
        <a:graphic>
          <a:graphicData uri="http://schemas.openxmlformats.org/presentationml/2006/ole">
            <mc:AlternateContent xmlns:mc="http://schemas.openxmlformats.org/markup-compatibility/2006">
              <mc:Choice xmlns:v="urn:schemas-microsoft-com:vml" Requires="v">
                <p:oleObj spid="_x0000_s54445" name="数式" r:id="rId4" imgW="3492360" imgH="1587240" progId="Equation.3">
                  <p:embed/>
                </p:oleObj>
              </mc:Choice>
              <mc:Fallback>
                <p:oleObj name="数式" r:id="rId4" imgW="3492360" imgH="1587240" progId="Equation.3">
                  <p:embed/>
                  <p:pic>
                    <p:nvPicPr>
                      <p:cNvPr id="0" name="Object 5"/>
                      <p:cNvPicPr>
                        <a:picLocks noChangeAspect="1" noChangeArrowheads="1"/>
                      </p:cNvPicPr>
                      <p:nvPr/>
                    </p:nvPicPr>
                    <p:blipFill>
                      <a:blip r:embed="rId5"/>
                      <a:srcRect/>
                      <a:stretch>
                        <a:fillRect/>
                      </a:stretch>
                    </p:blipFill>
                    <p:spPr bwMode="auto">
                      <a:xfrm>
                        <a:off x="304800" y="61970"/>
                        <a:ext cx="6400800" cy="290983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63305891"/>
              </p:ext>
            </p:extLst>
          </p:nvPr>
        </p:nvGraphicFramePr>
        <p:xfrm>
          <a:off x="228600" y="2825750"/>
          <a:ext cx="6400800" cy="3727450"/>
        </p:xfrm>
        <a:graphic>
          <a:graphicData uri="http://schemas.openxmlformats.org/presentationml/2006/ole">
            <mc:AlternateContent xmlns:mc="http://schemas.openxmlformats.org/markup-compatibility/2006">
              <mc:Choice xmlns:v="urn:schemas-microsoft-com:vml" Requires="v">
                <p:oleObj spid="_x0000_s54446" name="数式" r:id="rId6" imgW="3314520" imgH="1930320" progId="Equation.3">
                  <p:embed/>
                </p:oleObj>
              </mc:Choice>
              <mc:Fallback>
                <p:oleObj name="数式" r:id="rId6" imgW="3314520" imgH="1930320" progId="Equation.3">
                  <p:embed/>
                  <p:pic>
                    <p:nvPicPr>
                      <p:cNvPr id="0" name="Object 4"/>
                      <p:cNvPicPr>
                        <a:picLocks noChangeAspect="1" noChangeArrowheads="1"/>
                      </p:cNvPicPr>
                      <p:nvPr/>
                    </p:nvPicPr>
                    <p:blipFill>
                      <a:blip r:embed="rId7"/>
                      <a:srcRect/>
                      <a:stretch>
                        <a:fillRect/>
                      </a:stretch>
                    </p:blipFill>
                    <p:spPr bwMode="auto">
                      <a:xfrm>
                        <a:off x="228600" y="2825750"/>
                        <a:ext cx="6400800" cy="3727450"/>
                      </a:xfrm>
                      <a:prstGeom prst="rect">
                        <a:avLst/>
                      </a:prstGeom>
                      <a:noFill/>
                      <a:ln>
                        <a:noFill/>
                      </a:ln>
                    </p:spPr>
                  </p:pic>
                </p:oleObj>
              </mc:Fallback>
            </mc:AlternateContent>
          </a:graphicData>
        </a:graphic>
      </p:graphicFrame>
      <p:sp>
        <p:nvSpPr>
          <p:cNvPr id="7" name="Left Arrow 6"/>
          <p:cNvSpPr/>
          <p:nvPr/>
        </p:nvSpPr>
        <p:spPr>
          <a:xfrm>
            <a:off x="4581427" y="2175922"/>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34000" y="2191882"/>
            <a:ext cx="3657600" cy="461665"/>
          </a:xfrm>
          <a:prstGeom prst="rect">
            <a:avLst/>
          </a:prstGeom>
          <a:noFill/>
        </p:spPr>
        <p:txBody>
          <a:bodyPr wrap="square" rtlCol="0">
            <a:spAutoFit/>
          </a:bodyPr>
          <a:lstStyle/>
          <a:p>
            <a:r>
              <a:rPr lang="en-US" sz="2400" dirty="0">
                <a:latin typeface="+mj-lt"/>
              </a:rPr>
              <a:t>Euler-Lagrange equation</a:t>
            </a:r>
          </a:p>
        </p:txBody>
      </p:sp>
      <p:sp>
        <p:nvSpPr>
          <p:cNvPr id="9" name="Left Arrow 8"/>
          <p:cNvSpPr/>
          <p:nvPr/>
        </p:nvSpPr>
        <p:spPr>
          <a:xfrm>
            <a:off x="4343400" y="5867400"/>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029200" y="5680501"/>
            <a:ext cx="3657600" cy="830997"/>
          </a:xfrm>
          <a:prstGeom prst="rect">
            <a:avLst/>
          </a:prstGeom>
          <a:noFill/>
        </p:spPr>
        <p:txBody>
          <a:bodyPr wrap="square" rtlCol="0">
            <a:spAutoFit/>
          </a:bodyPr>
          <a:lstStyle/>
          <a:p>
            <a:r>
              <a:rPr lang="en-US" sz="2400" dirty="0">
                <a:latin typeface="+mj-lt"/>
              </a:rPr>
              <a:t>Alternate Euler-Lagrange equation</a:t>
            </a:r>
          </a:p>
        </p:txBody>
      </p:sp>
    </p:spTree>
    <p:extLst>
      <p:ext uri="{BB962C8B-B14F-4D97-AF65-F5344CB8AC3E}">
        <p14:creationId xmlns:p14="http://schemas.microsoft.com/office/powerpoint/2010/main" val="41989510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304800" y="304800"/>
            <a:ext cx="8610600" cy="830997"/>
          </a:xfrm>
          <a:prstGeom prst="rect">
            <a:avLst/>
          </a:prstGeom>
          <a:noFill/>
        </p:spPr>
        <p:txBody>
          <a:bodyPr wrap="square" rtlCol="0">
            <a:spAutoFit/>
          </a:bodyPr>
          <a:lstStyle/>
          <a:p>
            <a:r>
              <a:rPr lang="en-US" sz="2400" b="1" dirty="0" err="1">
                <a:latin typeface="+mj-lt"/>
              </a:rPr>
              <a:t>Brachistochrone</a:t>
            </a:r>
            <a:r>
              <a:rPr lang="en-US" sz="2400" b="1" dirty="0">
                <a:latin typeface="+mj-lt"/>
              </a:rPr>
              <a:t> problem:   </a:t>
            </a:r>
            <a:r>
              <a:rPr lang="en-US" sz="2400" dirty="0">
                <a:latin typeface="+mj-lt"/>
              </a:rPr>
              <a:t>(solved by Newton in 1696)</a:t>
            </a:r>
            <a:endParaRPr lang="en-US" sz="2400" b="1" dirty="0">
              <a:latin typeface="+mj-lt"/>
            </a:endParaRPr>
          </a:p>
          <a:p>
            <a:r>
              <a:rPr lang="en-US" sz="2400" b="1" dirty="0">
                <a:latin typeface="+mj-lt"/>
              </a:rPr>
              <a:t>         </a:t>
            </a:r>
            <a:r>
              <a:rPr lang="en-US" dirty="0">
                <a:latin typeface="+mj-lt"/>
                <a:hlinkClick r:id="rId3"/>
              </a:rPr>
              <a:t>http://mathworld.wolfram.com/BrachistochroneProblem.html</a:t>
            </a:r>
            <a:endParaRPr lang="en-US" dirty="0">
              <a:latin typeface="+mj-lt"/>
            </a:endParaRPr>
          </a:p>
        </p:txBody>
      </p:sp>
      <p:sp>
        <p:nvSpPr>
          <p:cNvPr id="6" name="TextBox 5"/>
          <p:cNvSpPr txBox="1"/>
          <p:nvPr/>
        </p:nvSpPr>
        <p:spPr>
          <a:xfrm>
            <a:off x="5943600" y="1600200"/>
            <a:ext cx="2971800" cy="3416320"/>
          </a:xfrm>
          <a:prstGeom prst="rect">
            <a:avLst/>
          </a:prstGeom>
          <a:noFill/>
        </p:spPr>
        <p:txBody>
          <a:bodyPr wrap="square" rtlCol="0">
            <a:spAutoFit/>
          </a:bodyPr>
          <a:lstStyle/>
          <a:p>
            <a:r>
              <a:rPr lang="en-US" sz="2400" dirty="0">
                <a:latin typeface="+mj-lt"/>
              </a:rPr>
              <a:t>A particle of </a:t>
            </a:r>
            <a:r>
              <a:rPr lang="en-US" sz="2400" dirty="0"/>
              <a:t>weight </a:t>
            </a:r>
            <a:r>
              <a:rPr lang="en-US" sz="2400" i="1" dirty="0"/>
              <a:t>mg</a:t>
            </a:r>
            <a:r>
              <a:rPr lang="en-US" sz="2400" dirty="0"/>
              <a:t> travels </a:t>
            </a:r>
            <a:r>
              <a:rPr lang="en-US" sz="2400" dirty="0" err="1"/>
              <a:t>frictionlessly</a:t>
            </a:r>
            <a:r>
              <a:rPr lang="en-US" sz="2400" dirty="0"/>
              <a:t> down a path of shape </a:t>
            </a:r>
            <a:r>
              <a:rPr lang="en-US" sz="2400" i="1" dirty="0"/>
              <a:t>y(x). </a:t>
            </a:r>
            <a:r>
              <a:rPr lang="en-US" sz="2400" dirty="0">
                <a:latin typeface="+mj-lt"/>
              </a:rPr>
              <a:t>What is the shape of the path </a:t>
            </a:r>
            <a:r>
              <a:rPr lang="en-US" sz="2400" i="1" dirty="0">
                <a:latin typeface="+mj-lt"/>
              </a:rPr>
              <a:t>y(x)</a:t>
            </a:r>
            <a:r>
              <a:rPr lang="en-US" sz="2400" dirty="0">
                <a:latin typeface="+mj-lt"/>
              </a:rPr>
              <a:t> that minimizes the  travel time from</a:t>
            </a:r>
          </a:p>
          <a:p>
            <a:r>
              <a:rPr lang="en-US" sz="2400" i="1" dirty="0"/>
              <a:t>y(0)=0 </a:t>
            </a:r>
            <a:r>
              <a:rPr lang="en-US" sz="2400" dirty="0"/>
              <a:t>to </a:t>
            </a:r>
            <a:r>
              <a:rPr lang="en-US" sz="2400" i="1" dirty="0"/>
              <a:t>y(</a:t>
            </a:r>
            <a:r>
              <a:rPr lang="en-US" sz="2400" i="1" dirty="0">
                <a:latin typeface="Symbol" pitchFamily="18" charset="2"/>
              </a:rPr>
              <a:t>p</a:t>
            </a:r>
            <a:r>
              <a:rPr lang="en-US" sz="2400" i="1" dirty="0"/>
              <a:t>)=-</a:t>
            </a:r>
            <a:r>
              <a:rPr lang="en-US" sz="2400" i="1" dirty="0">
                <a:latin typeface="Symbol" pitchFamily="18" charset="2"/>
              </a:rPr>
              <a:t>2</a:t>
            </a:r>
            <a:r>
              <a:rPr lang="en-US" sz="2400" dirty="0">
                <a:latin typeface="+mj-lt"/>
              </a:rPr>
              <a:t> ? </a:t>
            </a:r>
          </a:p>
        </p:txBody>
      </p:sp>
      <p:pic>
        <p:nvPicPr>
          <p:cNvPr id="552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550" y="1516380"/>
            <a:ext cx="55816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6740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70916137"/>
              </p:ext>
            </p:extLst>
          </p:nvPr>
        </p:nvGraphicFramePr>
        <p:xfrm>
          <a:off x="228600" y="139859"/>
          <a:ext cx="6691313" cy="6064635"/>
        </p:xfrm>
        <a:graphic>
          <a:graphicData uri="http://schemas.openxmlformats.org/presentationml/2006/ole">
            <mc:AlternateContent xmlns:mc="http://schemas.openxmlformats.org/markup-compatibility/2006">
              <mc:Choice xmlns:v="urn:schemas-microsoft-com:vml" Requires="v">
                <p:oleObj spid="_x0000_s56465" name="Equation" r:id="rId4" imgW="5168880" imgH="4686120" progId="Equation.DSMT4">
                  <p:embed/>
                </p:oleObj>
              </mc:Choice>
              <mc:Fallback>
                <p:oleObj name="Equation" r:id="rId4" imgW="5168880" imgH="4686120" progId="Equation.DSMT4">
                  <p:embed/>
                  <p:pic>
                    <p:nvPicPr>
                      <p:cNvPr id="0" name="Object 5"/>
                      <p:cNvPicPr>
                        <a:picLocks noChangeAspect="1" noChangeArrowheads="1"/>
                      </p:cNvPicPr>
                      <p:nvPr/>
                    </p:nvPicPr>
                    <p:blipFill>
                      <a:blip r:embed="rId5"/>
                      <a:srcRect/>
                      <a:stretch>
                        <a:fillRect/>
                      </a:stretch>
                    </p:blipFill>
                    <p:spPr bwMode="auto">
                      <a:xfrm>
                        <a:off x="228600" y="139859"/>
                        <a:ext cx="6691313" cy="606463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732264289"/>
              </p:ext>
            </p:extLst>
          </p:nvPr>
        </p:nvGraphicFramePr>
        <p:xfrm>
          <a:off x="4195506" y="2209799"/>
          <a:ext cx="4922336" cy="4329113"/>
        </p:xfrm>
        <a:graphic>
          <a:graphicData uri="http://schemas.openxmlformats.org/presentationml/2006/ole">
            <mc:AlternateContent xmlns:mc="http://schemas.openxmlformats.org/markup-compatibility/2006">
              <mc:Choice xmlns:v="urn:schemas-microsoft-com:vml" Requires="v">
                <p:oleObj spid="_x0000_s56466" name="Equation" r:id="rId6" imgW="4101840" imgH="3606480" progId="Equation.DSMT4">
                  <p:embed/>
                </p:oleObj>
              </mc:Choice>
              <mc:Fallback>
                <p:oleObj name="Equation" r:id="rId6" imgW="4101840" imgH="3606480" progId="Equation.DSMT4">
                  <p:embed/>
                  <p:pic>
                    <p:nvPicPr>
                      <p:cNvPr id="0" name="Object 4"/>
                      <p:cNvPicPr>
                        <a:picLocks noChangeAspect="1" noChangeArrowheads="1"/>
                      </p:cNvPicPr>
                      <p:nvPr/>
                    </p:nvPicPr>
                    <p:blipFill>
                      <a:blip r:embed="rId7"/>
                      <a:srcRect/>
                      <a:stretch>
                        <a:fillRect/>
                      </a:stretch>
                    </p:blipFill>
                    <p:spPr bwMode="auto">
                      <a:xfrm>
                        <a:off x="4195506" y="2209799"/>
                        <a:ext cx="4922336" cy="43291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69523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09673897"/>
              </p:ext>
            </p:extLst>
          </p:nvPr>
        </p:nvGraphicFramePr>
        <p:xfrm>
          <a:off x="771525" y="609600"/>
          <a:ext cx="6869113" cy="4513263"/>
        </p:xfrm>
        <a:graphic>
          <a:graphicData uri="http://schemas.openxmlformats.org/presentationml/2006/ole">
            <mc:AlternateContent xmlns:mc="http://schemas.openxmlformats.org/markup-compatibility/2006">
              <mc:Choice xmlns:v="urn:schemas-microsoft-com:vml" Requires="v">
                <p:oleObj spid="_x0000_s60470" name="数式" r:id="rId4" imgW="3555720" imgH="2336760" progId="Equation.3">
                  <p:embed/>
                </p:oleObj>
              </mc:Choice>
              <mc:Fallback>
                <p:oleObj name="数式" r:id="rId4" imgW="3555720" imgH="2336760" progId="Equation.3">
                  <p:embed/>
                  <p:pic>
                    <p:nvPicPr>
                      <p:cNvPr id="0" name=""/>
                      <p:cNvPicPr>
                        <a:picLocks noChangeAspect="1" noChangeArrowheads="1"/>
                      </p:cNvPicPr>
                      <p:nvPr/>
                    </p:nvPicPr>
                    <p:blipFill>
                      <a:blip r:embed="rId5"/>
                      <a:srcRect/>
                      <a:stretch>
                        <a:fillRect/>
                      </a:stretch>
                    </p:blipFill>
                    <p:spPr bwMode="auto">
                      <a:xfrm>
                        <a:off x="771525" y="609600"/>
                        <a:ext cx="6869113" cy="451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4979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a:xfrm>
            <a:off x="6629400" y="6324600"/>
            <a:ext cx="2133600" cy="365125"/>
          </a:xfrm>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1285C6EF-1B52-4364-866D-DBBD55C422AB}"/>
              </a:ext>
            </a:extLst>
          </p:cNvPr>
          <p:cNvPicPr>
            <a:picLocks noChangeAspect="1"/>
          </p:cNvPicPr>
          <p:nvPr/>
        </p:nvPicPr>
        <p:blipFill>
          <a:blip r:embed="rId3"/>
          <a:stretch>
            <a:fillRect/>
          </a:stretch>
        </p:blipFill>
        <p:spPr>
          <a:xfrm>
            <a:off x="304800" y="1371600"/>
            <a:ext cx="8727950" cy="3917880"/>
          </a:xfrm>
          <a:prstGeom prst="rect">
            <a:avLst/>
          </a:prstGeom>
        </p:spPr>
      </p:pic>
      <p:sp>
        <p:nvSpPr>
          <p:cNvPr id="5" name="Right Arrow 4"/>
          <p:cNvSpPr/>
          <p:nvPr/>
        </p:nvSpPr>
        <p:spPr>
          <a:xfrm>
            <a:off x="76200" y="4495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62000" y="3886200"/>
            <a:ext cx="6096000" cy="1905000"/>
            <a:chOff x="762000" y="3886200"/>
            <a:chExt cx="6096000" cy="1905000"/>
          </a:xfrm>
        </p:grpSpPr>
        <p:sp>
          <p:nvSpPr>
            <p:cNvPr id="9" name="Rectangle 8"/>
            <p:cNvSpPr/>
            <p:nvPr/>
          </p:nvSpPr>
          <p:spPr>
            <a:xfrm>
              <a:off x="1295400" y="4419600"/>
              <a:ext cx="3200400" cy="1371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62000" y="3886200"/>
              <a:ext cx="6096000" cy="461665"/>
            </a:xfrm>
            <a:prstGeom prst="rect">
              <a:avLst/>
            </a:prstGeom>
            <a:noFill/>
          </p:spPr>
          <p:txBody>
            <a:bodyPr wrap="square" rtlCol="0">
              <a:spAutoFit/>
            </a:bodyPr>
            <a:lstStyle/>
            <a:p>
              <a:r>
                <a:rPr lang="en-US" sz="2400" dirty="0">
                  <a:latin typeface="+mj-lt"/>
                </a:rPr>
                <a:t>Parametric equations for </a:t>
              </a:r>
              <a:r>
                <a:rPr lang="en-US" sz="2400" dirty="0" err="1">
                  <a:latin typeface="+mj-lt"/>
                </a:rPr>
                <a:t>Brachistochrone</a:t>
              </a:r>
              <a:r>
                <a:rPr lang="en-US" sz="2400" dirty="0">
                  <a:latin typeface="+mj-lt"/>
                </a:rPr>
                <a:t>:</a:t>
              </a:r>
            </a:p>
          </p:txBody>
        </p:sp>
        <p:graphicFrame>
          <p:nvGraphicFramePr>
            <p:cNvPr id="7" name="Object 6"/>
            <p:cNvGraphicFramePr>
              <a:graphicFrameLocks noChangeAspect="1"/>
            </p:cNvGraphicFramePr>
            <p:nvPr/>
          </p:nvGraphicFramePr>
          <p:xfrm>
            <a:off x="1295400" y="4347865"/>
            <a:ext cx="3152775" cy="1425413"/>
          </p:xfrm>
          <a:graphic>
            <a:graphicData uri="http://schemas.openxmlformats.org/presentationml/2006/ole">
              <mc:AlternateContent xmlns:mc="http://schemas.openxmlformats.org/markup-compatibility/2006">
                <mc:Choice xmlns:v="urn:schemas-microsoft-com:vml" Requires="v">
                  <p:oleObj spid="_x0000_s61598" name="数式" r:id="rId4" imgW="952200" imgH="431640" progId="Equation.3">
                    <p:embed/>
                  </p:oleObj>
                </mc:Choice>
                <mc:Fallback>
                  <p:oleObj name="数式" r:id="rId4" imgW="952200" imgH="431640" progId="Equation.3">
                    <p:embed/>
                    <p:pic>
                      <p:nvPicPr>
                        <p:cNvPr id="0" name=""/>
                        <p:cNvPicPr>
                          <a:picLocks noChangeAspect="1" noChangeArrowheads="1"/>
                        </p:cNvPicPr>
                        <p:nvPr/>
                      </p:nvPicPr>
                      <p:blipFill>
                        <a:blip r:embed="rId5"/>
                        <a:srcRect/>
                        <a:stretch>
                          <a:fillRect/>
                        </a:stretch>
                      </p:blipFill>
                      <p:spPr bwMode="auto">
                        <a:xfrm>
                          <a:off x="1295400" y="4347865"/>
                          <a:ext cx="3152775" cy="1425413"/>
                        </a:xfrm>
                        <a:prstGeom prst="rect">
                          <a:avLst/>
                        </a:prstGeom>
                        <a:noFill/>
                        <a:ln>
                          <a:noFill/>
                        </a:ln>
                      </p:spPr>
                    </p:pic>
                  </p:oleObj>
                </mc:Fallback>
              </mc:AlternateContent>
            </a:graphicData>
          </a:graphic>
        </p:graphicFrame>
      </p:grpSp>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graphicFrame>
        <p:nvGraphicFramePr>
          <p:cNvPr id="5" name="Object 4"/>
          <p:cNvGraphicFramePr>
            <a:graphicFrameLocks noChangeAspect="1"/>
          </p:cNvGraphicFramePr>
          <p:nvPr/>
        </p:nvGraphicFramePr>
        <p:xfrm>
          <a:off x="381000" y="304800"/>
          <a:ext cx="2992437" cy="3262313"/>
        </p:xfrm>
        <a:graphic>
          <a:graphicData uri="http://schemas.openxmlformats.org/presentationml/2006/ole">
            <mc:AlternateContent xmlns:mc="http://schemas.openxmlformats.org/markup-compatibility/2006">
              <mc:Choice xmlns:v="urn:schemas-microsoft-com:vml" Requires="v">
                <p:oleObj spid="_x0000_s61599" name="数式" r:id="rId6" imgW="1549080" imgH="1688760" progId="Equation.3">
                  <p:embed/>
                </p:oleObj>
              </mc:Choice>
              <mc:Fallback>
                <p:oleObj name="数式" r:id="rId6" imgW="1549080" imgH="1688760" progId="Equation.3">
                  <p:embed/>
                  <p:pic>
                    <p:nvPicPr>
                      <p:cNvPr id="0" name=""/>
                      <p:cNvPicPr>
                        <a:picLocks noChangeAspect="1" noChangeArrowheads="1"/>
                      </p:cNvPicPr>
                      <p:nvPr/>
                    </p:nvPicPr>
                    <p:blipFill>
                      <a:blip r:embed="rId7"/>
                      <a:srcRect/>
                      <a:stretch>
                        <a:fillRect/>
                      </a:stretch>
                    </p:blipFill>
                    <p:spPr bwMode="auto">
                      <a:xfrm>
                        <a:off x="381000" y="304800"/>
                        <a:ext cx="2992437"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nvGraphicFramePr>
        <p:xfrm>
          <a:off x="3784600" y="558800"/>
          <a:ext cx="4830763" cy="2740025"/>
        </p:xfrm>
        <a:graphic>
          <a:graphicData uri="http://schemas.openxmlformats.org/presentationml/2006/ole">
            <mc:AlternateContent xmlns:mc="http://schemas.openxmlformats.org/markup-compatibility/2006">
              <mc:Choice xmlns:v="urn:schemas-microsoft-com:vml" Requires="v">
                <p:oleObj spid="_x0000_s61600" name="数式" r:id="rId8" imgW="2501640" imgH="1422360" progId="Equation.3">
                  <p:embed/>
                </p:oleObj>
              </mc:Choice>
              <mc:Fallback>
                <p:oleObj name="数式" r:id="rId8" imgW="2501640" imgH="1422360" progId="Equation.3">
                  <p:embed/>
                  <p:pic>
                    <p:nvPicPr>
                      <p:cNvPr id="0" name=""/>
                      <p:cNvPicPr>
                        <a:picLocks noChangeAspect="1" noChangeArrowheads="1"/>
                      </p:cNvPicPr>
                      <p:nvPr/>
                    </p:nvPicPr>
                    <p:blipFill>
                      <a:blip r:embed="rId9"/>
                      <a:srcRect/>
                      <a:stretch>
                        <a:fillRect/>
                      </a:stretch>
                    </p:blipFill>
                    <p:spPr bwMode="auto">
                      <a:xfrm>
                        <a:off x="3784600" y="558800"/>
                        <a:ext cx="4830763"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7657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pic>
        <p:nvPicPr>
          <p:cNvPr id="6" name="Picture 5"/>
          <p:cNvPicPr>
            <a:picLocks noChangeAspect="1"/>
          </p:cNvPicPr>
          <p:nvPr/>
        </p:nvPicPr>
        <p:blipFill>
          <a:blip r:embed="rId3"/>
          <a:stretch>
            <a:fillRect/>
          </a:stretch>
        </p:blipFill>
        <p:spPr>
          <a:xfrm>
            <a:off x="1371600" y="1524000"/>
            <a:ext cx="6400800" cy="3810000"/>
          </a:xfrm>
          <a:prstGeom prst="rect">
            <a:avLst/>
          </a:prstGeom>
        </p:spPr>
      </p:pic>
      <p:sp>
        <p:nvSpPr>
          <p:cNvPr id="7" name="TextBox 6"/>
          <p:cNvSpPr txBox="1"/>
          <p:nvPr/>
        </p:nvSpPr>
        <p:spPr>
          <a:xfrm>
            <a:off x="762000" y="753560"/>
            <a:ext cx="7924800" cy="461665"/>
          </a:xfrm>
          <a:prstGeom prst="rect">
            <a:avLst/>
          </a:prstGeom>
          <a:noFill/>
        </p:spPr>
        <p:txBody>
          <a:bodyPr wrap="square" rtlCol="0">
            <a:spAutoFit/>
          </a:bodyPr>
          <a:lstStyle/>
          <a:p>
            <a:r>
              <a:rPr lang="en-US" sz="2400" dirty="0">
                <a:latin typeface="+mj-lt"/>
              </a:rPr>
              <a:t>plot([theta-sin(theta), cos(theta)-1, theta = 0 .. </a:t>
            </a:r>
            <a:r>
              <a:rPr lang="en-US" sz="2400">
                <a:latin typeface="+mj-lt"/>
              </a:rPr>
              <a:t>Pi])</a:t>
            </a:r>
            <a:endParaRPr lang="en-US" sz="2400" dirty="0">
              <a:latin typeface="+mj-lt"/>
            </a:endParaRPr>
          </a:p>
        </p:txBody>
      </p:sp>
      <p:sp>
        <p:nvSpPr>
          <p:cNvPr id="8" name="TextBox 7"/>
          <p:cNvSpPr txBox="1"/>
          <p:nvPr/>
        </p:nvSpPr>
        <p:spPr>
          <a:xfrm>
            <a:off x="304800" y="304800"/>
            <a:ext cx="8686800" cy="477193"/>
          </a:xfrm>
          <a:prstGeom prst="rect">
            <a:avLst/>
          </a:prstGeom>
          <a:noFill/>
        </p:spPr>
        <p:txBody>
          <a:bodyPr wrap="square" rtlCol="0">
            <a:spAutoFit/>
          </a:bodyPr>
          <a:lstStyle/>
          <a:p>
            <a:r>
              <a:rPr lang="en-US" sz="2400" dirty="0">
                <a:latin typeface="+mj-lt"/>
              </a:rPr>
              <a:t>Parametric plot --</a:t>
            </a:r>
          </a:p>
        </p:txBody>
      </p:sp>
      <p:sp>
        <p:nvSpPr>
          <p:cNvPr id="9" name="TextBox 8"/>
          <p:cNvSpPr txBox="1"/>
          <p:nvPr/>
        </p:nvSpPr>
        <p:spPr>
          <a:xfrm>
            <a:off x="1028700" y="2967335"/>
            <a:ext cx="990600" cy="584775"/>
          </a:xfrm>
          <a:prstGeom prst="rect">
            <a:avLst/>
          </a:prstGeom>
          <a:noFill/>
        </p:spPr>
        <p:txBody>
          <a:bodyPr wrap="square" rtlCol="0">
            <a:spAutoFit/>
          </a:bodyPr>
          <a:lstStyle/>
          <a:p>
            <a:r>
              <a:rPr lang="en-US" sz="3200" b="1" i="1" dirty="0">
                <a:latin typeface="+mj-lt"/>
              </a:rPr>
              <a:t>y</a:t>
            </a:r>
          </a:p>
        </p:txBody>
      </p:sp>
      <p:sp>
        <p:nvSpPr>
          <p:cNvPr id="10" name="TextBox 9"/>
          <p:cNvSpPr txBox="1"/>
          <p:nvPr/>
        </p:nvSpPr>
        <p:spPr>
          <a:xfrm>
            <a:off x="4572000" y="5105400"/>
            <a:ext cx="990600" cy="584775"/>
          </a:xfrm>
          <a:prstGeom prst="rect">
            <a:avLst/>
          </a:prstGeom>
          <a:noFill/>
        </p:spPr>
        <p:txBody>
          <a:bodyPr wrap="square" rtlCol="0">
            <a:spAutoFit/>
          </a:bodyPr>
          <a:lstStyle/>
          <a:p>
            <a:r>
              <a:rPr lang="en-US" sz="3200" b="1" i="1">
                <a:latin typeface="+mj-lt"/>
              </a:rPr>
              <a:t>x</a:t>
            </a:r>
            <a:endParaRPr lang="en-US" sz="3200" b="1" i="1" dirty="0">
              <a:latin typeface="+mj-lt"/>
            </a:endParaRPr>
          </a:p>
        </p:txBody>
      </p:sp>
    </p:spTree>
    <p:extLst>
      <p:ext uri="{BB962C8B-B14F-4D97-AF65-F5344CB8AC3E}">
        <p14:creationId xmlns:p14="http://schemas.microsoft.com/office/powerpoint/2010/main" val="126225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2A93B2-0264-4D1B-A166-2A2F326D3E14}"/>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9D9AF14C-985C-4AD0-B1DA-2C432509FEA6}"/>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0B20372E-308F-40DA-95C2-495CBC1D37C6}"/>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666814AA-9295-48D5-B511-6E986CF5BA03}"/>
              </a:ext>
            </a:extLst>
          </p:cNvPr>
          <p:cNvSpPr txBox="1"/>
          <p:nvPr/>
        </p:nvSpPr>
        <p:spPr>
          <a:xfrm>
            <a:off x="304800" y="304800"/>
            <a:ext cx="8382000" cy="4431983"/>
          </a:xfrm>
          <a:prstGeom prst="rect">
            <a:avLst/>
          </a:prstGeom>
          <a:noFill/>
        </p:spPr>
        <p:txBody>
          <a:bodyPr wrap="square" rtlCol="0">
            <a:spAutoFit/>
          </a:bodyPr>
          <a:lstStyle/>
          <a:p>
            <a:r>
              <a:rPr lang="en-US" sz="2400" dirty="0">
                <a:latin typeface="+mj-lt"/>
              </a:rPr>
              <a:t>Your questions –</a:t>
            </a:r>
          </a:p>
          <a:p>
            <a:r>
              <a:rPr lang="en-US" sz="2400" dirty="0">
                <a:latin typeface="+mj-lt"/>
              </a:rPr>
              <a:t>From Tim</a:t>
            </a:r>
          </a:p>
          <a:p>
            <a:pPr marL="342900" indent="-342900">
              <a:buAutoNum type="arabicPeriod"/>
            </a:pPr>
            <a:r>
              <a:rPr lang="en-US" dirty="0"/>
              <a:t>When you say a well-defined function in slide 11, what does that mean?  Also why does the first term in slide 12 go to zero when the second term does not?  Aren't both terms in that equation equivalent?</a:t>
            </a:r>
          </a:p>
          <a:p>
            <a:endParaRPr lang="en-US" sz="2400" dirty="0">
              <a:latin typeface="+mj-lt"/>
            </a:endParaRPr>
          </a:p>
          <a:p>
            <a:r>
              <a:rPr lang="en-US" sz="2400" dirty="0">
                <a:latin typeface="+mj-lt"/>
              </a:rPr>
              <a:t>From Gao</a:t>
            </a:r>
          </a:p>
          <a:p>
            <a:pPr marL="342900" indent="-342900">
              <a:buAutoNum type="arabicPeriod"/>
            </a:pPr>
            <a:r>
              <a:rPr lang="en-US" dirty="0"/>
              <a:t>About lecture 7, Why use </a:t>
            </a:r>
            <a:r>
              <a:rPr lang="en-US" dirty="0" err="1"/>
              <a:t>caculus</a:t>
            </a:r>
            <a:r>
              <a:rPr lang="en-US" dirty="0"/>
              <a:t> of variations to find the function y(x)? I think it is abstract.</a:t>
            </a:r>
          </a:p>
          <a:p>
            <a:pPr marL="342900" indent="-342900">
              <a:buAutoNum type="arabicPeriod"/>
            </a:pPr>
            <a:endParaRPr lang="en-US" dirty="0">
              <a:latin typeface="+mj-lt"/>
            </a:endParaRPr>
          </a:p>
          <a:p>
            <a:r>
              <a:rPr lang="en-US" sz="2400" dirty="0">
                <a:latin typeface="+mj-lt"/>
              </a:rPr>
              <a:t>From Nick</a:t>
            </a:r>
          </a:p>
          <a:p>
            <a:r>
              <a:rPr lang="en-US" dirty="0">
                <a:latin typeface="+mj-lt"/>
              </a:rPr>
              <a:t>1.  Can you explain what we mean by a well-defined function?</a:t>
            </a:r>
          </a:p>
          <a:p>
            <a:r>
              <a:rPr lang="en-US" dirty="0">
                <a:latin typeface="+mj-lt"/>
              </a:rPr>
              <a:t>2.  I'm getting lost in the notation starting around slide 9. Hopefully we can go over that tomorrow. In particular, I'm not sure I'm following the \delta notation. </a:t>
            </a:r>
          </a:p>
        </p:txBody>
      </p:sp>
    </p:spTree>
    <p:extLst>
      <p:ext uri="{BB962C8B-B14F-4D97-AF65-F5344CB8AC3E}">
        <p14:creationId xmlns:p14="http://schemas.microsoft.com/office/powerpoint/2010/main" val="104396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04800" y="381000"/>
            <a:ext cx="8686800" cy="1569660"/>
          </a:xfrm>
          <a:prstGeom prst="rect">
            <a:avLst/>
          </a:prstGeom>
          <a:noFill/>
        </p:spPr>
        <p:txBody>
          <a:bodyPr wrap="square" rtlCol="0">
            <a:spAutoFit/>
          </a:bodyPr>
          <a:lstStyle/>
          <a:p>
            <a:r>
              <a:rPr lang="en-US" sz="2400" dirty="0">
                <a:latin typeface="+mj-lt"/>
              </a:rPr>
              <a:t>In Chapter 3, the notion of </a:t>
            </a:r>
            <a:r>
              <a:rPr lang="en-US" sz="2400" dirty="0" err="1">
                <a:latin typeface="+mj-lt"/>
              </a:rPr>
              <a:t>Lagrangian</a:t>
            </a:r>
            <a:r>
              <a:rPr lang="en-US" sz="2400" dirty="0">
                <a:latin typeface="+mj-lt"/>
              </a:rPr>
              <a:t> dynamics is developed; reformulating Newton’s laws in terms of minimization of related functions.  In preparation, we need to develop a mathematical tool known as “the calculus of variation”.</a:t>
            </a:r>
          </a:p>
        </p:txBody>
      </p:sp>
      <p:sp>
        <p:nvSpPr>
          <p:cNvPr id="6" name="TextBox 5"/>
          <p:cNvSpPr txBox="1"/>
          <p:nvPr/>
        </p:nvSpPr>
        <p:spPr>
          <a:xfrm>
            <a:off x="1752600" y="2209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225234480"/>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5154"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spTree>
    <p:extLst>
      <p:ext uri="{BB962C8B-B14F-4D97-AF65-F5344CB8AC3E}">
        <p14:creationId xmlns:p14="http://schemas.microsoft.com/office/powerpoint/2010/main" val="171409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6" name="TextBox 5"/>
          <p:cNvSpPr txBox="1"/>
          <p:nvPr/>
        </p:nvSpPr>
        <p:spPr>
          <a:xfrm>
            <a:off x="1735455" y="304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3964699503"/>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6273"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graphicFrame>
        <p:nvGraphicFramePr>
          <p:cNvPr id="8" name="Object 7"/>
          <p:cNvGraphicFramePr>
            <a:graphicFrameLocks noChangeAspect="1"/>
          </p:cNvGraphicFramePr>
          <p:nvPr>
            <p:extLst>
              <p:ext uri="{D42A27DB-BD31-4B8C-83A1-F6EECF244321}">
                <p14:modId xmlns:p14="http://schemas.microsoft.com/office/powerpoint/2010/main" val="2046303644"/>
              </p:ext>
            </p:extLst>
          </p:nvPr>
        </p:nvGraphicFramePr>
        <p:xfrm>
          <a:off x="1755775" y="730250"/>
          <a:ext cx="6029325" cy="1860550"/>
        </p:xfrm>
        <a:graphic>
          <a:graphicData uri="http://schemas.openxmlformats.org/presentationml/2006/ole">
            <mc:AlternateContent xmlns:mc="http://schemas.openxmlformats.org/markup-compatibility/2006">
              <mc:Choice xmlns:v="urn:schemas-microsoft-com:vml" Requires="v">
                <p:oleObj spid="_x0000_s46274" name="数式" r:id="rId7" imgW="2755800" imgH="850680" progId="Equation.3">
                  <p:embed/>
                </p:oleObj>
              </mc:Choice>
              <mc:Fallback>
                <p:oleObj name="数式" r:id="rId7" imgW="2755800" imgH="850680" progId="Equation.3">
                  <p:embed/>
                  <p:pic>
                    <p:nvPicPr>
                      <p:cNvPr id="0" name="Object 6"/>
                      <p:cNvPicPr>
                        <a:picLocks noChangeAspect="1" noChangeArrowheads="1"/>
                      </p:cNvPicPr>
                      <p:nvPr/>
                    </p:nvPicPr>
                    <p:blipFill>
                      <a:blip r:embed="rId8"/>
                      <a:srcRect/>
                      <a:stretch>
                        <a:fillRect/>
                      </a:stretch>
                    </p:blipFill>
                    <p:spPr bwMode="auto">
                      <a:xfrm>
                        <a:off x="1755775" y="730250"/>
                        <a:ext cx="6029325" cy="18605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01794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a:t>
            </a:r>
          </a:p>
        </p:txBody>
      </p:sp>
      <p:graphicFrame>
        <p:nvGraphicFramePr>
          <p:cNvPr id="6" name="Object 5"/>
          <p:cNvGraphicFramePr>
            <a:graphicFrameLocks noChangeAspect="1"/>
          </p:cNvGraphicFramePr>
          <p:nvPr>
            <p:extLst>
              <p:ext uri="{D42A27DB-BD31-4B8C-83A1-F6EECF244321}">
                <p14:modId xmlns:p14="http://schemas.microsoft.com/office/powerpoint/2010/main" val="3785865928"/>
              </p:ext>
            </p:extLst>
          </p:nvPr>
        </p:nvGraphicFramePr>
        <p:xfrm>
          <a:off x="681038" y="606425"/>
          <a:ext cx="7705725" cy="2898775"/>
        </p:xfrm>
        <a:graphic>
          <a:graphicData uri="http://schemas.openxmlformats.org/presentationml/2006/ole">
            <mc:AlternateContent xmlns:mc="http://schemas.openxmlformats.org/markup-compatibility/2006">
              <mc:Choice xmlns:v="urn:schemas-microsoft-com:vml" Requires="v">
                <p:oleObj spid="_x0000_s47298" name="Equation" r:id="rId4" imgW="3644640" imgH="1371600" progId="Equation.DSMT4">
                  <p:embed/>
                </p:oleObj>
              </mc:Choice>
              <mc:Fallback>
                <p:oleObj name="Equation" r:id="rId4" imgW="3644640" imgH="1371600" progId="Equation.DSMT4">
                  <p:embed/>
                  <p:pic>
                    <p:nvPicPr>
                      <p:cNvPr id="0" name="Object 7"/>
                      <p:cNvPicPr>
                        <a:picLocks noChangeAspect="1" noChangeArrowheads="1"/>
                      </p:cNvPicPr>
                      <p:nvPr/>
                    </p:nvPicPr>
                    <p:blipFill>
                      <a:blip r:embed="rId5"/>
                      <a:srcRect/>
                      <a:stretch>
                        <a:fillRect/>
                      </a:stretch>
                    </p:blipFill>
                    <p:spPr bwMode="auto">
                      <a:xfrm>
                        <a:off x="681038" y="606425"/>
                        <a:ext cx="7705725"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1799235187"/>
              </p:ext>
            </p:extLst>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47299" name="数式" r:id="rId7" imgW="1295280" imgH="711000" progId="Equation.3">
                  <p:embed/>
                </p:oleObj>
              </mc:Choice>
              <mc:Fallback>
                <p:oleObj name="数式" r:id="rId7" imgW="1295280" imgH="711000" progId="Equation.3">
                  <p:embed/>
                  <p:pic>
                    <p:nvPicPr>
                      <p:cNvPr id="0" name="Object 5"/>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98130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E76BCE-6794-4BD9-99E5-7DED4DABC9AC}"/>
              </a:ext>
            </a:extLst>
          </p:cNvPr>
          <p:cNvSpPr>
            <a:spLocks noGrp="1"/>
          </p:cNvSpPr>
          <p:nvPr>
            <p:ph type="dt" sz="half" idx="10"/>
          </p:nvPr>
        </p:nvSpPr>
        <p:spPr/>
        <p:txBody>
          <a:bodyPr/>
          <a:lstStyle/>
          <a:p>
            <a:r>
              <a:rPr lang="en-US"/>
              <a:t>9/9/2020</a:t>
            </a:r>
            <a:endParaRPr lang="en-US" dirty="0"/>
          </a:p>
        </p:txBody>
      </p:sp>
      <p:sp>
        <p:nvSpPr>
          <p:cNvPr id="3" name="Footer Placeholder 2">
            <a:extLst>
              <a:ext uri="{FF2B5EF4-FFF2-40B4-BE49-F238E27FC236}">
                <a16:creationId xmlns:a16="http://schemas.microsoft.com/office/drawing/2014/main" id="{418E38E0-D855-476A-9F0B-091126E270E7}"/>
              </a:ext>
            </a:extLst>
          </p:cNvPr>
          <p:cNvSpPr>
            <a:spLocks noGrp="1"/>
          </p:cNvSpPr>
          <p:nvPr>
            <p:ph type="ftr" sz="quarter" idx="11"/>
          </p:nvPr>
        </p:nvSpPr>
        <p:spPr/>
        <p:txBody>
          <a:bodyPr/>
          <a:lstStyle/>
          <a:p>
            <a:r>
              <a:rPr lang="en-US"/>
              <a:t>PHY 711  Fall 2020 -- Lecture 7</a:t>
            </a:r>
            <a:endParaRPr lang="en-US" dirty="0"/>
          </a:p>
        </p:txBody>
      </p:sp>
      <p:sp>
        <p:nvSpPr>
          <p:cNvPr id="4" name="Slide Number Placeholder 3">
            <a:extLst>
              <a:ext uri="{FF2B5EF4-FFF2-40B4-BE49-F238E27FC236}">
                <a16:creationId xmlns:a16="http://schemas.microsoft.com/office/drawing/2014/main" id="{7AF19956-7AB6-4428-8778-5569594584D1}"/>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CBC75FF5-3209-42CC-852E-314B4A3DDD24}"/>
              </a:ext>
            </a:extLst>
          </p:cNvPr>
          <p:cNvSpPr txBox="1"/>
          <p:nvPr/>
        </p:nvSpPr>
        <p:spPr>
          <a:xfrm>
            <a:off x="457200" y="152400"/>
            <a:ext cx="8001000" cy="830997"/>
          </a:xfrm>
          <a:prstGeom prst="rect">
            <a:avLst/>
          </a:prstGeom>
          <a:noFill/>
        </p:spPr>
        <p:txBody>
          <a:bodyPr wrap="square" rtlCol="0">
            <a:spAutoFit/>
          </a:bodyPr>
          <a:lstStyle/>
          <a:p>
            <a:r>
              <a:rPr lang="en-US" sz="2400" dirty="0">
                <a:latin typeface="+mj-lt"/>
              </a:rPr>
              <a:t>Difference between minimization of a function V(x) and the minimization in the calculus of variation.</a:t>
            </a:r>
          </a:p>
        </p:txBody>
      </p:sp>
      <p:sp>
        <p:nvSpPr>
          <p:cNvPr id="6" name="TextBox 5">
            <a:extLst>
              <a:ext uri="{FF2B5EF4-FFF2-40B4-BE49-F238E27FC236}">
                <a16:creationId xmlns:a16="http://schemas.microsoft.com/office/drawing/2014/main" id="{308AAC51-D1D4-4A1B-91CB-C005FB2B2BB7}"/>
              </a:ext>
            </a:extLst>
          </p:cNvPr>
          <p:cNvSpPr txBox="1"/>
          <p:nvPr/>
        </p:nvSpPr>
        <p:spPr>
          <a:xfrm>
            <a:off x="457200" y="1295400"/>
            <a:ext cx="8382000" cy="1569660"/>
          </a:xfrm>
          <a:prstGeom prst="rect">
            <a:avLst/>
          </a:prstGeom>
          <a:noFill/>
        </p:spPr>
        <p:txBody>
          <a:bodyPr wrap="square" rtlCol="0">
            <a:spAutoFit/>
          </a:bodyPr>
          <a:lstStyle/>
          <a:p>
            <a:r>
              <a:rPr lang="en-US" sz="2400" dirty="0">
                <a:latin typeface="+mj-lt"/>
              </a:rPr>
              <a:t>Minimization of a function</a:t>
            </a:r>
          </a:p>
          <a:p>
            <a:r>
              <a:rPr lang="en-US" sz="2400" dirty="0">
                <a:latin typeface="+mj-lt"/>
                <a:sym typeface="Wingdings" panose="05000000000000000000" pitchFamily="2" charset="2"/>
              </a:rPr>
              <a:t>Know V(x)      Find 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such that V(x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is a minimum.</a:t>
            </a:r>
          </a:p>
          <a:p>
            <a:endParaRPr lang="en-US" sz="2400" dirty="0">
              <a:latin typeface="+mj-lt"/>
              <a:sym typeface="Wingdings" panose="05000000000000000000" pitchFamily="2" charset="2"/>
            </a:endParaRPr>
          </a:p>
          <a:p>
            <a:r>
              <a:rPr lang="en-US" sz="2400" dirty="0">
                <a:latin typeface="+mj-lt"/>
                <a:sym typeface="Wingdings" panose="05000000000000000000" pitchFamily="2" charset="2"/>
              </a:rPr>
              <a:t>Calculus of variation</a:t>
            </a:r>
            <a:endParaRPr lang="en-US" sz="2400" dirty="0">
              <a:latin typeface="+mj-lt"/>
            </a:endParaRPr>
          </a:p>
        </p:txBody>
      </p:sp>
      <p:graphicFrame>
        <p:nvGraphicFramePr>
          <p:cNvPr id="7" name="Object 6">
            <a:extLst>
              <a:ext uri="{FF2B5EF4-FFF2-40B4-BE49-F238E27FC236}">
                <a16:creationId xmlns:a16="http://schemas.microsoft.com/office/drawing/2014/main" id="{5FEB2679-2DA0-48E9-B891-3956E80ED1DE}"/>
              </a:ext>
            </a:extLst>
          </p:cNvPr>
          <p:cNvGraphicFramePr>
            <a:graphicFrameLocks noChangeAspect="1"/>
          </p:cNvGraphicFramePr>
          <p:nvPr>
            <p:extLst>
              <p:ext uri="{D42A27DB-BD31-4B8C-83A1-F6EECF244321}">
                <p14:modId xmlns:p14="http://schemas.microsoft.com/office/powerpoint/2010/main" val="1647181357"/>
              </p:ext>
            </p:extLst>
          </p:nvPr>
        </p:nvGraphicFramePr>
        <p:xfrm>
          <a:off x="243681" y="2865060"/>
          <a:ext cx="8809038" cy="2339975"/>
        </p:xfrm>
        <a:graphic>
          <a:graphicData uri="http://schemas.openxmlformats.org/presentationml/2006/ole">
            <mc:AlternateContent xmlns:mc="http://schemas.openxmlformats.org/markup-compatibility/2006">
              <mc:Choice xmlns:v="urn:schemas-microsoft-com:vml" Requires="v">
                <p:oleObj spid="_x0000_s67609" name="Equation" r:id="rId4" imgW="3441600" imgH="914400" progId="Equation.DSMT4">
                  <p:embed/>
                </p:oleObj>
              </mc:Choice>
              <mc:Fallback>
                <p:oleObj name="Equation" r:id="rId4" imgW="3441600" imgH="914400" progId="Equation.DSMT4">
                  <p:embed/>
                  <p:pic>
                    <p:nvPicPr>
                      <p:cNvPr id="0" name=""/>
                      <p:cNvPicPr/>
                      <p:nvPr/>
                    </p:nvPicPr>
                    <p:blipFill>
                      <a:blip r:embed="rId5"/>
                      <a:stretch>
                        <a:fillRect/>
                      </a:stretch>
                    </p:blipFill>
                    <p:spPr>
                      <a:xfrm>
                        <a:off x="243681" y="2865060"/>
                        <a:ext cx="8809038" cy="2339975"/>
                      </a:xfrm>
                      <a:prstGeom prst="rect">
                        <a:avLst/>
                      </a:prstGeom>
                    </p:spPr>
                  </p:pic>
                </p:oleObj>
              </mc:Fallback>
            </mc:AlternateContent>
          </a:graphicData>
        </a:graphic>
      </p:graphicFrame>
    </p:spTree>
    <p:extLst>
      <p:ext uri="{BB962C8B-B14F-4D97-AF65-F5344CB8AC3E}">
        <p14:creationId xmlns:p14="http://schemas.microsoft.com/office/powerpoint/2010/main" val="652104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9/9/2020</a:t>
            </a:r>
            <a:endParaRPr lang="en-US" dirty="0"/>
          </a:p>
        </p:txBody>
      </p:sp>
      <p:sp>
        <p:nvSpPr>
          <p:cNvPr id="3" name="Footer Placeholder 2"/>
          <p:cNvSpPr>
            <a:spLocks noGrp="1"/>
          </p:cNvSpPr>
          <p:nvPr>
            <p:ph type="ftr" sz="quarter" idx="11"/>
          </p:nvPr>
        </p:nvSpPr>
        <p:spPr/>
        <p:txBody>
          <a:bodyPr/>
          <a:lstStyle/>
          <a:p>
            <a:r>
              <a:rPr lang="en-US"/>
              <a:t>PHY 711  Fall 2020 --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a:t>
            </a:r>
          </a:p>
        </p:txBody>
      </p:sp>
      <p:graphicFrame>
        <p:nvGraphicFramePr>
          <p:cNvPr id="6" name="Object 5"/>
          <p:cNvGraphicFramePr>
            <a:graphicFrameLocks noChangeAspect="1"/>
          </p:cNvGraphicFramePr>
          <p:nvPr/>
        </p:nvGraphicFramePr>
        <p:xfrm>
          <a:off x="681038" y="606425"/>
          <a:ext cx="7705725" cy="2898775"/>
        </p:xfrm>
        <a:graphic>
          <a:graphicData uri="http://schemas.openxmlformats.org/presentationml/2006/ole">
            <mc:AlternateContent xmlns:mc="http://schemas.openxmlformats.org/markup-compatibility/2006">
              <mc:Choice xmlns:v="urn:schemas-microsoft-com:vml" Requires="v">
                <p:oleObj spid="_x0000_s66608" name="Equation" r:id="rId4" imgW="3644640" imgH="1371600" progId="Equation.DSMT4">
                  <p:embed/>
                </p:oleObj>
              </mc:Choice>
              <mc:Fallback>
                <p:oleObj name="Equation" r:id="rId4" imgW="3644640" imgH="1371600" progId="Equation.DSMT4">
                  <p:embed/>
                  <p:pic>
                    <p:nvPicPr>
                      <p:cNvPr id="6" name="Object 5"/>
                      <p:cNvPicPr>
                        <a:picLocks noChangeAspect="1" noChangeArrowheads="1"/>
                      </p:cNvPicPr>
                      <p:nvPr/>
                    </p:nvPicPr>
                    <p:blipFill>
                      <a:blip r:embed="rId5"/>
                      <a:srcRect/>
                      <a:stretch>
                        <a:fillRect/>
                      </a:stretch>
                    </p:blipFill>
                    <p:spPr bwMode="auto">
                      <a:xfrm>
                        <a:off x="681038" y="606425"/>
                        <a:ext cx="7705725"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66609" name="数式" r:id="rId7" imgW="1295280" imgH="711000" progId="Equation.3">
                  <p:embed/>
                </p:oleObj>
              </mc:Choice>
              <mc:Fallback>
                <p:oleObj name="数式" r:id="rId7" imgW="1295280" imgH="711000" progId="Equation.3">
                  <p:embed/>
                  <p:pic>
                    <p:nvPicPr>
                      <p:cNvPr id="7" name="Object 6"/>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71290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8304</TotalTime>
  <Words>1024</Words>
  <Application>Microsoft Office PowerPoint</Application>
  <PresentationFormat>On-screen Show (4:3)</PresentationFormat>
  <Paragraphs>207</Paragraphs>
  <Slides>31</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31</vt:i4>
      </vt:variant>
    </vt:vector>
  </HeadingPairs>
  <TitlesOfParts>
    <vt:vector size="38" baseType="lpstr">
      <vt:lpstr>Arial</vt:lpstr>
      <vt:lpstr>Calibri</vt:lpstr>
      <vt:lpstr>Symbol</vt:lpstr>
      <vt:lpstr>Office Theme</vt:lpstr>
      <vt:lpstr>MathType 7.0 Equation</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391</cp:revision>
  <cp:lastPrinted>2020-09-08T01:45:51Z</cp:lastPrinted>
  <dcterms:created xsi:type="dcterms:W3CDTF">2012-01-10T18:32:24Z</dcterms:created>
  <dcterms:modified xsi:type="dcterms:W3CDTF">2020-09-09T14:57:01Z</dcterms:modified>
</cp:coreProperties>
</file>