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6" r:id="rId2"/>
    <p:sldId id="354" r:id="rId3"/>
    <p:sldId id="355" r:id="rId4"/>
    <p:sldId id="357" r:id="rId5"/>
    <p:sldId id="356" r:id="rId6"/>
    <p:sldId id="381" r:id="rId7"/>
    <p:sldId id="380" r:id="rId8"/>
    <p:sldId id="358" r:id="rId9"/>
    <p:sldId id="359" r:id="rId10"/>
    <p:sldId id="360" r:id="rId11"/>
    <p:sldId id="377" r:id="rId12"/>
    <p:sldId id="378" r:id="rId13"/>
    <p:sldId id="361" r:id="rId14"/>
    <p:sldId id="362" r:id="rId15"/>
    <p:sldId id="363" r:id="rId16"/>
    <p:sldId id="376" r:id="rId17"/>
    <p:sldId id="379" r:id="rId18"/>
    <p:sldId id="368" r:id="rId19"/>
    <p:sldId id="364" r:id="rId20"/>
    <p:sldId id="365" r:id="rId21"/>
    <p:sldId id="366" r:id="rId22"/>
    <p:sldId id="371" r:id="rId23"/>
    <p:sldId id="374" r:id="rId24"/>
    <p:sldId id="375"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60"/>
  </p:normalViewPr>
  <p:slideViewPr>
    <p:cSldViewPr>
      <p:cViewPr varScale="1">
        <p:scale>
          <a:sx n="77" d="100"/>
          <a:sy n="77" d="100"/>
        </p:scale>
        <p:origin x="1406"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9/7/2020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9/7/2020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 of “calculus of variation” is covered in Chapter 3, Section 17 of your textbook.     We will study the mathematical formalism first before showing how it is useful for studying mechanical systems.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390234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calculus to simplify the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93574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87798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662990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homework problem is very similar to this.      </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917408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another example of the use of calculus of variation.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046008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these steps, the solution is found up to some constants.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762865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087756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results for particular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945051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45787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and extension.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36819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short problem on this subject that will be do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272400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Prelude to what we will cover next time.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640810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446907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7822878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213561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48812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should review the notion of a minimum in a continuous function.     Here is a plot of V(x) showing two different minima at two different points x.</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22969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from this plot that a conduction for a function to have a minimum at a point is that its derivative is zero at that point.      You see in this example another point where </a:t>
            </a:r>
            <a:r>
              <a:rPr lang="en-US" dirty="0" err="1"/>
              <a:t>dV</a:t>
            </a:r>
            <a:r>
              <a:rPr lang="en-US" dirty="0"/>
              <a:t>/dx, but there is not a minimum.      So we say the </a:t>
            </a:r>
            <a:r>
              <a:rPr lang="en-US" dirty="0" err="1"/>
              <a:t>dV</a:t>
            </a:r>
            <a:r>
              <a:rPr lang="en-US" dirty="0"/>
              <a:t>/dx is a necessary but not sufficient condition on having a minimum.</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0281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also searches for minima, but instead of finding a point where a function has a minimum,  we search for a functional form that minimizes an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409934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25204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involves consideration of a function of a function.    Here we use L to denote such a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042400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example we can write the distance along a curve between two points x=0,y=0 and x=1,y=1 as a normal integral over x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613302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632456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9/9/2020</a:t>
            </a:r>
            <a:endParaRPr lang="en-US" dirty="0"/>
          </a:p>
        </p:txBody>
      </p:sp>
      <p:sp>
        <p:nvSpPr>
          <p:cNvPr id="6" name="Footer Placeholder 5"/>
          <p:cNvSpPr>
            <a:spLocks noGrp="1"/>
          </p:cNvSpPr>
          <p:nvPr>
            <p:ph type="ftr" sz="quarter" idx="11"/>
          </p:nvPr>
        </p:nvSpPr>
        <p:spPr/>
        <p:txBody>
          <a:bodyPr/>
          <a:lstStyle/>
          <a:p>
            <a:r>
              <a:rPr lang="en-US"/>
              <a:t>PHY 711  Fall 2020 --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9/9/2020</a:t>
            </a:r>
            <a:endParaRPr lang="en-US" dirty="0"/>
          </a:p>
        </p:txBody>
      </p:sp>
      <p:sp>
        <p:nvSpPr>
          <p:cNvPr id="8" name="Footer Placeholder 7"/>
          <p:cNvSpPr>
            <a:spLocks noGrp="1"/>
          </p:cNvSpPr>
          <p:nvPr>
            <p:ph type="ftr" sz="quarter" idx="11"/>
          </p:nvPr>
        </p:nvSpPr>
        <p:spPr/>
        <p:txBody>
          <a:bodyPr/>
          <a:lstStyle/>
          <a:p>
            <a:r>
              <a:rPr lang="en-US"/>
              <a:t>PHY 711  Fall 2020 -- Lecture 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9/9/2020</a:t>
            </a:r>
            <a:endParaRPr lang="en-US" dirty="0"/>
          </a:p>
        </p:txBody>
      </p:sp>
      <p:sp>
        <p:nvSpPr>
          <p:cNvPr id="4" name="Footer Placeholder 3"/>
          <p:cNvSpPr>
            <a:spLocks noGrp="1"/>
          </p:cNvSpPr>
          <p:nvPr>
            <p:ph type="ftr" sz="quarter" idx="11"/>
          </p:nvPr>
        </p:nvSpPr>
        <p:spPr/>
        <p:txBody>
          <a:bodyPr/>
          <a:lstStyle/>
          <a:p>
            <a:r>
              <a:rPr lang="en-US"/>
              <a:t>PHY 711  Fall 2020 -- Lecture 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9/9/2020</a:t>
            </a:r>
            <a:endParaRPr lang="en-US" dirty="0"/>
          </a:p>
        </p:txBody>
      </p:sp>
      <p:sp>
        <p:nvSpPr>
          <p:cNvPr id="6" name="Footer Placeholder 5"/>
          <p:cNvSpPr>
            <a:spLocks noGrp="1"/>
          </p:cNvSpPr>
          <p:nvPr>
            <p:ph type="ftr" sz="quarter" idx="11"/>
          </p:nvPr>
        </p:nvSpPr>
        <p:spPr/>
        <p:txBody>
          <a:bodyPr/>
          <a:lstStyle/>
          <a:p>
            <a:r>
              <a:rPr lang="en-US"/>
              <a:t>PHY 711  Fall 2020 --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9/9/2020</a:t>
            </a:r>
            <a:endParaRPr lang="en-US" dirty="0"/>
          </a:p>
        </p:txBody>
      </p:sp>
      <p:sp>
        <p:nvSpPr>
          <p:cNvPr id="6" name="Footer Placeholder 5"/>
          <p:cNvSpPr>
            <a:spLocks noGrp="1"/>
          </p:cNvSpPr>
          <p:nvPr>
            <p:ph type="ftr" sz="quarter" idx="11"/>
          </p:nvPr>
        </p:nvSpPr>
        <p:spPr/>
        <p:txBody>
          <a:bodyPr/>
          <a:lstStyle/>
          <a:p>
            <a:r>
              <a:rPr lang="en-US"/>
              <a:t>PHY 711  Fall 2020 --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9/9/2020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3.wmf"/><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6.bin"/><Relationship Id="rId5" Type="http://schemas.openxmlformats.org/officeDocument/2006/relationships/image" Target="../media/image15.wmf"/><Relationship Id="rId4" Type="http://schemas.openxmlformats.org/officeDocument/2006/relationships/oleObject" Target="../embeddings/oleObject15.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3.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8.bin"/><Relationship Id="rId5" Type="http://schemas.openxmlformats.org/officeDocument/2006/relationships/image" Target="../media/image17.wmf"/><Relationship Id="rId4" Type="http://schemas.openxmlformats.org/officeDocument/2006/relationships/oleObject" Target="../embeddings/oleObject17.bin"/><Relationship Id="rId9" Type="http://schemas.openxmlformats.org/officeDocument/2006/relationships/image" Target="../media/image19.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0.wmf"/><Relationship Id="rId5" Type="http://schemas.openxmlformats.org/officeDocument/2006/relationships/oleObject" Target="../embeddings/oleObject20.bin"/><Relationship Id="rId4" Type="http://schemas.openxmlformats.org/officeDocument/2006/relationships/image" Target="../media/image21.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notesSlide" Target="../notesSlides/notesSlide16.xml"/><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3.wmf"/><Relationship Id="rId5" Type="http://schemas.openxmlformats.org/officeDocument/2006/relationships/oleObject" Target="../embeddings/oleObject22.bin"/><Relationship Id="rId10" Type="http://schemas.openxmlformats.org/officeDocument/2006/relationships/image" Target="../media/image25.wmf"/><Relationship Id="rId4" Type="http://schemas.openxmlformats.org/officeDocument/2006/relationships/image" Target="../media/image26.png"/><Relationship Id="rId9" Type="http://schemas.openxmlformats.org/officeDocument/2006/relationships/oleObject" Target="../embeddings/oleObject24.bin"/></Relationships>
</file>

<file path=ppt/slides/_rels/slide17.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notesSlide" Target="../notesSlides/notesSlide17.xml"/><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6.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8.wmf"/><Relationship Id="rId4" Type="http://schemas.openxmlformats.org/officeDocument/2006/relationships/oleObject" Target="../embeddings/oleObject2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28.bin"/><Relationship Id="rId5" Type="http://schemas.openxmlformats.org/officeDocument/2006/relationships/image" Target="../media/image29.wmf"/><Relationship Id="rId4" Type="http://schemas.openxmlformats.org/officeDocument/2006/relationships/oleObject" Target="../embeddings/oleObject27.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mathworld.wolfram.com/BrachistochroneProblem.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0.bin"/><Relationship Id="rId5" Type="http://schemas.openxmlformats.org/officeDocument/2006/relationships/image" Target="../media/image32.wmf"/><Relationship Id="rId4" Type="http://schemas.openxmlformats.org/officeDocument/2006/relationships/oleObject" Target="../embeddings/oleObject29.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4.wmf"/><Relationship Id="rId4" Type="http://schemas.openxmlformats.org/officeDocument/2006/relationships/oleObject" Target="../embeddings/oleObject31.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23.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3.bin"/><Relationship Id="rId5" Type="http://schemas.openxmlformats.org/officeDocument/2006/relationships/image" Target="../media/image35.wmf"/><Relationship Id="rId4" Type="http://schemas.openxmlformats.org/officeDocument/2006/relationships/oleObject" Target="../embeddings/oleObject32.bin"/><Relationship Id="rId9" Type="http://schemas.openxmlformats.org/officeDocument/2006/relationships/image" Target="../media/image37.wmf"/></Relationships>
</file>

<file path=ppt/slides/_rels/slide2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5.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image" Target="../media/image5.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7.xml"/><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7.png"/><Relationship Id="rId5" Type="http://schemas.openxmlformats.org/officeDocument/2006/relationships/image" Target="../media/image5.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notesSlide" Target="../notesSlides/notesSlide8.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7.png"/><Relationship Id="rId5" Type="http://schemas.openxmlformats.org/officeDocument/2006/relationships/image" Target="../media/image9.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1.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228600"/>
            <a:ext cx="8915400" cy="7478970"/>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Olin103</a:t>
            </a:r>
          </a:p>
          <a:p>
            <a:pPr algn="ctr"/>
            <a:endParaRPr lang="en-US" sz="3200" b="1" dirty="0"/>
          </a:p>
          <a:p>
            <a:pPr algn="ctr"/>
            <a:r>
              <a:rPr lang="en-US" sz="3200" b="1" dirty="0"/>
              <a:t>Plan for Lecture 7 -- Chapter 3.17 of F&amp;W </a:t>
            </a:r>
          </a:p>
          <a:p>
            <a:pPr marL="457200" lvl="2" algn="ctr">
              <a:spcBef>
                <a:spcPct val="50000"/>
              </a:spcBef>
            </a:pPr>
            <a:r>
              <a:rPr lang="en-US" sz="3200" b="1" dirty="0">
                <a:solidFill>
                  <a:schemeClr val="folHlink"/>
                </a:solidFill>
              </a:rPr>
              <a:t>Introduction to the calculus of variations</a:t>
            </a:r>
          </a:p>
          <a:p>
            <a:pPr marL="971550" lvl="2" indent="-514350">
              <a:spcBef>
                <a:spcPct val="50000"/>
              </a:spcBef>
              <a:buFont typeface="+mj-lt"/>
              <a:buAutoNum type="arabicPeriod"/>
            </a:pPr>
            <a:r>
              <a:rPr lang="en-US" sz="3200" b="1" dirty="0">
                <a:solidFill>
                  <a:schemeClr val="folHlink"/>
                </a:solidFill>
              </a:rPr>
              <a:t>Mathematical construction</a:t>
            </a:r>
          </a:p>
          <a:p>
            <a:pPr marL="971550" lvl="2" indent="-514350">
              <a:spcBef>
                <a:spcPct val="50000"/>
              </a:spcBef>
              <a:buFont typeface="+mj-lt"/>
              <a:buAutoNum type="arabicPeriod"/>
            </a:pPr>
            <a:r>
              <a:rPr lang="en-US" sz="3200" b="1" dirty="0">
                <a:solidFill>
                  <a:schemeClr val="folHlink"/>
                </a:solidFill>
              </a:rPr>
              <a:t>Practical use</a:t>
            </a:r>
          </a:p>
          <a:p>
            <a:pPr marL="971550" lvl="2" indent="-514350">
              <a:spcBef>
                <a:spcPct val="50000"/>
              </a:spcBef>
              <a:buFont typeface="+mj-lt"/>
              <a:buAutoNum type="arabicPeriod"/>
            </a:pPr>
            <a:r>
              <a:rPr lang="en-US" sz="3200" b="1" dirty="0">
                <a:solidFill>
                  <a:schemeClr val="folHlink"/>
                </a:solidFill>
              </a:rPr>
              <a:t>Examples</a:t>
            </a:r>
          </a:p>
          <a:p>
            <a:pPr marL="457200" lvl="2" algn="ctr">
              <a:spcBef>
                <a:spcPct val="50000"/>
              </a:spcBef>
            </a:pPr>
            <a:endParaRPr lang="en-US" sz="3200" b="1" dirty="0">
              <a:solidFill>
                <a:schemeClr val="folHlink"/>
              </a:solidFill>
            </a:endParaRPr>
          </a:p>
          <a:p>
            <a:pPr marL="457200" lvl="2" algn="ctr">
              <a:spcBef>
                <a:spcPct val="50000"/>
              </a:spcBef>
            </a:pPr>
            <a:r>
              <a:rPr lang="en-US" sz="3200" b="1" dirty="0">
                <a:solidFill>
                  <a:schemeClr val="folHlink"/>
                </a:solidFill>
              </a:rPr>
              <a:t>Example problems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3581400"/>
            <a:ext cx="4572000" cy="1066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81000" y="381000"/>
            <a:ext cx="6705600" cy="461665"/>
          </a:xfrm>
          <a:prstGeom prst="rect">
            <a:avLst/>
          </a:prstGeom>
          <a:noFill/>
        </p:spPr>
        <p:txBody>
          <a:bodyPr wrap="square" rtlCol="0">
            <a:spAutoFit/>
          </a:bodyPr>
          <a:lstStyle/>
          <a:p>
            <a:r>
              <a:rPr lang="en-US" sz="2400" dirty="0">
                <a:latin typeface="+mj-lt"/>
              </a:rPr>
              <a:t>After some derivations, we find</a:t>
            </a:r>
          </a:p>
        </p:txBody>
      </p:sp>
      <p:graphicFrame>
        <p:nvGraphicFramePr>
          <p:cNvPr id="6" name="Object 5"/>
          <p:cNvGraphicFramePr>
            <a:graphicFrameLocks noChangeAspect="1"/>
          </p:cNvGraphicFramePr>
          <p:nvPr>
            <p:extLst>
              <p:ext uri="{D42A27DB-BD31-4B8C-83A1-F6EECF244321}">
                <p14:modId xmlns:p14="http://schemas.microsoft.com/office/powerpoint/2010/main" val="3270429784"/>
              </p:ext>
            </p:extLst>
          </p:nvPr>
        </p:nvGraphicFramePr>
        <p:xfrm>
          <a:off x="230188" y="700088"/>
          <a:ext cx="8559800" cy="4052887"/>
        </p:xfrm>
        <a:graphic>
          <a:graphicData uri="http://schemas.openxmlformats.org/presentationml/2006/ole">
            <mc:AlternateContent xmlns:mc="http://schemas.openxmlformats.org/markup-compatibility/2006">
              <mc:Choice xmlns:v="urn:schemas-microsoft-com:vml" Requires="v">
                <p:oleObj spid="_x0000_s50254" name="数式" r:id="rId4" imgW="4051080" imgH="1917360" progId="Equation.3">
                  <p:embed/>
                </p:oleObj>
              </mc:Choice>
              <mc:Fallback>
                <p:oleObj name="数式" r:id="rId4" imgW="4051080" imgH="1917360" progId="Equation.3">
                  <p:embed/>
                  <p:pic>
                    <p:nvPicPr>
                      <p:cNvPr id="0" name="Object 6"/>
                      <p:cNvPicPr>
                        <a:picLocks noChangeAspect="1" noChangeArrowheads="1"/>
                      </p:cNvPicPr>
                      <p:nvPr/>
                    </p:nvPicPr>
                    <p:blipFill>
                      <a:blip r:embed="rId5"/>
                      <a:srcRect/>
                      <a:stretch>
                        <a:fillRect/>
                      </a:stretch>
                    </p:blipFill>
                    <p:spPr bwMode="auto">
                      <a:xfrm>
                        <a:off x="230188" y="700088"/>
                        <a:ext cx="8559800" cy="405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2397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381000"/>
            <a:ext cx="7086600" cy="461665"/>
          </a:xfrm>
          <a:prstGeom prst="rect">
            <a:avLst/>
          </a:prstGeom>
          <a:noFill/>
        </p:spPr>
        <p:txBody>
          <a:bodyPr wrap="square" rtlCol="0">
            <a:spAutoFit/>
          </a:bodyPr>
          <a:lstStyle/>
          <a:p>
            <a:r>
              <a:rPr lang="en-US" sz="2400" dirty="0">
                <a:latin typeface="+mj-lt"/>
              </a:rPr>
              <a:t>“Some” derivations --</a:t>
            </a:r>
          </a:p>
        </p:txBody>
      </p:sp>
      <p:graphicFrame>
        <p:nvGraphicFramePr>
          <p:cNvPr id="6" name="Object 5"/>
          <p:cNvGraphicFramePr>
            <a:graphicFrameLocks noChangeAspect="1"/>
          </p:cNvGraphicFramePr>
          <p:nvPr>
            <p:extLst>
              <p:ext uri="{D42A27DB-BD31-4B8C-83A1-F6EECF244321}">
                <p14:modId xmlns:p14="http://schemas.microsoft.com/office/powerpoint/2010/main" val="1418226028"/>
              </p:ext>
            </p:extLst>
          </p:nvPr>
        </p:nvGraphicFramePr>
        <p:xfrm>
          <a:off x="152400" y="753914"/>
          <a:ext cx="7834312" cy="5691187"/>
        </p:xfrm>
        <a:graphic>
          <a:graphicData uri="http://schemas.openxmlformats.org/presentationml/2006/ole">
            <mc:AlternateContent xmlns:mc="http://schemas.openxmlformats.org/markup-compatibility/2006">
              <mc:Choice xmlns:v="urn:schemas-microsoft-com:vml" Requires="v">
                <p:oleObj spid="_x0000_s63506" name="Equation" r:id="rId4" imgW="3708360" imgH="2692080" progId="Equation.DSMT4">
                  <p:embed/>
                </p:oleObj>
              </mc:Choice>
              <mc:Fallback>
                <p:oleObj name="Equation" r:id="rId4" imgW="3708360" imgH="2692080" progId="Equation.DSMT4">
                  <p:embed/>
                  <p:pic>
                    <p:nvPicPr>
                      <p:cNvPr id="6" name="Object 5"/>
                      <p:cNvPicPr>
                        <a:picLocks noChangeAspect="1" noChangeArrowheads="1"/>
                      </p:cNvPicPr>
                      <p:nvPr/>
                    </p:nvPicPr>
                    <p:blipFill>
                      <a:blip r:embed="rId5"/>
                      <a:srcRect/>
                      <a:stretch>
                        <a:fillRect/>
                      </a:stretch>
                    </p:blipFill>
                    <p:spPr bwMode="auto">
                      <a:xfrm>
                        <a:off x="152400" y="753914"/>
                        <a:ext cx="7834312" cy="569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98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228600" y="15875"/>
            <a:ext cx="7086600" cy="461665"/>
          </a:xfrm>
          <a:prstGeom prst="rect">
            <a:avLst/>
          </a:prstGeom>
          <a:noFill/>
        </p:spPr>
        <p:txBody>
          <a:bodyPr wrap="square" rtlCol="0">
            <a:spAutoFit/>
          </a:bodyPr>
          <a:lstStyle/>
          <a:p>
            <a:r>
              <a:rPr lang="en-US" sz="2400" dirty="0">
                <a:latin typeface="+mj-lt"/>
              </a:rPr>
              <a:t>“Some” derivations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0310701"/>
              </p:ext>
            </p:extLst>
          </p:nvPr>
        </p:nvGraphicFramePr>
        <p:xfrm>
          <a:off x="505691" y="477540"/>
          <a:ext cx="7566025" cy="3919537"/>
        </p:xfrm>
        <a:graphic>
          <a:graphicData uri="http://schemas.openxmlformats.org/presentationml/2006/ole">
            <mc:AlternateContent xmlns:mc="http://schemas.openxmlformats.org/markup-compatibility/2006">
              <mc:Choice xmlns:v="urn:schemas-microsoft-com:vml" Requires="v">
                <p:oleObj spid="_x0000_s64540" name="Equation" r:id="rId4" imgW="3581280" imgH="1854000" progId="Equation.DSMT4">
                  <p:embed/>
                </p:oleObj>
              </mc:Choice>
              <mc:Fallback>
                <p:oleObj name="Equation" r:id="rId4" imgW="3581280" imgH="1854000" progId="Equation.DSMT4">
                  <p:embed/>
                  <p:pic>
                    <p:nvPicPr>
                      <p:cNvPr id="6" name="Object 5"/>
                      <p:cNvPicPr>
                        <a:picLocks noChangeAspect="1" noChangeArrowheads="1"/>
                      </p:cNvPicPr>
                      <p:nvPr/>
                    </p:nvPicPr>
                    <p:blipFill>
                      <a:blip r:embed="rId5"/>
                      <a:srcRect/>
                      <a:stretch>
                        <a:fillRect/>
                      </a:stretch>
                    </p:blipFill>
                    <p:spPr bwMode="auto">
                      <a:xfrm>
                        <a:off x="505691" y="477540"/>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01937034"/>
              </p:ext>
            </p:extLst>
          </p:nvPr>
        </p:nvGraphicFramePr>
        <p:xfrm>
          <a:off x="505691" y="4638675"/>
          <a:ext cx="7700963" cy="1717675"/>
        </p:xfrm>
        <a:graphic>
          <a:graphicData uri="http://schemas.openxmlformats.org/presentationml/2006/ole">
            <mc:AlternateContent xmlns:mc="http://schemas.openxmlformats.org/markup-compatibility/2006">
              <mc:Choice xmlns:v="urn:schemas-microsoft-com:vml" Requires="v">
                <p:oleObj spid="_x0000_s64541" name="Equation" r:id="rId6" imgW="3644640" imgH="812520" progId="Equation.DSMT4">
                  <p:embed/>
                </p:oleObj>
              </mc:Choice>
              <mc:Fallback>
                <p:oleObj name="Equation" r:id="rId6" imgW="3644640" imgH="812520" progId="Equation.DSMT4">
                  <p:embed/>
                  <p:pic>
                    <p:nvPicPr>
                      <p:cNvPr id="6" name="Object 5"/>
                      <p:cNvPicPr>
                        <a:picLocks noChangeAspect="1" noChangeArrowheads="1"/>
                      </p:cNvPicPr>
                      <p:nvPr/>
                    </p:nvPicPr>
                    <p:blipFill>
                      <a:blip r:embed="rId7"/>
                      <a:srcRect/>
                      <a:stretch>
                        <a:fillRect/>
                      </a:stretch>
                    </p:blipFill>
                    <p:spPr bwMode="auto">
                      <a:xfrm>
                        <a:off x="505691" y="4638675"/>
                        <a:ext cx="7700963" cy="1717675"/>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4116927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913546061"/>
              </p:ext>
            </p:extLst>
          </p:nvPr>
        </p:nvGraphicFramePr>
        <p:xfrm>
          <a:off x="457200" y="190500"/>
          <a:ext cx="7354888" cy="4076700"/>
        </p:xfrm>
        <a:graphic>
          <a:graphicData uri="http://schemas.openxmlformats.org/presentationml/2006/ole">
            <mc:AlternateContent xmlns:mc="http://schemas.openxmlformats.org/markup-compatibility/2006">
              <mc:Choice xmlns:v="urn:schemas-microsoft-com:vml" Requires="v">
                <p:oleObj spid="_x0000_s51372" name="数式" r:id="rId4" imgW="3479760" imgH="1930320" progId="Equation.3">
                  <p:embed/>
                </p:oleObj>
              </mc:Choice>
              <mc:Fallback>
                <p:oleObj name="数式" r:id="rId4" imgW="3479760" imgH="1930320" progId="Equation.3">
                  <p:embed/>
                  <p:pic>
                    <p:nvPicPr>
                      <p:cNvPr id="0" name="Object 4"/>
                      <p:cNvPicPr>
                        <a:picLocks noChangeAspect="1" noChangeArrowheads="1"/>
                      </p:cNvPicPr>
                      <p:nvPr/>
                    </p:nvPicPr>
                    <p:blipFill>
                      <a:blip r:embed="rId5"/>
                      <a:srcRect/>
                      <a:stretch>
                        <a:fillRect/>
                      </a:stretch>
                    </p:blipFill>
                    <p:spPr bwMode="auto">
                      <a:xfrm>
                        <a:off x="457200" y="190500"/>
                        <a:ext cx="7354888"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3424758"/>
              </p:ext>
            </p:extLst>
          </p:nvPr>
        </p:nvGraphicFramePr>
        <p:xfrm>
          <a:off x="705016" y="4094515"/>
          <a:ext cx="5864226" cy="2224938"/>
        </p:xfrm>
        <a:graphic>
          <a:graphicData uri="http://schemas.openxmlformats.org/presentationml/2006/ole">
            <mc:AlternateContent xmlns:mc="http://schemas.openxmlformats.org/markup-compatibility/2006">
              <mc:Choice xmlns:v="urn:schemas-microsoft-com:vml" Requires="v">
                <p:oleObj spid="_x0000_s51373" name="Equation" r:id="rId6" imgW="4216320" imgH="1600200" progId="Equation.DSMT4">
                  <p:embed/>
                </p:oleObj>
              </mc:Choice>
              <mc:Fallback>
                <p:oleObj name="Equation" r:id="rId6" imgW="4216320" imgH="1600200" progId="Equation.DSMT4">
                  <p:embed/>
                  <p:pic>
                    <p:nvPicPr>
                      <p:cNvPr id="0" name="Object 5"/>
                      <p:cNvPicPr>
                        <a:picLocks noChangeAspect="1" noChangeArrowheads="1"/>
                      </p:cNvPicPr>
                      <p:nvPr/>
                    </p:nvPicPr>
                    <p:blipFill>
                      <a:blip r:embed="rId7"/>
                      <a:srcRect/>
                      <a:stretch>
                        <a:fillRect/>
                      </a:stretch>
                    </p:blipFill>
                    <p:spPr bwMode="auto">
                      <a:xfrm>
                        <a:off x="705016" y="4094515"/>
                        <a:ext cx="5864226" cy="2224938"/>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30077954"/>
              </p:ext>
            </p:extLst>
          </p:nvPr>
        </p:nvGraphicFramePr>
        <p:xfrm>
          <a:off x="3943350" y="5900353"/>
          <a:ext cx="1257300" cy="419100"/>
        </p:xfrm>
        <a:graphic>
          <a:graphicData uri="http://schemas.openxmlformats.org/presentationml/2006/ole">
            <mc:AlternateContent xmlns:mc="http://schemas.openxmlformats.org/markup-compatibility/2006">
              <mc:Choice xmlns:v="urn:schemas-microsoft-com:vml" Requires="v">
                <p:oleObj spid="_x0000_s51374" name="Equation" r:id="rId8" imgW="799920" imgH="266400" progId="Equation.DSMT4">
                  <p:embed/>
                </p:oleObj>
              </mc:Choice>
              <mc:Fallback>
                <p:oleObj name="Equation" r:id="rId8" imgW="799920" imgH="266400" progId="Equation.DSMT4">
                  <p:embed/>
                  <p:pic>
                    <p:nvPicPr>
                      <p:cNvPr id="0" name=""/>
                      <p:cNvPicPr/>
                      <p:nvPr/>
                    </p:nvPicPr>
                    <p:blipFill>
                      <a:blip r:embed="rId9"/>
                      <a:stretch>
                        <a:fillRect/>
                      </a:stretch>
                    </p:blipFill>
                    <p:spPr>
                      <a:xfrm>
                        <a:off x="3943350" y="5900353"/>
                        <a:ext cx="1257300" cy="41910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2348992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grpSp>
        <p:nvGrpSpPr>
          <p:cNvPr id="14" name="Group 13"/>
          <p:cNvGrpSpPr/>
          <p:nvPr/>
        </p:nvGrpSpPr>
        <p:grpSpPr>
          <a:xfrm>
            <a:off x="4343400" y="2037694"/>
            <a:ext cx="4800600" cy="4843166"/>
            <a:chOff x="4343400" y="2037694"/>
            <a:chExt cx="4800600" cy="4843166"/>
          </a:xfrm>
        </p:grpSpPr>
        <p:grpSp>
          <p:nvGrpSpPr>
            <p:cNvPr id="10" name="Group 9"/>
            <p:cNvGrpSpPr/>
            <p:nvPr/>
          </p:nvGrpSpPr>
          <p:grpSpPr>
            <a:xfrm>
              <a:off x="4343400" y="2499359"/>
              <a:ext cx="4381500" cy="4381501"/>
              <a:chOff x="4762500" y="1371600"/>
              <a:chExt cx="4381500" cy="4381501"/>
            </a:xfrm>
          </p:grpSpPr>
          <p:pic>
            <p:nvPicPr>
              <p:cNvPr id="52226" name="Picture 2" descr="Ivory Bell Linen Lamp Shade 9x19x12.5 (Spid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0" y="1371600"/>
                <a:ext cx="4381500" cy="438150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V="1">
                <a:off x="6858000" y="1371600"/>
                <a:ext cx="0" cy="609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0" y="1981200"/>
                <a:ext cx="0" cy="3124200"/>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p:cNvCxnSpPr/>
            <p:nvPr/>
          </p:nvCxnSpPr>
          <p:spPr>
            <a:xfrm flipV="1">
              <a:off x="6400800" y="5943600"/>
              <a:ext cx="2480310" cy="6095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72200" y="2037694"/>
              <a:ext cx="533400" cy="461665"/>
            </a:xfrm>
            <a:prstGeom prst="rect">
              <a:avLst/>
            </a:prstGeom>
            <a:noFill/>
          </p:spPr>
          <p:txBody>
            <a:bodyPr wrap="square" rtlCol="0">
              <a:spAutoFit/>
            </a:bodyPr>
            <a:lstStyle/>
            <a:p>
              <a:r>
                <a:rPr lang="en-US" sz="2400" b="1" i="1" dirty="0">
                  <a:latin typeface="+mj-lt"/>
                </a:rPr>
                <a:t>y</a:t>
              </a:r>
            </a:p>
          </p:txBody>
        </p:sp>
        <p:sp>
          <p:nvSpPr>
            <p:cNvPr id="15" name="TextBox 14"/>
            <p:cNvSpPr txBox="1"/>
            <p:nvPr/>
          </p:nvSpPr>
          <p:spPr>
            <a:xfrm>
              <a:off x="8610600" y="5329535"/>
              <a:ext cx="533400" cy="461665"/>
            </a:xfrm>
            <a:prstGeom prst="rect">
              <a:avLst/>
            </a:prstGeom>
            <a:noFill/>
          </p:spPr>
          <p:txBody>
            <a:bodyPr wrap="square" rtlCol="0">
              <a:spAutoFit/>
            </a:bodyPr>
            <a:lstStyle/>
            <a:p>
              <a:r>
                <a:rPr lang="en-US" sz="2400" b="1" i="1" dirty="0">
                  <a:latin typeface="+mj-lt"/>
                </a:rPr>
                <a:t>x</a:t>
              </a:r>
            </a:p>
          </p:txBody>
        </p:sp>
      </p:grpSp>
      <p:sp>
        <p:nvSpPr>
          <p:cNvPr id="17" name="TextBox 16"/>
          <p:cNvSpPr txBox="1"/>
          <p:nvPr/>
        </p:nvSpPr>
        <p:spPr>
          <a:xfrm>
            <a:off x="7543800" y="2891135"/>
            <a:ext cx="10668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i</a:t>
            </a:r>
            <a:r>
              <a:rPr lang="en-US" sz="2400" b="1" i="1" dirty="0">
                <a:latin typeface="+mj-lt"/>
              </a:rPr>
              <a:t>  </a:t>
            </a:r>
            <a:r>
              <a:rPr lang="en-US" sz="2400" b="1" i="1" dirty="0" err="1">
                <a:latin typeface="+mj-lt"/>
              </a:rPr>
              <a:t>y</a:t>
            </a:r>
            <a:r>
              <a:rPr lang="en-US" sz="2400" b="1" i="1" baseline="-25000" dirty="0" err="1">
                <a:latin typeface="+mj-lt"/>
              </a:rPr>
              <a:t>i</a:t>
            </a:r>
            <a:endParaRPr lang="en-US" sz="2400" b="1" i="1" dirty="0">
              <a:latin typeface="+mj-lt"/>
            </a:endParaRPr>
          </a:p>
        </p:txBody>
      </p:sp>
      <p:sp>
        <p:nvSpPr>
          <p:cNvPr id="18" name="TextBox 17"/>
          <p:cNvSpPr txBox="1"/>
          <p:nvPr/>
        </p:nvSpPr>
        <p:spPr>
          <a:xfrm>
            <a:off x="8153400" y="5867400"/>
            <a:ext cx="1066800" cy="461665"/>
          </a:xfrm>
          <a:prstGeom prst="rect">
            <a:avLst/>
          </a:prstGeom>
          <a:noFill/>
        </p:spPr>
        <p:txBody>
          <a:bodyPr wrap="square" rtlCol="0">
            <a:spAutoFit/>
          </a:bodyPr>
          <a:lstStyle/>
          <a:p>
            <a:r>
              <a:rPr lang="en-US" sz="2400" b="1" i="1" dirty="0" err="1">
                <a:latin typeface="+mj-lt"/>
              </a:rPr>
              <a:t>x</a:t>
            </a:r>
            <a:r>
              <a:rPr lang="en-US" sz="2400" b="1" i="1" baseline="-25000" dirty="0" err="1">
                <a:latin typeface="+mj-lt"/>
              </a:rPr>
              <a:t>f</a:t>
            </a:r>
            <a:r>
              <a:rPr lang="en-US" sz="2400" b="1" i="1" dirty="0">
                <a:latin typeface="+mj-lt"/>
              </a:rPr>
              <a:t>  </a:t>
            </a:r>
            <a:r>
              <a:rPr lang="en-US" sz="2400" b="1" i="1" dirty="0" err="1">
                <a:latin typeface="+mj-lt"/>
              </a:rPr>
              <a:t>y</a:t>
            </a:r>
            <a:r>
              <a:rPr lang="en-US" sz="2400" b="1" i="1" baseline="-25000" dirty="0" err="1">
                <a:latin typeface="+mj-lt"/>
              </a:rPr>
              <a:t>f</a:t>
            </a:r>
            <a:endParaRPr lang="en-US" sz="2400" b="1" i="1" dirty="0">
              <a:latin typeface="+mj-l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380363451"/>
              </p:ext>
            </p:extLst>
          </p:nvPr>
        </p:nvGraphicFramePr>
        <p:xfrm>
          <a:off x="477837" y="228600"/>
          <a:ext cx="8132763" cy="4130675"/>
        </p:xfrm>
        <a:graphic>
          <a:graphicData uri="http://schemas.openxmlformats.org/presentationml/2006/ole">
            <mc:AlternateContent xmlns:mc="http://schemas.openxmlformats.org/markup-compatibility/2006">
              <mc:Choice xmlns:v="urn:schemas-microsoft-com:vml" Requires="v">
                <p:oleObj spid="_x0000_s52296" name="Equation" r:id="rId5" imgW="3848040" imgH="1955520" progId="Equation.DSMT4">
                  <p:embed/>
                </p:oleObj>
              </mc:Choice>
              <mc:Fallback>
                <p:oleObj name="Equation" r:id="rId5" imgW="3848040" imgH="1955520" progId="Equation.DSMT4">
                  <p:embed/>
                  <p:pic>
                    <p:nvPicPr>
                      <p:cNvPr id="0" name="Object 5"/>
                      <p:cNvPicPr>
                        <a:picLocks noChangeAspect="1" noChangeArrowheads="1"/>
                      </p:cNvPicPr>
                      <p:nvPr/>
                    </p:nvPicPr>
                    <p:blipFill>
                      <a:blip r:embed="rId6"/>
                      <a:srcRect/>
                      <a:stretch>
                        <a:fillRect/>
                      </a:stretch>
                    </p:blipFill>
                    <p:spPr bwMode="auto">
                      <a:xfrm>
                        <a:off x="477837" y="228600"/>
                        <a:ext cx="8132763"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362200" y="203200"/>
            <a:ext cx="5638800" cy="461665"/>
          </a:xfrm>
          <a:prstGeom prst="rect">
            <a:avLst/>
          </a:prstGeom>
          <a:noFill/>
        </p:spPr>
        <p:txBody>
          <a:bodyPr wrap="square" rtlCol="0">
            <a:spAutoFit/>
          </a:bodyPr>
          <a:lstStyle/>
          <a:p>
            <a:r>
              <a:rPr lang="en-US" sz="2400" dirty="0">
                <a:latin typeface="+mj-lt"/>
              </a:rPr>
              <a:t>Lamp shade shape </a:t>
            </a:r>
            <a:r>
              <a:rPr lang="en-US" sz="2400" i="1" dirty="0">
                <a:latin typeface="+mj-lt"/>
              </a:rPr>
              <a:t>y(x)</a:t>
            </a:r>
          </a:p>
        </p:txBody>
      </p:sp>
    </p:spTree>
    <p:extLst>
      <p:ext uri="{BB962C8B-B14F-4D97-AF65-F5344CB8AC3E}">
        <p14:creationId xmlns:p14="http://schemas.microsoft.com/office/powerpoint/2010/main" val="2052670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84859798"/>
              </p:ext>
            </p:extLst>
          </p:nvPr>
        </p:nvGraphicFramePr>
        <p:xfrm>
          <a:off x="1219200" y="228600"/>
          <a:ext cx="5489575" cy="5996361"/>
        </p:xfrm>
        <a:graphic>
          <a:graphicData uri="http://schemas.openxmlformats.org/presentationml/2006/ole">
            <mc:AlternateContent xmlns:mc="http://schemas.openxmlformats.org/markup-compatibility/2006">
              <mc:Choice xmlns:v="urn:schemas-microsoft-com:vml" Requires="v">
                <p:oleObj spid="_x0000_s53320" name="Equation" r:id="rId4" imgW="3390840" imgH="3708360" progId="Equation.DSMT4">
                  <p:embed/>
                </p:oleObj>
              </mc:Choice>
              <mc:Fallback>
                <p:oleObj name="Equation" r:id="rId4" imgW="3390840" imgH="3708360" progId="Equation.DSMT4">
                  <p:embed/>
                  <p:pic>
                    <p:nvPicPr>
                      <p:cNvPr id="0" name="Object 4"/>
                      <p:cNvPicPr>
                        <a:picLocks noChangeAspect="1" noChangeArrowheads="1"/>
                      </p:cNvPicPr>
                      <p:nvPr/>
                    </p:nvPicPr>
                    <p:blipFill>
                      <a:blip r:embed="rId5"/>
                      <a:srcRect/>
                      <a:stretch>
                        <a:fillRect/>
                      </a:stretch>
                    </p:blipFill>
                    <p:spPr bwMode="auto">
                      <a:xfrm>
                        <a:off x="1219200" y="228600"/>
                        <a:ext cx="5489575" cy="599636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92479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808892" y="2811095"/>
            <a:ext cx="3810000" cy="3810000"/>
          </a:xfrm>
          <a:prstGeom prst="rect">
            <a:avLst/>
          </a:prstGeom>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874816102"/>
              </p:ext>
            </p:extLst>
          </p:nvPr>
        </p:nvGraphicFramePr>
        <p:xfrm>
          <a:off x="3798644" y="2816408"/>
          <a:ext cx="4546600" cy="1524000"/>
        </p:xfrm>
        <a:graphic>
          <a:graphicData uri="http://schemas.openxmlformats.org/presentationml/2006/ole">
            <mc:AlternateContent xmlns:mc="http://schemas.openxmlformats.org/markup-compatibility/2006">
              <mc:Choice xmlns:v="urn:schemas-microsoft-com:vml" Requires="v">
                <p:oleObj spid="_x0000_s62511" name="Equation" r:id="rId5" imgW="2158920" imgH="723600" progId="Equation.DSMT4">
                  <p:embed/>
                </p:oleObj>
              </mc:Choice>
              <mc:Fallback>
                <p:oleObj name="Equation" r:id="rId5" imgW="2158920" imgH="723600" progId="Equation.DSMT4">
                  <p:embed/>
                  <p:pic>
                    <p:nvPicPr>
                      <p:cNvPr id="0" name=""/>
                      <p:cNvPicPr/>
                      <p:nvPr/>
                    </p:nvPicPr>
                    <p:blipFill>
                      <a:blip r:embed="rId6"/>
                      <a:stretch>
                        <a:fillRect/>
                      </a:stretch>
                    </p:blipFill>
                    <p:spPr>
                      <a:xfrm>
                        <a:off x="3798644" y="2816408"/>
                        <a:ext cx="4546600" cy="1524000"/>
                      </a:xfrm>
                      <a:prstGeom prst="rect">
                        <a:avLst/>
                      </a:prstGeom>
                    </p:spPr>
                  </p:pic>
                </p:oleObj>
              </mc:Fallback>
            </mc:AlternateContent>
          </a:graphicData>
        </a:graphic>
      </p:graphicFrame>
      <p:cxnSp>
        <p:nvCxnSpPr>
          <p:cNvPr id="8" name="Straight Arrow Connector 7"/>
          <p:cNvCxnSpPr/>
          <p:nvPr/>
        </p:nvCxnSpPr>
        <p:spPr>
          <a:xfrm flipH="1">
            <a:off x="3276967" y="3578408"/>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Object 6">
            <a:extLst>
              <a:ext uri="{FF2B5EF4-FFF2-40B4-BE49-F238E27FC236}">
                <a16:creationId xmlns:a16="http://schemas.microsoft.com/office/drawing/2014/main" id="{50789F7F-222B-428C-8A86-842DB1D26B96}"/>
              </a:ext>
            </a:extLst>
          </p:cNvPr>
          <p:cNvGraphicFramePr>
            <a:graphicFrameLocks noChangeAspect="1"/>
          </p:cNvGraphicFramePr>
          <p:nvPr>
            <p:extLst>
              <p:ext uri="{D42A27DB-BD31-4B8C-83A1-F6EECF244321}">
                <p14:modId xmlns:p14="http://schemas.microsoft.com/office/powerpoint/2010/main" val="1500894452"/>
              </p:ext>
            </p:extLst>
          </p:nvPr>
        </p:nvGraphicFramePr>
        <p:xfrm>
          <a:off x="314325" y="236905"/>
          <a:ext cx="4552950" cy="1630362"/>
        </p:xfrm>
        <a:graphic>
          <a:graphicData uri="http://schemas.openxmlformats.org/presentationml/2006/ole">
            <mc:AlternateContent xmlns:mc="http://schemas.openxmlformats.org/markup-compatibility/2006">
              <mc:Choice xmlns:v="urn:schemas-microsoft-com:vml" Requires="v">
                <p:oleObj spid="_x0000_s62512" name="Equation" r:id="rId7" imgW="3085920" imgH="1104840" progId="Equation.DSMT4">
                  <p:embed/>
                </p:oleObj>
              </mc:Choice>
              <mc:Fallback>
                <p:oleObj name="Equation" r:id="rId7" imgW="3085920" imgH="1104840" progId="Equation.DSMT4">
                  <p:embed/>
                  <p:pic>
                    <p:nvPicPr>
                      <p:cNvPr id="0" name=""/>
                      <p:cNvPicPr/>
                      <p:nvPr/>
                    </p:nvPicPr>
                    <p:blipFill>
                      <a:blip r:embed="rId8"/>
                      <a:stretch>
                        <a:fillRect/>
                      </a:stretch>
                    </p:blipFill>
                    <p:spPr>
                      <a:xfrm>
                        <a:off x="314325" y="236905"/>
                        <a:ext cx="4552950" cy="163036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D6ACF97-B262-44AB-8356-6777A0E62FB3}"/>
              </a:ext>
            </a:extLst>
          </p:cNvPr>
          <p:cNvGraphicFramePr>
            <a:graphicFrameLocks noChangeAspect="1"/>
          </p:cNvGraphicFramePr>
          <p:nvPr>
            <p:extLst>
              <p:ext uri="{D42A27DB-BD31-4B8C-83A1-F6EECF244321}">
                <p14:modId xmlns:p14="http://schemas.microsoft.com/office/powerpoint/2010/main" val="3823663114"/>
              </p:ext>
            </p:extLst>
          </p:nvPr>
        </p:nvGraphicFramePr>
        <p:xfrm>
          <a:off x="1343025" y="2008188"/>
          <a:ext cx="4400550" cy="533400"/>
        </p:xfrm>
        <a:graphic>
          <a:graphicData uri="http://schemas.openxmlformats.org/presentationml/2006/ole">
            <mc:AlternateContent xmlns:mc="http://schemas.openxmlformats.org/markup-compatibility/2006">
              <mc:Choice xmlns:v="urn:schemas-microsoft-com:vml" Requires="v">
                <p:oleObj spid="_x0000_s62513" name="Equation" r:id="rId9" imgW="2095200" imgH="253800" progId="Equation.DSMT4">
                  <p:embed/>
                </p:oleObj>
              </mc:Choice>
              <mc:Fallback>
                <p:oleObj name="Equation" r:id="rId9" imgW="2095200" imgH="253800" progId="Equation.DSMT4">
                  <p:embed/>
                  <p:pic>
                    <p:nvPicPr>
                      <p:cNvPr id="0" name=""/>
                      <p:cNvPicPr/>
                      <p:nvPr/>
                    </p:nvPicPr>
                    <p:blipFill>
                      <a:blip r:embed="rId10"/>
                      <a:stretch>
                        <a:fillRect/>
                      </a:stretch>
                    </p:blipFill>
                    <p:spPr>
                      <a:xfrm>
                        <a:off x="1343025" y="2008188"/>
                        <a:ext cx="4400550" cy="533400"/>
                      </a:xfrm>
                      <a:prstGeom prst="rect">
                        <a:avLst/>
                      </a:prstGeom>
                    </p:spPr>
                  </p:pic>
                </p:oleObj>
              </mc:Fallback>
            </mc:AlternateContent>
          </a:graphicData>
        </a:graphic>
      </p:graphicFrame>
    </p:spTree>
    <p:extLst>
      <p:ext uri="{BB962C8B-B14F-4D97-AF65-F5344CB8AC3E}">
        <p14:creationId xmlns:p14="http://schemas.microsoft.com/office/powerpoint/2010/main" val="2604151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457200" y="609600"/>
            <a:ext cx="3810000" cy="3810000"/>
          </a:xfrm>
          <a:prstGeom prst="rect">
            <a:avLst/>
          </a:prstGeom>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391050895"/>
              </p:ext>
            </p:extLst>
          </p:nvPr>
        </p:nvGraphicFramePr>
        <p:xfrm>
          <a:off x="3657600" y="1066800"/>
          <a:ext cx="4546600" cy="1524000"/>
        </p:xfrm>
        <a:graphic>
          <a:graphicData uri="http://schemas.openxmlformats.org/presentationml/2006/ole">
            <mc:AlternateContent xmlns:mc="http://schemas.openxmlformats.org/markup-compatibility/2006">
              <mc:Choice xmlns:v="urn:schemas-microsoft-com:vml" Requires="v">
                <p:oleObj spid="_x0000_s65552" name="Equation" r:id="rId5" imgW="2158920" imgH="723600" progId="Equation.DSMT4">
                  <p:embed/>
                </p:oleObj>
              </mc:Choice>
              <mc:Fallback>
                <p:oleObj name="Equation" r:id="rId5" imgW="2158920" imgH="723600" progId="Equation.DSMT4">
                  <p:embed/>
                  <p:pic>
                    <p:nvPicPr>
                      <p:cNvPr id="6" name="Object 5"/>
                      <p:cNvPicPr/>
                      <p:nvPr/>
                    </p:nvPicPr>
                    <p:blipFill>
                      <a:blip r:embed="rId6"/>
                      <a:stretch>
                        <a:fillRect/>
                      </a:stretch>
                    </p:blipFill>
                    <p:spPr>
                      <a:xfrm>
                        <a:off x="3657600" y="1066800"/>
                        <a:ext cx="4546600" cy="1524000"/>
                      </a:xfrm>
                      <a:prstGeom prst="rect">
                        <a:avLst/>
                      </a:prstGeom>
                    </p:spPr>
                  </p:pic>
                </p:oleObj>
              </mc:Fallback>
            </mc:AlternateContent>
          </a:graphicData>
        </a:graphic>
      </p:graphicFrame>
      <p:cxnSp>
        <p:nvCxnSpPr>
          <p:cNvPr id="8" name="Straight Arrow Connector 7"/>
          <p:cNvCxnSpPr/>
          <p:nvPr/>
        </p:nvCxnSpPr>
        <p:spPr>
          <a:xfrm flipH="1">
            <a:off x="3124200" y="1828800"/>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0" name="Object 9">
            <a:extLst>
              <a:ext uri="{FF2B5EF4-FFF2-40B4-BE49-F238E27FC236}">
                <a16:creationId xmlns:a16="http://schemas.microsoft.com/office/drawing/2014/main" id="{ED82148B-3143-4E17-B6BD-FDE6D2F74ECB}"/>
              </a:ext>
            </a:extLst>
          </p:cNvPr>
          <p:cNvGraphicFramePr>
            <a:graphicFrameLocks noChangeAspect="1"/>
          </p:cNvGraphicFramePr>
          <p:nvPr>
            <p:extLst>
              <p:ext uri="{D42A27DB-BD31-4B8C-83A1-F6EECF244321}">
                <p14:modId xmlns:p14="http://schemas.microsoft.com/office/powerpoint/2010/main" val="1093912807"/>
              </p:ext>
            </p:extLst>
          </p:nvPr>
        </p:nvGraphicFramePr>
        <p:xfrm>
          <a:off x="838200" y="4572732"/>
          <a:ext cx="7094538" cy="1736725"/>
        </p:xfrm>
        <a:graphic>
          <a:graphicData uri="http://schemas.openxmlformats.org/presentationml/2006/ole">
            <mc:AlternateContent xmlns:mc="http://schemas.openxmlformats.org/markup-compatibility/2006">
              <mc:Choice xmlns:v="urn:schemas-microsoft-com:vml" Requires="v">
                <p:oleObj spid="_x0000_s65553" name="Equation" r:id="rId7" imgW="3009600" imgH="736560" progId="Equation.DSMT4">
                  <p:embed/>
                </p:oleObj>
              </mc:Choice>
              <mc:Fallback>
                <p:oleObj name="Equation" r:id="rId7" imgW="3009600" imgH="736560" progId="Equation.DSMT4">
                  <p:embed/>
                  <p:pic>
                    <p:nvPicPr>
                      <p:cNvPr id="0" name=""/>
                      <p:cNvPicPr/>
                      <p:nvPr/>
                    </p:nvPicPr>
                    <p:blipFill>
                      <a:blip r:embed="rId8"/>
                      <a:stretch>
                        <a:fillRect/>
                      </a:stretch>
                    </p:blipFill>
                    <p:spPr>
                      <a:xfrm>
                        <a:off x="838200" y="4572732"/>
                        <a:ext cx="7094538" cy="1736725"/>
                      </a:xfrm>
                      <a:prstGeom prst="rect">
                        <a:avLst/>
                      </a:prstGeom>
                    </p:spPr>
                  </p:pic>
                </p:oleObj>
              </mc:Fallback>
            </mc:AlternateContent>
          </a:graphicData>
        </a:graphic>
      </p:graphicFrame>
    </p:spTree>
    <p:extLst>
      <p:ext uri="{BB962C8B-B14F-4D97-AF65-F5344CB8AC3E}">
        <p14:creationId xmlns:p14="http://schemas.microsoft.com/office/powerpoint/2010/main" val="826613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81000" y="457200"/>
            <a:ext cx="7924800" cy="769441"/>
          </a:xfrm>
          <a:prstGeom prst="rect">
            <a:avLst/>
          </a:prstGeom>
          <a:noFill/>
        </p:spPr>
        <p:txBody>
          <a:bodyPr wrap="square" rtlCol="0">
            <a:spAutoFit/>
          </a:bodyPr>
          <a:lstStyle/>
          <a:p>
            <a:r>
              <a:rPr lang="en-US" sz="2400" dirty="0">
                <a:latin typeface="+mj-lt"/>
              </a:rPr>
              <a:t>Another example:</a:t>
            </a:r>
          </a:p>
          <a:p>
            <a:pPr lvl="1"/>
            <a:r>
              <a:rPr lang="en-US" sz="2000" dirty="0">
                <a:latin typeface="+mj-lt"/>
              </a:rPr>
              <a:t>(Courtesy of F. B. Hildebrand, Methods of Applied Mathematics)</a:t>
            </a:r>
          </a:p>
        </p:txBody>
      </p:sp>
      <p:graphicFrame>
        <p:nvGraphicFramePr>
          <p:cNvPr id="6" name="Object 5"/>
          <p:cNvGraphicFramePr>
            <a:graphicFrameLocks noChangeAspect="1"/>
          </p:cNvGraphicFramePr>
          <p:nvPr>
            <p:extLst>
              <p:ext uri="{D42A27DB-BD31-4B8C-83A1-F6EECF244321}">
                <p14:modId xmlns:p14="http://schemas.microsoft.com/office/powerpoint/2010/main" val="3564691710"/>
              </p:ext>
            </p:extLst>
          </p:nvPr>
        </p:nvGraphicFramePr>
        <p:xfrm>
          <a:off x="969963" y="1743075"/>
          <a:ext cx="6443662" cy="4505325"/>
        </p:xfrm>
        <a:graphic>
          <a:graphicData uri="http://schemas.openxmlformats.org/presentationml/2006/ole">
            <mc:AlternateContent xmlns:mc="http://schemas.openxmlformats.org/markup-compatibility/2006">
              <mc:Choice xmlns:v="urn:schemas-microsoft-com:vml" Requires="v">
                <p:oleObj spid="_x0000_s57391" name="数式" r:id="rId4" imgW="3047760" imgH="2133360" progId="Equation.3">
                  <p:embed/>
                </p:oleObj>
              </mc:Choice>
              <mc:Fallback>
                <p:oleObj name="数式" r:id="rId4" imgW="3047760" imgH="2133360" progId="Equation.3">
                  <p:embed/>
                  <p:pic>
                    <p:nvPicPr>
                      <p:cNvPr id="0" name="Object 4"/>
                      <p:cNvPicPr>
                        <a:picLocks noChangeAspect="1" noChangeArrowheads="1"/>
                      </p:cNvPicPr>
                      <p:nvPr/>
                    </p:nvPicPr>
                    <p:blipFill>
                      <a:blip r:embed="rId5"/>
                      <a:srcRect/>
                      <a:stretch>
                        <a:fillRect/>
                      </a:stretch>
                    </p:blipFill>
                    <p:spPr bwMode="auto">
                      <a:xfrm>
                        <a:off x="969963" y="1743075"/>
                        <a:ext cx="6443662"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72252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26429220"/>
              </p:ext>
            </p:extLst>
          </p:nvPr>
        </p:nvGraphicFramePr>
        <p:xfrm>
          <a:off x="304800" y="61970"/>
          <a:ext cx="6400800" cy="2909830"/>
        </p:xfrm>
        <a:graphic>
          <a:graphicData uri="http://schemas.openxmlformats.org/presentationml/2006/ole">
            <mc:AlternateContent xmlns:mc="http://schemas.openxmlformats.org/markup-compatibility/2006">
              <mc:Choice xmlns:v="urn:schemas-microsoft-com:vml" Requires="v">
                <p:oleObj spid="_x0000_s54411" name="数式" r:id="rId4" imgW="3492360" imgH="1587240" progId="Equation.3">
                  <p:embed/>
                </p:oleObj>
              </mc:Choice>
              <mc:Fallback>
                <p:oleObj name="数式" r:id="rId4" imgW="3492360" imgH="1587240" progId="Equation.3">
                  <p:embed/>
                  <p:pic>
                    <p:nvPicPr>
                      <p:cNvPr id="0" name="Object 5"/>
                      <p:cNvPicPr>
                        <a:picLocks noChangeAspect="1" noChangeArrowheads="1"/>
                      </p:cNvPicPr>
                      <p:nvPr/>
                    </p:nvPicPr>
                    <p:blipFill>
                      <a:blip r:embed="rId5"/>
                      <a:srcRect/>
                      <a:stretch>
                        <a:fillRect/>
                      </a:stretch>
                    </p:blipFill>
                    <p:spPr bwMode="auto">
                      <a:xfrm>
                        <a:off x="304800" y="61970"/>
                        <a:ext cx="6400800" cy="290983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63305891"/>
              </p:ext>
            </p:extLst>
          </p:nvPr>
        </p:nvGraphicFramePr>
        <p:xfrm>
          <a:off x="228600" y="2825750"/>
          <a:ext cx="6400800" cy="3727450"/>
        </p:xfrm>
        <a:graphic>
          <a:graphicData uri="http://schemas.openxmlformats.org/presentationml/2006/ole">
            <mc:AlternateContent xmlns:mc="http://schemas.openxmlformats.org/markup-compatibility/2006">
              <mc:Choice xmlns:v="urn:schemas-microsoft-com:vml" Requires="v">
                <p:oleObj spid="_x0000_s54412" name="数式" r:id="rId6" imgW="3314520" imgH="1930320" progId="Equation.3">
                  <p:embed/>
                </p:oleObj>
              </mc:Choice>
              <mc:Fallback>
                <p:oleObj name="数式" r:id="rId6" imgW="3314520" imgH="1930320" progId="Equation.3">
                  <p:embed/>
                  <p:pic>
                    <p:nvPicPr>
                      <p:cNvPr id="0" name="Object 4"/>
                      <p:cNvPicPr>
                        <a:picLocks noChangeAspect="1" noChangeArrowheads="1"/>
                      </p:cNvPicPr>
                      <p:nvPr/>
                    </p:nvPicPr>
                    <p:blipFill>
                      <a:blip r:embed="rId7"/>
                      <a:srcRect/>
                      <a:stretch>
                        <a:fillRect/>
                      </a:stretch>
                    </p:blipFill>
                    <p:spPr bwMode="auto">
                      <a:xfrm>
                        <a:off x="228600" y="2825750"/>
                        <a:ext cx="6400800" cy="3727450"/>
                      </a:xfrm>
                      <a:prstGeom prst="rect">
                        <a:avLst/>
                      </a:prstGeom>
                      <a:noFill/>
                      <a:ln>
                        <a:noFill/>
                      </a:ln>
                    </p:spPr>
                  </p:pic>
                </p:oleObj>
              </mc:Fallback>
            </mc:AlternateContent>
          </a:graphicData>
        </a:graphic>
      </p:graphicFrame>
      <p:sp>
        <p:nvSpPr>
          <p:cNvPr id="7" name="Left Arrow 6"/>
          <p:cNvSpPr/>
          <p:nvPr/>
        </p:nvSpPr>
        <p:spPr>
          <a:xfrm>
            <a:off x="4581427" y="2175922"/>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34000" y="2191882"/>
            <a:ext cx="3657600" cy="461665"/>
          </a:xfrm>
          <a:prstGeom prst="rect">
            <a:avLst/>
          </a:prstGeom>
          <a:noFill/>
        </p:spPr>
        <p:txBody>
          <a:bodyPr wrap="square" rtlCol="0">
            <a:spAutoFit/>
          </a:bodyPr>
          <a:lstStyle/>
          <a:p>
            <a:r>
              <a:rPr lang="en-US" sz="2400" dirty="0">
                <a:latin typeface="+mj-lt"/>
              </a:rPr>
              <a:t>Euler-Lagrange equation</a:t>
            </a:r>
          </a:p>
        </p:txBody>
      </p:sp>
      <p:sp>
        <p:nvSpPr>
          <p:cNvPr id="9" name="Left Arrow 8"/>
          <p:cNvSpPr/>
          <p:nvPr/>
        </p:nvSpPr>
        <p:spPr>
          <a:xfrm>
            <a:off x="4343400" y="5867400"/>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029200" y="5680501"/>
            <a:ext cx="3657600" cy="830997"/>
          </a:xfrm>
          <a:prstGeom prst="rect">
            <a:avLst/>
          </a:prstGeom>
          <a:noFill/>
        </p:spPr>
        <p:txBody>
          <a:bodyPr wrap="square" rtlCol="0">
            <a:spAutoFit/>
          </a:bodyPr>
          <a:lstStyle/>
          <a:p>
            <a:r>
              <a:rPr lang="en-US" sz="2400" dirty="0">
                <a:latin typeface="+mj-lt"/>
              </a:rPr>
              <a:t>Alternate Euler-Lagrange equation</a:t>
            </a:r>
          </a:p>
        </p:txBody>
      </p:sp>
    </p:spTree>
    <p:extLst>
      <p:ext uri="{BB962C8B-B14F-4D97-AF65-F5344CB8AC3E}">
        <p14:creationId xmlns:p14="http://schemas.microsoft.com/office/powerpoint/2010/main" val="419895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a:xfrm>
            <a:off x="6629400" y="6324600"/>
            <a:ext cx="2133600" cy="365125"/>
          </a:xfrm>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1285C6EF-1B52-4364-866D-DBBD55C422AB}"/>
              </a:ext>
            </a:extLst>
          </p:cNvPr>
          <p:cNvPicPr>
            <a:picLocks noChangeAspect="1"/>
          </p:cNvPicPr>
          <p:nvPr/>
        </p:nvPicPr>
        <p:blipFill>
          <a:blip r:embed="rId3"/>
          <a:stretch>
            <a:fillRect/>
          </a:stretch>
        </p:blipFill>
        <p:spPr>
          <a:xfrm>
            <a:off x="304800" y="1371600"/>
            <a:ext cx="8727950" cy="3917880"/>
          </a:xfrm>
          <a:prstGeom prst="rect">
            <a:avLst/>
          </a:prstGeom>
        </p:spPr>
      </p:pic>
      <p:sp>
        <p:nvSpPr>
          <p:cNvPr id="5" name="Right Arrow 4"/>
          <p:cNvSpPr/>
          <p:nvPr/>
        </p:nvSpPr>
        <p:spPr>
          <a:xfrm>
            <a:off x="76200" y="4495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04800" y="304800"/>
            <a:ext cx="8610600" cy="830997"/>
          </a:xfrm>
          <a:prstGeom prst="rect">
            <a:avLst/>
          </a:prstGeom>
          <a:noFill/>
        </p:spPr>
        <p:txBody>
          <a:bodyPr wrap="square" rtlCol="0">
            <a:spAutoFit/>
          </a:bodyPr>
          <a:lstStyle/>
          <a:p>
            <a:r>
              <a:rPr lang="en-US" sz="2400" b="1" dirty="0" err="1">
                <a:latin typeface="+mj-lt"/>
              </a:rPr>
              <a:t>Brachistochrone</a:t>
            </a:r>
            <a:r>
              <a:rPr lang="en-US" sz="2400" b="1" dirty="0">
                <a:latin typeface="+mj-lt"/>
              </a:rPr>
              <a:t> problem:   </a:t>
            </a:r>
            <a:r>
              <a:rPr lang="en-US" sz="2400" dirty="0">
                <a:latin typeface="+mj-lt"/>
              </a:rPr>
              <a:t>(solved by Newton in 1696)</a:t>
            </a:r>
            <a:endParaRPr lang="en-US" sz="2400" b="1" dirty="0">
              <a:latin typeface="+mj-lt"/>
            </a:endParaRPr>
          </a:p>
          <a:p>
            <a:r>
              <a:rPr lang="en-US" sz="2400" b="1" dirty="0">
                <a:latin typeface="+mj-lt"/>
              </a:rPr>
              <a:t>         </a:t>
            </a:r>
            <a:r>
              <a:rPr lang="en-US" dirty="0">
                <a:latin typeface="+mj-lt"/>
                <a:hlinkClick r:id="rId3"/>
              </a:rPr>
              <a:t>http://mathworld.wolfram.com/BrachistochroneProblem.html</a:t>
            </a:r>
            <a:endParaRPr lang="en-US" dirty="0">
              <a:latin typeface="+mj-lt"/>
            </a:endParaRPr>
          </a:p>
        </p:txBody>
      </p:sp>
      <p:sp>
        <p:nvSpPr>
          <p:cNvPr id="6" name="TextBox 5"/>
          <p:cNvSpPr txBox="1"/>
          <p:nvPr/>
        </p:nvSpPr>
        <p:spPr>
          <a:xfrm>
            <a:off x="5943600" y="1600200"/>
            <a:ext cx="2971800" cy="3416320"/>
          </a:xfrm>
          <a:prstGeom prst="rect">
            <a:avLst/>
          </a:prstGeom>
          <a:noFill/>
        </p:spPr>
        <p:txBody>
          <a:bodyPr wrap="square" rtlCol="0">
            <a:spAutoFit/>
          </a:bodyPr>
          <a:lstStyle/>
          <a:p>
            <a:r>
              <a:rPr lang="en-US" sz="2400" dirty="0">
                <a:latin typeface="+mj-lt"/>
              </a:rPr>
              <a:t>A particle of </a:t>
            </a:r>
            <a:r>
              <a:rPr lang="en-US" sz="2400" dirty="0"/>
              <a:t>weight </a:t>
            </a:r>
            <a:r>
              <a:rPr lang="en-US" sz="2400" i="1" dirty="0"/>
              <a:t>mg</a:t>
            </a:r>
            <a:r>
              <a:rPr lang="en-US" sz="2400" dirty="0"/>
              <a:t> travels </a:t>
            </a:r>
            <a:r>
              <a:rPr lang="en-US" sz="2400" dirty="0" err="1"/>
              <a:t>frictionlessly</a:t>
            </a:r>
            <a:r>
              <a:rPr lang="en-US" sz="2400" dirty="0"/>
              <a:t> down a path of shape </a:t>
            </a:r>
            <a:r>
              <a:rPr lang="en-US" sz="2400" i="1" dirty="0"/>
              <a:t>y(x). </a:t>
            </a:r>
            <a:r>
              <a:rPr lang="en-US" sz="2400" dirty="0">
                <a:latin typeface="+mj-lt"/>
              </a:rPr>
              <a:t>What is the shape of the path </a:t>
            </a:r>
            <a:r>
              <a:rPr lang="en-US" sz="2400" i="1" dirty="0">
                <a:latin typeface="+mj-lt"/>
              </a:rPr>
              <a:t>y(x)</a:t>
            </a:r>
            <a:r>
              <a:rPr lang="en-US" sz="2400" dirty="0">
                <a:latin typeface="+mj-lt"/>
              </a:rPr>
              <a:t> that minimizes the  travel time from</a:t>
            </a:r>
          </a:p>
          <a:p>
            <a:r>
              <a:rPr lang="en-US" sz="2400" i="1" dirty="0"/>
              <a:t>y(0)=0 </a:t>
            </a:r>
            <a:r>
              <a:rPr lang="en-US" sz="2400" dirty="0"/>
              <a:t>to </a:t>
            </a:r>
            <a:r>
              <a:rPr lang="en-US" sz="2400" i="1" dirty="0"/>
              <a:t>y(</a:t>
            </a:r>
            <a:r>
              <a:rPr lang="en-US" sz="2400" i="1" dirty="0">
                <a:latin typeface="Symbol" pitchFamily="18" charset="2"/>
              </a:rPr>
              <a:t>p</a:t>
            </a:r>
            <a:r>
              <a:rPr lang="en-US" sz="2400" i="1" dirty="0"/>
              <a:t>)=-</a:t>
            </a:r>
            <a:r>
              <a:rPr lang="en-US" sz="2400" i="1" dirty="0">
                <a:latin typeface="Symbol" pitchFamily="18" charset="2"/>
              </a:rPr>
              <a:t>2</a:t>
            </a:r>
            <a:r>
              <a:rPr lang="en-US" sz="2400" dirty="0">
                <a:latin typeface="+mj-lt"/>
              </a:rPr>
              <a:t> ? </a:t>
            </a:r>
          </a:p>
        </p:txBody>
      </p:sp>
      <p:pic>
        <p:nvPicPr>
          <p:cNvPr id="552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50" y="1516380"/>
            <a:ext cx="55816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6740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70916137"/>
              </p:ext>
            </p:extLst>
          </p:nvPr>
        </p:nvGraphicFramePr>
        <p:xfrm>
          <a:off x="228600" y="139859"/>
          <a:ext cx="6691313" cy="6064635"/>
        </p:xfrm>
        <a:graphic>
          <a:graphicData uri="http://schemas.openxmlformats.org/presentationml/2006/ole">
            <mc:AlternateContent xmlns:mc="http://schemas.openxmlformats.org/markup-compatibility/2006">
              <mc:Choice xmlns:v="urn:schemas-microsoft-com:vml" Requires="v">
                <p:oleObj spid="_x0000_s56431" name="Equation" r:id="rId4" imgW="5168880" imgH="4686120" progId="Equation.DSMT4">
                  <p:embed/>
                </p:oleObj>
              </mc:Choice>
              <mc:Fallback>
                <p:oleObj name="Equation" r:id="rId4" imgW="5168880" imgH="4686120" progId="Equation.DSMT4">
                  <p:embed/>
                  <p:pic>
                    <p:nvPicPr>
                      <p:cNvPr id="0" name="Object 5"/>
                      <p:cNvPicPr>
                        <a:picLocks noChangeAspect="1" noChangeArrowheads="1"/>
                      </p:cNvPicPr>
                      <p:nvPr/>
                    </p:nvPicPr>
                    <p:blipFill>
                      <a:blip r:embed="rId5"/>
                      <a:srcRect/>
                      <a:stretch>
                        <a:fillRect/>
                      </a:stretch>
                    </p:blipFill>
                    <p:spPr bwMode="auto">
                      <a:xfrm>
                        <a:off x="228600" y="139859"/>
                        <a:ext cx="6691313" cy="606463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732264289"/>
              </p:ext>
            </p:extLst>
          </p:nvPr>
        </p:nvGraphicFramePr>
        <p:xfrm>
          <a:off x="4195506" y="2209799"/>
          <a:ext cx="4922336" cy="4329113"/>
        </p:xfrm>
        <a:graphic>
          <a:graphicData uri="http://schemas.openxmlformats.org/presentationml/2006/ole">
            <mc:AlternateContent xmlns:mc="http://schemas.openxmlformats.org/markup-compatibility/2006">
              <mc:Choice xmlns:v="urn:schemas-microsoft-com:vml" Requires="v">
                <p:oleObj spid="_x0000_s56432" name="Equation" r:id="rId6" imgW="4101840" imgH="3606480" progId="Equation.DSMT4">
                  <p:embed/>
                </p:oleObj>
              </mc:Choice>
              <mc:Fallback>
                <p:oleObj name="Equation" r:id="rId6" imgW="4101840" imgH="3606480" progId="Equation.DSMT4">
                  <p:embed/>
                  <p:pic>
                    <p:nvPicPr>
                      <p:cNvPr id="0" name="Object 4"/>
                      <p:cNvPicPr>
                        <a:picLocks noChangeAspect="1" noChangeArrowheads="1"/>
                      </p:cNvPicPr>
                      <p:nvPr/>
                    </p:nvPicPr>
                    <p:blipFill>
                      <a:blip r:embed="rId7"/>
                      <a:srcRect/>
                      <a:stretch>
                        <a:fillRect/>
                      </a:stretch>
                    </p:blipFill>
                    <p:spPr bwMode="auto">
                      <a:xfrm>
                        <a:off x="4195506" y="2209799"/>
                        <a:ext cx="4922336" cy="43291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69523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09673897"/>
              </p:ext>
            </p:extLst>
          </p:nvPr>
        </p:nvGraphicFramePr>
        <p:xfrm>
          <a:off x="771525" y="609600"/>
          <a:ext cx="6869113" cy="4513263"/>
        </p:xfrm>
        <a:graphic>
          <a:graphicData uri="http://schemas.openxmlformats.org/presentationml/2006/ole">
            <mc:AlternateContent xmlns:mc="http://schemas.openxmlformats.org/markup-compatibility/2006">
              <mc:Choice xmlns:v="urn:schemas-microsoft-com:vml" Requires="v">
                <p:oleObj spid="_x0000_s60453" name="数式" r:id="rId4" imgW="3555720" imgH="2336760" progId="Equation.3">
                  <p:embed/>
                </p:oleObj>
              </mc:Choice>
              <mc:Fallback>
                <p:oleObj name="数式" r:id="rId4" imgW="3555720" imgH="2336760" progId="Equation.3">
                  <p:embed/>
                  <p:pic>
                    <p:nvPicPr>
                      <p:cNvPr id="0" name=""/>
                      <p:cNvPicPr>
                        <a:picLocks noChangeAspect="1" noChangeArrowheads="1"/>
                      </p:cNvPicPr>
                      <p:nvPr/>
                    </p:nvPicPr>
                    <p:blipFill>
                      <a:blip r:embed="rId5"/>
                      <a:srcRect/>
                      <a:stretch>
                        <a:fillRect/>
                      </a:stretch>
                    </p:blipFill>
                    <p:spPr bwMode="auto">
                      <a:xfrm>
                        <a:off x="771525" y="609600"/>
                        <a:ext cx="6869113" cy="451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4979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62000" y="3886200"/>
            <a:ext cx="6096000" cy="1905000"/>
            <a:chOff x="762000" y="3886200"/>
            <a:chExt cx="6096000" cy="1905000"/>
          </a:xfrm>
        </p:grpSpPr>
        <p:sp>
          <p:nvSpPr>
            <p:cNvPr id="9" name="Rectangle 8"/>
            <p:cNvSpPr/>
            <p:nvPr/>
          </p:nvSpPr>
          <p:spPr>
            <a:xfrm>
              <a:off x="1295400" y="4419600"/>
              <a:ext cx="3200400" cy="1371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62000" y="3886200"/>
              <a:ext cx="6096000" cy="461665"/>
            </a:xfrm>
            <a:prstGeom prst="rect">
              <a:avLst/>
            </a:prstGeom>
            <a:noFill/>
          </p:spPr>
          <p:txBody>
            <a:bodyPr wrap="square" rtlCol="0">
              <a:spAutoFit/>
            </a:bodyPr>
            <a:lstStyle/>
            <a:p>
              <a:r>
                <a:rPr lang="en-US" sz="2400" dirty="0">
                  <a:latin typeface="+mj-lt"/>
                </a:rPr>
                <a:t>Parametric equations for </a:t>
              </a:r>
              <a:r>
                <a:rPr lang="en-US" sz="2400" dirty="0" err="1">
                  <a:latin typeface="+mj-lt"/>
                </a:rPr>
                <a:t>Brachistochrone</a:t>
              </a:r>
              <a:r>
                <a:rPr lang="en-US" sz="2400" dirty="0">
                  <a:latin typeface="+mj-lt"/>
                </a:rPr>
                <a:t>:</a:t>
              </a:r>
            </a:p>
          </p:txBody>
        </p:sp>
        <p:graphicFrame>
          <p:nvGraphicFramePr>
            <p:cNvPr id="7" name="Object 6"/>
            <p:cNvGraphicFramePr>
              <a:graphicFrameLocks noChangeAspect="1"/>
            </p:cNvGraphicFramePr>
            <p:nvPr/>
          </p:nvGraphicFramePr>
          <p:xfrm>
            <a:off x="1295400" y="4347865"/>
            <a:ext cx="3152775" cy="1425413"/>
          </p:xfrm>
          <a:graphic>
            <a:graphicData uri="http://schemas.openxmlformats.org/presentationml/2006/ole">
              <mc:AlternateContent xmlns:mc="http://schemas.openxmlformats.org/markup-compatibility/2006">
                <mc:Choice xmlns:v="urn:schemas-microsoft-com:vml" Requires="v">
                  <p:oleObj spid="_x0000_s61547" name="数式" r:id="rId4" imgW="952200" imgH="431640" progId="Equation.3">
                    <p:embed/>
                  </p:oleObj>
                </mc:Choice>
                <mc:Fallback>
                  <p:oleObj name="数式" r:id="rId4" imgW="952200" imgH="431640" progId="Equation.3">
                    <p:embed/>
                    <p:pic>
                      <p:nvPicPr>
                        <p:cNvPr id="0" name=""/>
                        <p:cNvPicPr>
                          <a:picLocks noChangeAspect="1" noChangeArrowheads="1"/>
                        </p:cNvPicPr>
                        <p:nvPr/>
                      </p:nvPicPr>
                      <p:blipFill>
                        <a:blip r:embed="rId5"/>
                        <a:srcRect/>
                        <a:stretch>
                          <a:fillRect/>
                        </a:stretch>
                      </p:blipFill>
                      <p:spPr bwMode="auto">
                        <a:xfrm>
                          <a:off x="1295400" y="4347865"/>
                          <a:ext cx="3152775" cy="1425413"/>
                        </a:xfrm>
                        <a:prstGeom prst="rect">
                          <a:avLst/>
                        </a:prstGeom>
                        <a:noFill/>
                        <a:ln>
                          <a:noFill/>
                        </a:ln>
                      </p:spPr>
                    </p:pic>
                  </p:oleObj>
                </mc:Fallback>
              </mc:AlternateContent>
            </a:graphicData>
          </a:graphic>
        </p:graphicFrame>
      </p:grpSp>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nvGraphicFramePr>
        <p:xfrm>
          <a:off x="381000" y="304800"/>
          <a:ext cx="2992437" cy="3262313"/>
        </p:xfrm>
        <a:graphic>
          <a:graphicData uri="http://schemas.openxmlformats.org/presentationml/2006/ole">
            <mc:AlternateContent xmlns:mc="http://schemas.openxmlformats.org/markup-compatibility/2006">
              <mc:Choice xmlns:v="urn:schemas-microsoft-com:vml" Requires="v">
                <p:oleObj spid="_x0000_s61548" name="数式" r:id="rId6" imgW="1549080" imgH="1688760" progId="Equation.3">
                  <p:embed/>
                </p:oleObj>
              </mc:Choice>
              <mc:Fallback>
                <p:oleObj name="数式" r:id="rId6" imgW="1549080" imgH="1688760" progId="Equation.3">
                  <p:embed/>
                  <p:pic>
                    <p:nvPicPr>
                      <p:cNvPr id="0" name=""/>
                      <p:cNvPicPr>
                        <a:picLocks noChangeAspect="1" noChangeArrowheads="1"/>
                      </p:cNvPicPr>
                      <p:nvPr/>
                    </p:nvPicPr>
                    <p:blipFill>
                      <a:blip r:embed="rId7"/>
                      <a:srcRect/>
                      <a:stretch>
                        <a:fillRect/>
                      </a:stretch>
                    </p:blipFill>
                    <p:spPr bwMode="auto">
                      <a:xfrm>
                        <a:off x="381000" y="304800"/>
                        <a:ext cx="2992437"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nvGraphicFramePr>
        <p:xfrm>
          <a:off x="3784600" y="558800"/>
          <a:ext cx="4830763" cy="2740025"/>
        </p:xfrm>
        <a:graphic>
          <a:graphicData uri="http://schemas.openxmlformats.org/presentationml/2006/ole">
            <mc:AlternateContent xmlns:mc="http://schemas.openxmlformats.org/markup-compatibility/2006">
              <mc:Choice xmlns:v="urn:schemas-microsoft-com:vml" Requires="v">
                <p:oleObj spid="_x0000_s61549" name="数式" r:id="rId8" imgW="2501640" imgH="1422360" progId="Equation.3">
                  <p:embed/>
                </p:oleObj>
              </mc:Choice>
              <mc:Fallback>
                <p:oleObj name="数式" r:id="rId8" imgW="2501640" imgH="1422360" progId="Equation.3">
                  <p:embed/>
                  <p:pic>
                    <p:nvPicPr>
                      <p:cNvPr id="0" name=""/>
                      <p:cNvPicPr>
                        <a:picLocks noChangeAspect="1" noChangeArrowheads="1"/>
                      </p:cNvPicPr>
                      <p:nvPr/>
                    </p:nvPicPr>
                    <p:blipFill>
                      <a:blip r:embed="rId9"/>
                      <a:srcRect/>
                      <a:stretch>
                        <a:fillRect/>
                      </a:stretch>
                    </p:blipFill>
                    <p:spPr bwMode="auto">
                      <a:xfrm>
                        <a:off x="3784600" y="558800"/>
                        <a:ext cx="4830763"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657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pic>
        <p:nvPicPr>
          <p:cNvPr id="6" name="Picture 5"/>
          <p:cNvPicPr>
            <a:picLocks noChangeAspect="1"/>
          </p:cNvPicPr>
          <p:nvPr/>
        </p:nvPicPr>
        <p:blipFill>
          <a:blip r:embed="rId3"/>
          <a:stretch>
            <a:fillRect/>
          </a:stretch>
        </p:blipFill>
        <p:spPr>
          <a:xfrm>
            <a:off x="1371600" y="1524000"/>
            <a:ext cx="6400800" cy="3810000"/>
          </a:xfrm>
          <a:prstGeom prst="rect">
            <a:avLst/>
          </a:prstGeom>
        </p:spPr>
      </p:pic>
      <p:sp>
        <p:nvSpPr>
          <p:cNvPr id="7" name="TextBox 6"/>
          <p:cNvSpPr txBox="1"/>
          <p:nvPr/>
        </p:nvSpPr>
        <p:spPr>
          <a:xfrm>
            <a:off x="762000" y="753560"/>
            <a:ext cx="7924800" cy="461665"/>
          </a:xfrm>
          <a:prstGeom prst="rect">
            <a:avLst/>
          </a:prstGeom>
          <a:noFill/>
        </p:spPr>
        <p:txBody>
          <a:bodyPr wrap="square" rtlCol="0">
            <a:spAutoFit/>
          </a:bodyPr>
          <a:lstStyle/>
          <a:p>
            <a:r>
              <a:rPr lang="en-US" sz="2400" dirty="0">
                <a:latin typeface="+mj-lt"/>
              </a:rPr>
              <a:t>plot([theta-sin(theta), cos(theta)-1, theta = 0 .. </a:t>
            </a:r>
            <a:r>
              <a:rPr lang="en-US" sz="2400">
                <a:latin typeface="+mj-lt"/>
              </a:rPr>
              <a:t>Pi])</a:t>
            </a:r>
            <a:endParaRPr lang="en-US" sz="2400" dirty="0">
              <a:latin typeface="+mj-lt"/>
            </a:endParaRPr>
          </a:p>
        </p:txBody>
      </p:sp>
      <p:sp>
        <p:nvSpPr>
          <p:cNvPr id="8" name="TextBox 7"/>
          <p:cNvSpPr txBox="1"/>
          <p:nvPr/>
        </p:nvSpPr>
        <p:spPr>
          <a:xfrm>
            <a:off x="304800" y="304800"/>
            <a:ext cx="8686800" cy="477193"/>
          </a:xfrm>
          <a:prstGeom prst="rect">
            <a:avLst/>
          </a:prstGeom>
          <a:noFill/>
        </p:spPr>
        <p:txBody>
          <a:bodyPr wrap="square" rtlCol="0">
            <a:spAutoFit/>
          </a:bodyPr>
          <a:lstStyle/>
          <a:p>
            <a:r>
              <a:rPr lang="en-US" sz="2400" dirty="0">
                <a:latin typeface="+mj-lt"/>
              </a:rPr>
              <a:t>Parametric plot --</a:t>
            </a:r>
          </a:p>
        </p:txBody>
      </p:sp>
      <p:sp>
        <p:nvSpPr>
          <p:cNvPr id="9" name="TextBox 8"/>
          <p:cNvSpPr txBox="1"/>
          <p:nvPr/>
        </p:nvSpPr>
        <p:spPr>
          <a:xfrm>
            <a:off x="1028700" y="2967335"/>
            <a:ext cx="990600" cy="584775"/>
          </a:xfrm>
          <a:prstGeom prst="rect">
            <a:avLst/>
          </a:prstGeom>
          <a:noFill/>
        </p:spPr>
        <p:txBody>
          <a:bodyPr wrap="square" rtlCol="0">
            <a:spAutoFit/>
          </a:bodyPr>
          <a:lstStyle/>
          <a:p>
            <a:r>
              <a:rPr lang="en-US" sz="3200" b="1" i="1" dirty="0">
                <a:latin typeface="+mj-lt"/>
              </a:rPr>
              <a:t>y</a:t>
            </a:r>
          </a:p>
        </p:txBody>
      </p:sp>
      <p:sp>
        <p:nvSpPr>
          <p:cNvPr id="10" name="TextBox 9"/>
          <p:cNvSpPr txBox="1"/>
          <p:nvPr/>
        </p:nvSpPr>
        <p:spPr>
          <a:xfrm>
            <a:off x="4572000" y="5105400"/>
            <a:ext cx="990600" cy="584775"/>
          </a:xfrm>
          <a:prstGeom prst="rect">
            <a:avLst/>
          </a:prstGeom>
          <a:noFill/>
        </p:spPr>
        <p:txBody>
          <a:bodyPr wrap="square" rtlCol="0">
            <a:spAutoFit/>
          </a:bodyPr>
          <a:lstStyle/>
          <a:p>
            <a:r>
              <a:rPr lang="en-US" sz="3200" b="1" i="1">
                <a:latin typeface="+mj-lt"/>
              </a:rPr>
              <a:t>x</a:t>
            </a:r>
            <a:endParaRPr lang="en-US" sz="3200" b="1" i="1" dirty="0">
              <a:latin typeface="+mj-lt"/>
            </a:endParaRPr>
          </a:p>
        </p:txBody>
      </p:sp>
    </p:spTree>
    <p:extLst>
      <p:ext uri="{BB962C8B-B14F-4D97-AF65-F5344CB8AC3E}">
        <p14:creationId xmlns:p14="http://schemas.microsoft.com/office/powerpoint/2010/main" val="1262255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304800" y="381000"/>
            <a:ext cx="8686800" cy="1569660"/>
          </a:xfrm>
          <a:prstGeom prst="rect">
            <a:avLst/>
          </a:prstGeom>
          <a:noFill/>
        </p:spPr>
        <p:txBody>
          <a:bodyPr wrap="square" rtlCol="0">
            <a:spAutoFit/>
          </a:bodyPr>
          <a:lstStyle/>
          <a:p>
            <a:r>
              <a:rPr lang="en-US" sz="2400" dirty="0">
                <a:latin typeface="+mj-lt"/>
              </a:rPr>
              <a:t>In Chapter 3, the notion of </a:t>
            </a:r>
            <a:r>
              <a:rPr lang="en-US" sz="2400" dirty="0" err="1">
                <a:latin typeface="+mj-lt"/>
              </a:rPr>
              <a:t>Lagrangian</a:t>
            </a:r>
            <a:r>
              <a:rPr lang="en-US" sz="2400" dirty="0">
                <a:latin typeface="+mj-lt"/>
              </a:rPr>
              <a:t> dynamics is developed; reformulating Newton’s laws in terms of minimization of related functions.  In preparation, we need to develop a mathematical tool known as “the calculus of variation”.</a:t>
            </a:r>
          </a:p>
        </p:txBody>
      </p:sp>
      <p:sp>
        <p:nvSpPr>
          <p:cNvPr id="6" name="TextBox 5"/>
          <p:cNvSpPr txBox="1"/>
          <p:nvPr/>
        </p:nvSpPr>
        <p:spPr>
          <a:xfrm>
            <a:off x="1752600" y="2209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225234480"/>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5137"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spTree>
    <p:extLst>
      <p:ext uri="{BB962C8B-B14F-4D97-AF65-F5344CB8AC3E}">
        <p14:creationId xmlns:p14="http://schemas.microsoft.com/office/powerpoint/2010/main" val="171409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6" name="TextBox 5"/>
          <p:cNvSpPr txBox="1"/>
          <p:nvPr/>
        </p:nvSpPr>
        <p:spPr>
          <a:xfrm>
            <a:off x="1735455" y="304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3964699503"/>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6239"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graphicFrame>
        <p:nvGraphicFramePr>
          <p:cNvPr id="8" name="Object 7"/>
          <p:cNvGraphicFramePr>
            <a:graphicFrameLocks noChangeAspect="1"/>
          </p:cNvGraphicFramePr>
          <p:nvPr>
            <p:extLst>
              <p:ext uri="{D42A27DB-BD31-4B8C-83A1-F6EECF244321}">
                <p14:modId xmlns:p14="http://schemas.microsoft.com/office/powerpoint/2010/main" val="2046303644"/>
              </p:ext>
            </p:extLst>
          </p:nvPr>
        </p:nvGraphicFramePr>
        <p:xfrm>
          <a:off x="1755775" y="730250"/>
          <a:ext cx="6029325" cy="1860550"/>
        </p:xfrm>
        <a:graphic>
          <a:graphicData uri="http://schemas.openxmlformats.org/presentationml/2006/ole">
            <mc:AlternateContent xmlns:mc="http://schemas.openxmlformats.org/markup-compatibility/2006">
              <mc:Choice xmlns:v="urn:schemas-microsoft-com:vml" Requires="v">
                <p:oleObj spid="_x0000_s46240" name="数式" r:id="rId7" imgW="2755800" imgH="850680" progId="Equation.3">
                  <p:embed/>
                </p:oleObj>
              </mc:Choice>
              <mc:Fallback>
                <p:oleObj name="数式" r:id="rId7" imgW="2755800" imgH="850680" progId="Equation.3">
                  <p:embed/>
                  <p:pic>
                    <p:nvPicPr>
                      <p:cNvPr id="0" name="Object 6"/>
                      <p:cNvPicPr>
                        <a:picLocks noChangeAspect="1" noChangeArrowheads="1"/>
                      </p:cNvPicPr>
                      <p:nvPr/>
                    </p:nvPicPr>
                    <p:blipFill>
                      <a:blip r:embed="rId8"/>
                      <a:srcRect/>
                      <a:stretch>
                        <a:fillRect/>
                      </a:stretch>
                    </p:blipFill>
                    <p:spPr bwMode="auto">
                      <a:xfrm>
                        <a:off x="1755775" y="730250"/>
                        <a:ext cx="6029325" cy="18605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01794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a:t>
            </a:r>
          </a:p>
        </p:txBody>
      </p:sp>
      <p:graphicFrame>
        <p:nvGraphicFramePr>
          <p:cNvPr id="6" name="Object 5"/>
          <p:cNvGraphicFramePr>
            <a:graphicFrameLocks noChangeAspect="1"/>
          </p:cNvGraphicFramePr>
          <p:nvPr>
            <p:extLst>
              <p:ext uri="{D42A27DB-BD31-4B8C-83A1-F6EECF244321}">
                <p14:modId xmlns:p14="http://schemas.microsoft.com/office/powerpoint/2010/main" val="3785865928"/>
              </p:ext>
            </p:extLst>
          </p:nvPr>
        </p:nvGraphicFramePr>
        <p:xfrm>
          <a:off x="681038" y="606425"/>
          <a:ext cx="7705725" cy="2898775"/>
        </p:xfrm>
        <a:graphic>
          <a:graphicData uri="http://schemas.openxmlformats.org/presentationml/2006/ole">
            <mc:AlternateContent xmlns:mc="http://schemas.openxmlformats.org/markup-compatibility/2006">
              <mc:Choice xmlns:v="urn:schemas-microsoft-com:vml" Requires="v">
                <p:oleObj spid="_x0000_s47264" name="Equation" r:id="rId4" imgW="3644640" imgH="1371600" progId="Equation.DSMT4">
                  <p:embed/>
                </p:oleObj>
              </mc:Choice>
              <mc:Fallback>
                <p:oleObj name="Equation" r:id="rId4" imgW="3644640" imgH="1371600" progId="Equation.DSMT4">
                  <p:embed/>
                  <p:pic>
                    <p:nvPicPr>
                      <p:cNvPr id="0" name="Object 7"/>
                      <p:cNvPicPr>
                        <a:picLocks noChangeAspect="1" noChangeArrowheads="1"/>
                      </p:cNvPicPr>
                      <p:nvPr/>
                    </p:nvPicPr>
                    <p:blipFill>
                      <a:blip r:embed="rId5"/>
                      <a:srcRect/>
                      <a:stretch>
                        <a:fillRect/>
                      </a:stretch>
                    </p:blipFill>
                    <p:spPr bwMode="auto">
                      <a:xfrm>
                        <a:off x="681038" y="606425"/>
                        <a:ext cx="7705725"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1799235187"/>
              </p:ext>
            </p:extLst>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47265" name="数式" r:id="rId7" imgW="1295280" imgH="711000" progId="Equation.3">
                  <p:embed/>
                </p:oleObj>
              </mc:Choice>
              <mc:Fallback>
                <p:oleObj name="数式" r:id="rId7" imgW="1295280" imgH="711000" progId="Equation.3">
                  <p:embed/>
                  <p:pic>
                    <p:nvPicPr>
                      <p:cNvPr id="0" name="Object 5"/>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98130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E76BCE-6794-4BD9-99E5-7DED4DABC9AC}"/>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418E38E0-D855-476A-9F0B-091126E270E7}"/>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7AF19956-7AB6-4428-8778-5569594584D1}"/>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CBC75FF5-3209-42CC-852E-314B4A3DDD24}"/>
              </a:ext>
            </a:extLst>
          </p:cNvPr>
          <p:cNvSpPr txBox="1"/>
          <p:nvPr/>
        </p:nvSpPr>
        <p:spPr>
          <a:xfrm>
            <a:off x="457200" y="152400"/>
            <a:ext cx="8001000" cy="830997"/>
          </a:xfrm>
          <a:prstGeom prst="rect">
            <a:avLst/>
          </a:prstGeom>
          <a:noFill/>
        </p:spPr>
        <p:txBody>
          <a:bodyPr wrap="square" rtlCol="0">
            <a:spAutoFit/>
          </a:bodyPr>
          <a:lstStyle/>
          <a:p>
            <a:r>
              <a:rPr lang="en-US" sz="2400" dirty="0">
                <a:latin typeface="+mj-lt"/>
              </a:rPr>
              <a:t>Difference between minimization of a function V(x) and the minimization in the calculus of variation.</a:t>
            </a:r>
          </a:p>
        </p:txBody>
      </p:sp>
      <p:sp>
        <p:nvSpPr>
          <p:cNvPr id="6" name="TextBox 5">
            <a:extLst>
              <a:ext uri="{FF2B5EF4-FFF2-40B4-BE49-F238E27FC236}">
                <a16:creationId xmlns:a16="http://schemas.microsoft.com/office/drawing/2014/main" id="{308AAC51-D1D4-4A1B-91CB-C005FB2B2BB7}"/>
              </a:ext>
            </a:extLst>
          </p:cNvPr>
          <p:cNvSpPr txBox="1"/>
          <p:nvPr/>
        </p:nvSpPr>
        <p:spPr>
          <a:xfrm>
            <a:off x="457200" y="1295400"/>
            <a:ext cx="8382000" cy="1569660"/>
          </a:xfrm>
          <a:prstGeom prst="rect">
            <a:avLst/>
          </a:prstGeom>
          <a:noFill/>
        </p:spPr>
        <p:txBody>
          <a:bodyPr wrap="square" rtlCol="0">
            <a:spAutoFit/>
          </a:bodyPr>
          <a:lstStyle/>
          <a:p>
            <a:r>
              <a:rPr lang="en-US" sz="2400" dirty="0">
                <a:latin typeface="+mj-lt"/>
              </a:rPr>
              <a:t>Minimization of a function</a:t>
            </a:r>
          </a:p>
          <a:p>
            <a:r>
              <a:rPr lang="en-US" sz="2400" dirty="0">
                <a:latin typeface="+mj-lt"/>
                <a:sym typeface="Wingdings" panose="05000000000000000000" pitchFamily="2" charset="2"/>
              </a:rPr>
              <a:t>Know V(x)      Find 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such that V(x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is a minimum.</a:t>
            </a:r>
          </a:p>
          <a:p>
            <a:endParaRPr lang="en-US" sz="2400" dirty="0">
              <a:latin typeface="+mj-lt"/>
              <a:sym typeface="Wingdings" panose="05000000000000000000" pitchFamily="2" charset="2"/>
            </a:endParaRPr>
          </a:p>
          <a:p>
            <a:r>
              <a:rPr lang="en-US" sz="2400" dirty="0">
                <a:latin typeface="+mj-lt"/>
                <a:sym typeface="Wingdings" panose="05000000000000000000" pitchFamily="2" charset="2"/>
              </a:rPr>
              <a:t>Calculus of variation</a:t>
            </a:r>
            <a:endParaRPr lang="en-US" sz="2400" dirty="0">
              <a:latin typeface="+mj-lt"/>
            </a:endParaRPr>
          </a:p>
        </p:txBody>
      </p:sp>
      <p:graphicFrame>
        <p:nvGraphicFramePr>
          <p:cNvPr id="7" name="Object 6">
            <a:extLst>
              <a:ext uri="{FF2B5EF4-FFF2-40B4-BE49-F238E27FC236}">
                <a16:creationId xmlns:a16="http://schemas.microsoft.com/office/drawing/2014/main" id="{5FEB2679-2DA0-48E9-B891-3956E80ED1DE}"/>
              </a:ext>
            </a:extLst>
          </p:cNvPr>
          <p:cNvGraphicFramePr>
            <a:graphicFrameLocks noChangeAspect="1"/>
          </p:cNvGraphicFramePr>
          <p:nvPr>
            <p:extLst>
              <p:ext uri="{D42A27DB-BD31-4B8C-83A1-F6EECF244321}">
                <p14:modId xmlns:p14="http://schemas.microsoft.com/office/powerpoint/2010/main" val="1925150215"/>
              </p:ext>
            </p:extLst>
          </p:nvPr>
        </p:nvGraphicFramePr>
        <p:xfrm>
          <a:off x="541338" y="2971800"/>
          <a:ext cx="7540625" cy="1169988"/>
        </p:xfrm>
        <a:graphic>
          <a:graphicData uri="http://schemas.openxmlformats.org/presentationml/2006/ole">
            <mc:AlternateContent xmlns:mc="http://schemas.openxmlformats.org/markup-compatibility/2006">
              <mc:Choice xmlns:v="urn:schemas-microsoft-com:vml" Requires="v">
                <p:oleObj spid="_x0000_s67592" name="Equation" r:id="rId4" imgW="2946240" imgH="457200" progId="Equation.DSMT4">
                  <p:embed/>
                </p:oleObj>
              </mc:Choice>
              <mc:Fallback>
                <p:oleObj name="Equation" r:id="rId4" imgW="2946240" imgH="457200" progId="Equation.DSMT4">
                  <p:embed/>
                  <p:pic>
                    <p:nvPicPr>
                      <p:cNvPr id="0" name=""/>
                      <p:cNvPicPr/>
                      <p:nvPr/>
                    </p:nvPicPr>
                    <p:blipFill>
                      <a:blip r:embed="rId5"/>
                      <a:stretch>
                        <a:fillRect/>
                      </a:stretch>
                    </p:blipFill>
                    <p:spPr>
                      <a:xfrm>
                        <a:off x="541338" y="2971800"/>
                        <a:ext cx="7540625" cy="1169988"/>
                      </a:xfrm>
                      <a:prstGeom prst="rect">
                        <a:avLst/>
                      </a:prstGeom>
                    </p:spPr>
                  </p:pic>
                </p:oleObj>
              </mc:Fallback>
            </mc:AlternateContent>
          </a:graphicData>
        </a:graphic>
      </p:graphicFrame>
    </p:spTree>
    <p:extLst>
      <p:ext uri="{BB962C8B-B14F-4D97-AF65-F5344CB8AC3E}">
        <p14:creationId xmlns:p14="http://schemas.microsoft.com/office/powerpoint/2010/main" val="652104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a:t>
            </a:r>
          </a:p>
        </p:txBody>
      </p:sp>
      <p:graphicFrame>
        <p:nvGraphicFramePr>
          <p:cNvPr id="6" name="Object 5"/>
          <p:cNvGraphicFramePr>
            <a:graphicFrameLocks noChangeAspect="1"/>
          </p:cNvGraphicFramePr>
          <p:nvPr/>
        </p:nvGraphicFramePr>
        <p:xfrm>
          <a:off x="681038" y="606425"/>
          <a:ext cx="7705725" cy="2898775"/>
        </p:xfrm>
        <a:graphic>
          <a:graphicData uri="http://schemas.openxmlformats.org/presentationml/2006/ole">
            <mc:AlternateContent xmlns:mc="http://schemas.openxmlformats.org/markup-compatibility/2006">
              <mc:Choice xmlns:v="urn:schemas-microsoft-com:vml" Requires="v">
                <p:oleObj spid="_x0000_s66574" name="Equation" r:id="rId4" imgW="3644640" imgH="1371600" progId="Equation.DSMT4">
                  <p:embed/>
                </p:oleObj>
              </mc:Choice>
              <mc:Fallback>
                <p:oleObj name="Equation" r:id="rId4" imgW="3644640" imgH="1371600" progId="Equation.DSMT4">
                  <p:embed/>
                  <p:pic>
                    <p:nvPicPr>
                      <p:cNvPr id="6" name="Object 5"/>
                      <p:cNvPicPr>
                        <a:picLocks noChangeAspect="1" noChangeArrowheads="1"/>
                      </p:cNvPicPr>
                      <p:nvPr/>
                    </p:nvPicPr>
                    <p:blipFill>
                      <a:blip r:embed="rId5"/>
                      <a:srcRect/>
                      <a:stretch>
                        <a:fillRect/>
                      </a:stretch>
                    </p:blipFill>
                    <p:spPr bwMode="auto">
                      <a:xfrm>
                        <a:off x="681038" y="606425"/>
                        <a:ext cx="7705725"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66575" name="数式" r:id="rId7" imgW="1295280" imgH="711000" progId="Equation.3">
                  <p:embed/>
                </p:oleObj>
              </mc:Choice>
              <mc:Fallback>
                <p:oleObj name="数式" r:id="rId7" imgW="1295280" imgH="711000" progId="Equation.3">
                  <p:embed/>
                  <p:pic>
                    <p:nvPicPr>
                      <p:cNvPr id="7" name="Object 6"/>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71290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46981170"/>
              </p:ext>
            </p:extLst>
          </p:nvPr>
        </p:nvGraphicFramePr>
        <p:xfrm>
          <a:off x="62865" y="800100"/>
          <a:ext cx="2981325" cy="2628900"/>
        </p:xfrm>
        <a:graphic>
          <a:graphicData uri="http://schemas.openxmlformats.org/presentationml/2006/ole">
            <mc:AlternateContent xmlns:mc="http://schemas.openxmlformats.org/markup-compatibility/2006">
              <mc:Choice xmlns:v="urn:schemas-microsoft-com:vml" Requires="v">
                <p:oleObj spid="_x0000_s48275" name="Equation" r:id="rId4" imgW="1409400" imgH="1244520" progId="Equation.DSMT4">
                  <p:embed/>
                </p:oleObj>
              </mc:Choice>
              <mc:Fallback>
                <p:oleObj name="Equation" r:id="rId4" imgW="1409400" imgH="1244520" progId="Equation.DSMT4">
                  <p:embed/>
                  <p:pic>
                    <p:nvPicPr>
                      <p:cNvPr id="0" name="Object 6"/>
                      <p:cNvPicPr>
                        <a:picLocks noChangeAspect="1" noChangeArrowheads="1"/>
                      </p:cNvPicPr>
                      <p:nvPr/>
                    </p:nvPicPr>
                    <p:blipFill>
                      <a:blip r:embed="rId5"/>
                      <a:srcRect/>
                      <a:stretch>
                        <a:fillRect/>
                      </a:stretch>
                    </p:blipFill>
                    <p:spPr bwMode="auto">
                      <a:xfrm>
                        <a:off x="62865" y="800100"/>
                        <a:ext cx="298132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70827"/>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752632126"/>
              </p:ext>
            </p:extLst>
          </p:nvPr>
        </p:nvGraphicFramePr>
        <p:xfrm>
          <a:off x="2971800" y="2881923"/>
          <a:ext cx="5961063" cy="3486150"/>
        </p:xfrm>
        <a:graphic>
          <a:graphicData uri="http://schemas.openxmlformats.org/presentationml/2006/ole">
            <mc:AlternateContent xmlns:mc="http://schemas.openxmlformats.org/markup-compatibility/2006">
              <mc:Choice xmlns:v="urn:schemas-microsoft-com:vml" Requires="v">
                <p:oleObj spid="_x0000_s48276" name="数式" r:id="rId7" imgW="2819160" imgH="1650960" progId="Equation.3">
                  <p:embed/>
                </p:oleObj>
              </mc:Choice>
              <mc:Fallback>
                <p:oleObj name="数式" r:id="rId7" imgW="2819160" imgH="1650960" progId="Equation.3">
                  <p:embed/>
                  <p:pic>
                    <p:nvPicPr>
                      <p:cNvPr id="0" name="Object 4"/>
                      <p:cNvPicPr>
                        <a:picLocks noChangeAspect="1" noChangeArrowheads="1"/>
                      </p:cNvPicPr>
                      <p:nvPr/>
                    </p:nvPicPr>
                    <p:blipFill>
                      <a:blip r:embed="rId8"/>
                      <a:srcRect/>
                      <a:stretch>
                        <a:fillRect/>
                      </a:stretch>
                    </p:blipFill>
                    <p:spPr bwMode="auto">
                      <a:xfrm>
                        <a:off x="2971800" y="2881923"/>
                        <a:ext cx="5961063"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1806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152400" y="93017"/>
            <a:ext cx="8686800" cy="461665"/>
          </a:xfrm>
          <a:prstGeom prst="rect">
            <a:avLst/>
          </a:prstGeom>
          <a:noFill/>
        </p:spPr>
        <p:txBody>
          <a:bodyPr wrap="square" rtlCol="0">
            <a:spAutoFit/>
          </a:bodyPr>
          <a:lstStyle/>
          <a:p>
            <a:pPr algn="ctr"/>
            <a:r>
              <a:rPr lang="en-US" sz="2400" b="1" dirty="0">
                <a:latin typeface="+mj-lt"/>
              </a:rPr>
              <a:t>Calculus of variation example for a pure integral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3680481916"/>
              </p:ext>
            </p:extLst>
          </p:nvPr>
        </p:nvGraphicFramePr>
        <p:xfrm>
          <a:off x="750887" y="550872"/>
          <a:ext cx="7489825" cy="2576513"/>
        </p:xfrm>
        <a:graphic>
          <a:graphicData uri="http://schemas.openxmlformats.org/presentationml/2006/ole">
            <mc:AlternateContent xmlns:mc="http://schemas.openxmlformats.org/markup-compatibility/2006">
              <mc:Choice xmlns:v="urn:schemas-microsoft-com:vml" Requires="v">
                <p:oleObj spid="_x0000_s49302" name="数式" r:id="rId4" imgW="3543120" imgH="1218960" progId="Equation.3">
                  <p:embed/>
                </p:oleObj>
              </mc:Choice>
              <mc:Fallback>
                <p:oleObj name="数式" r:id="rId4" imgW="3543120" imgH="1218960" progId="Equation.3">
                  <p:embed/>
                  <p:pic>
                    <p:nvPicPr>
                      <p:cNvPr id="0" name="Object 5"/>
                      <p:cNvPicPr>
                        <a:picLocks noChangeAspect="1" noChangeArrowheads="1"/>
                      </p:cNvPicPr>
                      <p:nvPr/>
                    </p:nvPicPr>
                    <p:blipFill>
                      <a:blip r:embed="rId5"/>
                      <a:srcRect/>
                      <a:stretch>
                        <a:fillRect/>
                      </a:stretch>
                    </p:blipFill>
                    <p:spPr bwMode="auto">
                      <a:xfrm>
                        <a:off x="750887" y="550872"/>
                        <a:ext cx="7489825" cy="257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08391545"/>
              </p:ext>
            </p:extLst>
          </p:nvPr>
        </p:nvGraphicFramePr>
        <p:xfrm>
          <a:off x="1295400" y="3309938"/>
          <a:ext cx="6278563" cy="3167062"/>
        </p:xfrm>
        <a:graphic>
          <a:graphicData uri="http://schemas.openxmlformats.org/presentationml/2006/ole">
            <mc:AlternateContent xmlns:mc="http://schemas.openxmlformats.org/markup-compatibility/2006">
              <mc:Choice xmlns:v="urn:schemas-microsoft-com:vml" Requires="v">
                <p:oleObj spid="_x0000_s49303" name="数式" r:id="rId6" imgW="2971800" imgH="1498320" progId="Equation.3">
                  <p:embed/>
                </p:oleObj>
              </mc:Choice>
              <mc:Fallback>
                <p:oleObj name="数式" r:id="rId6" imgW="2971800" imgH="1498320" progId="Equation.3">
                  <p:embed/>
                  <p:pic>
                    <p:nvPicPr>
                      <p:cNvPr id="0" name="Object 5"/>
                      <p:cNvPicPr>
                        <a:picLocks noChangeAspect="1" noChangeArrowheads="1"/>
                      </p:cNvPicPr>
                      <p:nvPr/>
                    </p:nvPicPr>
                    <p:blipFill>
                      <a:blip r:embed="rId7"/>
                      <a:srcRect/>
                      <a:stretch>
                        <a:fillRect/>
                      </a:stretch>
                    </p:blipFill>
                    <p:spPr bwMode="auto">
                      <a:xfrm>
                        <a:off x="1295400" y="3309938"/>
                        <a:ext cx="6278563"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8208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8088</TotalTime>
  <Words>866</Words>
  <Application>Microsoft Office PowerPoint</Application>
  <PresentationFormat>On-screen Show (4:3)</PresentationFormat>
  <Paragraphs>161</Paragraphs>
  <Slides>24</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1" baseType="lpstr">
      <vt:lpstr>Arial</vt:lpstr>
      <vt:lpstr>Calibri</vt:lpstr>
      <vt:lpstr>Symbol</vt:lpstr>
      <vt:lpstr>Office Theme</vt:lpstr>
      <vt:lpstr>数式</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374</cp:revision>
  <cp:lastPrinted>2020-09-08T01:45:51Z</cp:lastPrinted>
  <dcterms:created xsi:type="dcterms:W3CDTF">2012-01-10T18:32:24Z</dcterms:created>
  <dcterms:modified xsi:type="dcterms:W3CDTF">2020-09-08T01:46:15Z</dcterms:modified>
</cp:coreProperties>
</file>