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96" r:id="rId2"/>
    <p:sldId id="407" r:id="rId3"/>
    <p:sldId id="405" r:id="rId4"/>
    <p:sldId id="354" r:id="rId5"/>
    <p:sldId id="402" r:id="rId6"/>
    <p:sldId id="406" r:id="rId7"/>
    <p:sldId id="396" r:id="rId8"/>
    <p:sldId id="408" r:id="rId9"/>
    <p:sldId id="409" r:id="rId10"/>
    <p:sldId id="397" r:id="rId11"/>
    <p:sldId id="403" r:id="rId12"/>
    <p:sldId id="398" r:id="rId13"/>
    <p:sldId id="399" r:id="rId14"/>
    <p:sldId id="400" r:id="rId15"/>
    <p:sldId id="401" r:id="rId16"/>
    <p:sldId id="404" r:id="rId17"/>
    <p:sldId id="385" r:id="rId18"/>
    <p:sldId id="386" r:id="rId19"/>
    <p:sldId id="373" r:id="rId20"/>
    <p:sldId id="410" r:id="rId21"/>
    <p:sldId id="374" r:id="rId22"/>
    <p:sldId id="411" r:id="rId23"/>
    <p:sldId id="375" r:id="rId24"/>
    <p:sldId id="376" r:id="rId25"/>
    <p:sldId id="377" r:id="rId26"/>
    <p:sldId id="378" r:id="rId27"/>
    <p:sldId id="379" r:id="rId28"/>
    <p:sldId id="389" r:id="rId29"/>
    <p:sldId id="390" r:id="rId30"/>
    <p:sldId id="391" r:id="rId31"/>
    <p:sldId id="392" r:id="rId32"/>
    <p:sldId id="393" r:id="rId33"/>
    <p:sldId id="394" r:id="rId3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4" autoAdjust="0"/>
    <p:restoredTop sz="94660"/>
  </p:normalViewPr>
  <p:slideViewPr>
    <p:cSldViewPr>
      <p:cViewPr varScale="1">
        <p:scale>
          <a:sx n="77" d="100"/>
          <a:sy n="77" d="100"/>
        </p:scale>
        <p:origin x="161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6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9/11/2020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lecture, we will continue to develop  notions of the calculations of variation and to start to show how they may be applied to classical mechanics.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451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Visualization of the result.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5386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did you do with your bet?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7266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Summary of equations to use.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3826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 is a good idea to remember these equations.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2453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 needing extra information.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8166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to minimize with a constraint.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0815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Applying the equations.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7883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0812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solutions in (almost) convenient form.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219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Summary again.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271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is one homework problem for this lecture.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5281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will now start to apply this mathematics to the physics of motion.    Here we map the variables that will apply.    A is called “action”.   L is called “</a:t>
            </a:r>
            <a:r>
              <a:rPr lang="en-US" dirty="0" err="1"/>
              <a:t>Lagrangian</a:t>
            </a:r>
            <a:r>
              <a:rPr lang="en-US" dirty="0"/>
              <a:t>”.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2413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we will show how Newton’s laws can be written in terms of the </a:t>
            </a:r>
            <a:r>
              <a:rPr lang="en-US" dirty="0" err="1"/>
              <a:t>Lagrangian</a:t>
            </a:r>
            <a:r>
              <a:rPr lang="en-US" dirty="0"/>
              <a:t> formalism.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0776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addition to Euler and Lagrange, we need to thank Hamilton as well.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6981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81826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 we will show that it works with these relationships and then we will justify how this might 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04441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Action is sometimes A and sometimes 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82827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Checking </a:t>
            </a:r>
            <a:r>
              <a:rPr lang="en-US"/>
              <a:t>the minimization.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492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 might be useful to evaluate part (c) first.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858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Summary of the equations we worked out last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553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famous problem.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9795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curve will win the race?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8264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details of the Euler-Lagrange equations.      The green equations look harder.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6767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Calling the integration 2a is very convenient.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5910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Very clever mathematics.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421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1.png"/><Relationship Id="rId4" Type="http://schemas.openxmlformats.org/officeDocument/2006/relationships/hyperlink" Target="http://mathworld.wolfram.com/BrachistochroneProblem.html" TargetMode="External"/><Relationship Id="rId9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0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6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1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0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9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30.wmf"/><Relationship Id="rId4" Type="http://schemas.openxmlformats.org/officeDocument/2006/relationships/oleObject" Target="../embeddings/oleObject22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31.wmf"/><Relationship Id="rId4" Type="http://schemas.openxmlformats.org/officeDocument/2006/relationships/oleObject" Target="../embeddings/oleObject23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32.wmf"/><Relationship Id="rId4" Type="http://schemas.openxmlformats.org/officeDocument/2006/relationships/oleObject" Target="../embeddings/oleObject24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33.wmf"/><Relationship Id="rId4" Type="http://schemas.openxmlformats.org/officeDocument/2006/relationships/oleObject" Target="../embeddings/oleObject25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34.wmf"/><Relationship Id="rId4" Type="http://schemas.openxmlformats.org/officeDocument/2006/relationships/oleObject" Target="../embeddings/oleObject26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3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28.bin"/><Relationship Id="rId5" Type="http://schemas.openxmlformats.org/officeDocument/2006/relationships/image" Target="../media/image35.wmf"/><Relationship Id="rId4" Type="http://schemas.openxmlformats.org/officeDocument/2006/relationships/oleObject" Target="../embeddings/oleObject27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-history.mcs.st-and.ac.uk/Biographies/Hamilton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irishpostalheritagegpo.wordpress.com/2017/06/08/william-rowan-hamilton-irish-mathematician-and-scientist/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4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30.bin"/><Relationship Id="rId5" Type="http://schemas.openxmlformats.org/officeDocument/2006/relationships/image" Target="../media/image39.wmf"/><Relationship Id="rId4" Type="http://schemas.openxmlformats.org/officeDocument/2006/relationships/oleObject" Target="../embeddings/oleObject29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4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41.wmf"/><Relationship Id="rId4" Type="http://schemas.openxmlformats.org/officeDocument/2006/relationships/oleObject" Target="../embeddings/oleObject31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43.wmf"/><Relationship Id="rId4" Type="http://schemas.openxmlformats.org/officeDocument/2006/relationships/oleObject" Target="../embeddings/oleObject3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0940" y="609600"/>
            <a:ext cx="90678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Online or (occasionally) in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Discussion on Lecture 8 – Chap. 3 F &amp; W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Calculus of variation </a:t>
            </a:r>
          </a:p>
          <a:p>
            <a:pPr lvl="2" indent="-45720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Brachistochrone problem</a:t>
            </a:r>
          </a:p>
          <a:p>
            <a:pPr marL="971550" lvl="2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Calculus of variation with constraints</a:t>
            </a:r>
          </a:p>
          <a:p>
            <a:pPr marL="971550" lvl="2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Application to classical mechanics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048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+mj-lt"/>
              </a:rPr>
              <a:t>Brachistochrone</a:t>
            </a:r>
            <a:r>
              <a:rPr lang="en-US" sz="2400" b="1" dirty="0">
                <a:latin typeface="+mj-lt"/>
              </a:rPr>
              <a:t> problem:   </a:t>
            </a:r>
            <a:r>
              <a:rPr lang="en-US" sz="2400" dirty="0">
                <a:latin typeface="+mj-lt"/>
              </a:rPr>
              <a:t>(solved by Newton in 1696)</a:t>
            </a:r>
            <a:endParaRPr lang="en-US" sz="2400" b="1" dirty="0">
              <a:latin typeface="+mj-lt"/>
            </a:endParaRPr>
          </a:p>
          <a:p>
            <a:r>
              <a:rPr lang="en-US" sz="2400" b="1" dirty="0">
                <a:latin typeface="+mj-lt"/>
              </a:rPr>
              <a:t>         </a:t>
            </a:r>
            <a:r>
              <a:rPr lang="en-US" dirty="0">
                <a:latin typeface="+mj-lt"/>
                <a:hlinkClick r:id="rId4"/>
              </a:rPr>
              <a:t>http://mathworld.wolfram.com/BrachistochroneProblem.html</a:t>
            </a:r>
            <a:endParaRPr lang="en-US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600" y="1600200"/>
            <a:ext cx="2971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particle of </a:t>
            </a:r>
            <a:r>
              <a:rPr lang="en-US" sz="2400" dirty="0"/>
              <a:t>weight </a:t>
            </a:r>
            <a:r>
              <a:rPr lang="en-US" sz="2400" i="1" dirty="0"/>
              <a:t>mg</a:t>
            </a:r>
            <a:r>
              <a:rPr lang="en-US" sz="2400" dirty="0"/>
              <a:t> travels </a:t>
            </a:r>
            <a:r>
              <a:rPr lang="en-US" sz="2400" dirty="0" err="1"/>
              <a:t>frictionlessly</a:t>
            </a:r>
            <a:r>
              <a:rPr lang="en-US" sz="2400" dirty="0"/>
              <a:t> down a path of shape </a:t>
            </a:r>
            <a:r>
              <a:rPr lang="en-US" sz="2400" i="1" dirty="0"/>
              <a:t>y(x). </a:t>
            </a:r>
            <a:r>
              <a:rPr lang="en-US" sz="2400" dirty="0">
                <a:latin typeface="+mj-lt"/>
              </a:rPr>
              <a:t>What is the shape of the path </a:t>
            </a:r>
            <a:r>
              <a:rPr lang="en-US" sz="2400" i="1" dirty="0">
                <a:latin typeface="+mj-lt"/>
              </a:rPr>
              <a:t>y(x)</a:t>
            </a:r>
            <a:r>
              <a:rPr lang="en-US" sz="2400" dirty="0">
                <a:latin typeface="+mj-lt"/>
              </a:rPr>
              <a:t> that minimizes the  travel time from</a:t>
            </a:r>
          </a:p>
          <a:p>
            <a:r>
              <a:rPr lang="en-US" sz="2400" i="1" dirty="0"/>
              <a:t>y(0)=0 </a:t>
            </a:r>
            <a:r>
              <a:rPr lang="en-US" sz="2400" dirty="0"/>
              <a:t>to </a:t>
            </a:r>
            <a:r>
              <a:rPr lang="en-US" sz="2400" i="1" dirty="0"/>
              <a:t>y(</a:t>
            </a:r>
            <a:r>
              <a:rPr lang="en-US" sz="2400" i="1" dirty="0">
                <a:latin typeface="Symbol" pitchFamily="18" charset="2"/>
              </a:rPr>
              <a:t>p</a:t>
            </a:r>
            <a:r>
              <a:rPr lang="en-US" sz="2400" i="1" dirty="0"/>
              <a:t>)=-</a:t>
            </a:r>
            <a:r>
              <a:rPr lang="en-US" sz="2400" i="1" dirty="0">
                <a:latin typeface="Symbol" pitchFamily="18" charset="2"/>
              </a:rPr>
              <a:t>2</a:t>
            </a:r>
            <a:r>
              <a:rPr lang="en-US" sz="2400" dirty="0">
                <a:latin typeface="+mj-lt"/>
              </a:rPr>
              <a:t> ? </a:t>
            </a:r>
          </a:p>
        </p:txBody>
      </p:sp>
      <p:pic>
        <p:nvPicPr>
          <p:cNvPr id="552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516380"/>
            <a:ext cx="55816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2D82FBEC-0A55-4F38-B12F-3FE39127BCF6}"/>
              </a:ext>
            </a:extLst>
          </p:cNvPr>
          <p:cNvSpPr/>
          <p:nvPr/>
        </p:nvSpPr>
        <p:spPr>
          <a:xfrm>
            <a:off x="1295400" y="1600200"/>
            <a:ext cx="152400" cy="152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5EF7011-B777-4F12-813F-FD3EEC9D4C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3587503"/>
              </p:ext>
            </p:extLst>
          </p:nvPr>
        </p:nvGraphicFramePr>
        <p:xfrm>
          <a:off x="209550" y="5105401"/>
          <a:ext cx="4870450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28" name="Equation" r:id="rId6" imgW="2641320" imgH="609480" progId="Equation.DSMT4">
                  <p:embed/>
                </p:oleObj>
              </mc:Choice>
              <mc:Fallback>
                <p:oleObj name="Equation" r:id="rId6" imgW="264132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09550" y="5105401"/>
                        <a:ext cx="4870450" cy="1123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509B5A47-5F45-4F2D-9B18-EEB51487B0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2898571"/>
              </p:ext>
            </p:extLst>
          </p:nvPr>
        </p:nvGraphicFramePr>
        <p:xfrm>
          <a:off x="1905000" y="1899412"/>
          <a:ext cx="3510947" cy="95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29" name="Equation" r:id="rId8" imgW="2323800" imgH="634680" progId="Equation.DSMT4">
                  <p:embed/>
                </p:oleObj>
              </mc:Choice>
              <mc:Fallback>
                <p:oleObj name="Equation" r:id="rId8" imgW="232380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905000" y="1899412"/>
                        <a:ext cx="3510947" cy="959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6740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101B69-CC5A-4CF1-8DA2-656A4160F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AB8266-C2D1-46A3-B1F4-B5CB7412D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EB1685-784D-4972-9F2A-E7764D7E7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C61FFD-3738-4BF1-B5F7-3D926B844D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838200"/>
            <a:ext cx="7696200" cy="372107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6ECC33C-1ABA-4EF0-85FB-0F5EB1028E28}"/>
              </a:ext>
            </a:extLst>
          </p:cNvPr>
          <p:cNvSpPr txBox="1"/>
          <p:nvPr/>
        </p:nvSpPr>
        <p:spPr>
          <a:xfrm>
            <a:off x="76200" y="136525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Vote for your favorite path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B1318D-9EC7-4FA4-BF62-250E2A626C3B}"/>
              </a:ext>
            </a:extLst>
          </p:cNvPr>
          <p:cNvSpPr txBox="1"/>
          <p:nvPr/>
        </p:nvSpPr>
        <p:spPr>
          <a:xfrm>
            <a:off x="762000" y="4876800"/>
            <a:ext cx="5715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Which gives the shortest time?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400" dirty="0">
                <a:solidFill>
                  <a:srgbClr val="00B050"/>
                </a:solidFill>
                <a:latin typeface="+mj-lt"/>
              </a:rPr>
              <a:t>Green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400" dirty="0">
                <a:solidFill>
                  <a:srgbClr val="FF0000"/>
                </a:solidFill>
                <a:latin typeface="+mj-lt"/>
              </a:rPr>
              <a:t>Red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400" dirty="0">
                <a:solidFill>
                  <a:srgbClr val="0070C0"/>
                </a:solidFill>
                <a:latin typeface="+mj-lt"/>
              </a:rPr>
              <a:t>Blue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AB5292-0D7D-4B3A-853B-AC63CA78CA0F}"/>
              </a:ext>
            </a:extLst>
          </p:cNvPr>
          <p:cNvSpPr txBox="1"/>
          <p:nvPr/>
        </p:nvSpPr>
        <p:spPr>
          <a:xfrm>
            <a:off x="4495800" y="59819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x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268BBA0-18C5-4B3B-B764-C58792A18478}"/>
              </a:ext>
            </a:extLst>
          </p:cNvPr>
          <p:cNvSpPr txBox="1"/>
          <p:nvPr/>
        </p:nvSpPr>
        <p:spPr>
          <a:xfrm>
            <a:off x="304800" y="26625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22592838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3680831"/>
              </p:ext>
            </p:extLst>
          </p:nvPr>
        </p:nvGraphicFramePr>
        <p:xfrm>
          <a:off x="228600" y="139859"/>
          <a:ext cx="6691313" cy="6064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6" name="Equation" r:id="rId4" imgW="5168880" imgH="4686120" progId="Equation.DSMT4">
                  <p:embed/>
                </p:oleObj>
              </mc:Choice>
              <mc:Fallback>
                <p:oleObj name="Equation" r:id="rId4" imgW="5168880" imgH="4686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39859"/>
                        <a:ext cx="6691313" cy="60646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8589916"/>
              </p:ext>
            </p:extLst>
          </p:nvPr>
        </p:nvGraphicFramePr>
        <p:xfrm>
          <a:off x="4195506" y="2209799"/>
          <a:ext cx="4922336" cy="432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7" name="Equation" r:id="rId6" imgW="4101840" imgH="3606480" progId="Equation.DSMT4">
                  <p:embed/>
                </p:oleObj>
              </mc:Choice>
              <mc:Fallback>
                <p:oleObj name="Equation" r:id="rId6" imgW="4101840" imgH="3606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5506" y="2209799"/>
                        <a:ext cx="4922336" cy="4329113"/>
                      </a:xfrm>
                      <a:prstGeom prst="rect">
                        <a:avLst/>
                      </a:prstGeom>
                      <a:solidFill>
                        <a:srgbClr val="00B050">
                          <a:alpha val="21000"/>
                        </a:srgb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9523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9673897"/>
              </p:ext>
            </p:extLst>
          </p:nvPr>
        </p:nvGraphicFramePr>
        <p:xfrm>
          <a:off x="771525" y="609600"/>
          <a:ext cx="6869113" cy="451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92" name="数式" r:id="rId4" imgW="3555720" imgH="2336760" progId="Equation.3">
                  <p:embed/>
                </p:oleObj>
              </mc:Choice>
              <mc:Fallback>
                <p:oleObj name="数式" r:id="rId4" imgW="3555720" imgH="2336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525" y="609600"/>
                        <a:ext cx="6869113" cy="4513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Arrow: Up 5">
            <a:extLst>
              <a:ext uri="{FF2B5EF4-FFF2-40B4-BE49-F238E27FC236}">
                <a16:creationId xmlns:a16="http://schemas.microsoft.com/office/drawing/2014/main" id="{FBE434B0-621B-481A-ADFA-C9AB987EE211}"/>
              </a:ext>
            </a:extLst>
          </p:cNvPr>
          <p:cNvSpPr/>
          <p:nvPr/>
        </p:nvSpPr>
        <p:spPr>
          <a:xfrm>
            <a:off x="7096919" y="4343400"/>
            <a:ext cx="762000" cy="533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6DC754-E3E5-4B2E-B4E1-D48479AB2403}"/>
              </a:ext>
            </a:extLst>
          </p:cNvPr>
          <p:cNvSpPr txBox="1"/>
          <p:nvPr/>
        </p:nvSpPr>
        <p:spPr>
          <a:xfrm>
            <a:off x="4545496" y="4768761"/>
            <a:ext cx="441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Question – why this choice?</a:t>
            </a:r>
          </a:p>
          <a:p>
            <a:r>
              <a:rPr lang="en-US" sz="2400" dirty="0">
                <a:latin typeface="+mj-lt"/>
              </a:rPr>
              <a:t>Answer – because the answer will be more beautiful. (Be sure that was not my cleverness.)</a:t>
            </a:r>
          </a:p>
        </p:txBody>
      </p:sp>
    </p:spTree>
    <p:extLst>
      <p:ext uri="{BB962C8B-B14F-4D97-AF65-F5344CB8AC3E}">
        <p14:creationId xmlns:p14="http://schemas.microsoft.com/office/powerpoint/2010/main" val="1244979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762000" y="3886200"/>
            <a:ext cx="6096000" cy="1905000"/>
            <a:chOff x="762000" y="3886200"/>
            <a:chExt cx="6096000" cy="1905000"/>
          </a:xfrm>
        </p:grpSpPr>
        <p:sp>
          <p:nvSpPr>
            <p:cNvPr id="9" name="Rectangle 8"/>
            <p:cNvSpPr/>
            <p:nvPr/>
          </p:nvSpPr>
          <p:spPr>
            <a:xfrm>
              <a:off x="1295400" y="4419600"/>
              <a:ext cx="3200400" cy="13716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62000" y="3886200"/>
              <a:ext cx="6096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Parametric equations for </a:t>
              </a:r>
              <a:r>
                <a:rPr lang="en-US" sz="2400" dirty="0" err="1">
                  <a:latin typeface="+mj-lt"/>
                </a:rPr>
                <a:t>Brachistochrone</a:t>
              </a:r>
              <a:r>
                <a:rPr lang="en-US" sz="2400" dirty="0">
                  <a:latin typeface="+mj-lt"/>
                </a:rPr>
                <a:t>:</a:t>
              </a:r>
            </a:p>
          </p:txBody>
        </p:sp>
        <p:graphicFrame>
          <p:nvGraphicFramePr>
            <p:cNvPr id="7" name="Object 6"/>
            <p:cNvGraphicFramePr>
              <a:graphicFrameLocks noChangeAspect="1"/>
            </p:cNvGraphicFramePr>
            <p:nvPr/>
          </p:nvGraphicFramePr>
          <p:xfrm>
            <a:off x="1295400" y="4347865"/>
            <a:ext cx="3152775" cy="1425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108" name="数式" r:id="rId4" imgW="952200" imgH="431640" progId="Equation.3">
                    <p:embed/>
                  </p:oleObj>
                </mc:Choice>
                <mc:Fallback>
                  <p:oleObj name="数式" r:id="rId4" imgW="952200" imgH="431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5400" y="4347865"/>
                          <a:ext cx="3152775" cy="14254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81000" y="304800"/>
          <a:ext cx="2992437" cy="326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09" name="数式" r:id="rId6" imgW="1549080" imgH="1688760" progId="Equation.3">
                  <p:embed/>
                </p:oleObj>
              </mc:Choice>
              <mc:Fallback>
                <p:oleObj name="数式" r:id="rId6" imgW="1549080" imgH="1688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04800"/>
                        <a:ext cx="2992437" cy="326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7861151"/>
              </p:ext>
            </p:extLst>
          </p:nvPr>
        </p:nvGraphicFramePr>
        <p:xfrm>
          <a:off x="4114800" y="563212"/>
          <a:ext cx="4830763" cy="274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10" name="数式" r:id="rId8" imgW="2501640" imgH="1422360" progId="Equation.3">
                  <p:embed/>
                </p:oleObj>
              </mc:Choice>
              <mc:Fallback>
                <p:oleObj name="数式" r:id="rId8" imgW="2501640" imgH="1422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563212"/>
                        <a:ext cx="4830763" cy="2740025"/>
                      </a:xfrm>
                      <a:prstGeom prst="rect">
                        <a:avLst/>
                      </a:prstGeom>
                      <a:solidFill>
                        <a:srgbClr val="7030A0">
                          <a:alpha val="11000"/>
                        </a:srgb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6576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1524000"/>
            <a:ext cx="6400800" cy="3810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62000" y="75356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plot([theta-sin(theta), cos(theta)-1, theta = 0 .. </a:t>
            </a:r>
            <a:r>
              <a:rPr lang="en-US" sz="2400">
                <a:latin typeface="+mj-lt"/>
              </a:rPr>
              <a:t>Pi])</a:t>
            </a:r>
            <a:endParaRPr lang="en-US" sz="24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304800"/>
            <a:ext cx="8686800" cy="477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Parametric plot --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28700" y="2967335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latin typeface="+mj-lt"/>
              </a:rPr>
              <a:t>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0" y="5105400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>
                <a:latin typeface="+mj-lt"/>
              </a:rPr>
              <a:t>x</a:t>
            </a:r>
            <a:endParaRPr lang="en-US" sz="3200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622556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101B69-CC5A-4CF1-8DA2-656A4160F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AB8266-C2D1-46A3-B1F4-B5CB7412D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EB1685-784D-4972-9F2A-E7764D7E7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C61FFD-3738-4BF1-B5F7-3D926B844D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4200" y="222895"/>
            <a:ext cx="5200879" cy="2514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6ECC33C-1ABA-4EF0-85FB-0F5EB1028E28}"/>
              </a:ext>
            </a:extLst>
          </p:cNvPr>
          <p:cNvSpPr txBox="1"/>
          <p:nvPr/>
        </p:nvSpPr>
        <p:spPr>
          <a:xfrm>
            <a:off x="76200" y="136525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Checking the results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AB5FCAD0-9780-406C-9919-2FF78EA4EE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0538654"/>
              </p:ext>
            </p:extLst>
          </p:nvPr>
        </p:nvGraphicFramePr>
        <p:xfrm>
          <a:off x="398670" y="972840"/>
          <a:ext cx="2692400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63" name="Equation" r:id="rId5" imgW="2692080" imgH="1104840" progId="Equation.DSMT4">
                  <p:embed/>
                </p:oleObj>
              </mc:Choice>
              <mc:Fallback>
                <p:oleObj name="Equation" r:id="rId5" imgW="2692080" imgH="110484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EF8633E0-440D-4546-A959-D3704B60C2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8670" y="972840"/>
                        <a:ext cx="2692400" cy="1104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20EC5D21-0E22-4A76-AC9A-287C1A7FB40A}"/>
              </a:ext>
            </a:extLst>
          </p:cNvPr>
          <p:cNvSpPr txBox="1"/>
          <p:nvPr/>
        </p:nvSpPr>
        <p:spPr>
          <a:xfrm>
            <a:off x="838200" y="3276600"/>
            <a:ext cx="601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  <a:latin typeface="+mj-lt"/>
              </a:rPr>
              <a:t>T=infinite</a:t>
            </a:r>
          </a:p>
          <a:p>
            <a:r>
              <a:rPr lang="en-US" sz="2400" b="1" dirty="0">
                <a:solidFill>
                  <a:srgbClr val="FF0000"/>
                </a:solidFill>
                <a:latin typeface="+mj-lt"/>
              </a:rPr>
              <a:t>T=5.2668</a:t>
            </a:r>
          </a:p>
          <a:p>
            <a:r>
              <a:rPr lang="en-US" sz="2400" b="1" dirty="0">
                <a:solidFill>
                  <a:srgbClr val="0070C0"/>
                </a:solidFill>
                <a:latin typeface="+mj-lt"/>
              </a:rPr>
              <a:t>T=4.4429</a:t>
            </a: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30D80080-2E01-4EC1-B506-C1FABA9CF6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2737068"/>
              </p:ext>
            </p:extLst>
          </p:nvPr>
        </p:nvGraphicFramePr>
        <p:xfrm>
          <a:off x="3001963" y="3386138"/>
          <a:ext cx="3694112" cy="1389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64" name="Equation" r:id="rId7" imgW="1180800" imgH="444240" progId="Equation.DSMT4">
                  <p:embed/>
                </p:oleObj>
              </mc:Choice>
              <mc:Fallback>
                <p:oleObj name="Equation" r:id="rId7" imgW="118080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001963" y="3386138"/>
                        <a:ext cx="3694112" cy="1389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8176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201273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the method of calculus of variation --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1950498"/>
              </p:ext>
            </p:extLst>
          </p:nvPr>
        </p:nvGraphicFramePr>
        <p:xfrm>
          <a:off x="695325" y="749300"/>
          <a:ext cx="8434388" cy="338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44" name="Equation" r:id="rId4" imgW="5397480" imgH="2171520" progId="Equation.DSMT4">
                  <p:embed/>
                </p:oleObj>
              </mc:Choice>
              <mc:Fallback>
                <p:oleObj name="Equation" r:id="rId4" imgW="5397480" imgH="2171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" y="749300"/>
                        <a:ext cx="8434388" cy="3389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4738527"/>
              </p:ext>
            </p:extLst>
          </p:nvPr>
        </p:nvGraphicFramePr>
        <p:xfrm>
          <a:off x="716504" y="4197097"/>
          <a:ext cx="7750175" cy="179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45" name="Equation" r:id="rId6" imgW="5206680" imgH="1206360" progId="Equation.DSMT4">
                  <p:embed/>
                </p:oleObj>
              </mc:Choice>
              <mc:Fallback>
                <p:oleObj name="Equation" r:id="rId6" imgW="5206680" imgH="1206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504" y="4197097"/>
                        <a:ext cx="7750175" cy="179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78493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5023534"/>
              </p:ext>
            </p:extLst>
          </p:nvPr>
        </p:nvGraphicFramePr>
        <p:xfrm>
          <a:off x="507380" y="2971800"/>
          <a:ext cx="6278563" cy="203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62" name="Equation" r:id="rId4" imgW="3251160" imgH="1054080" progId="Equation.DSMT4">
                  <p:embed/>
                </p:oleObj>
              </mc:Choice>
              <mc:Fallback>
                <p:oleObj name="Equation" r:id="rId4" imgW="3251160" imgH="1054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380" y="2971800"/>
                        <a:ext cx="6278563" cy="203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7249984"/>
              </p:ext>
            </p:extLst>
          </p:nvPr>
        </p:nvGraphicFramePr>
        <p:xfrm>
          <a:off x="457199" y="284163"/>
          <a:ext cx="7243735" cy="2459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63" name="Equation" r:id="rId6" imgW="3555720" imgH="1206360" progId="Equation.DSMT4">
                  <p:embed/>
                </p:oleObj>
              </mc:Choice>
              <mc:Fallback>
                <p:oleObj name="Equation" r:id="rId6" imgW="3555720" imgH="1206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199" y="284163"/>
                        <a:ext cx="7243735" cy="2459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472583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9100" y="1501081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Determine the shape </a:t>
            </a:r>
            <a:r>
              <a:rPr lang="en-US" sz="2400" i="1" dirty="0">
                <a:latin typeface="+mj-lt"/>
              </a:rPr>
              <a:t>y(x)</a:t>
            </a:r>
            <a:r>
              <a:rPr lang="en-US" sz="2400" dirty="0">
                <a:latin typeface="+mj-lt"/>
              </a:rPr>
              <a:t> of a rope of length L and mass density </a:t>
            </a:r>
            <a:r>
              <a:rPr lang="en-US" sz="2400" dirty="0">
                <a:latin typeface="Symbol" pitchFamily="18" charset="2"/>
              </a:rPr>
              <a:t>r</a:t>
            </a:r>
            <a:r>
              <a:rPr lang="en-US" sz="2400" dirty="0">
                <a:latin typeface="+mj-lt"/>
              </a:rPr>
              <a:t> hanging between two points</a:t>
            </a:r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967335"/>
            <a:ext cx="4933950" cy="299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Oval 5"/>
          <p:cNvSpPr/>
          <p:nvPr/>
        </p:nvSpPr>
        <p:spPr>
          <a:xfrm>
            <a:off x="1600200" y="3043535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324600" y="5710535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81200" y="2803096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x</a:t>
            </a:r>
            <a:r>
              <a:rPr lang="en-US" sz="2400" b="1" i="1" baseline="-25000" dirty="0">
                <a:latin typeface="+mj-lt"/>
              </a:rPr>
              <a:t>1 </a:t>
            </a:r>
            <a:r>
              <a:rPr lang="en-US" sz="2400" b="1" i="1" dirty="0">
                <a:latin typeface="+mj-lt"/>
              </a:rPr>
              <a:t>y</a:t>
            </a:r>
            <a:r>
              <a:rPr lang="en-US" sz="2400" b="1" i="1" baseline="-25000" dirty="0">
                <a:latin typeface="+mj-lt"/>
              </a:rPr>
              <a:t>1</a:t>
            </a:r>
            <a:endParaRPr lang="en-US" sz="2400" b="1" i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29400" y="55581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x</a:t>
            </a:r>
            <a:r>
              <a:rPr lang="en-US" sz="2400" b="1" i="1" baseline="-25000" dirty="0">
                <a:latin typeface="+mj-lt"/>
              </a:rPr>
              <a:t>2 </a:t>
            </a:r>
            <a:r>
              <a:rPr lang="en-US" sz="2400" b="1" i="1" dirty="0">
                <a:latin typeface="+mj-lt"/>
              </a:rPr>
              <a:t>y</a:t>
            </a:r>
            <a:r>
              <a:rPr lang="en-US" sz="2400" b="1" i="1" baseline="-25000" dirty="0">
                <a:latin typeface="+mj-lt"/>
              </a:rPr>
              <a:t>2</a:t>
            </a:r>
            <a:endParaRPr lang="en-US" sz="2400" b="1" i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281285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Another example optimization problem:</a:t>
            </a:r>
          </a:p>
        </p:txBody>
      </p:sp>
    </p:spTree>
    <p:extLst>
      <p:ext uri="{BB962C8B-B14F-4D97-AF65-F5344CB8AC3E}">
        <p14:creationId xmlns:p14="http://schemas.microsoft.com/office/powerpoint/2010/main" val="2436280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CFBBDF-8E65-4A5B-B06C-9460BA3CF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964201-AB07-4FAD-B5BB-4E8EADEB9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DA93A2-E09B-4F1D-981E-8A4E63E04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9E430F-D29F-4D4A-95EB-2EC5BC2E98E3}"/>
              </a:ext>
            </a:extLst>
          </p:cNvPr>
          <p:cNvSpPr txBox="1"/>
          <p:nvPr/>
        </p:nvSpPr>
        <p:spPr>
          <a:xfrm>
            <a:off x="152400" y="304800"/>
            <a:ext cx="8534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Schedule for weekly one-on-one meetings</a:t>
            </a:r>
          </a:p>
          <a:p>
            <a:r>
              <a:rPr lang="en-US" sz="3200" dirty="0"/>
              <a:t> </a:t>
            </a:r>
          </a:p>
          <a:p>
            <a:r>
              <a:rPr lang="en-US" sz="3200" dirty="0"/>
              <a:t>Nick – 11 AM Monday (ED/ST)</a:t>
            </a:r>
          </a:p>
          <a:p>
            <a:r>
              <a:rPr lang="en-US" sz="3200" dirty="0"/>
              <a:t>Tim – 9 AM Tuesday</a:t>
            </a:r>
          </a:p>
          <a:p>
            <a:r>
              <a:rPr lang="en-US" sz="3200" dirty="0"/>
              <a:t>Bamidele – 7 PM Tuesday</a:t>
            </a:r>
          </a:p>
          <a:p>
            <a:r>
              <a:rPr lang="en-US" sz="3200" dirty="0" err="1"/>
              <a:t>Zhi</a:t>
            </a:r>
            <a:r>
              <a:rPr lang="en-US" sz="3200" dirty="0"/>
              <a:t>– 9 PM Tuesday </a:t>
            </a:r>
          </a:p>
          <a:p>
            <a:r>
              <a:rPr lang="en-US" sz="3200" dirty="0"/>
              <a:t>Jeanette – 11 AM Friday </a:t>
            </a:r>
          </a:p>
          <a:p>
            <a:r>
              <a:rPr lang="en-US" sz="3200" dirty="0"/>
              <a:t>Derek – 12 PM Friday</a:t>
            </a: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320359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90A90B-C101-4AFE-8F88-59AD14771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AD817D-3B8C-47C3-BE2C-5FBCD9A1D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BDC571-20AF-4AA3-A835-4974896F4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82E253E-7260-47EF-9B48-B0A294844C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447800"/>
            <a:ext cx="6076950" cy="4572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F71B983-944B-479D-B9C4-0795005FF693}"/>
              </a:ext>
            </a:extLst>
          </p:cNvPr>
          <p:cNvSpPr txBox="1"/>
          <p:nvPr/>
        </p:nvSpPr>
        <p:spPr>
          <a:xfrm>
            <a:off x="304800" y="136525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from internet --</a:t>
            </a:r>
          </a:p>
        </p:txBody>
      </p:sp>
    </p:spTree>
    <p:extLst>
      <p:ext uri="{BB962C8B-B14F-4D97-AF65-F5344CB8AC3E}">
        <p14:creationId xmlns:p14="http://schemas.microsoft.com/office/powerpoint/2010/main" val="41398444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1506935"/>
              </p:ext>
            </p:extLst>
          </p:nvPr>
        </p:nvGraphicFramePr>
        <p:xfrm>
          <a:off x="619125" y="228600"/>
          <a:ext cx="7458075" cy="56705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05" name="数式" r:id="rId4" imgW="2565360" imgH="1955520" progId="Equation.3">
                  <p:embed/>
                </p:oleObj>
              </mc:Choice>
              <mc:Fallback>
                <p:oleObj name="数式" r:id="rId4" imgW="2565360" imgH="19555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125" y="228600"/>
                        <a:ext cx="7458075" cy="56705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H="1" flipV="1">
            <a:off x="2438400" y="5867400"/>
            <a:ext cx="685800" cy="30480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200400" y="5788967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Lagrange multiplier</a:t>
            </a:r>
          </a:p>
        </p:txBody>
      </p:sp>
    </p:spTree>
    <p:extLst>
      <p:ext uri="{BB962C8B-B14F-4D97-AF65-F5344CB8AC3E}">
        <p14:creationId xmlns:p14="http://schemas.microsoft.com/office/powerpoint/2010/main" val="13863507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0ED07F-4242-47C4-BF0D-60FA7E4D2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F0FC14-B71C-490A-A101-939C720CF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E37AF0-F894-4878-95E1-DD9780E8A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8B3CFD-9F7C-41CF-95DC-8E793675EA3A}"/>
              </a:ext>
            </a:extLst>
          </p:cNvPr>
          <p:cNvSpPr txBox="1"/>
          <p:nvPr/>
        </p:nvSpPr>
        <p:spPr>
          <a:xfrm>
            <a:off x="457200" y="228600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Your question -- </a:t>
            </a:r>
            <a:r>
              <a:rPr lang="en-US" sz="2400" dirty="0"/>
              <a:t>what does W=</a:t>
            </a:r>
            <a:r>
              <a:rPr lang="en-US" sz="2400" dirty="0" err="1"/>
              <a:t>E+λL</a:t>
            </a:r>
            <a:r>
              <a:rPr lang="en-US" sz="2400" dirty="0"/>
              <a:t> stand for? 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Comment --    W does not have an obvious physical interpretation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D4B4048-C079-4483-A109-49AE969539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8481561"/>
              </p:ext>
            </p:extLst>
          </p:nvPr>
        </p:nvGraphicFramePr>
        <p:xfrm>
          <a:off x="242047" y="2240340"/>
          <a:ext cx="8659906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42" name="Equation" r:id="rId3" imgW="2336760" imgH="863280" progId="Equation.DSMT4">
                  <p:embed/>
                </p:oleObj>
              </mc:Choice>
              <mc:Fallback>
                <p:oleObj name="Equation" r:id="rId3" imgW="233676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2047" y="2240340"/>
                        <a:ext cx="8659906" cy="3200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74462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9227551"/>
              </p:ext>
            </p:extLst>
          </p:nvPr>
        </p:nvGraphicFramePr>
        <p:xfrm>
          <a:off x="1066800" y="0"/>
          <a:ext cx="6798973" cy="637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28" name="数式" r:id="rId4" imgW="2730240" imgH="2565360" progId="Equation.3">
                  <p:embed/>
                </p:oleObj>
              </mc:Choice>
              <mc:Fallback>
                <p:oleObj name="数式" r:id="rId4" imgW="2730240" imgH="2565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0"/>
                        <a:ext cx="6798973" cy="6370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21484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3363523"/>
              </p:ext>
            </p:extLst>
          </p:nvPr>
        </p:nvGraphicFramePr>
        <p:xfrm>
          <a:off x="381000" y="139700"/>
          <a:ext cx="6356350" cy="633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51" name="数式" r:id="rId4" imgW="2552400" imgH="2552400" progId="Equation.3">
                  <p:embed/>
                </p:oleObj>
              </mc:Choice>
              <mc:Fallback>
                <p:oleObj name="数式" r:id="rId4" imgW="2552400" imgH="255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39700"/>
                        <a:ext cx="6356350" cy="633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6851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4440641"/>
              </p:ext>
            </p:extLst>
          </p:nvPr>
        </p:nvGraphicFramePr>
        <p:xfrm>
          <a:off x="871538" y="1147763"/>
          <a:ext cx="5375275" cy="431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75" name="数式" r:id="rId4" imgW="2158920" imgH="1739880" progId="Equation.3">
                  <p:embed/>
                </p:oleObj>
              </mc:Choice>
              <mc:Fallback>
                <p:oleObj name="数式" r:id="rId4" imgW="2158920" imgH="17398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1538" y="1147763"/>
                        <a:ext cx="5375275" cy="4319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37376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3810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results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887954"/>
              </p:ext>
            </p:extLst>
          </p:nvPr>
        </p:nvGraphicFramePr>
        <p:xfrm>
          <a:off x="519721" y="1271190"/>
          <a:ext cx="8167079" cy="4315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02" name="Equation" r:id="rId4" imgW="6362640" imgH="3365280" progId="Equation.DSMT4">
                  <p:embed/>
                </p:oleObj>
              </mc:Choice>
              <mc:Fallback>
                <p:oleObj name="Equation" r:id="rId4" imgW="6362640" imgH="33652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721" y="1271190"/>
                        <a:ext cx="8167079" cy="43156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56760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7620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Application to particle dynamics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4295400"/>
              </p:ext>
            </p:extLst>
          </p:nvPr>
        </p:nvGraphicFramePr>
        <p:xfrm>
          <a:off x="971550" y="1447800"/>
          <a:ext cx="5581650" cy="4824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22" name="Equation" r:id="rId4" imgW="3124080" imgH="2705040" progId="Equation.DSMT4">
                  <p:embed/>
                </p:oleObj>
              </mc:Choice>
              <mc:Fallback>
                <p:oleObj name="Equation" r:id="rId4" imgW="3124080" imgH="2705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1447800"/>
                        <a:ext cx="5581650" cy="48243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95112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36525"/>
            <a:ext cx="9067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Application to particle dynamics</a:t>
            </a:r>
          </a:p>
          <a:p>
            <a:pPr lvl="1"/>
            <a:r>
              <a:rPr lang="en-US" sz="2400" dirty="0">
                <a:latin typeface="+mj-lt"/>
              </a:rPr>
              <a:t>Hamilton’s principle states that the dynamical trajectory of a system is given by the path that extremizes the action integral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2426875"/>
            <a:ext cx="90677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Simple example: vertical trajectory of particle of mass </a:t>
            </a:r>
            <a:r>
              <a:rPr lang="en-US" sz="2400" i="1" dirty="0">
                <a:latin typeface="+mj-lt"/>
              </a:rPr>
              <a:t>m</a:t>
            </a:r>
            <a:r>
              <a:rPr lang="en-US" sz="2400" dirty="0">
                <a:latin typeface="+mj-lt"/>
              </a:rPr>
              <a:t> subject to constant downward acceleration </a:t>
            </a:r>
            <a:r>
              <a:rPr lang="en-US" sz="2400" i="1" dirty="0">
                <a:latin typeface="+mj-lt"/>
              </a:rPr>
              <a:t>a</a:t>
            </a:r>
            <a:r>
              <a:rPr lang="en-US" sz="2400" dirty="0">
                <a:latin typeface="+mj-lt"/>
              </a:rPr>
              <a:t>=-</a:t>
            </a:r>
            <a:r>
              <a:rPr lang="en-US" sz="2400" i="1" dirty="0">
                <a:latin typeface="+mj-lt"/>
              </a:rPr>
              <a:t>g.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7510093"/>
              </p:ext>
            </p:extLst>
          </p:nvPr>
        </p:nvGraphicFramePr>
        <p:xfrm>
          <a:off x="1143000" y="3519099"/>
          <a:ext cx="5545138" cy="2646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58" name="Equation" r:id="rId4" imgW="2869920" imgH="1371600" progId="Equation.DSMT4">
                  <p:embed/>
                </p:oleObj>
              </mc:Choice>
              <mc:Fallback>
                <p:oleObj name="Equation" r:id="rId4" imgW="2869920" imgH="1371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519099"/>
                        <a:ext cx="5545138" cy="2646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BB9E106-D9D5-4C70-A84E-73D6CD9E15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421589"/>
              </p:ext>
            </p:extLst>
          </p:nvPr>
        </p:nvGraphicFramePr>
        <p:xfrm>
          <a:off x="1518138" y="1336854"/>
          <a:ext cx="5804666" cy="11774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59" name="Equation" r:id="rId6" imgW="3568680" imgH="723600" progId="Equation.DSMT4">
                  <p:embed/>
                </p:oleObj>
              </mc:Choice>
              <mc:Fallback>
                <p:oleObj name="Equation" r:id="rId6" imgW="356868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18138" y="1336854"/>
                        <a:ext cx="5804666" cy="11774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95112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3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7" t="18021" r="4366" b="6885"/>
          <a:stretch/>
        </p:blipFill>
        <p:spPr bwMode="auto">
          <a:xfrm>
            <a:off x="762000" y="838200"/>
            <a:ext cx="76200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228600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hlinkClick r:id="rId4"/>
              </a:rPr>
              <a:t>http://www-history.mcs.st-and.ac.uk/Biographies/Hamilton.html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0527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B0E51E-A700-4881-B8BA-71BCA49A3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7FA871-D730-4279-8D5E-6921DFC78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2C53DE-5CD7-4B3C-990A-F61107F38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25958E-0C69-440C-9990-A6BC5E77E127}"/>
              </a:ext>
            </a:extLst>
          </p:cNvPr>
          <p:cNvSpPr txBox="1"/>
          <p:nvPr/>
        </p:nvSpPr>
        <p:spPr>
          <a:xfrm>
            <a:off x="457200" y="304800"/>
            <a:ext cx="7620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Your questions</a:t>
            </a:r>
          </a:p>
          <a:p>
            <a:r>
              <a:rPr lang="en-US" sz="2400" dirty="0">
                <a:latin typeface="+mj-lt"/>
              </a:rPr>
              <a:t>From Nick –</a:t>
            </a:r>
          </a:p>
          <a:p>
            <a:r>
              <a:rPr lang="en-US" dirty="0"/>
              <a:t>1.   Can you go over the directions for the next assignment? I'm a bit confused as to what you're asking for in parts </a:t>
            </a:r>
            <a:r>
              <a:rPr lang="en-US" dirty="0" err="1"/>
              <a:t>a,b</a:t>
            </a:r>
            <a:r>
              <a:rPr lang="en-US" dirty="0"/>
              <a:t>. </a:t>
            </a:r>
            <a:br>
              <a:rPr lang="en-US" dirty="0"/>
            </a:br>
            <a:r>
              <a:rPr lang="en-US" dirty="0"/>
              <a:t>2.   Can you discuss a little more the setup for the T= integral equation at the top of slide 7? Why are we integrating ds/v?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+mj-lt"/>
              </a:rPr>
              <a:t>3. </a:t>
            </a:r>
            <a:r>
              <a:rPr lang="en-US" altLang="en-US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Also, in the development of the alternative Euler-Lagrange, we get this relationship:                                         Please explain.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Tim –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en-US" dirty="0"/>
              <a:t>On slide 8 you give the quantity inside the brackets as equal to K = 2a.  Did you just do this to make it easier, because in the previous process it would have turned out to be 1/k^2.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endParaRPr lang="en-US" altLang="en-US" dirty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Gao –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dirty="0"/>
              <a:t>About lecture #8, what does W=</a:t>
            </a:r>
            <a:r>
              <a:rPr lang="en-US" dirty="0" err="1"/>
              <a:t>E+λL</a:t>
            </a:r>
            <a:r>
              <a:rPr lang="en-US" dirty="0"/>
              <a:t> stand for (15th page of note)? Thank you.</a:t>
            </a:r>
            <a:endParaRPr lang="en-US" altLang="en-US" dirty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            </a:t>
            </a:r>
            <a:endParaRPr lang="en-US" altLang="en-US" dirty="0">
              <a:latin typeface="Arial" panose="020B0604020202020204" pitchFamily="34" charset="0"/>
            </a:endParaRPr>
          </a:p>
          <a:p>
            <a:endParaRPr lang="en-US" dirty="0">
              <a:latin typeface="+mj-lt"/>
            </a:endParaRPr>
          </a:p>
        </p:txBody>
      </p:sp>
      <p:pic>
        <p:nvPicPr>
          <p:cNvPr id="87042" name="Picture 2" descr="image.png">
            <a:extLst>
              <a:ext uri="{FF2B5EF4-FFF2-40B4-BE49-F238E27FC236}">
                <a16:creationId xmlns:a16="http://schemas.microsoft.com/office/drawing/2014/main" id="{3FEA2F05-734F-4589-AE15-0D63BC83C4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498035"/>
            <a:ext cx="1959852" cy="489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13574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30</a:t>
            </a:fld>
            <a:endParaRPr lang="en-US" dirty="0"/>
          </a:p>
        </p:txBody>
      </p:sp>
      <p:pic>
        <p:nvPicPr>
          <p:cNvPr id="82946" name="Picture 2" descr="http://rjlipton.files.wordpress.com/2011/04/hamilt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066800"/>
            <a:ext cx="8356768" cy="4163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5581452"/>
            <a:ext cx="929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+mj-lt"/>
                <a:hlinkClick r:id="rId4"/>
              </a:rPr>
              <a:t>https://irishpostalheritagegpo.wordpress.com/2017/06/08/william-rowan-hamilton-irish-mathematician-and-scientist/</a:t>
            </a:r>
            <a:endParaRPr lang="en-US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565271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153288"/>
              </p:ext>
            </p:extLst>
          </p:nvPr>
        </p:nvGraphicFramePr>
        <p:xfrm>
          <a:off x="990600" y="381000"/>
          <a:ext cx="5251451" cy="132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04" name="数式" r:id="rId4" imgW="2717640" imgH="685800" progId="Equation.3">
                  <p:embed/>
                </p:oleObj>
              </mc:Choice>
              <mc:Fallback>
                <p:oleObj name="数式" r:id="rId4" imgW="271764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81000"/>
                        <a:ext cx="5251451" cy="1322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2971800" y="1447800"/>
            <a:ext cx="228600" cy="9906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057400" y="2362200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Kinetic energy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3733800" y="1371600"/>
            <a:ext cx="838200" cy="8382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191000" y="220980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Potential energy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0240603"/>
              </p:ext>
            </p:extLst>
          </p:nvPr>
        </p:nvGraphicFramePr>
        <p:xfrm>
          <a:off x="433429" y="3136861"/>
          <a:ext cx="8253371" cy="336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05" name="Equation" r:id="rId6" imgW="5321160" imgH="2171520" progId="Equation.DSMT4">
                  <p:embed/>
                </p:oleObj>
              </mc:Choice>
              <mc:Fallback>
                <p:oleObj name="Equation" r:id="rId6" imgW="5321160" imgH="2171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429" y="3136861"/>
                        <a:ext cx="8253371" cy="3360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6999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0158227"/>
              </p:ext>
            </p:extLst>
          </p:nvPr>
        </p:nvGraphicFramePr>
        <p:xfrm>
          <a:off x="990600" y="336946"/>
          <a:ext cx="7880973" cy="590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28" name="Equation" r:id="rId4" imgW="4444920" imgH="3340080" progId="Equation.DSMT4">
                  <p:embed/>
                </p:oleObj>
              </mc:Choice>
              <mc:Fallback>
                <p:oleObj name="Equation" r:id="rId4" imgW="4444920" imgH="334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36946"/>
                        <a:ext cx="7880973" cy="5907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5324240"/>
              </p:ext>
            </p:extLst>
          </p:nvPr>
        </p:nvGraphicFramePr>
        <p:xfrm>
          <a:off x="4403413" y="5334000"/>
          <a:ext cx="4299573" cy="8148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29" name="数式" r:id="rId6" imgW="1269720" imgH="241200" progId="Equation.3">
                  <p:embed/>
                </p:oleObj>
              </mc:Choice>
              <mc:Fallback>
                <p:oleObj name="数式" r:id="rId6" imgW="12697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3413" y="5334000"/>
                        <a:ext cx="4299573" cy="8148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97006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9661739"/>
              </p:ext>
            </p:extLst>
          </p:nvPr>
        </p:nvGraphicFramePr>
        <p:xfrm>
          <a:off x="914400" y="517080"/>
          <a:ext cx="7315200" cy="58238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01" name="Equation" r:id="rId4" imgW="5346360" imgH="4267080" progId="Equation.DSMT4">
                  <p:embed/>
                </p:oleObj>
              </mc:Choice>
              <mc:Fallback>
                <p:oleObj name="Equation" r:id="rId4" imgW="5346360" imgH="4267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17080"/>
                        <a:ext cx="7315200" cy="58238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val 5"/>
          <p:cNvSpPr/>
          <p:nvPr/>
        </p:nvSpPr>
        <p:spPr>
          <a:xfrm>
            <a:off x="3276600" y="5334000"/>
            <a:ext cx="2667000" cy="60960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45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E7EB0E5-29C4-4DCA-B39B-67238B8C64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371600"/>
            <a:ext cx="8727950" cy="3917880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0" y="48006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57CD7BA-678A-4074-B1A8-6C9AEEA2F8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36525"/>
            <a:ext cx="8297420" cy="6449883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4077DE-CA3C-490B-894A-6EEFCEBE6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B6596E-CFBD-4ACF-BCFA-D1E69DF5C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020087-AD36-4C6E-9A2C-B04D8EE72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962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BB18CB-DD6C-4C0A-930D-7E4A21E49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1D0C20-97D5-4BDF-BC11-563DCE4E7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947B59-4C77-47D9-81FC-9707982C8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FA1086-F5E6-4735-A03D-A55455DC9D8D}"/>
              </a:ext>
            </a:extLst>
          </p:cNvPr>
          <p:cNvSpPr txBox="1"/>
          <p:nvPr/>
        </p:nvSpPr>
        <p:spPr>
          <a:xfrm>
            <a:off x="228600" y="2286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Your question  -- please explain HW 6 a little better.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5CA99C9-7607-429A-8273-A4C46DD207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1077476"/>
              </p:ext>
            </p:extLst>
          </p:nvPr>
        </p:nvGraphicFramePr>
        <p:xfrm>
          <a:off x="328613" y="1066800"/>
          <a:ext cx="8815387" cy="30321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83" name="Equation" r:id="rId3" imgW="5092560" imgH="1752480" progId="Equation.DSMT4">
                  <p:embed/>
                </p:oleObj>
              </mc:Choice>
              <mc:Fallback>
                <p:oleObj name="Equation" r:id="rId3" imgW="5092560" imgH="1752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8613" y="1066800"/>
                        <a:ext cx="8815387" cy="30321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420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6429220"/>
              </p:ext>
            </p:extLst>
          </p:nvPr>
        </p:nvGraphicFramePr>
        <p:xfrm>
          <a:off x="304800" y="61970"/>
          <a:ext cx="6400800" cy="2909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94" name="数式" r:id="rId4" imgW="3492360" imgH="1587240" progId="Equation.3">
                  <p:embed/>
                </p:oleObj>
              </mc:Choice>
              <mc:Fallback>
                <p:oleObj name="数式" r:id="rId4" imgW="3492360" imgH="1587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61970"/>
                        <a:ext cx="6400800" cy="29098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3305891"/>
              </p:ext>
            </p:extLst>
          </p:nvPr>
        </p:nvGraphicFramePr>
        <p:xfrm>
          <a:off x="228600" y="2825750"/>
          <a:ext cx="6400800" cy="372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95" name="数式" r:id="rId6" imgW="3314520" imgH="1930320" progId="Equation.3">
                  <p:embed/>
                </p:oleObj>
              </mc:Choice>
              <mc:Fallback>
                <p:oleObj name="数式" r:id="rId6" imgW="3314520" imgH="1930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825750"/>
                        <a:ext cx="6400800" cy="372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Left Arrow 6"/>
          <p:cNvSpPr/>
          <p:nvPr/>
        </p:nvSpPr>
        <p:spPr>
          <a:xfrm>
            <a:off x="4581427" y="2175922"/>
            <a:ext cx="533400" cy="457200"/>
          </a:xfrm>
          <a:prstGeom prst="lef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0" y="2191882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Euler-Lagrange equation</a:t>
            </a:r>
          </a:p>
        </p:txBody>
      </p:sp>
      <p:sp>
        <p:nvSpPr>
          <p:cNvPr id="9" name="Left Arrow 8"/>
          <p:cNvSpPr/>
          <p:nvPr/>
        </p:nvSpPr>
        <p:spPr>
          <a:xfrm>
            <a:off x="4343400" y="5867400"/>
            <a:ext cx="533400" cy="457200"/>
          </a:xfrm>
          <a:prstGeom prst="lef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029200" y="5680501"/>
            <a:ext cx="365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Alternate Euler-Lagrange equation</a:t>
            </a:r>
          </a:p>
        </p:txBody>
      </p:sp>
    </p:spTree>
    <p:extLst>
      <p:ext uri="{BB962C8B-B14F-4D97-AF65-F5344CB8AC3E}">
        <p14:creationId xmlns:p14="http://schemas.microsoft.com/office/powerpoint/2010/main" val="4198951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15908A-2A33-4734-8840-D87DDC306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DEFEC0-A0FA-49E1-A807-1FBEFD59D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F199D5-62D5-4E22-AE9D-09FC7E315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D935D1-E95E-4F33-9B2F-8E90768F41D1}"/>
              </a:ext>
            </a:extLst>
          </p:cNvPr>
          <p:cNvSpPr txBox="1"/>
          <p:nvPr/>
        </p:nvSpPr>
        <p:spPr>
          <a:xfrm>
            <a:off x="381000" y="228600"/>
            <a:ext cx="7620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+mj-lt"/>
              </a:rPr>
              <a:t>Your question – </a:t>
            </a:r>
            <a:r>
              <a:rPr lang="en-US" altLang="en-US" sz="24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Also, in the development of the alternative Euler-Lagrange, we get this relationship:                                      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dirty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Please explain.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dirty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</p:txBody>
      </p:sp>
      <p:pic>
        <p:nvPicPr>
          <p:cNvPr id="6" name="Picture 2" descr="image.png">
            <a:extLst>
              <a:ext uri="{FF2B5EF4-FFF2-40B4-BE49-F238E27FC236}">
                <a16:creationId xmlns:a16="http://schemas.microsoft.com/office/drawing/2014/main" id="{54B8B817-7937-47CC-9384-EB85E92B2E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194623"/>
            <a:ext cx="2982436" cy="745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BD4515D4-14F2-480F-833C-32973CE618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0018497"/>
              </p:ext>
            </p:extLst>
          </p:nvPr>
        </p:nvGraphicFramePr>
        <p:xfrm>
          <a:off x="332822" y="2162741"/>
          <a:ext cx="8797926" cy="246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02" name="Equation" r:id="rId4" imgW="4800600" imgH="1346040" progId="Equation.DSMT4">
                  <p:embed/>
                </p:oleObj>
              </mc:Choice>
              <mc:Fallback>
                <p:oleObj name="Equation" r:id="rId4" imgW="4800600" imgH="134604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822" y="2162741"/>
                        <a:ext cx="8797926" cy="2468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3986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FB73A8-7BF3-4A9D-AB1D-F9A01FAB5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9/11/2020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F2FF06-21B3-400D-A8CB-AEC63A4F3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3C4D-D8F2-498B-93A8-A317A085D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9F6F2A7-28E0-4B60-B02E-E8B66A732F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3469429"/>
              </p:ext>
            </p:extLst>
          </p:nvPr>
        </p:nvGraphicFramePr>
        <p:xfrm>
          <a:off x="914400" y="1295400"/>
          <a:ext cx="6392862" cy="3719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26" name="Equation" r:id="rId3" imgW="6393087" imgH="3718782" progId="Equation.DSMT4">
                  <p:embed/>
                </p:oleObj>
              </mc:Choice>
              <mc:Fallback>
                <p:oleObj name="Equation" r:id="rId3" imgW="6393087" imgH="3718782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829942C1-FC80-40F8-888C-3D8CFF45188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1295400"/>
                        <a:ext cx="6392862" cy="3719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6B9E4B5-7119-4F8A-9D56-7214DA4E9F3F}"/>
              </a:ext>
            </a:extLst>
          </p:cNvPr>
          <p:cNvSpPr txBox="1"/>
          <p:nvPr/>
        </p:nvSpPr>
        <p:spPr>
          <a:xfrm>
            <a:off x="304800" y="3048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few more steps --</a:t>
            </a:r>
          </a:p>
        </p:txBody>
      </p:sp>
    </p:spTree>
    <p:extLst>
      <p:ext uri="{BB962C8B-B14F-4D97-AF65-F5344CB8AC3E}">
        <p14:creationId xmlns:p14="http://schemas.microsoft.com/office/powerpoint/2010/main" val="2367913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7438</TotalTime>
  <Words>1038</Words>
  <Application>Microsoft Office PowerPoint</Application>
  <PresentationFormat>On-screen Show (4:3)</PresentationFormat>
  <Paragraphs>227</Paragraphs>
  <Slides>33</Slides>
  <Notes>26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</vt:lpstr>
      <vt:lpstr>Calibri</vt:lpstr>
      <vt:lpstr>Symbol</vt:lpstr>
      <vt:lpstr>Office Theme</vt:lpstr>
      <vt:lpstr>Equation</vt:lpstr>
      <vt:lpstr>数式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409</cp:revision>
  <cp:lastPrinted>2020-09-09T20:57:50Z</cp:lastPrinted>
  <dcterms:created xsi:type="dcterms:W3CDTF">2012-01-10T18:32:24Z</dcterms:created>
  <dcterms:modified xsi:type="dcterms:W3CDTF">2020-09-11T14:55:43Z</dcterms:modified>
</cp:coreProperties>
</file>