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6" r:id="rId2"/>
    <p:sldId id="407" r:id="rId3"/>
    <p:sldId id="405" r:id="rId4"/>
    <p:sldId id="354" r:id="rId5"/>
    <p:sldId id="402" r:id="rId6"/>
    <p:sldId id="406" r:id="rId7"/>
    <p:sldId id="396" r:id="rId8"/>
    <p:sldId id="408" r:id="rId9"/>
    <p:sldId id="409" r:id="rId10"/>
    <p:sldId id="397" r:id="rId11"/>
    <p:sldId id="403" r:id="rId12"/>
    <p:sldId id="398" r:id="rId13"/>
    <p:sldId id="399" r:id="rId14"/>
    <p:sldId id="400" r:id="rId15"/>
    <p:sldId id="401" r:id="rId16"/>
    <p:sldId id="404" r:id="rId17"/>
    <p:sldId id="385" r:id="rId18"/>
    <p:sldId id="386" r:id="rId19"/>
    <p:sldId id="373" r:id="rId20"/>
    <p:sldId id="410" r:id="rId21"/>
    <p:sldId id="374" r:id="rId22"/>
    <p:sldId id="411" r:id="rId23"/>
    <p:sldId id="375" r:id="rId24"/>
    <p:sldId id="376" r:id="rId25"/>
    <p:sldId id="377" r:id="rId26"/>
    <p:sldId id="378" r:id="rId27"/>
    <p:sldId id="379" r:id="rId28"/>
    <p:sldId id="389" r:id="rId29"/>
    <p:sldId id="390" r:id="rId30"/>
    <p:sldId id="391" r:id="rId31"/>
    <p:sldId id="392" r:id="rId32"/>
    <p:sldId id="393" r:id="rId33"/>
    <p:sldId id="394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to develop  notions of the calculations of variation and to start to show how they may be applied to classical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5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38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did you do with your bet?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26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equations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82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 good idea to remember these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45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needing extra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16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minimize with a constraint.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81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Applying the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88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812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solutions in (almost) convenient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19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1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one homework problem for this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8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now start to apply this mathematics to the physics of motion.    Here we map the variables that will apply.    A is called “action”.   L is called “</a:t>
            </a:r>
            <a:r>
              <a:rPr lang="en-US" dirty="0" err="1"/>
              <a:t>Lagrangian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41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will show how Newton’s laws can be written in terms of the </a:t>
            </a:r>
            <a:r>
              <a:rPr lang="en-US" dirty="0" err="1"/>
              <a:t>Lagrangian</a:t>
            </a:r>
            <a:r>
              <a:rPr lang="en-US" dirty="0"/>
              <a:t>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776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addition to Euler and Lagrange, we need to thank Hamilton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98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182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we will show that it works with these relationships and then we will justify how this might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44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Action is sometimes A and sometimes 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282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/>
              <a:t>the minimization.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92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might be useful to evaluate part (c) first.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58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equations we worked out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5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famous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79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curve will win the race?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26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Euler-Lagrange equations.      The green equations look harder.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76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Calling the integration 2a is very convenient.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91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clever mathematics.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2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png"/><Relationship Id="rId4" Type="http://schemas.openxmlformats.org/officeDocument/2006/relationships/hyperlink" Target="http://mathworld.wolfram.com/BrachistochroneProblem.html" TargetMode="External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-history.mcs.st-and.ac.uk/Biographies/Hamilton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irishpostalheritagegpo.wordpress.com/2017/06/08/william-rowan-hamilton-irish-mathematician-and-scientist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940" y="609600"/>
            <a:ext cx="9067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Online or (occasionally)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on Lecture 8 – Chap. 3 F &amp; 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Calculus of variation </a:t>
            </a:r>
          </a:p>
          <a:p>
            <a:pPr lvl="2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Brachistochrone problem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Calculus of variation with constraints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Application to classical mechanics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Brachistochrone</a:t>
            </a:r>
            <a:r>
              <a:rPr lang="en-US" sz="2400" b="1" dirty="0">
                <a:latin typeface="+mj-lt"/>
              </a:rPr>
              <a:t> problem:   </a:t>
            </a:r>
            <a:r>
              <a:rPr lang="en-US" sz="2400" dirty="0">
                <a:latin typeface="+mj-lt"/>
              </a:rPr>
              <a:t>(solved by Newton in 1696)</a:t>
            </a:r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4"/>
              </a:rPr>
              <a:t>http://mathworld.wolfram.com/BrachistochroneProblem.html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particle of </a:t>
            </a:r>
            <a:r>
              <a:rPr lang="en-US" sz="2400" dirty="0"/>
              <a:t>weight </a:t>
            </a:r>
            <a:r>
              <a:rPr lang="en-US" sz="2400" i="1" dirty="0"/>
              <a:t>mg</a:t>
            </a:r>
            <a:r>
              <a:rPr lang="en-US" sz="2400" dirty="0"/>
              <a:t> travels </a:t>
            </a:r>
            <a:r>
              <a:rPr lang="en-US" sz="2400" dirty="0" err="1"/>
              <a:t>frictionlessly</a:t>
            </a:r>
            <a:r>
              <a:rPr lang="en-US" sz="2400" dirty="0"/>
              <a:t> down a path of shape </a:t>
            </a:r>
            <a:r>
              <a:rPr lang="en-US" sz="2400" i="1" dirty="0"/>
              <a:t>y(x). </a:t>
            </a:r>
            <a:r>
              <a:rPr lang="en-US" sz="2400" dirty="0">
                <a:latin typeface="+mj-lt"/>
              </a:rPr>
              <a:t>What is the shape of the path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that minimizes the  travel time from</a:t>
            </a:r>
          </a:p>
          <a:p>
            <a:r>
              <a:rPr lang="en-US" sz="2400" i="1" dirty="0"/>
              <a:t>y(0)=0 </a:t>
            </a:r>
            <a:r>
              <a:rPr lang="en-US" sz="2400" dirty="0"/>
              <a:t>to </a:t>
            </a:r>
            <a:r>
              <a:rPr lang="en-US" sz="2400" i="1" dirty="0"/>
              <a:t>y(</a:t>
            </a:r>
            <a:r>
              <a:rPr lang="en-US" sz="2400" i="1" dirty="0">
                <a:latin typeface="Symbol" pitchFamily="18" charset="2"/>
              </a:rPr>
              <a:t>p</a:t>
            </a:r>
            <a:r>
              <a:rPr lang="en-US" sz="2400" i="1" dirty="0"/>
              <a:t>)=-</a:t>
            </a:r>
            <a:r>
              <a:rPr lang="en-US" sz="2400" i="1" dirty="0">
                <a:latin typeface="Symbol" pitchFamily="18" charset="2"/>
              </a:rPr>
              <a:t>2</a:t>
            </a:r>
            <a:r>
              <a:rPr lang="en-US" sz="2400" dirty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D82FBEC-0A55-4F38-B12F-3FE39127BCF6}"/>
              </a:ext>
            </a:extLst>
          </p:cNvPr>
          <p:cNvSpPr/>
          <p:nvPr/>
        </p:nvSpPr>
        <p:spPr>
          <a:xfrm>
            <a:off x="1295400" y="16002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5EF7011-B777-4F12-813F-FD3EEC9D4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587503"/>
              </p:ext>
            </p:extLst>
          </p:nvPr>
        </p:nvGraphicFramePr>
        <p:xfrm>
          <a:off x="209550" y="5105401"/>
          <a:ext cx="487045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8" name="Equation" r:id="rId6" imgW="2641320" imgH="609480" progId="Equation.DSMT4">
                  <p:embed/>
                </p:oleObj>
              </mc:Choice>
              <mc:Fallback>
                <p:oleObj name="Equation" r:id="rId6" imgW="26413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9550" y="5105401"/>
                        <a:ext cx="4870450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09B5A47-5F45-4F2D-9B18-EEB51487B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898571"/>
              </p:ext>
            </p:extLst>
          </p:nvPr>
        </p:nvGraphicFramePr>
        <p:xfrm>
          <a:off x="1905000" y="1899412"/>
          <a:ext cx="3510947" cy="9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9" name="Equation" r:id="rId8" imgW="2323800" imgH="634680" progId="Equation.DSMT4">
                  <p:embed/>
                </p:oleObj>
              </mc:Choice>
              <mc:Fallback>
                <p:oleObj name="Equation" r:id="rId8" imgW="2323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05000" y="1899412"/>
                        <a:ext cx="3510947" cy="95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38200"/>
            <a:ext cx="7696200" cy="3721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Vote for your favorite path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1318D-9EC7-4FA4-BF62-250E2A626C3B}"/>
              </a:ext>
            </a:extLst>
          </p:cNvPr>
          <p:cNvSpPr txBox="1"/>
          <p:nvPr/>
        </p:nvSpPr>
        <p:spPr>
          <a:xfrm>
            <a:off x="762000" y="4876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gives the shortest time?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B050"/>
                </a:solidFill>
                <a:latin typeface="+mj-lt"/>
              </a:rPr>
              <a:t>Green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Red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70C0"/>
                </a:solidFill>
                <a:latin typeface="+mj-lt"/>
              </a:rPr>
              <a:t>Blue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AB5292-0D7D-4B3A-853B-AC63CA78CA0F}"/>
              </a:ext>
            </a:extLst>
          </p:cNvPr>
          <p:cNvSpPr txBox="1"/>
          <p:nvPr/>
        </p:nvSpPr>
        <p:spPr>
          <a:xfrm>
            <a:off x="4495800" y="59819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68BBA0-18C5-4B3B-B764-C58792A18478}"/>
              </a:ext>
            </a:extLst>
          </p:cNvPr>
          <p:cNvSpPr txBox="1"/>
          <p:nvPr/>
        </p:nvSpPr>
        <p:spPr>
          <a:xfrm>
            <a:off x="3048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259283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680831"/>
              </p:ext>
            </p:extLst>
          </p:nvPr>
        </p:nvGraphicFramePr>
        <p:xfrm>
          <a:off x="228600" y="139859"/>
          <a:ext cx="6691313" cy="606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6" name="Equation" r:id="rId4" imgW="5168880" imgH="4686120" progId="Equation.DSMT4">
                  <p:embed/>
                </p:oleObj>
              </mc:Choice>
              <mc:Fallback>
                <p:oleObj name="Equation" r:id="rId4" imgW="5168880" imgH="468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9859"/>
                        <a:ext cx="6691313" cy="6064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589916"/>
              </p:ext>
            </p:extLst>
          </p:nvPr>
        </p:nvGraphicFramePr>
        <p:xfrm>
          <a:off x="4195506" y="2209799"/>
          <a:ext cx="4922336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7" name="Equation" r:id="rId6" imgW="4101840" imgH="3606480" progId="Equation.DSMT4">
                  <p:embed/>
                </p:oleObj>
              </mc:Choice>
              <mc:Fallback>
                <p:oleObj name="Equation" r:id="rId6" imgW="4101840" imgH="360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506" y="2209799"/>
                        <a:ext cx="4922336" cy="4329113"/>
                      </a:xfrm>
                      <a:prstGeom prst="rect">
                        <a:avLst/>
                      </a:prstGeom>
                      <a:solidFill>
                        <a:srgbClr val="00B050">
                          <a:alpha val="2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2" name="数式" r:id="rId4" imgW="3555720" imgH="2336760" progId="Equation.3">
                  <p:embed/>
                </p:oleObj>
              </mc:Choice>
              <mc:Fallback>
                <p:oleObj name="数式" r:id="rId4" imgW="35557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extLst>
              <a:ext uri="{FF2B5EF4-FFF2-40B4-BE49-F238E27FC236}">
                <a16:creationId xmlns:a16="http://schemas.microsoft.com/office/drawing/2014/main" id="{FBE434B0-621B-481A-ADFA-C9AB987EE211}"/>
              </a:ext>
            </a:extLst>
          </p:cNvPr>
          <p:cNvSpPr/>
          <p:nvPr/>
        </p:nvSpPr>
        <p:spPr>
          <a:xfrm>
            <a:off x="7096919" y="4343400"/>
            <a:ext cx="762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DC754-E3E5-4B2E-B4E1-D48479AB2403}"/>
              </a:ext>
            </a:extLst>
          </p:cNvPr>
          <p:cNvSpPr txBox="1"/>
          <p:nvPr/>
        </p:nvSpPr>
        <p:spPr>
          <a:xfrm>
            <a:off x="4545496" y="4768761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why this choice?</a:t>
            </a:r>
          </a:p>
          <a:p>
            <a:r>
              <a:rPr lang="en-US" sz="2400" dirty="0">
                <a:latin typeface="+mj-lt"/>
              </a:rPr>
              <a:t>Answer – because the answer will be more beautiful. (Be sure that was not my cleverness.)</a:t>
            </a:r>
          </a:p>
        </p:txBody>
      </p:sp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Parametric equations for </a:t>
              </a:r>
              <a:r>
                <a:rPr lang="en-US" sz="2400" dirty="0" err="1">
                  <a:latin typeface="+mj-lt"/>
                </a:rPr>
                <a:t>Brachistochrone</a:t>
              </a:r>
              <a:r>
                <a:rPr lang="en-US" sz="2400" dirty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08" name="数式" r:id="rId4" imgW="952200" imgH="431640" progId="Equation.3">
                    <p:embed/>
                  </p:oleObj>
                </mc:Choice>
                <mc:Fallback>
                  <p:oleObj name="数式" r:id="rId4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9" name="数式" r:id="rId6" imgW="1549080" imgH="1688760" progId="Equation.3">
                  <p:embed/>
                </p:oleObj>
              </mc:Choice>
              <mc:Fallback>
                <p:oleObj name="数式" r:id="rId6" imgW="1549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61151"/>
              </p:ext>
            </p:extLst>
          </p:nvPr>
        </p:nvGraphicFramePr>
        <p:xfrm>
          <a:off x="4114800" y="563212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0" name="数式" r:id="rId8" imgW="2501640" imgH="1422360" progId="Equation.3">
                  <p:embed/>
                </p:oleObj>
              </mc:Choice>
              <mc:Fallback>
                <p:oleObj name="数式" r:id="rId8" imgW="25016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63212"/>
                        <a:ext cx="4830763" cy="2740025"/>
                      </a:xfrm>
                      <a:prstGeom prst="rect">
                        <a:avLst/>
                      </a:prstGeom>
                      <a:solidFill>
                        <a:srgbClr val="7030A0">
                          <a:alpha val="1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64008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75356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plot([theta-sin(theta), cos(theta)-1, theta = 0 .. </a:t>
            </a:r>
            <a:r>
              <a:rPr lang="en-US" sz="2400">
                <a:latin typeface="+mj-lt"/>
              </a:rPr>
              <a:t>Pi])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8686800" cy="47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Parametric plot --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8700" y="296733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+mj-lt"/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10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latin typeface="+mj-lt"/>
              </a:rPr>
              <a:t>x</a:t>
            </a:r>
            <a:endParaRPr lang="en-US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2255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222895"/>
            <a:ext cx="5200879" cy="2514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Checking the results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5FCAD0-9780-406C-9919-2FF78EA4E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538654"/>
              </p:ext>
            </p:extLst>
          </p:nvPr>
        </p:nvGraphicFramePr>
        <p:xfrm>
          <a:off x="398670" y="972840"/>
          <a:ext cx="26924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3" name="Equation" r:id="rId5" imgW="2692080" imgH="1104840" progId="Equation.DSMT4">
                  <p:embed/>
                </p:oleObj>
              </mc:Choice>
              <mc:Fallback>
                <p:oleObj name="Equation" r:id="rId5" imgW="2692080" imgH="1104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F8633E0-440D-4546-A959-D3704B60C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8670" y="972840"/>
                        <a:ext cx="26924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0EC5D21-0E22-4A76-AC9A-287C1A7FB40A}"/>
              </a:ext>
            </a:extLst>
          </p:cNvPr>
          <p:cNvSpPr txBox="1"/>
          <p:nvPr/>
        </p:nvSpPr>
        <p:spPr>
          <a:xfrm>
            <a:off x="838200" y="3276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T=infinite</a:t>
            </a:r>
          </a:p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T=5.2668</a:t>
            </a:r>
          </a:p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T=4.4429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0D80080-2E01-4EC1-B506-C1FABA9CF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737068"/>
              </p:ext>
            </p:extLst>
          </p:nvPr>
        </p:nvGraphicFramePr>
        <p:xfrm>
          <a:off x="3001963" y="3386138"/>
          <a:ext cx="3694112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4" name="Equation" r:id="rId7" imgW="1180800" imgH="444240" progId="Equation.DSMT4">
                  <p:embed/>
                </p:oleObj>
              </mc:Choice>
              <mc:Fallback>
                <p:oleObj name="Equation" r:id="rId7" imgW="1180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01963" y="3386138"/>
                        <a:ext cx="3694112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17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127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 method of calculus of variation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950498"/>
              </p:ext>
            </p:extLst>
          </p:nvPr>
        </p:nvGraphicFramePr>
        <p:xfrm>
          <a:off x="695325" y="749300"/>
          <a:ext cx="8434388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4" name="Equation" r:id="rId4" imgW="5397480" imgH="2171520" progId="Equation.DSMT4">
                  <p:embed/>
                </p:oleObj>
              </mc:Choice>
              <mc:Fallback>
                <p:oleObj name="Equation" r:id="rId4" imgW="539748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749300"/>
                        <a:ext cx="8434388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738527"/>
              </p:ext>
            </p:extLst>
          </p:nvPr>
        </p:nvGraphicFramePr>
        <p:xfrm>
          <a:off x="716504" y="4197097"/>
          <a:ext cx="77501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5" name="Equation" r:id="rId6" imgW="5206680" imgH="1206360" progId="Equation.DSMT4">
                  <p:embed/>
                </p:oleObj>
              </mc:Choice>
              <mc:Fallback>
                <p:oleObj name="Equation" r:id="rId6" imgW="52066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04" y="4197097"/>
                        <a:ext cx="7750175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7849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023534"/>
              </p:ext>
            </p:extLst>
          </p:nvPr>
        </p:nvGraphicFramePr>
        <p:xfrm>
          <a:off x="507380" y="2971800"/>
          <a:ext cx="6278563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2" name="Equation" r:id="rId4" imgW="3251160" imgH="1054080" progId="Equation.DSMT4">
                  <p:embed/>
                </p:oleObj>
              </mc:Choice>
              <mc:Fallback>
                <p:oleObj name="Equation" r:id="rId4" imgW="325116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80" y="2971800"/>
                        <a:ext cx="6278563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249984"/>
              </p:ext>
            </p:extLst>
          </p:nvPr>
        </p:nvGraphicFramePr>
        <p:xfrm>
          <a:off x="457199" y="284163"/>
          <a:ext cx="7243735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3" name="Equation" r:id="rId6" imgW="3555720" imgH="1206360" progId="Equation.DSMT4">
                  <p:embed/>
                </p:oleObj>
              </mc:Choice>
              <mc:Fallback>
                <p:oleObj name="Equation" r:id="rId6" imgW="355572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84163"/>
                        <a:ext cx="7243735" cy="245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258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150108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Determine the shape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of a rope of length L and mass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 hanging between two points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67335"/>
            <a:ext cx="49339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600200" y="3043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5710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280309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1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1</a:t>
            </a:r>
            <a:endParaRPr lang="en-US" sz="2400" b="1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558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2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2</a:t>
            </a:r>
            <a:endParaRPr lang="en-US" sz="2400" b="1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128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optimization problem:</a:t>
            </a:r>
          </a:p>
        </p:txBody>
      </p:sp>
    </p:spTree>
    <p:extLst>
      <p:ext uri="{BB962C8B-B14F-4D97-AF65-F5344CB8AC3E}">
        <p14:creationId xmlns:p14="http://schemas.microsoft.com/office/powerpoint/2010/main" val="243628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CFBBDF-8E65-4A5B-B06C-9460BA3C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64201-AB07-4FAD-B5BB-4E8EADEB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A93A2-E09B-4F1D-981E-8A4E63E0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9E430F-D29F-4D4A-95EB-2EC5BC2E98E3}"/>
              </a:ext>
            </a:extLst>
          </p:cNvPr>
          <p:cNvSpPr txBox="1"/>
          <p:nvPr/>
        </p:nvSpPr>
        <p:spPr>
          <a:xfrm>
            <a:off x="152400" y="3048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Schedule for weekly one-on-one meetings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Nick – 11 AM Monday (ED/ST)</a:t>
            </a:r>
          </a:p>
          <a:p>
            <a:r>
              <a:rPr lang="en-US" sz="3200" dirty="0"/>
              <a:t>Tim – 9 AM Tuesday</a:t>
            </a:r>
          </a:p>
          <a:p>
            <a:r>
              <a:rPr lang="en-US" sz="3200" dirty="0"/>
              <a:t>Bamidele – 7 PM Tuesday</a:t>
            </a:r>
          </a:p>
          <a:p>
            <a:r>
              <a:rPr lang="en-US" sz="3200" dirty="0" err="1"/>
              <a:t>Zhi</a:t>
            </a:r>
            <a:r>
              <a:rPr lang="en-US" sz="3200" dirty="0"/>
              <a:t>– 9 PM Tuesday </a:t>
            </a:r>
          </a:p>
          <a:p>
            <a:r>
              <a:rPr lang="en-US" sz="3200" dirty="0"/>
              <a:t>Jeanette – 11 AM Friday </a:t>
            </a:r>
          </a:p>
          <a:p>
            <a:r>
              <a:rPr lang="en-US" sz="3200" dirty="0"/>
              <a:t>Derek – 12 PM Friday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2035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0A90B-C101-4AFE-8F88-59AD1477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D817D-3B8C-47C3-BE2C-5FBCD9A1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DC571-20AF-4AA3-A835-4974896F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2E253E-7260-47EF-9B48-B0A294844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076950" cy="4572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F71B983-944B-479D-B9C4-0795005FF693}"/>
              </a:ext>
            </a:extLst>
          </p:cNvPr>
          <p:cNvSpPr txBox="1"/>
          <p:nvPr/>
        </p:nvSpPr>
        <p:spPr>
          <a:xfrm>
            <a:off x="304800" y="13652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from internet --</a:t>
            </a:r>
          </a:p>
        </p:txBody>
      </p:sp>
    </p:spTree>
    <p:extLst>
      <p:ext uri="{BB962C8B-B14F-4D97-AF65-F5344CB8AC3E}">
        <p14:creationId xmlns:p14="http://schemas.microsoft.com/office/powerpoint/2010/main" val="4139844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06935"/>
              </p:ext>
            </p:extLst>
          </p:nvPr>
        </p:nvGraphicFramePr>
        <p:xfrm>
          <a:off x="619125" y="228600"/>
          <a:ext cx="7458075" cy="567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05" name="数式" r:id="rId4" imgW="2565360" imgH="1955520" progId="Equation.3">
                  <p:embed/>
                </p:oleObj>
              </mc:Choice>
              <mc:Fallback>
                <p:oleObj name="数式" r:id="rId4" imgW="2565360" imgH="1955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28600"/>
                        <a:ext cx="7458075" cy="567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2438400" y="5867400"/>
            <a:ext cx="6858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578896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Lagrange multiplier</a:t>
            </a:r>
          </a:p>
        </p:txBody>
      </p:sp>
    </p:spTree>
    <p:extLst>
      <p:ext uri="{BB962C8B-B14F-4D97-AF65-F5344CB8AC3E}">
        <p14:creationId xmlns:p14="http://schemas.microsoft.com/office/powerpoint/2010/main" val="1386350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ED07F-4242-47C4-BF0D-60FA7E4D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0FC14-B71C-490A-A101-939C720C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7AF0-F894-4878-95E1-DD9780E8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B3CFD-9F7C-41CF-95DC-8E793675EA3A}"/>
              </a:ext>
            </a:extLst>
          </p:cNvPr>
          <p:cNvSpPr txBox="1"/>
          <p:nvPr/>
        </p:nvSpPr>
        <p:spPr>
          <a:xfrm>
            <a:off x="457200" y="2286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 -- </a:t>
            </a:r>
            <a:r>
              <a:rPr lang="en-US" sz="2400" dirty="0"/>
              <a:t>what does W=</a:t>
            </a:r>
            <a:r>
              <a:rPr lang="en-US" sz="2400" dirty="0" err="1"/>
              <a:t>E+λL</a:t>
            </a:r>
            <a:r>
              <a:rPr lang="en-US" sz="2400" dirty="0"/>
              <a:t> stand for?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Comment --    W does not have an obvious physical interpretation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4B4048-C079-4483-A109-49AE969539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481561"/>
              </p:ext>
            </p:extLst>
          </p:nvPr>
        </p:nvGraphicFramePr>
        <p:xfrm>
          <a:off x="242047" y="2240340"/>
          <a:ext cx="865990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2" name="Equation" r:id="rId3" imgW="2336760" imgH="863280" progId="Equation.DSMT4">
                  <p:embed/>
                </p:oleObj>
              </mc:Choice>
              <mc:Fallback>
                <p:oleObj name="Equation" r:id="rId3" imgW="23367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047" y="2240340"/>
                        <a:ext cx="8659906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46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7551"/>
              </p:ext>
            </p:extLst>
          </p:nvPr>
        </p:nvGraphicFramePr>
        <p:xfrm>
          <a:off x="1066800" y="0"/>
          <a:ext cx="6798973" cy="637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28" name="数式" r:id="rId4" imgW="2730240" imgH="2565360" progId="Equation.3">
                  <p:embed/>
                </p:oleObj>
              </mc:Choice>
              <mc:Fallback>
                <p:oleObj name="数式" r:id="rId4" imgW="27302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6798973" cy="637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48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363523"/>
              </p:ext>
            </p:extLst>
          </p:nvPr>
        </p:nvGraphicFramePr>
        <p:xfrm>
          <a:off x="381000" y="139700"/>
          <a:ext cx="635635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1" name="数式" r:id="rId4" imgW="2552400" imgH="2552400" progId="Equation.3">
                  <p:embed/>
                </p:oleObj>
              </mc:Choice>
              <mc:Fallback>
                <p:oleObj name="数式" r:id="rId4" imgW="2552400" imgH="255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9700"/>
                        <a:ext cx="635635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85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40641"/>
              </p:ext>
            </p:extLst>
          </p:nvPr>
        </p:nvGraphicFramePr>
        <p:xfrm>
          <a:off x="871538" y="1147763"/>
          <a:ext cx="53752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5" name="数式" r:id="rId4" imgW="2158920" imgH="1739880" progId="Equation.3">
                  <p:embed/>
                </p:oleObj>
              </mc:Choice>
              <mc:Fallback>
                <p:oleObj name="数式" r:id="rId4" imgW="2158920" imgH="1739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147763"/>
                        <a:ext cx="53752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737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887954"/>
              </p:ext>
            </p:extLst>
          </p:nvPr>
        </p:nvGraphicFramePr>
        <p:xfrm>
          <a:off x="519721" y="1271190"/>
          <a:ext cx="8167079" cy="431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2" name="Equation" r:id="rId4" imgW="6362640" imgH="3365280" progId="Equation.DSMT4">
                  <p:embed/>
                </p:oleObj>
              </mc:Choice>
              <mc:Fallback>
                <p:oleObj name="Equation" r:id="rId4" imgW="6362640" imgH="3365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21" y="1271190"/>
                        <a:ext cx="8167079" cy="4315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to particle dynamics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295400"/>
              </p:ext>
            </p:extLst>
          </p:nvPr>
        </p:nvGraphicFramePr>
        <p:xfrm>
          <a:off x="971550" y="1447800"/>
          <a:ext cx="5581650" cy="482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2" name="Equation" r:id="rId4" imgW="3124080" imgH="2705040" progId="Equation.DSMT4">
                  <p:embed/>
                </p:oleObj>
              </mc:Choice>
              <mc:Fallback>
                <p:oleObj name="Equation" r:id="rId4" imgW="3124080" imgH="2705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47800"/>
                        <a:ext cx="5581650" cy="4824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6525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to particle dynamics</a:t>
            </a:r>
          </a:p>
          <a:p>
            <a:pPr lvl="1"/>
            <a:r>
              <a:rPr lang="en-US" sz="2400" dirty="0">
                <a:latin typeface="+mj-lt"/>
              </a:rPr>
              <a:t>Hamilton’s principle states that the dynamical trajectory of a system is given by the path that extremizes the action integral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426875"/>
            <a:ext cx="9067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example: vertical trajectory of particle of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subject to constant downward acceleration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=-</a:t>
            </a:r>
            <a:r>
              <a:rPr lang="en-US" sz="2400" i="1" dirty="0">
                <a:latin typeface="+mj-lt"/>
              </a:rPr>
              <a:t>g.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10093"/>
              </p:ext>
            </p:extLst>
          </p:nvPr>
        </p:nvGraphicFramePr>
        <p:xfrm>
          <a:off x="1143000" y="3519099"/>
          <a:ext cx="5545138" cy="264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8" name="Equation" r:id="rId4" imgW="2869920" imgH="1371600" progId="Equation.DSMT4">
                  <p:embed/>
                </p:oleObj>
              </mc:Choice>
              <mc:Fallback>
                <p:oleObj name="Equation" r:id="rId4" imgW="286992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19099"/>
                        <a:ext cx="5545138" cy="264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BB9E106-D9D5-4C70-A84E-73D6CD9E15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21589"/>
              </p:ext>
            </p:extLst>
          </p:nvPr>
        </p:nvGraphicFramePr>
        <p:xfrm>
          <a:off x="1518138" y="1336854"/>
          <a:ext cx="5804666" cy="117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9" name="Equation" r:id="rId6" imgW="3568680" imgH="723600" progId="Equation.DSMT4">
                  <p:embed/>
                </p:oleObj>
              </mc:Choice>
              <mc:Fallback>
                <p:oleObj name="Equation" r:id="rId6" imgW="35686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18138" y="1336854"/>
                        <a:ext cx="5804666" cy="1177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" t="18021" r="4366" b="6885"/>
          <a:stretch/>
        </p:blipFill>
        <p:spPr bwMode="auto">
          <a:xfrm>
            <a:off x="762000" y="8382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4"/>
              </a:rPr>
              <a:t>http://www-history.mcs.st-and.ac.uk/Biographies/Hamilton.html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52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0E51E-A700-4881-B8BA-71BCA49A3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7FA871-D730-4279-8D5E-6921DFC7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C53DE-5CD7-4B3C-990A-F61107F3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25958E-0C69-440C-9990-A6BC5E77E127}"/>
              </a:ext>
            </a:extLst>
          </p:cNvPr>
          <p:cNvSpPr txBox="1"/>
          <p:nvPr/>
        </p:nvSpPr>
        <p:spPr>
          <a:xfrm>
            <a:off x="457200" y="304800"/>
            <a:ext cx="7620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</a:t>
            </a:r>
          </a:p>
          <a:p>
            <a:r>
              <a:rPr lang="en-US" sz="2400" dirty="0">
                <a:latin typeface="+mj-lt"/>
              </a:rPr>
              <a:t>From Nick –</a:t>
            </a:r>
          </a:p>
          <a:p>
            <a:r>
              <a:rPr lang="en-US" dirty="0"/>
              <a:t>1.   Can you go over the directions for the next assignment? I'm a bit confused as to what you're asking for in parts </a:t>
            </a:r>
            <a:r>
              <a:rPr lang="en-US" dirty="0" err="1"/>
              <a:t>a,b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>2.   Can you discuss a little more the setup for the T= integral equation at the top of slide 7? Why are we integrating ds/v?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+mj-lt"/>
              </a:rPr>
              <a:t>3. 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Also, in the development of the alternative Euler-Lagrange, we get this relationship:                                         Please explain.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Tim –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dirty="0"/>
              <a:t>On slide 8 you give the quantity inside the brackets as equal to K = 2a.  Did you just do this to make it easier, because in the previous process it would have turned out to be 1/k^2.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Gao –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/>
              <a:t>About lecture #8, what does W=</a:t>
            </a:r>
            <a:r>
              <a:rPr lang="en-US" dirty="0" err="1"/>
              <a:t>E+λL</a:t>
            </a:r>
            <a:r>
              <a:rPr lang="en-US" dirty="0"/>
              <a:t> stand for (15th page of note)? Thank you.</a:t>
            </a: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87042" name="Picture 2" descr="image.png">
            <a:extLst>
              <a:ext uri="{FF2B5EF4-FFF2-40B4-BE49-F238E27FC236}">
                <a16:creationId xmlns:a16="http://schemas.microsoft.com/office/drawing/2014/main" id="{3FEA2F05-734F-4589-AE15-0D63BC83C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98035"/>
            <a:ext cx="1959852" cy="48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3574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pic>
        <p:nvPicPr>
          <p:cNvPr id="82946" name="Picture 2" descr="http://rjlipton.files.wordpress.com/2011/04/hamilt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56768" cy="416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5581452"/>
            <a:ext cx="929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hlinkClick r:id="rId4"/>
              </a:rPr>
              <a:t>https://irishpostalheritagegpo.wordpress.com/2017/06/08/william-rowan-hamilton-irish-mathematician-and-scientist/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6527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153288"/>
              </p:ext>
            </p:extLst>
          </p:nvPr>
        </p:nvGraphicFramePr>
        <p:xfrm>
          <a:off x="990600" y="381000"/>
          <a:ext cx="5251451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4" name="数式" r:id="rId4" imgW="2717640" imgH="685800" progId="Equation.3">
                  <p:embed/>
                </p:oleObj>
              </mc:Choice>
              <mc:Fallback>
                <p:oleObj name="数式" r:id="rId4" imgW="27176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5251451" cy="132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971800" y="1447800"/>
            <a:ext cx="2286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2362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Kinetic energy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33800" y="1371600"/>
            <a:ext cx="8382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2209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Potential energy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240603"/>
              </p:ext>
            </p:extLst>
          </p:nvPr>
        </p:nvGraphicFramePr>
        <p:xfrm>
          <a:off x="433429" y="3136861"/>
          <a:ext cx="8253371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5" name="Equation" r:id="rId6" imgW="5321160" imgH="2171520" progId="Equation.DSMT4">
                  <p:embed/>
                </p:oleObj>
              </mc:Choice>
              <mc:Fallback>
                <p:oleObj name="Equation" r:id="rId6" imgW="532116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429" y="3136861"/>
                        <a:ext cx="8253371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699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158227"/>
              </p:ext>
            </p:extLst>
          </p:nvPr>
        </p:nvGraphicFramePr>
        <p:xfrm>
          <a:off x="990600" y="336946"/>
          <a:ext cx="7880973" cy="590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8" name="Equation" r:id="rId4" imgW="4444920" imgH="3340080" progId="Equation.DSMT4">
                  <p:embed/>
                </p:oleObj>
              </mc:Choice>
              <mc:Fallback>
                <p:oleObj name="Equation" r:id="rId4" imgW="4444920" imgH="334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6946"/>
                        <a:ext cx="7880973" cy="590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324240"/>
              </p:ext>
            </p:extLst>
          </p:nvPr>
        </p:nvGraphicFramePr>
        <p:xfrm>
          <a:off x="4403413" y="5334000"/>
          <a:ext cx="4299573" cy="81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9" name="数式" r:id="rId6" imgW="1269720" imgH="241200" progId="Equation.3">
                  <p:embed/>
                </p:oleObj>
              </mc:Choice>
              <mc:Fallback>
                <p:oleObj name="数式" r:id="rId6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413" y="5334000"/>
                        <a:ext cx="4299573" cy="814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7006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661739"/>
              </p:ext>
            </p:extLst>
          </p:nvPr>
        </p:nvGraphicFramePr>
        <p:xfrm>
          <a:off x="914400" y="517080"/>
          <a:ext cx="7315200" cy="5823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1" name="Equation" r:id="rId4" imgW="5346360" imgH="4267080" progId="Equation.DSMT4">
                  <p:embed/>
                </p:oleObj>
              </mc:Choice>
              <mc:Fallback>
                <p:oleObj name="Equation" r:id="rId4" imgW="5346360" imgH="426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7080"/>
                        <a:ext cx="7315200" cy="5823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3276600" y="5334000"/>
            <a:ext cx="26670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7EB0E5-29C4-4DCA-B39B-67238B8C6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371600"/>
            <a:ext cx="8727950" cy="391788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0" y="4800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7CD7BA-678A-4074-B1A8-6C9AEEA2F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36525"/>
            <a:ext cx="8297420" cy="644988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4077DE-CA3C-490B-894A-6EEFCEBE6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6596E-CFBD-4ACF-BCFA-D1E69DF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20087-AD36-4C6E-9A2C-B04D8EE7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6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B18CB-DD6C-4C0A-930D-7E4A21E4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1D0C20-97D5-4BDF-BC11-563DCE4E7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47B59-4C77-47D9-81FC-9707982C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A1086-F5E6-4735-A03D-A55455DC9D8D}"/>
              </a:ext>
            </a:extLst>
          </p:cNvPr>
          <p:cNvSpPr txBox="1"/>
          <p:nvPr/>
        </p:nvSpPr>
        <p:spPr>
          <a:xfrm>
            <a:off x="2286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  -- please explain HW 6 a little better.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CA99C9-7607-429A-8273-A4C46DD207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077476"/>
              </p:ext>
            </p:extLst>
          </p:nvPr>
        </p:nvGraphicFramePr>
        <p:xfrm>
          <a:off x="328613" y="1066800"/>
          <a:ext cx="8815387" cy="3032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3" name="Equation" r:id="rId3" imgW="5092560" imgH="1752480" progId="Equation.DSMT4">
                  <p:embed/>
                </p:oleObj>
              </mc:Choice>
              <mc:Fallback>
                <p:oleObj name="Equation" r:id="rId3" imgW="509256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613" y="1066800"/>
                        <a:ext cx="8815387" cy="3032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2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4" name="数式" r:id="rId4" imgW="3492360" imgH="1587240" progId="Equation.3">
                  <p:embed/>
                </p:oleObj>
              </mc:Choice>
              <mc:Fallback>
                <p:oleObj name="数式" r:id="rId4" imgW="349236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5" name="数式" r:id="rId6" imgW="3314520" imgH="1930320" progId="Equation.3">
                  <p:embed/>
                </p:oleObj>
              </mc:Choice>
              <mc:Fallback>
                <p:oleObj name="数式" r:id="rId6" imgW="331452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/>
          <p:cNvSpPr/>
          <p:nvPr/>
        </p:nvSpPr>
        <p:spPr>
          <a:xfrm>
            <a:off x="4581427" y="2175922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9188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Euler-Lagrange equation</a:t>
            </a:r>
          </a:p>
        </p:txBody>
      </p:sp>
      <p:sp>
        <p:nvSpPr>
          <p:cNvPr id="9" name="Left Arrow 8"/>
          <p:cNvSpPr/>
          <p:nvPr/>
        </p:nvSpPr>
        <p:spPr>
          <a:xfrm>
            <a:off x="4343400" y="5867400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56805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Euler-Lagrange equation</a:t>
            </a:r>
          </a:p>
        </p:txBody>
      </p:sp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15908A-2A33-4734-8840-D87DDC306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EFEC0-A0FA-49E1-A807-1FBEFD59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199D5-62D5-4E22-AE9D-09FC7E315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D935D1-E95E-4F33-9B2F-8E90768F41D1}"/>
              </a:ext>
            </a:extLst>
          </p:cNvPr>
          <p:cNvSpPr txBox="1"/>
          <p:nvPr/>
        </p:nvSpPr>
        <p:spPr>
          <a:xfrm>
            <a:off x="381000" y="2286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+mj-lt"/>
              </a:rPr>
              <a:t>Your question – </a:t>
            </a:r>
            <a:r>
              <a:rPr lang="en-US" altLang="en-US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Also, in the development of the alternative Euler-Lagrange, we get this relationship:   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Please explain.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6" name="Picture 2" descr="image.png">
            <a:extLst>
              <a:ext uri="{FF2B5EF4-FFF2-40B4-BE49-F238E27FC236}">
                <a16:creationId xmlns:a16="http://schemas.microsoft.com/office/drawing/2014/main" id="{54B8B817-7937-47CC-9384-EB85E92B2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94623"/>
            <a:ext cx="2982436" cy="74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D4515D4-14F2-480F-833C-32973CE618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018497"/>
              </p:ext>
            </p:extLst>
          </p:nvPr>
        </p:nvGraphicFramePr>
        <p:xfrm>
          <a:off x="332822" y="2162741"/>
          <a:ext cx="8797926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2" name="Equation" r:id="rId4" imgW="4800600" imgH="1346040" progId="Equation.DSMT4">
                  <p:embed/>
                </p:oleObj>
              </mc:Choice>
              <mc:Fallback>
                <p:oleObj name="Equation" r:id="rId4" imgW="4800600" imgH="1346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22" y="2162741"/>
                        <a:ext cx="8797926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398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B73A8-7BF3-4A9D-AB1D-F9A01FAB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2FF06-21B3-400D-A8CB-AEC63A4F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3C4D-D8F2-498B-93A8-A317A085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9F6F2A7-28E0-4B60-B02E-E8B66A73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469429"/>
              </p:ext>
            </p:extLst>
          </p:nvPr>
        </p:nvGraphicFramePr>
        <p:xfrm>
          <a:off x="914400" y="1295400"/>
          <a:ext cx="6392862" cy="371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Equation" r:id="rId3" imgW="6393087" imgH="3718782" progId="Equation.DSMT4">
                  <p:embed/>
                </p:oleObj>
              </mc:Choice>
              <mc:Fallback>
                <p:oleObj name="Equation" r:id="rId3" imgW="6393087" imgH="3718782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29942C1-FC80-40F8-888C-3D8CFF4518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6392862" cy="371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6B9E4B5-7119-4F8A-9D56-7214DA4E9F3F}"/>
              </a:ext>
            </a:extLst>
          </p:cNvPr>
          <p:cNvSpPr txBox="1"/>
          <p:nvPr/>
        </p:nvSpPr>
        <p:spPr>
          <a:xfrm>
            <a:off x="3048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few more steps --</a:t>
            </a:r>
          </a:p>
        </p:txBody>
      </p:sp>
    </p:spTree>
    <p:extLst>
      <p:ext uri="{BB962C8B-B14F-4D97-AF65-F5344CB8AC3E}">
        <p14:creationId xmlns:p14="http://schemas.microsoft.com/office/powerpoint/2010/main" val="236791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7438</TotalTime>
  <Words>1038</Words>
  <Application>Microsoft Office PowerPoint</Application>
  <PresentationFormat>On-screen Show (4:3)</PresentationFormat>
  <Paragraphs>227</Paragraphs>
  <Slides>33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409</cp:revision>
  <cp:lastPrinted>2020-09-09T20:57:50Z</cp:lastPrinted>
  <dcterms:created xsi:type="dcterms:W3CDTF">2012-01-10T18:32:24Z</dcterms:created>
  <dcterms:modified xsi:type="dcterms:W3CDTF">2020-09-11T14:55:43Z</dcterms:modified>
</cp:coreProperties>
</file>