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6" r:id="rId2"/>
    <p:sldId id="354" r:id="rId3"/>
    <p:sldId id="402" r:id="rId4"/>
    <p:sldId id="396" r:id="rId5"/>
    <p:sldId id="397" r:id="rId6"/>
    <p:sldId id="403" r:id="rId7"/>
    <p:sldId id="398" r:id="rId8"/>
    <p:sldId id="399" r:id="rId9"/>
    <p:sldId id="400" r:id="rId10"/>
    <p:sldId id="401" r:id="rId11"/>
    <p:sldId id="404" r:id="rId12"/>
    <p:sldId id="385" r:id="rId13"/>
    <p:sldId id="386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89" r:id="rId22"/>
    <p:sldId id="390" r:id="rId23"/>
    <p:sldId id="391" r:id="rId24"/>
    <p:sldId id="392" r:id="rId25"/>
    <p:sldId id="393" r:id="rId26"/>
    <p:sldId id="394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continue to develop  notions of the calculations of variation and to start to show how they may be applied to classical mechanics.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45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Visualization of the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38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did you do with your bet?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7266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equations to 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826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a good idea to remember these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245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needing extra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16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minimize with a constraint.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0815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Applying the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7883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0812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solutions in (almost) convenient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219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again.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71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one homework problem for this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5281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now start to apply this mathematics to the physics of motion.    Here we map the variables that will apply.    A is called “action”.   L is called “</a:t>
            </a:r>
            <a:r>
              <a:rPr lang="en-US" dirty="0" err="1"/>
              <a:t>Lagrangian</a:t>
            </a:r>
            <a:r>
              <a:rPr lang="en-US" dirty="0"/>
              <a:t>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2413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we will show how Newton’s laws can be written in terms of the </a:t>
            </a:r>
            <a:r>
              <a:rPr lang="en-US" dirty="0" err="1"/>
              <a:t>Lagrangian</a:t>
            </a:r>
            <a:r>
              <a:rPr lang="en-US" dirty="0"/>
              <a:t> formalism.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0776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addition to Euler and Lagrange, we need to thank Hamilton as 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981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8182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we will show that it works with these relationships and then we will justify how this might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444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Action is sometimes A and sometimes 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282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Checking </a:t>
            </a:r>
            <a:r>
              <a:rPr lang="en-US"/>
              <a:t>the minimization.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492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might be useful to evaluate part (c) first.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858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the equations we worked out last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553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famous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79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curve will win the race?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264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 of the Euler-Lagrange equations.      The green equations look harder.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676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Calling the integration 2a is very convenient.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91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Very clever mathematics.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21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-history.mcs.st-and.ac.uk/Biographies/Hamilton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irishpostalheritagegpo.wordpress.com/2017/06/08/william-rowan-hamilton-irish-mathematician-and-scientist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2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2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png"/><Relationship Id="rId4" Type="http://schemas.openxmlformats.org/officeDocument/2006/relationships/hyperlink" Target="http://mathworld.wolfram.com/BrachistochroneProblem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0940" y="609600"/>
            <a:ext cx="90678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Online or (occasionally)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8 – Chap. 3 F &amp; W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Calculus of variation </a:t>
            </a:r>
          </a:p>
          <a:p>
            <a:pPr lvl="2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Brachistochrone problem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Calculus of variation with constraints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Application to classical mechanics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524000"/>
            <a:ext cx="6400800" cy="381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0" y="75356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plot([theta-sin(theta), cos(theta)-1, theta = 0 .. </a:t>
            </a:r>
            <a:r>
              <a:rPr lang="en-US" sz="2400">
                <a:latin typeface="+mj-lt"/>
              </a:rPr>
              <a:t>Pi])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04800"/>
            <a:ext cx="8686800" cy="477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Parametric plot --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28700" y="2967335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+mj-lt"/>
              </a:rPr>
              <a:t>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51054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>
                <a:latin typeface="+mj-lt"/>
              </a:rPr>
              <a:t>x</a:t>
            </a:r>
            <a:endParaRPr lang="en-US" sz="32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2255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101B69-CC5A-4CF1-8DA2-656A4160F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AB8266-C2D1-46A3-B1F4-B5CB7412D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B1685-784D-4972-9F2A-E7764D7E7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C61FFD-3738-4BF1-B5F7-3D926B844D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4200" y="222895"/>
            <a:ext cx="5200879" cy="2514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ECC33C-1ABA-4EF0-85FB-0F5EB1028E28}"/>
              </a:ext>
            </a:extLst>
          </p:cNvPr>
          <p:cNvSpPr txBox="1"/>
          <p:nvPr/>
        </p:nvSpPr>
        <p:spPr>
          <a:xfrm>
            <a:off x="76200" y="13652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Checking the results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B5FCAD0-9780-406C-9919-2FF78EA4EE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538654"/>
              </p:ext>
            </p:extLst>
          </p:nvPr>
        </p:nvGraphicFramePr>
        <p:xfrm>
          <a:off x="398670" y="972840"/>
          <a:ext cx="26924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5" name="Equation" r:id="rId5" imgW="2692080" imgH="1104840" progId="Equation.DSMT4">
                  <p:embed/>
                </p:oleObj>
              </mc:Choice>
              <mc:Fallback>
                <p:oleObj name="Equation" r:id="rId5" imgW="2692080" imgH="11048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F8633E0-440D-4546-A959-D3704B60C2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8670" y="972840"/>
                        <a:ext cx="2692400" cy="110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0EC5D21-0E22-4A76-AC9A-287C1A7FB40A}"/>
              </a:ext>
            </a:extLst>
          </p:cNvPr>
          <p:cNvSpPr txBox="1"/>
          <p:nvPr/>
        </p:nvSpPr>
        <p:spPr>
          <a:xfrm>
            <a:off x="838200" y="32766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+mj-lt"/>
              </a:rPr>
              <a:t>T=infinite</a:t>
            </a:r>
          </a:p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T=5.2668</a:t>
            </a:r>
          </a:p>
          <a:p>
            <a:r>
              <a:rPr lang="en-US" sz="2400" b="1" dirty="0">
                <a:solidFill>
                  <a:srgbClr val="0070C0"/>
                </a:solidFill>
                <a:latin typeface="+mj-lt"/>
              </a:rPr>
              <a:t>T=4.4429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0D80080-2E01-4EC1-B506-C1FABA9CF6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428792"/>
              </p:ext>
            </p:extLst>
          </p:nvPr>
        </p:nvGraphicFramePr>
        <p:xfrm>
          <a:off x="3140213" y="3682355"/>
          <a:ext cx="3416668" cy="794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6" name="Equation" r:id="rId7" imgW="1091880" imgH="253800" progId="Equation.DSMT4">
                  <p:embed/>
                </p:oleObj>
              </mc:Choice>
              <mc:Fallback>
                <p:oleObj name="Equation" r:id="rId7" imgW="1091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40213" y="3682355"/>
                        <a:ext cx="3416668" cy="794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817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01273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the method of calculus of variation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950498"/>
              </p:ext>
            </p:extLst>
          </p:nvPr>
        </p:nvGraphicFramePr>
        <p:xfrm>
          <a:off x="695325" y="749300"/>
          <a:ext cx="8434388" cy="338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6" name="Equation" r:id="rId4" imgW="5397480" imgH="2171520" progId="Equation.DSMT4">
                  <p:embed/>
                </p:oleObj>
              </mc:Choice>
              <mc:Fallback>
                <p:oleObj name="Equation" r:id="rId4" imgW="5397480" imgH="2171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749300"/>
                        <a:ext cx="8434388" cy="338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738527"/>
              </p:ext>
            </p:extLst>
          </p:nvPr>
        </p:nvGraphicFramePr>
        <p:xfrm>
          <a:off x="716504" y="4197097"/>
          <a:ext cx="7750175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7" name="Equation" r:id="rId6" imgW="5206680" imgH="1206360" progId="Equation.DSMT4">
                  <p:embed/>
                </p:oleObj>
              </mc:Choice>
              <mc:Fallback>
                <p:oleObj name="Equation" r:id="rId6" imgW="520668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504" y="4197097"/>
                        <a:ext cx="7750175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7849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023534"/>
              </p:ext>
            </p:extLst>
          </p:nvPr>
        </p:nvGraphicFramePr>
        <p:xfrm>
          <a:off x="507380" y="2971800"/>
          <a:ext cx="6278563" cy="203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24" name="Equation" r:id="rId4" imgW="3251160" imgH="1054080" progId="Equation.DSMT4">
                  <p:embed/>
                </p:oleObj>
              </mc:Choice>
              <mc:Fallback>
                <p:oleObj name="Equation" r:id="rId4" imgW="325116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80" y="2971800"/>
                        <a:ext cx="6278563" cy="203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249984"/>
              </p:ext>
            </p:extLst>
          </p:nvPr>
        </p:nvGraphicFramePr>
        <p:xfrm>
          <a:off x="457199" y="284163"/>
          <a:ext cx="7243735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25" name="Equation" r:id="rId6" imgW="3555720" imgH="1206360" progId="Equation.DSMT4">
                  <p:embed/>
                </p:oleObj>
              </mc:Choice>
              <mc:Fallback>
                <p:oleObj name="Equation" r:id="rId6" imgW="355572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9" y="284163"/>
                        <a:ext cx="7243735" cy="245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7258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" y="1501081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Determine the shape </a:t>
            </a:r>
            <a:r>
              <a:rPr lang="en-US" sz="2400" i="1" dirty="0">
                <a:latin typeface="+mj-lt"/>
              </a:rPr>
              <a:t>y(x)</a:t>
            </a:r>
            <a:r>
              <a:rPr lang="en-US" sz="2400" dirty="0">
                <a:latin typeface="+mj-lt"/>
              </a:rPr>
              <a:t> of a rope of length L and mass density </a:t>
            </a:r>
            <a:r>
              <a:rPr lang="en-US" sz="2400" dirty="0">
                <a:latin typeface="Symbol" pitchFamily="18" charset="2"/>
              </a:rPr>
              <a:t>r</a:t>
            </a:r>
            <a:r>
              <a:rPr lang="en-US" sz="2400" dirty="0">
                <a:latin typeface="+mj-lt"/>
              </a:rPr>
              <a:t> hanging between two points</a:t>
            </a:r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67335"/>
            <a:ext cx="4933950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1600200" y="3043535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24600" y="5710535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2803096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  <a:r>
              <a:rPr lang="en-US" sz="2400" b="1" i="1" baseline="-25000" dirty="0">
                <a:latin typeface="+mj-lt"/>
              </a:rPr>
              <a:t>1 </a:t>
            </a:r>
            <a:r>
              <a:rPr lang="en-US" sz="2400" b="1" i="1" dirty="0">
                <a:latin typeface="+mj-lt"/>
              </a:rPr>
              <a:t>y</a:t>
            </a:r>
            <a:r>
              <a:rPr lang="en-US" sz="2400" b="1" i="1" baseline="-25000" dirty="0">
                <a:latin typeface="+mj-lt"/>
              </a:rPr>
              <a:t>1</a:t>
            </a:r>
            <a:endParaRPr lang="en-US" sz="2400" b="1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55581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  <a:r>
              <a:rPr lang="en-US" sz="2400" b="1" i="1" baseline="-25000" dirty="0">
                <a:latin typeface="+mj-lt"/>
              </a:rPr>
              <a:t>2 </a:t>
            </a:r>
            <a:r>
              <a:rPr lang="en-US" sz="2400" b="1" i="1" dirty="0">
                <a:latin typeface="+mj-lt"/>
              </a:rPr>
              <a:t>y</a:t>
            </a:r>
            <a:r>
              <a:rPr lang="en-US" sz="2400" b="1" i="1" baseline="-25000" dirty="0">
                <a:latin typeface="+mj-lt"/>
              </a:rPr>
              <a:t>2</a:t>
            </a:r>
            <a:endParaRPr lang="en-US" sz="2400" b="1" i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8128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optimization problem:</a:t>
            </a:r>
          </a:p>
        </p:txBody>
      </p:sp>
    </p:spTree>
    <p:extLst>
      <p:ext uri="{BB962C8B-B14F-4D97-AF65-F5344CB8AC3E}">
        <p14:creationId xmlns:p14="http://schemas.microsoft.com/office/powerpoint/2010/main" val="2436280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506935"/>
              </p:ext>
            </p:extLst>
          </p:nvPr>
        </p:nvGraphicFramePr>
        <p:xfrm>
          <a:off x="619125" y="228600"/>
          <a:ext cx="7458075" cy="5670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6" name="数式" r:id="rId4" imgW="2565360" imgH="1955520" progId="Equation.3">
                  <p:embed/>
                </p:oleObj>
              </mc:Choice>
              <mc:Fallback>
                <p:oleObj name="数式" r:id="rId4" imgW="2565360" imgH="1955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228600"/>
                        <a:ext cx="7458075" cy="56705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 flipV="1">
            <a:off x="2438400" y="5867400"/>
            <a:ext cx="6858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00400" y="5788967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Lagrange multiplier</a:t>
            </a:r>
          </a:p>
        </p:txBody>
      </p:sp>
    </p:spTree>
    <p:extLst>
      <p:ext uri="{BB962C8B-B14F-4D97-AF65-F5344CB8AC3E}">
        <p14:creationId xmlns:p14="http://schemas.microsoft.com/office/powerpoint/2010/main" val="1386350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227551"/>
              </p:ext>
            </p:extLst>
          </p:nvPr>
        </p:nvGraphicFramePr>
        <p:xfrm>
          <a:off x="1066800" y="0"/>
          <a:ext cx="6798973" cy="637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9" name="数式" r:id="rId4" imgW="2730240" imgH="2565360" progId="Equation.3">
                  <p:embed/>
                </p:oleObj>
              </mc:Choice>
              <mc:Fallback>
                <p:oleObj name="数式" r:id="rId4" imgW="2730240" imgH="2565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0"/>
                        <a:ext cx="6798973" cy="637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148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363523"/>
              </p:ext>
            </p:extLst>
          </p:nvPr>
        </p:nvGraphicFramePr>
        <p:xfrm>
          <a:off x="381000" y="139700"/>
          <a:ext cx="6356350" cy="633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32" name="数式" r:id="rId4" imgW="2552400" imgH="2552400" progId="Equation.3">
                  <p:embed/>
                </p:oleObj>
              </mc:Choice>
              <mc:Fallback>
                <p:oleObj name="数式" r:id="rId4" imgW="2552400" imgH="255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39700"/>
                        <a:ext cx="6356350" cy="633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685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440641"/>
              </p:ext>
            </p:extLst>
          </p:nvPr>
        </p:nvGraphicFramePr>
        <p:xfrm>
          <a:off x="871538" y="1147763"/>
          <a:ext cx="5375275" cy="431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6" name="数式" r:id="rId4" imgW="2158920" imgH="1739880" progId="Equation.3">
                  <p:embed/>
                </p:oleObj>
              </mc:Choice>
              <mc:Fallback>
                <p:oleObj name="数式" r:id="rId4" imgW="2158920" imgH="1739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1147763"/>
                        <a:ext cx="5375275" cy="431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3737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887954"/>
              </p:ext>
            </p:extLst>
          </p:nvPr>
        </p:nvGraphicFramePr>
        <p:xfrm>
          <a:off x="519721" y="1271190"/>
          <a:ext cx="8167079" cy="4315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3" name="Equation" r:id="rId4" imgW="6362640" imgH="3365280" progId="Equation.DSMT4">
                  <p:embed/>
                </p:oleObj>
              </mc:Choice>
              <mc:Fallback>
                <p:oleObj name="Equation" r:id="rId4" imgW="6362640" imgH="33652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21" y="1271190"/>
                        <a:ext cx="8167079" cy="43156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5676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E7EB0E5-29C4-4DCA-B39B-67238B8C64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371600"/>
            <a:ext cx="8727950" cy="391788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0" y="4800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Application to particle dynamics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295400"/>
              </p:ext>
            </p:extLst>
          </p:nvPr>
        </p:nvGraphicFramePr>
        <p:xfrm>
          <a:off x="971550" y="1447800"/>
          <a:ext cx="5581650" cy="4824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03" name="Equation" r:id="rId4" imgW="3124080" imgH="2705040" progId="Equation.DSMT4">
                  <p:embed/>
                </p:oleObj>
              </mc:Choice>
              <mc:Fallback>
                <p:oleObj name="Equation" r:id="rId4" imgW="3124080" imgH="2705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447800"/>
                        <a:ext cx="5581650" cy="4824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9511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36525"/>
            <a:ext cx="906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Application to particle dynamics</a:t>
            </a:r>
          </a:p>
          <a:p>
            <a:pPr lvl="1"/>
            <a:r>
              <a:rPr lang="en-US" sz="2400" dirty="0">
                <a:latin typeface="+mj-lt"/>
              </a:rPr>
              <a:t>Hamilton’s principle states that the dynamical trajectory of a system is given by the path that extremizes the action integral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426875"/>
            <a:ext cx="9067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example: vertical trajectory of particle of mass </a:t>
            </a:r>
            <a:r>
              <a:rPr lang="en-US" sz="2400" i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 subject to constant downward acceleration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=-</a:t>
            </a:r>
            <a:r>
              <a:rPr lang="en-US" sz="2400" i="1" dirty="0">
                <a:latin typeface="+mj-lt"/>
              </a:rPr>
              <a:t>g.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510093"/>
              </p:ext>
            </p:extLst>
          </p:nvPr>
        </p:nvGraphicFramePr>
        <p:xfrm>
          <a:off x="1143000" y="3519099"/>
          <a:ext cx="5545138" cy="264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20" name="Equation" r:id="rId4" imgW="2869920" imgH="1371600" progId="Equation.DSMT4">
                  <p:embed/>
                </p:oleObj>
              </mc:Choice>
              <mc:Fallback>
                <p:oleObj name="Equation" r:id="rId4" imgW="2869920" imgH="137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19099"/>
                        <a:ext cx="5545138" cy="2646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BB9E106-D9D5-4C70-A84E-73D6CD9E15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21589"/>
              </p:ext>
            </p:extLst>
          </p:nvPr>
        </p:nvGraphicFramePr>
        <p:xfrm>
          <a:off x="1518138" y="1336854"/>
          <a:ext cx="5804666" cy="1177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21" name="Equation" r:id="rId6" imgW="3568680" imgH="723600" progId="Equation.DSMT4">
                  <p:embed/>
                </p:oleObj>
              </mc:Choice>
              <mc:Fallback>
                <p:oleObj name="Equation" r:id="rId6" imgW="35686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18138" y="1336854"/>
                        <a:ext cx="5804666" cy="1177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95112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" t="18021" r="4366" b="6885"/>
          <a:stretch/>
        </p:blipFill>
        <p:spPr bwMode="auto">
          <a:xfrm>
            <a:off x="762000" y="838200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4"/>
              </a:rPr>
              <a:t>http://www-history.mcs.st-and.ac.uk/Biographies/Hamilton.html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527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pic>
        <p:nvPicPr>
          <p:cNvPr id="82946" name="Picture 2" descr="http://rjlipton.files.wordpress.com/2011/04/hamilt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8356768" cy="416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5581452"/>
            <a:ext cx="929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j-lt"/>
                <a:hlinkClick r:id="rId4"/>
              </a:rPr>
              <a:t>https://irishpostalheritagegpo.wordpress.com/2017/06/08/william-rowan-hamilton-irish-mathematician-and-scientist/</a:t>
            </a:r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6527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153288"/>
              </p:ext>
            </p:extLst>
          </p:nvPr>
        </p:nvGraphicFramePr>
        <p:xfrm>
          <a:off x="990600" y="381000"/>
          <a:ext cx="5251451" cy="132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66" name="数式" r:id="rId4" imgW="2717640" imgH="685800" progId="Equation.3">
                  <p:embed/>
                </p:oleObj>
              </mc:Choice>
              <mc:Fallback>
                <p:oleObj name="数式" r:id="rId4" imgW="271764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81000"/>
                        <a:ext cx="5251451" cy="1322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2971800" y="1447800"/>
            <a:ext cx="228600" cy="9906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57400" y="23622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Kinetic energy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33800" y="1371600"/>
            <a:ext cx="838200" cy="8382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91000" y="22098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Potential energy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240603"/>
              </p:ext>
            </p:extLst>
          </p:nvPr>
        </p:nvGraphicFramePr>
        <p:xfrm>
          <a:off x="433429" y="3136861"/>
          <a:ext cx="8253371" cy="336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67" name="Equation" r:id="rId6" imgW="5321160" imgH="2171520" progId="Equation.DSMT4">
                  <p:embed/>
                </p:oleObj>
              </mc:Choice>
              <mc:Fallback>
                <p:oleObj name="Equation" r:id="rId6" imgW="5321160" imgH="2171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429" y="3136861"/>
                        <a:ext cx="8253371" cy="336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699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158227"/>
              </p:ext>
            </p:extLst>
          </p:nvPr>
        </p:nvGraphicFramePr>
        <p:xfrm>
          <a:off x="990600" y="336946"/>
          <a:ext cx="7880973" cy="590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90" name="Equation" r:id="rId4" imgW="4444920" imgH="3340080" progId="Equation.DSMT4">
                  <p:embed/>
                </p:oleObj>
              </mc:Choice>
              <mc:Fallback>
                <p:oleObj name="Equation" r:id="rId4" imgW="4444920" imgH="334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36946"/>
                        <a:ext cx="7880973" cy="590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324240"/>
              </p:ext>
            </p:extLst>
          </p:nvPr>
        </p:nvGraphicFramePr>
        <p:xfrm>
          <a:off x="4403413" y="5334000"/>
          <a:ext cx="4299573" cy="814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91" name="数式" r:id="rId6" imgW="1269720" imgH="241200" progId="Equation.3">
                  <p:embed/>
                </p:oleObj>
              </mc:Choice>
              <mc:Fallback>
                <p:oleObj name="数式" r:id="rId6" imgW="1269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3413" y="5334000"/>
                        <a:ext cx="4299573" cy="8148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97006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661739"/>
              </p:ext>
            </p:extLst>
          </p:nvPr>
        </p:nvGraphicFramePr>
        <p:xfrm>
          <a:off x="914400" y="517080"/>
          <a:ext cx="7315200" cy="5823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82" name="Equation" r:id="rId4" imgW="5346360" imgH="4267080" progId="Equation.DSMT4">
                  <p:embed/>
                </p:oleObj>
              </mc:Choice>
              <mc:Fallback>
                <p:oleObj name="Equation" r:id="rId4" imgW="5346360" imgH="4267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17080"/>
                        <a:ext cx="7315200" cy="58238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>
          <a:xfrm>
            <a:off x="3276600" y="5334000"/>
            <a:ext cx="2667000" cy="6096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7CD7BA-678A-4074-B1A8-6C9AEEA2F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36525"/>
            <a:ext cx="8297420" cy="6449883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4077DE-CA3C-490B-894A-6EEFCEBE6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B6596E-CFBD-4ACF-BCFA-D1E69DF5C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20087-AD36-4C6E-9A2C-B04D8EE72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96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429220"/>
              </p:ext>
            </p:extLst>
          </p:nvPr>
        </p:nvGraphicFramePr>
        <p:xfrm>
          <a:off x="304800" y="61970"/>
          <a:ext cx="6400800" cy="2909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54" name="数式" r:id="rId4" imgW="3492360" imgH="1587240" progId="Equation.3">
                  <p:embed/>
                </p:oleObj>
              </mc:Choice>
              <mc:Fallback>
                <p:oleObj name="数式" r:id="rId4" imgW="3492360" imgH="1587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970"/>
                        <a:ext cx="6400800" cy="29098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305891"/>
              </p:ext>
            </p:extLst>
          </p:nvPr>
        </p:nvGraphicFramePr>
        <p:xfrm>
          <a:off x="228600" y="2825750"/>
          <a:ext cx="6400800" cy="372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55" name="数式" r:id="rId6" imgW="3314520" imgH="1930320" progId="Equation.3">
                  <p:embed/>
                </p:oleObj>
              </mc:Choice>
              <mc:Fallback>
                <p:oleObj name="数式" r:id="rId6" imgW="3314520" imgH="1930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25750"/>
                        <a:ext cx="6400800" cy="372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eft Arrow 6"/>
          <p:cNvSpPr/>
          <p:nvPr/>
        </p:nvSpPr>
        <p:spPr>
          <a:xfrm>
            <a:off x="4581427" y="2175922"/>
            <a:ext cx="533400" cy="457200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91882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Euler-Lagrange equation</a:t>
            </a:r>
          </a:p>
        </p:txBody>
      </p:sp>
      <p:sp>
        <p:nvSpPr>
          <p:cNvPr id="9" name="Left Arrow 8"/>
          <p:cNvSpPr/>
          <p:nvPr/>
        </p:nvSpPr>
        <p:spPr>
          <a:xfrm>
            <a:off x="4343400" y="5867400"/>
            <a:ext cx="533400" cy="457200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29200" y="5680501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Alternate Euler-Lagrange equation</a:t>
            </a:r>
          </a:p>
        </p:txBody>
      </p:sp>
    </p:spTree>
    <p:extLst>
      <p:ext uri="{BB962C8B-B14F-4D97-AF65-F5344CB8AC3E}">
        <p14:creationId xmlns:p14="http://schemas.microsoft.com/office/powerpoint/2010/main" val="419895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Brachistochrone</a:t>
            </a:r>
            <a:r>
              <a:rPr lang="en-US" sz="2400" b="1" dirty="0">
                <a:latin typeface="+mj-lt"/>
              </a:rPr>
              <a:t> problem:   </a:t>
            </a:r>
            <a:r>
              <a:rPr lang="en-US" sz="2400" dirty="0">
                <a:latin typeface="+mj-lt"/>
              </a:rPr>
              <a:t>(solved by Newton in 1696)</a:t>
            </a:r>
            <a:endParaRPr lang="en-US" sz="2400" b="1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         </a:t>
            </a:r>
            <a:r>
              <a:rPr lang="en-US" dirty="0">
                <a:latin typeface="+mj-lt"/>
                <a:hlinkClick r:id="rId4"/>
              </a:rPr>
              <a:t>http://mathworld.wolfram.com/BrachistochroneProblem.html</a:t>
            </a:r>
            <a:endParaRPr lang="en-US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1600200"/>
            <a:ext cx="297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particle of </a:t>
            </a:r>
            <a:r>
              <a:rPr lang="en-US" sz="2400" dirty="0"/>
              <a:t>weight </a:t>
            </a:r>
            <a:r>
              <a:rPr lang="en-US" sz="2400" i="1" dirty="0"/>
              <a:t>mg</a:t>
            </a:r>
            <a:r>
              <a:rPr lang="en-US" sz="2400" dirty="0"/>
              <a:t> travels </a:t>
            </a:r>
            <a:r>
              <a:rPr lang="en-US" sz="2400" dirty="0" err="1"/>
              <a:t>frictionlessly</a:t>
            </a:r>
            <a:r>
              <a:rPr lang="en-US" sz="2400" dirty="0"/>
              <a:t> down a path of shape </a:t>
            </a:r>
            <a:r>
              <a:rPr lang="en-US" sz="2400" i="1" dirty="0"/>
              <a:t>y(x). </a:t>
            </a:r>
            <a:r>
              <a:rPr lang="en-US" sz="2400" dirty="0">
                <a:latin typeface="+mj-lt"/>
              </a:rPr>
              <a:t>What is the shape of the path </a:t>
            </a:r>
            <a:r>
              <a:rPr lang="en-US" sz="2400" i="1" dirty="0">
                <a:latin typeface="+mj-lt"/>
              </a:rPr>
              <a:t>y(x)</a:t>
            </a:r>
            <a:r>
              <a:rPr lang="en-US" sz="2400" dirty="0">
                <a:latin typeface="+mj-lt"/>
              </a:rPr>
              <a:t> that minimizes the  travel time from</a:t>
            </a:r>
          </a:p>
          <a:p>
            <a:r>
              <a:rPr lang="en-US" sz="2400" i="1" dirty="0"/>
              <a:t>y(0)=0 </a:t>
            </a:r>
            <a:r>
              <a:rPr lang="en-US" sz="2400" dirty="0"/>
              <a:t>to </a:t>
            </a:r>
            <a:r>
              <a:rPr lang="en-US" sz="2400" i="1" dirty="0"/>
              <a:t>y(</a:t>
            </a:r>
            <a:r>
              <a:rPr lang="en-US" sz="2400" i="1" dirty="0">
                <a:latin typeface="Symbol" pitchFamily="18" charset="2"/>
              </a:rPr>
              <a:t>p</a:t>
            </a:r>
            <a:r>
              <a:rPr lang="en-US" sz="2400" i="1" dirty="0"/>
              <a:t>)=-</a:t>
            </a:r>
            <a:r>
              <a:rPr lang="en-US" sz="2400" i="1" dirty="0">
                <a:latin typeface="Symbol" pitchFamily="18" charset="2"/>
              </a:rPr>
              <a:t>2</a:t>
            </a:r>
            <a:r>
              <a:rPr lang="en-US" sz="2400" dirty="0">
                <a:latin typeface="+mj-lt"/>
              </a:rPr>
              <a:t> ? </a:t>
            </a: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16380"/>
            <a:ext cx="55816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2D82FBEC-0A55-4F38-B12F-3FE39127BCF6}"/>
              </a:ext>
            </a:extLst>
          </p:cNvPr>
          <p:cNvSpPr/>
          <p:nvPr/>
        </p:nvSpPr>
        <p:spPr>
          <a:xfrm>
            <a:off x="1295400" y="16002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5EF7011-B777-4F12-813F-FD3EEC9D4C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103367"/>
              </p:ext>
            </p:extLst>
          </p:nvPr>
        </p:nvGraphicFramePr>
        <p:xfrm>
          <a:off x="2095500" y="5080429"/>
          <a:ext cx="4191000" cy="1521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0" name="Equation" r:id="rId6" imgW="2273040" imgH="825480" progId="Equation.DSMT4">
                  <p:embed/>
                </p:oleObj>
              </mc:Choice>
              <mc:Fallback>
                <p:oleObj name="Equation" r:id="rId6" imgW="227304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95500" y="5080429"/>
                        <a:ext cx="4191000" cy="15218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6740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101B69-CC5A-4CF1-8DA2-656A4160F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AB8266-C2D1-46A3-B1F4-B5CB7412D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B1685-784D-4972-9F2A-E7764D7E7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C61FFD-3738-4BF1-B5F7-3D926B844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838200"/>
            <a:ext cx="7696200" cy="37210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ECC33C-1ABA-4EF0-85FB-0F5EB1028E28}"/>
              </a:ext>
            </a:extLst>
          </p:cNvPr>
          <p:cNvSpPr txBox="1"/>
          <p:nvPr/>
        </p:nvSpPr>
        <p:spPr>
          <a:xfrm>
            <a:off x="76200" y="13652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Vote for your favorite path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B1318D-9EC7-4FA4-BF62-250E2A626C3B}"/>
              </a:ext>
            </a:extLst>
          </p:cNvPr>
          <p:cNvSpPr txBox="1"/>
          <p:nvPr/>
        </p:nvSpPr>
        <p:spPr>
          <a:xfrm>
            <a:off x="762000" y="4876800"/>
            <a:ext cx="571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Which gives the shortest time?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rgbClr val="00B050"/>
                </a:solidFill>
                <a:latin typeface="+mj-lt"/>
              </a:rPr>
              <a:t>Green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rgbClr val="FF0000"/>
                </a:solidFill>
                <a:latin typeface="+mj-lt"/>
              </a:rPr>
              <a:t>Red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rgbClr val="0070C0"/>
                </a:solidFill>
                <a:latin typeface="+mj-lt"/>
              </a:rPr>
              <a:t>Blue</a:t>
            </a:r>
          </a:p>
        </p:txBody>
      </p:sp>
    </p:spTree>
    <p:extLst>
      <p:ext uri="{BB962C8B-B14F-4D97-AF65-F5344CB8AC3E}">
        <p14:creationId xmlns:p14="http://schemas.microsoft.com/office/powerpoint/2010/main" val="2259283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680831"/>
              </p:ext>
            </p:extLst>
          </p:nvPr>
        </p:nvGraphicFramePr>
        <p:xfrm>
          <a:off x="228600" y="139859"/>
          <a:ext cx="6691313" cy="6064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8" name="Equation" r:id="rId4" imgW="5168880" imgH="4686120" progId="Equation.DSMT4">
                  <p:embed/>
                </p:oleObj>
              </mc:Choice>
              <mc:Fallback>
                <p:oleObj name="Equation" r:id="rId4" imgW="5168880" imgH="4686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39859"/>
                        <a:ext cx="6691313" cy="6064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589916"/>
              </p:ext>
            </p:extLst>
          </p:nvPr>
        </p:nvGraphicFramePr>
        <p:xfrm>
          <a:off x="4195506" y="2209799"/>
          <a:ext cx="4922336" cy="432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9" name="Equation" r:id="rId6" imgW="4101840" imgH="3606480" progId="Equation.DSMT4">
                  <p:embed/>
                </p:oleObj>
              </mc:Choice>
              <mc:Fallback>
                <p:oleObj name="Equation" r:id="rId6" imgW="4101840" imgH="3606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506" y="2209799"/>
                        <a:ext cx="4922336" cy="4329113"/>
                      </a:xfrm>
                      <a:prstGeom prst="rect">
                        <a:avLst/>
                      </a:prstGeom>
                      <a:solidFill>
                        <a:srgbClr val="00B050">
                          <a:alpha val="21000"/>
                        </a:srgb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523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673897"/>
              </p:ext>
            </p:extLst>
          </p:nvPr>
        </p:nvGraphicFramePr>
        <p:xfrm>
          <a:off x="771525" y="609600"/>
          <a:ext cx="6869113" cy="451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3" name="数式" r:id="rId4" imgW="3555720" imgH="2336760" progId="Equation.3">
                  <p:embed/>
                </p:oleObj>
              </mc:Choice>
              <mc:Fallback>
                <p:oleObj name="数式" r:id="rId4" imgW="3555720" imgH="2336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" y="609600"/>
                        <a:ext cx="6869113" cy="451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979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762000" y="3886200"/>
            <a:ext cx="6096000" cy="1905000"/>
            <a:chOff x="762000" y="3886200"/>
            <a:chExt cx="6096000" cy="1905000"/>
          </a:xfrm>
        </p:grpSpPr>
        <p:sp>
          <p:nvSpPr>
            <p:cNvPr id="9" name="Rectangle 8"/>
            <p:cNvSpPr/>
            <p:nvPr/>
          </p:nvSpPr>
          <p:spPr>
            <a:xfrm>
              <a:off x="1295400" y="4419600"/>
              <a:ext cx="3200400" cy="1371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000" y="3886200"/>
              <a:ext cx="609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Parametric equations for </a:t>
              </a:r>
              <a:r>
                <a:rPr lang="en-US" sz="2400" dirty="0" err="1">
                  <a:latin typeface="+mj-lt"/>
                </a:rPr>
                <a:t>Brachistochrone</a:t>
              </a:r>
              <a:r>
                <a:rPr lang="en-US" sz="2400" dirty="0">
                  <a:latin typeface="+mj-lt"/>
                </a:rPr>
                <a:t>:</a:t>
              </a: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1295400" y="4347865"/>
            <a:ext cx="3152775" cy="1425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51" name="数式" r:id="rId4" imgW="952200" imgH="431640" progId="Equation.3">
                    <p:embed/>
                  </p:oleObj>
                </mc:Choice>
                <mc:Fallback>
                  <p:oleObj name="数式" r:id="rId4" imgW="95220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400" y="4347865"/>
                          <a:ext cx="3152775" cy="1425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1000" y="304800"/>
          <a:ext cx="2992437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52" name="数式" r:id="rId6" imgW="1549080" imgH="1688760" progId="Equation.3">
                  <p:embed/>
                </p:oleObj>
              </mc:Choice>
              <mc:Fallback>
                <p:oleObj name="数式" r:id="rId6" imgW="1549080" imgH="1688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"/>
                        <a:ext cx="2992437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861151"/>
              </p:ext>
            </p:extLst>
          </p:nvPr>
        </p:nvGraphicFramePr>
        <p:xfrm>
          <a:off x="4114800" y="563212"/>
          <a:ext cx="4830763" cy="274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53" name="数式" r:id="rId8" imgW="2501640" imgH="1422360" progId="Equation.3">
                  <p:embed/>
                </p:oleObj>
              </mc:Choice>
              <mc:Fallback>
                <p:oleObj name="数式" r:id="rId8" imgW="250164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63212"/>
                        <a:ext cx="4830763" cy="2740025"/>
                      </a:xfrm>
                      <a:prstGeom prst="rect">
                        <a:avLst/>
                      </a:prstGeom>
                      <a:solidFill>
                        <a:srgbClr val="7030A0">
                          <a:alpha val="11000"/>
                        </a:srgb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57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7267</TotalTime>
  <Words>808</Words>
  <Application>Microsoft Office PowerPoint</Application>
  <PresentationFormat>On-screen Show (4:3)</PresentationFormat>
  <Paragraphs>171</Paragraphs>
  <Slides>26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Symbol</vt:lpstr>
      <vt:lpstr>Office Theme</vt:lpstr>
      <vt:lpstr>数式</vt:lpstr>
      <vt:lpstr>MathType 7.0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394</cp:revision>
  <cp:lastPrinted>2020-09-09T20:57:50Z</cp:lastPrinted>
  <dcterms:created xsi:type="dcterms:W3CDTF">2012-01-10T18:32:24Z</dcterms:created>
  <dcterms:modified xsi:type="dcterms:W3CDTF">2020-09-09T20:58:03Z</dcterms:modified>
</cp:coreProperties>
</file>