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02" r:id="rId4"/>
    <p:sldId id="396" r:id="rId5"/>
    <p:sldId id="397" r:id="rId6"/>
    <p:sldId id="403" r:id="rId7"/>
    <p:sldId id="398" r:id="rId8"/>
    <p:sldId id="399" r:id="rId9"/>
    <p:sldId id="400" r:id="rId10"/>
    <p:sldId id="401" r:id="rId11"/>
    <p:sldId id="404" r:id="rId12"/>
    <p:sldId id="385" r:id="rId13"/>
    <p:sldId id="386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9" r:id="rId22"/>
    <p:sldId id="390" r:id="rId23"/>
    <p:sldId id="391" r:id="rId24"/>
    <p:sldId id="392" r:id="rId25"/>
    <p:sldId id="393" r:id="rId26"/>
    <p:sldId id="394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to develop  notions of the calculations of variation and to start to show how they may be applied to classical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did you do with your bet?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6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equations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82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 good idea to remember these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45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needing extra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6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minimize with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81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88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81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solutions in (almost) convenient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1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one homework problem for this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28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now start to apply this mathematics to the physics of motion.    Here we map the variables that will apply.    A is called “action”.   L is called “</a:t>
            </a:r>
            <a:r>
              <a:rPr lang="en-US" dirty="0" err="1"/>
              <a:t>Lagrangian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1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will show how Newton’s laws can be written in terms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77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Euler and Lagrange, we need to thank Hamilton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98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182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will show that it works with these relationships and then we will justify how this might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44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Action is sometimes A and sometimes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282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/>
              <a:t>the minimization.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92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might be useful to evaluate part (c)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5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equations we worked out last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5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famous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curve will win the race?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26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Euler-Lagrange equations.      The green equations look harder.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7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Calling the integration 2a is very convenient.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1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clever mathematics.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-history.mcs.st-and.ac.uk/Biographies/Hamilton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rishpostalheritagegpo.wordpress.com/2017/06/08/william-rowan-hamilton-irish-mathematician-and-scientist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hyperlink" Target="http://mathworld.wolfram.com/BrachistochroneProblem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40" y="609600"/>
            <a:ext cx="9067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8 – Chap. 3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Calculus of variation </a:t>
            </a:r>
          </a:p>
          <a:p>
            <a:pPr lvl="2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Brachistochrone problem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Calculus of variation with constraints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Application to classical mechanics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008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75356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plot([theta-sin(theta), cos(theta)-1, theta = 0 .. </a:t>
            </a:r>
            <a:r>
              <a:rPr lang="en-US" sz="2400">
                <a:latin typeface="+mj-lt"/>
              </a:rPr>
              <a:t>Pi])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86800" cy="47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Parametric plot --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" y="296733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+mj-lt"/>
              </a:rPr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10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latin typeface="+mj-lt"/>
              </a:rPr>
              <a:t>x</a:t>
            </a:r>
            <a:endParaRPr lang="en-US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22895"/>
            <a:ext cx="5200879" cy="2514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Checking the results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5FCAD0-9780-406C-9919-2FF78EA4E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8654"/>
              </p:ext>
            </p:extLst>
          </p:nvPr>
        </p:nvGraphicFramePr>
        <p:xfrm>
          <a:off x="398670" y="972840"/>
          <a:ext cx="2692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Equation" r:id="rId5" imgW="2692080" imgH="1104840" progId="Equation.DSMT4">
                  <p:embed/>
                </p:oleObj>
              </mc:Choice>
              <mc:Fallback>
                <p:oleObj name="Equation" r:id="rId5" imgW="2692080" imgH="1104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F8633E0-440D-4546-A959-D3704B60C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670" y="972840"/>
                        <a:ext cx="26924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EC5D21-0E22-4A76-AC9A-287C1A7FB40A}"/>
              </a:ext>
            </a:extLst>
          </p:cNvPr>
          <p:cNvSpPr txBox="1"/>
          <p:nvPr/>
        </p:nvSpPr>
        <p:spPr>
          <a:xfrm>
            <a:off x="838200" y="3276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T=infinite</a:t>
            </a:r>
          </a:p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T=5.2668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T=4.4429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D80080-2E01-4EC1-B506-C1FABA9CF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28792"/>
              </p:ext>
            </p:extLst>
          </p:nvPr>
        </p:nvGraphicFramePr>
        <p:xfrm>
          <a:off x="3140213" y="3682355"/>
          <a:ext cx="3416668" cy="794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0213" y="3682355"/>
                        <a:ext cx="3416668" cy="794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1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127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the method of calculus of variation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50498"/>
              </p:ext>
            </p:extLst>
          </p:nvPr>
        </p:nvGraphicFramePr>
        <p:xfrm>
          <a:off x="695325" y="749300"/>
          <a:ext cx="8434388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Equation" r:id="rId4" imgW="5397480" imgH="2171520" progId="Equation.DSMT4">
                  <p:embed/>
                </p:oleObj>
              </mc:Choice>
              <mc:Fallback>
                <p:oleObj name="Equation" r:id="rId4" imgW="5397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749300"/>
                        <a:ext cx="8434388" cy="33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38527"/>
              </p:ext>
            </p:extLst>
          </p:nvPr>
        </p:nvGraphicFramePr>
        <p:xfrm>
          <a:off x="716504" y="4197097"/>
          <a:ext cx="7750175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7" name="Equation" r:id="rId6" imgW="5206680" imgH="1206360" progId="Equation.DSMT4">
                  <p:embed/>
                </p:oleObj>
              </mc:Choice>
              <mc:Fallback>
                <p:oleObj name="Equation" r:id="rId6" imgW="52066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04" y="4197097"/>
                        <a:ext cx="7750175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84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023534"/>
              </p:ext>
            </p:extLst>
          </p:nvPr>
        </p:nvGraphicFramePr>
        <p:xfrm>
          <a:off x="507380" y="2971800"/>
          <a:ext cx="627856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4" name="Equation" r:id="rId4" imgW="3251160" imgH="1054080" progId="Equation.DSMT4">
                  <p:embed/>
                </p:oleObj>
              </mc:Choice>
              <mc:Fallback>
                <p:oleObj name="Equation" r:id="rId4" imgW="325116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80" y="2971800"/>
                        <a:ext cx="6278563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49984"/>
              </p:ext>
            </p:extLst>
          </p:nvPr>
        </p:nvGraphicFramePr>
        <p:xfrm>
          <a:off x="457199" y="284163"/>
          <a:ext cx="724373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5" name="Equation" r:id="rId6" imgW="3555720" imgH="1206360" progId="Equation.DSMT4">
                  <p:embed/>
                </p:oleObj>
              </mc:Choice>
              <mc:Fallback>
                <p:oleObj name="Equation" r:id="rId6" imgW="355572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84163"/>
                        <a:ext cx="7243735" cy="245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725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150108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Determine the shape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of a rope of length L and mass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67335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3043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5710535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80309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1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1</a:t>
            </a:r>
            <a:endParaRPr lang="en-US" sz="24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558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2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128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optimization problem:</a:t>
            </a: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6" name="数式" r:id="rId4" imgW="2565360" imgH="1955520" progId="Equation.3">
                  <p:embed/>
                </p:oleObj>
              </mc:Choice>
              <mc:Fallback>
                <p:oleObj name="数式" r:id="rId4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9" name="数式" r:id="rId4" imgW="2730240" imgH="2565360" progId="Equation.3">
                  <p:embed/>
                </p:oleObj>
              </mc:Choice>
              <mc:Fallback>
                <p:oleObj name="数式" r:id="rId4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2" name="数式" r:id="rId4" imgW="2552400" imgH="2552400" progId="Equation.3">
                  <p:embed/>
                </p:oleObj>
              </mc:Choice>
              <mc:Fallback>
                <p:oleObj name="数式" r:id="rId4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56" name="数式" r:id="rId4" imgW="2158920" imgH="1739880" progId="Equation.3">
                  <p:embed/>
                </p:oleObj>
              </mc:Choice>
              <mc:Fallback>
                <p:oleObj name="数式" r:id="rId4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887954"/>
              </p:ext>
            </p:extLst>
          </p:nvPr>
        </p:nvGraphicFramePr>
        <p:xfrm>
          <a:off x="519721" y="1271190"/>
          <a:ext cx="8167079" cy="431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" name="Equation" r:id="rId4" imgW="6362640" imgH="3365280" progId="Equation.DSMT4">
                  <p:embed/>
                </p:oleObj>
              </mc:Choice>
              <mc:Fallback>
                <p:oleObj name="Equation" r:id="rId4" imgW="6362640" imgH="336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21" y="1271190"/>
                        <a:ext cx="8167079" cy="4315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7EB0E5-29C4-4DCA-B39B-67238B8C6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71600"/>
            <a:ext cx="8727950" cy="391788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4800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295400"/>
              </p:ext>
            </p:extLst>
          </p:nvPr>
        </p:nvGraphicFramePr>
        <p:xfrm>
          <a:off x="971550" y="1447800"/>
          <a:ext cx="5581650" cy="482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3" name="Equation" r:id="rId4" imgW="3124080" imgH="2705040" progId="Equation.DSMT4">
                  <p:embed/>
                </p:oleObj>
              </mc:Choice>
              <mc:Fallback>
                <p:oleObj name="Equation" r:id="rId4" imgW="3124080" imgH="2705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47800"/>
                        <a:ext cx="5581650" cy="4824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6525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to particle dynamics</a:t>
            </a:r>
          </a:p>
          <a:p>
            <a:pPr lvl="1"/>
            <a:r>
              <a:rPr lang="en-US" sz="2400" dirty="0">
                <a:latin typeface="+mj-lt"/>
              </a:rPr>
              <a:t>Hamilton’s principle states that the dynamical trajectory of a system is given by the path that extremizes the action integral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26875"/>
            <a:ext cx="9067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example: vertical trajectory of particle of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subject to constant downward acceleration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=-</a:t>
            </a:r>
            <a:r>
              <a:rPr lang="en-US" sz="2400" i="1" dirty="0">
                <a:latin typeface="+mj-lt"/>
              </a:rPr>
              <a:t>g.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10093"/>
              </p:ext>
            </p:extLst>
          </p:nvPr>
        </p:nvGraphicFramePr>
        <p:xfrm>
          <a:off x="1143000" y="3519099"/>
          <a:ext cx="5545138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Equation" r:id="rId4" imgW="2869920" imgH="1371600" progId="Equation.DSMT4">
                  <p:embed/>
                </p:oleObj>
              </mc:Choice>
              <mc:Fallback>
                <p:oleObj name="Equation" r:id="rId4" imgW="286992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19099"/>
                        <a:ext cx="5545138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BB9E106-D9D5-4C70-A84E-73D6CD9E15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21589"/>
              </p:ext>
            </p:extLst>
          </p:nvPr>
        </p:nvGraphicFramePr>
        <p:xfrm>
          <a:off x="1518138" y="1336854"/>
          <a:ext cx="5804666" cy="117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1" name="Equation" r:id="rId6" imgW="3568680" imgH="723600" progId="Equation.DSMT4">
                  <p:embed/>
                </p:oleObj>
              </mc:Choice>
              <mc:Fallback>
                <p:oleObj name="Equation" r:id="rId6" imgW="3568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18138" y="1336854"/>
                        <a:ext cx="5804666" cy="1177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8021" r="4366" b="6885"/>
          <a:stretch/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4"/>
              </a:rPr>
              <a:t>http://www-history.mcs.st-and.ac.uk/Biographies/Hamilton.html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27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82946" name="Picture 2" descr="http://rjlipton.files.wordpress.com/2011/04/hamil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56768" cy="416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581452"/>
            <a:ext cx="929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hlinkClick r:id="rId4"/>
              </a:rPr>
              <a:t>https://irishpostalheritagegpo.wordpress.com/2017/06/08/william-rowan-hamilton-irish-mathematician-and-scientist/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527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153288"/>
              </p:ext>
            </p:extLst>
          </p:nvPr>
        </p:nvGraphicFramePr>
        <p:xfrm>
          <a:off x="990600" y="3810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6" name="数式" r:id="rId4" imgW="2717640" imgH="685800" progId="Equation.3">
                  <p:embed/>
                </p:oleObj>
              </mc:Choice>
              <mc:Fallback>
                <p:oleObj name="数式" r:id="rId4" imgW="27176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971800" y="14478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2362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Kinetic energy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33800" y="13716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2209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Potential energy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240603"/>
              </p:ext>
            </p:extLst>
          </p:nvPr>
        </p:nvGraphicFramePr>
        <p:xfrm>
          <a:off x="433429" y="3136861"/>
          <a:ext cx="8253371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" name="Equation" r:id="rId6" imgW="5321160" imgH="2171520" progId="Equation.DSMT4">
                  <p:embed/>
                </p:oleObj>
              </mc:Choice>
              <mc:Fallback>
                <p:oleObj name="Equation" r:id="rId6" imgW="532116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29" y="3136861"/>
                        <a:ext cx="8253371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9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58227"/>
              </p:ext>
            </p:extLst>
          </p:nvPr>
        </p:nvGraphicFramePr>
        <p:xfrm>
          <a:off x="990600" y="336946"/>
          <a:ext cx="7880973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0" name="Equation" r:id="rId4" imgW="4444920" imgH="3340080" progId="Equation.DSMT4">
                  <p:embed/>
                </p:oleObj>
              </mc:Choice>
              <mc:Fallback>
                <p:oleObj name="Equation" r:id="rId4" imgW="4444920" imgH="334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6946"/>
                        <a:ext cx="7880973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24240"/>
              </p:ext>
            </p:extLst>
          </p:nvPr>
        </p:nvGraphicFramePr>
        <p:xfrm>
          <a:off x="4403413" y="5334000"/>
          <a:ext cx="4299573" cy="81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91" name="数式" r:id="rId6" imgW="1269720" imgH="241200" progId="Equation.3">
                  <p:embed/>
                </p:oleObj>
              </mc:Choice>
              <mc:Fallback>
                <p:oleObj name="数式" r:id="rId6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413" y="5334000"/>
                        <a:ext cx="4299573" cy="81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700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661739"/>
              </p:ext>
            </p:extLst>
          </p:nvPr>
        </p:nvGraphicFramePr>
        <p:xfrm>
          <a:off x="914400" y="517080"/>
          <a:ext cx="7315200" cy="582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2" name="Equation" r:id="rId4" imgW="5346360" imgH="4267080" progId="Equation.DSMT4">
                  <p:embed/>
                </p:oleObj>
              </mc:Choice>
              <mc:Fallback>
                <p:oleObj name="Equation" r:id="rId4" imgW="5346360" imgH="426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7080"/>
                        <a:ext cx="7315200" cy="5823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5334000"/>
            <a:ext cx="26670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7CD7BA-678A-4074-B1A8-6C9AEEA2F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6525"/>
            <a:ext cx="8297420" cy="644988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077DE-CA3C-490B-894A-6EEFCEBE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6596E-CFBD-4ACF-BCFA-D1E69DF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20087-AD36-4C6E-9A2C-B04D8EE7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6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4" name="数式" r:id="rId4" imgW="3492360" imgH="1587240" progId="Equation.3">
                  <p:embed/>
                </p:oleObj>
              </mc:Choice>
              <mc:Fallback>
                <p:oleObj name="数式" r:id="rId4" imgW="349236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55" name="数式" r:id="rId6" imgW="3314520" imgH="1930320" progId="Equation.3">
                  <p:embed/>
                </p:oleObj>
              </mc:Choice>
              <mc:Fallback>
                <p:oleObj name="数式" r:id="rId6" imgW="331452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/>
          <p:cNvSpPr/>
          <p:nvPr/>
        </p:nvSpPr>
        <p:spPr>
          <a:xfrm>
            <a:off x="4581427" y="2175922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9188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Euler-Lagrange equation</a:t>
            </a:r>
          </a:p>
        </p:txBody>
      </p:sp>
      <p:sp>
        <p:nvSpPr>
          <p:cNvPr id="9" name="Left Arrow 8"/>
          <p:cNvSpPr/>
          <p:nvPr/>
        </p:nvSpPr>
        <p:spPr>
          <a:xfrm>
            <a:off x="4343400" y="5867400"/>
            <a:ext cx="5334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56805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Alternate Euler-Lagrange equation</a:t>
            </a:r>
          </a:p>
        </p:txBody>
      </p:sp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Brachistochrone</a:t>
            </a:r>
            <a:r>
              <a:rPr lang="en-US" sz="2400" b="1" dirty="0">
                <a:latin typeface="+mj-lt"/>
              </a:rPr>
              <a:t> problem:   </a:t>
            </a:r>
            <a:r>
              <a:rPr lang="en-US" sz="2400" dirty="0">
                <a:latin typeface="+mj-lt"/>
              </a:rPr>
              <a:t>(solved by Newton in 1696)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4"/>
              </a:rPr>
              <a:t>http://mathworld.wolfram.com/BrachistochroneProblem.html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particle of </a:t>
            </a:r>
            <a:r>
              <a:rPr lang="en-US" sz="2400" dirty="0"/>
              <a:t>weight </a:t>
            </a:r>
            <a:r>
              <a:rPr lang="en-US" sz="2400" i="1" dirty="0"/>
              <a:t>mg</a:t>
            </a:r>
            <a:r>
              <a:rPr lang="en-US" sz="2400" dirty="0"/>
              <a:t> travels </a:t>
            </a:r>
            <a:r>
              <a:rPr lang="en-US" sz="2400" dirty="0" err="1"/>
              <a:t>frictionlessly</a:t>
            </a:r>
            <a:r>
              <a:rPr lang="en-US" sz="2400" dirty="0"/>
              <a:t> down a path of shape </a:t>
            </a:r>
            <a:r>
              <a:rPr lang="en-US" sz="2400" i="1" dirty="0"/>
              <a:t>y(x). </a:t>
            </a:r>
            <a:r>
              <a:rPr lang="en-US" sz="2400" dirty="0">
                <a:latin typeface="+mj-lt"/>
              </a:rPr>
              <a:t>What is the shape of the path </a:t>
            </a:r>
            <a:r>
              <a:rPr lang="en-US" sz="2400" i="1" dirty="0">
                <a:latin typeface="+mj-lt"/>
              </a:rPr>
              <a:t>y(x)</a:t>
            </a:r>
            <a:r>
              <a:rPr lang="en-US" sz="2400" dirty="0">
                <a:latin typeface="+mj-lt"/>
              </a:rPr>
              <a:t> that minimizes the  travel time from</a:t>
            </a:r>
          </a:p>
          <a:p>
            <a:r>
              <a:rPr lang="en-US" sz="2400" i="1" dirty="0"/>
              <a:t>y(0)=0 </a:t>
            </a:r>
            <a:r>
              <a:rPr lang="en-US" sz="2400" dirty="0"/>
              <a:t>to </a:t>
            </a:r>
            <a:r>
              <a:rPr lang="en-US" sz="2400" i="1" dirty="0"/>
              <a:t>y(</a:t>
            </a:r>
            <a:r>
              <a:rPr lang="en-US" sz="2400" i="1" dirty="0">
                <a:latin typeface="Symbol" pitchFamily="18" charset="2"/>
              </a:rPr>
              <a:t>p</a:t>
            </a:r>
            <a:r>
              <a:rPr lang="en-US" sz="2400" i="1" dirty="0"/>
              <a:t>)=-</a:t>
            </a:r>
            <a:r>
              <a:rPr lang="en-US" sz="2400" i="1" dirty="0">
                <a:latin typeface="Symbol" pitchFamily="18" charset="2"/>
              </a:rPr>
              <a:t>2</a:t>
            </a:r>
            <a:r>
              <a:rPr lang="en-US" sz="2400" dirty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D82FBEC-0A55-4F38-B12F-3FE39127BCF6}"/>
              </a:ext>
            </a:extLst>
          </p:cNvPr>
          <p:cNvSpPr/>
          <p:nvPr/>
        </p:nvSpPr>
        <p:spPr>
          <a:xfrm>
            <a:off x="1295400" y="16002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EF7011-B777-4F12-813F-FD3EEC9D4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103367"/>
              </p:ext>
            </p:extLst>
          </p:nvPr>
        </p:nvGraphicFramePr>
        <p:xfrm>
          <a:off x="2095500" y="5080429"/>
          <a:ext cx="4191000" cy="1521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6" imgW="2273040" imgH="825480" progId="Equation.DSMT4">
                  <p:embed/>
                </p:oleObj>
              </mc:Choice>
              <mc:Fallback>
                <p:oleObj name="Equation" r:id="rId6" imgW="22730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5500" y="5080429"/>
                        <a:ext cx="4191000" cy="1521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01B69-CC5A-4CF1-8DA2-656A4160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B8266-C2D1-46A3-B1F4-B5CB7412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1685-784D-4972-9F2A-E7764D7E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61FFD-3738-4BF1-B5F7-3D926B844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7696200" cy="3721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ECC33C-1ABA-4EF0-85FB-0F5EB1028E28}"/>
              </a:ext>
            </a:extLst>
          </p:cNvPr>
          <p:cNvSpPr txBox="1"/>
          <p:nvPr/>
        </p:nvSpPr>
        <p:spPr>
          <a:xfrm>
            <a:off x="76200" y="13652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Vote for your favorite path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B1318D-9EC7-4FA4-BF62-250E2A626C3B}"/>
              </a:ext>
            </a:extLst>
          </p:cNvPr>
          <p:cNvSpPr txBox="1"/>
          <p:nvPr/>
        </p:nvSpPr>
        <p:spPr>
          <a:xfrm>
            <a:off x="762000" y="4876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gives the shortest time?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B050"/>
                </a:solidFill>
                <a:latin typeface="+mj-lt"/>
              </a:rPr>
              <a:t>Green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Red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0070C0"/>
                </a:solidFill>
                <a:latin typeface="+mj-lt"/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225928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80831"/>
              </p:ext>
            </p:extLst>
          </p:nvPr>
        </p:nvGraphicFramePr>
        <p:xfrm>
          <a:off x="228600" y="139859"/>
          <a:ext cx="6691313" cy="606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8" name="Equation" r:id="rId4" imgW="5168880" imgH="4686120" progId="Equation.DSMT4">
                  <p:embed/>
                </p:oleObj>
              </mc:Choice>
              <mc:Fallback>
                <p:oleObj name="Equation" r:id="rId4" imgW="5168880" imgH="468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9859"/>
                        <a:ext cx="6691313" cy="606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589916"/>
              </p:ext>
            </p:extLst>
          </p:nvPr>
        </p:nvGraphicFramePr>
        <p:xfrm>
          <a:off x="4195506" y="2209799"/>
          <a:ext cx="4922336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9" name="Equation" r:id="rId6" imgW="4101840" imgH="3606480" progId="Equation.DSMT4">
                  <p:embed/>
                </p:oleObj>
              </mc:Choice>
              <mc:Fallback>
                <p:oleObj name="Equation" r:id="rId6" imgW="4101840" imgH="360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506" y="2209799"/>
                        <a:ext cx="4922336" cy="4329113"/>
                      </a:xfrm>
                      <a:prstGeom prst="rect">
                        <a:avLst/>
                      </a:prstGeom>
                      <a:solidFill>
                        <a:srgbClr val="00B050">
                          <a:alpha val="2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3" name="数式" r:id="rId4" imgW="3555720" imgH="2336760" progId="Equation.3">
                  <p:embed/>
                </p:oleObj>
              </mc:Choice>
              <mc:Fallback>
                <p:oleObj name="数式" r:id="rId4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Parametric equations for </a:t>
              </a:r>
              <a:r>
                <a:rPr lang="en-US" sz="2400" dirty="0" err="1">
                  <a:latin typeface="+mj-lt"/>
                </a:rPr>
                <a:t>Brachistochrone</a:t>
              </a:r>
              <a:r>
                <a:rPr lang="en-US" sz="2400" dirty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51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2" name="数式" r:id="rId6" imgW="1549080" imgH="1688760" progId="Equation.3">
                  <p:embed/>
                </p:oleObj>
              </mc:Choice>
              <mc:Fallback>
                <p:oleObj name="数式" r:id="rId6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61151"/>
              </p:ext>
            </p:extLst>
          </p:nvPr>
        </p:nvGraphicFramePr>
        <p:xfrm>
          <a:off x="4114800" y="563212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3" name="数式" r:id="rId8" imgW="2501640" imgH="1422360" progId="Equation.3">
                  <p:embed/>
                </p:oleObj>
              </mc:Choice>
              <mc:Fallback>
                <p:oleObj name="数式" r:id="rId8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212"/>
                        <a:ext cx="4830763" cy="2740025"/>
                      </a:xfrm>
                      <a:prstGeom prst="rect">
                        <a:avLst/>
                      </a:prstGeom>
                      <a:solidFill>
                        <a:srgbClr val="7030A0">
                          <a:alpha val="11000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7267</TotalTime>
  <Words>808</Words>
  <Application>Microsoft Office PowerPoint</Application>
  <PresentationFormat>On-screen Show (4:3)</PresentationFormat>
  <Paragraphs>171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数式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394</cp:revision>
  <cp:lastPrinted>2020-09-09T20:57:50Z</cp:lastPrinted>
  <dcterms:created xsi:type="dcterms:W3CDTF">2012-01-10T18:32:24Z</dcterms:created>
  <dcterms:modified xsi:type="dcterms:W3CDTF">2020-09-09T20:58:03Z</dcterms:modified>
</cp:coreProperties>
</file>