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96" r:id="rId2"/>
    <p:sldId id="422" r:id="rId3"/>
    <p:sldId id="354" r:id="rId4"/>
    <p:sldId id="414" r:id="rId5"/>
    <p:sldId id="415" r:id="rId6"/>
    <p:sldId id="419" r:id="rId7"/>
    <p:sldId id="420" r:id="rId8"/>
    <p:sldId id="421" r:id="rId9"/>
    <p:sldId id="416" r:id="rId10"/>
    <p:sldId id="394" r:id="rId11"/>
    <p:sldId id="395" r:id="rId12"/>
    <p:sldId id="396" r:id="rId13"/>
    <p:sldId id="383" r:id="rId14"/>
    <p:sldId id="417" r:id="rId15"/>
    <p:sldId id="423" r:id="rId16"/>
    <p:sldId id="384" r:id="rId17"/>
    <p:sldId id="418" r:id="rId18"/>
    <p:sldId id="397" r:id="rId19"/>
    <p:sldId id="385" r:id="rId20"/>
    <p:sldId id="386" r:id="rId21"/>
    <p:sldId id="387" r:id="rId22"/>
    <p:sldId id="388" r:id="rId23"/>
    <p:sldId id="389" r:id="rId24"/>
    <p:sldId id="403" r:id="rId25"/>
    <p:sldId id="398" r:id="rId26"/>
    <p:sldId id="404" r:id="rId27"/>
    <p:sldId id="405" r:id="rId28"/>
    <p:sldId id="406" r:id="rId29"/>
    <p:sldId id="407" r:id="rId30"/>
    <p:sldId id="408" r:id="rId31"/>
    <p:sldId id="409" r:id="rId32"/>
    <p:sldId id="410" r:id="rId33"/>
    <p:sldId id="411" r:id="rId34"/>
    <p:sldId id="412" r:id="rId35"/>
    <p:sldId id="413" r:id="rId3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4" autoAdjust="0"/>
    <p:restoredTop sz="94660"/>
  </p:normalViewPr>
  <p:slideViewPr>
    <p:cSldViewPr>
      <p:cViewPr varScale="1">
        <p:scale>
          <a:sx n="77" d="100"/>
          <a:sy n="77" d="100"/>
        </p:scale>
        <p:origin x="1618"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26.wmf"/><Relationship Id="rId1" Type="http://schemas.openxmlformats.org/officeDocument/2006/relationships/image" Target="../media/image31.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26.wmf"/><Relationship Id="rId1" Type="http://schemas.openxmlformats.org/officeDocument/2006/relationships/image" Target="../media/image33.wmf"/><Relationship Id="rId4" Type="http://schemas.openxmlformats.org/officeDocument/2006/relationships/image" Target="../media/image35.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26.wmf"/><Relationship Id="rId5" Type="http://schemas.openxmlformats.org/officeDocument/2006/relationships/image" Target="../media/image39.wmf"/><Relationship Id="rId4" Type="http://schemas.openxmlformats.org/officeDocument/2006/relationships/image" Target="../media/image3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6.wmf"/><Relationship Id="rId1" Type="http://schemas.openxmlformats.org/officeDocument/2006/relationships/image" Target="../media/image26.wmf"/><Relationship Id="rId4" Type="http://schemas.openxmlformats.org/officeDocument/2006/relationships/image" Target="../media/image4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 Id="rId5" Type="http://schemas.openxmlformats.org/officeDocument/2006/relationships/image" Target="../media/image56.wmf"/><Relationship Id="rId4" Type="http://schemas.openxmlformats.org/officeDocument/2006/relationships/image" Target="../media/image55.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59.wmf"/><Relationship Id="rId2" Type="http://schemas.openxmlformats.org/officeDocument/2006/relationships/image" Target="../media/image58.wmf"/><Relationship Id="rId1" Type="http://schemas.openxmlformats.org/officeDocument/2006/relationships/image" Target="../media/image57.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60.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2.wmf"/><Relationship Id="rId1" Type="http://schemas.openxmlformats.org/officeDocument/2006/relationships/image" Target="../media/image61.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64.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66.wmf"/><Relationship Id="rId1" Type="http://schemas.openxmlformats.org/officeDocument/2006/relationships/image" Target="../media/image65.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68.wmf"/><Relationship Id="rId1" Type="http://schemas.openxmlformats.org/officeDocument/2006/relationships/image" Target="../media/image67.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71.wmf"/><Relationship Id="rId2" Type="http://schemas.openxmlformats.org/officeDocument/2006/relationships/image" Target="../media/image70.wmf"/><Relationship Id="rId1" Type="http://schemas.openxmlformats.org/officeDocument/2006/relationships/image" Target="../media/image6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4" Type="http://schemas.openxmlformats.org/officeDocument/2006/relationships/image" Target="../media/image2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9/14/2020</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9/14/2020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to examine how the calculus of variation can be used to analyze the physical mechanics of particle motion.     This material follows your textbook in both Chapter 3 and Chapter 6.</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6270370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results from </a:t>
            </a:r>
            <a:r>
              <a:rPr lang="en-US" dirty="0" err="1"/>
              <a:t>D’Alembert’s</a:t>
            </a:r>
            <a:r>
              <a:rPr lang="en-US" dirty="0"/>
              <a:t> analysis.</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3160865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Form of derived </a:t>
            </a:r>
            <a:r>
              <a:rPr lang="en-US" dirty="0" err="1"/>
              <a:t>Lagrangian</a:t>
            </a:r>
            <a:r>
              <a:rPr lang="en-US" dirty="0"/>
              <a:t>  provided that the potential does not depend on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2760603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Having shown that the Euler-</a:t>
            </a:r>
            <a:r>
              <a:rPr lang="en-US" dirty="0" err="1"/>
              <a:t>Lagrangian</a:t>
            </a:r>
            <a:r>
              <a:rPr lang="en-US" dirty="0"/>
              <a:t> equations are consistent with Newton’s equations of motion, we can then infer that the integral of the </a:t>
            </a:r>
            <a:r>
              <a:rPr lang="en-US" dirty="0" err="1"/>
              <a:t>Lagrangian</a:t>
            </a:r>
            <a:r>
              <a:rPr lang="en-US" dirty="0"/>
              <a:t> is optimized as is consistent with Hamilton’s principle.    </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819472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using the </a:t>
            </a:r>
            <a:r>
              <a:rPr lang="en-US" dirty="0" err="1"/>
              <a:t>Lagrangian</a:t>
            </a:r>
            <a:r>
              <a:rPr lang="en-US" dirty="0"/>
              <a:t> formalism for a simple pendulum.</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26091298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of </a:t>
            </a:r>
            <a:r>
              <a:rPr lang="en-US" dirty="0" err="1"/>
              <a:t>Lagrangian</a:t>
            </a:r>
            <a:r>
              <a:rPr lang="en-US" dirty="0"/>
              <a:t> formalism that we will encounter when we examine rigid body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122175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Harmonic oscillator example.     Here we again demonstrate the physical trajectory has the smallest “action”.</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25429075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Recipe for </a:t>
            </a:r>
            <a:r>
              <a:rPr lang="en-US" dirty="0" err="1"/>
              <a:t>Lagrangian</a:t>
            </a:r>
            <a:r>
              <a:rPr lang="en-US" dirty="0"/>
              <a:t> mechanics.</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2447602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 restriction.</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32991622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a:t>
            </a:r>
            <a:r>
              <a:rPr lang="en-US" dirty="0" err="1"/>
              <a:t>Lagrangian</a:t>
            </a:r>
            <a:r>
              <a:rPr lang="en-US" dirty="0"/>
              <a:t> mechanics cannot treat all velocity dependent forces,    it is possible to extend the analysis for the case of  the Lorentz force.     This material is treated in Chapter 6, Section 33 of your textbook.      We are following the textbook’s units of </a:t>
            </a:r>
            <a:r>
              <a:rPr lang="en-US" dirty="0" err="1"/>
              <a:t>cgs</a:t>
            </a:r>
            <a:r>
              <a:rPr lang="en-US" dirty="0"/>
              <a:t> Gaussian units.</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18884929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Very clever mathematicians figured out how to incorporate Lorentz  into the </a:t>
            </a:r>
            <a:r>
              <a:rPr lang="en-US" dirty="0" err="1"/>
              <a:t>Lagrangian</a:t>
            </a:r>
            <a:r>
              <a:rPr lang="en-US" dirty="0"/>
              <a:t> formalism.    Here we are assuming their result and showing that it is consistent.</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2596748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updated schedule.   Note that HW 7 which will be covered in today’s lecture will be due on Friday.</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23068418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derivations.</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25293983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results.</a:t>
            </a:r>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2570217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for a  magnetic field in the z direction.</a:t>
            </a:r>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18912781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the Euler-Lagrange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32</a:t>
            </a:fld>
            <a:endParaRPr lang="en-US" dirty="0"/>
          </a:p>
        </p:txBody>
      </p:sp>
    </p:spTree>
    <p:extLst>
      <p:ext uri="{BB962C8B-B14F-4D97-AF65-F5344CB8AC3E}">
        <p14:creationId xmlns:p14="http://schemas.microsoft.com/office/powerpoint/2010/main" val="38688453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from previous slides.</a:t>
            </a:r>
          </a:p>
        </p:txBody>
      </p:sp>
      <p:sp>
        <p:nvSpPr>
          <p:cNvPr id="4" name="Slide Number Placeholder 3"/>
          <p:cNvSpPr>
            <a:spLocks noGrp="1"/>
          </p:cNvSpPr>
          <p:nvPr>
            <p:ph type="sldNum" sz="quarter" idx="5"/>
          </p:nvPr>
        </p:nvSpPr>
        <p:spPr/>
        <p:txBody>
          <a:bodyPr/>
          <a:lstStyle/>
          <a:p>
            <a:fld id="{615B37F0-B5B5-4873-843A-F6B8A32A0D0F}" type="slidenum">
              <a:rPr lang="en-US" smtClean="0"/>
              <a:t>33</a:t>
            </a:fld>
            <a:endParaRPr lang="en-US" dirty="0"/>
          </a:p>
        </p:txBody>
      </p:sp>
    </p:spTree>
    <p:extLst>
      <p:ext uri="{BB962C8B-B14F-4D97-AF65-F5344CB8AC3E}">
        <p14:creationId xmlns:p14="http://schemas.microsoft.com/office/powerpoint/2010/main" val="1176539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same magnetic field, but an equivalent vector potential.</a:t>
            </a:r>
          </a:p>
        </p:txBody>
      </p:sp>
      <p:sp>
        <p:nvSpPr>
          <p:cNvPr id="4" name="Slide Number Placeholder 3"/>
          <p:cNvSpPr>
            <a:spLocks noGrp="1"/>
          </p:cNvSpPr>
          <p:nvPr>
            <p:ph type="sldNum" sz="quarter" idx="5"/>
          </p:nvPr>
        </p:nvSpPr>
        <p:spPr/>
        <p:txBody>
          <a:bodyPr/>
          <a:lstStyle/>
          <a:p>
            <a:fld id="{615B37F0-B5B5-4873-843A-F6B8A32A0D0F}" type="slidenum">
              <a:rPr lang="en-US" smtClean="0"/>
              <a:t>34</a:t>
            </a:fld>
            <a:endParaRPr lang="en-US" dirty="0"/>
          </a:p>
        </p:txBody>
      </p:sp>
    </p:spTree>
    <p:extLst>
      <p:ext uri="{BB962C8B-B14F-4D97-AF65-F5344CB8AC3E}">
        <p14:creationId xmlns:p14="http://schemas.microsoft.com/office/powerpoint/2010/main" val="18727204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get the same motion for </a:t>
            </a:r>
            <a:r>
              <a:rPr lang="en-US"/>
              <a:t>this case.</a:t>
            </a:r>
          </a:p>
        </p:txBody>
      </p:sp>
      <p:sp>
        <p:nvSpPr>
          <p:cNvPr id="4" name="Slide Number Placeholder 3"/>
          <p:cNvSpPr>
            <a:spLocks noGrp="1"/>
          </p:cNvSpPr>
          <p:nvPr>
            <p:ph type="sldNum" sz="quarter" idx="5"/>
          </p:nvPr>
        </p:nvSpPr>
        <p:spPr/>
        <p:txBody>
          <a:bodyPr/>
          <a:lstStyle/>
          <a:p>
            <a:fld id="{615B37F0-B5B5-4873-843A-F6B8A32A0D0F}" type="slidenum">
              <a:rPr lang="en-US" smtClean="0"/>
              <a:t>35</a:t>
            </a:fld>
            <a:endParaRPr lang="en-US" dirty="0"/>
          </a:p>
        </p:txBody>
      </p:sp>
    </p:spTree>
    <p:extLst>
      <p:ext uri="{BB962C8B-B14F-4D97-AF65-F5344CB8AC3E}">
        <p14:creationId xmlns:p14="http://schemas.microsoft.com/office/powerpoint/2010/main" val="1827153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Homework problem due on Friday.</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3648127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Previously we introduced the </a:t>
            </a:r>
            <a:r>
              <a:rPr lang="en-US" dirty="0" err="1"/>
              <a:t>Lagrangian</a:t>
            </a:r>
            <a:r>
              <a:rPr lang="en-US" dirty="0"/>
              <a:t> function without justification.    Here we follow a “derivation”  attributed to </a:t>
            </a:r>
            <a:r>
              <a:rPr lang="en-US" dirty="0" err="1"/>
              <a:t>d’Alembert</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979718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derivation is based on the notion of “generalized” coordinates which can be Cartesian coordinates or one of the many transformed coordinates, or even more “general” coordinates.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32301129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of transformed coordinates.</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097281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start the derivation following </a:t>
            </a:r>
            <a:r>
              <a:rPr lang="en-US" dirty="0" err="1"/>
              <a:t>D’Alembert’s</a:t>
            </a:r>
            <a:r>
              <a:rPr lang="en-US" dirty="0"/>
              <a:t> arguments.     x</a:t>
            </a:r>
            <a:r>
              <a:rPr lang="en-US" baseline="-25000" dirty="0"/>
              <a:t>i</a:t>
            </a:r>
            <a:r>
              <a:rPr lang="en-US" baseline="0" dirty="0"/>
              <a:t> denotes the cartesian coordinate while q denotes the “generalized” coordinate.    In this slide we consider the potential energy terms.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490917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Continuing the derivations we consider the kinetic energy contributions.</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870931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Continuing the derivation.</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3346324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9/14/2020</a:t>
            </a:r>
            <a:endParaRPr lang="en-US" dirty="0"/>
          </a:p>
        </p:txBody>
      </p:sp>
      <p:sp>
        <p:nvSpPr>
          <p:cNvPr id="5" name="Footer Placeholder 4"/>
          <p:cNvSpPr>
            <a:spLocks noGrp="1"/>
          </p:cNvSpPr>
          <p:nvPr>
            <p:ph type="ftr" sz="quarter" idx="11"/>
          </p:nvPr>
        </p:nvSpPr>
        <p:spPr/>
        <p:txBody>
          <a:bodyPr/>
          <a:lstStyle/>
          <a:p>
            <a:r>
              <a:rPr lang="en-US"/>
              <a:t>PHY 711  Fall 2020 --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9/14/2020</a:t>
            </a:r>
            <a:endParaRPr lang="en-US" dirty="0"/>
          </a:p>
        </p:txBody>
      </p:sp>
      <p:sp>
        <p:nvSpPr>
          <p:cNvPr id="5" name="Footer Placeholder 4"/>
          <p:cNvSpPr>
            <a:spLocks noGrp="1"/>
          </p:cNvSpPr>
          <p:nvPr>
            <p:ph type="ftr" sz="quarter" idx="11"/>
          </p:nvPr>
        </p:nvSpPr>
        <p:spPr/>
        <p:txBody>
          <a:bodyPr/>
          <a:lstStyle/>
          <a:p>
            <a:r>
              <a:rPr lang="en-US"/>
              <a:t>PHY 711  Fall 2020 --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9/14/2020</a:t>
            </a:r>
            <a:endParaRPr lang="en-US" dirty="0"/>
          </a:p>
        </p:txBody>
      </p:sp>
      <p:sp>
        <p:nvSpPr>
          <p:cNvPr id="5" name="Footer Placeholder 4"/>
          <p:cNvSpPr>
            <a:spLocks noGrp="1"/>
          </p:cNvSpPr>
          <p:nvPr>
            <p:ph type="ftr" sz="quarter" idx="11"/>
          </p:nvPr>
        </p:nvSpPr>
        <p:spPr/>
        <p:txBody>
          <a:bodyPr/>
          <a:lstStyle/>
          <a:p>
            <a:r>
              <a:rPr lang="en-US"/>
              <a:t>PHY 711  Fall 2020 --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9/14/2020</a:t>
            </a:r>
            <a:endParaRPr lang="en-US" dirty="0"/>
          </a:p>
        </p:txBody>
      </p:sp>
      <p:sp>
        <p:nvSpPr>
          <p:cNvPr id="5" name="Footer Placeholder 4"/>
          <p:cNvSpPr>
            <a:spLocks noGrp="1"/>
          </p:cNvSpPr>
          <p:nvPr>
            <p:ph type="ftr" sz="quarter" idx="11"/>
          </p:nvPr>
        </p:nvSpPr>
        <p:spPr/>
        <p:txBody>
          <a:bodyPr/>
          <a:lstStyle/>
          <a:p>
            <a:r>
              <a:rPr lang="en-US"/>
              <a:t>PHY 711  Fall 2020 --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9/14/2020</a:t>
            </a:r>
            <a:endParaRPr lang="en-US" dirty="0"/>
          </a:p>
        </p:txBody>
      </p:sp>
      <p:sp>
        <p:nvSpPr>
          <p:cNvPr id="5" name="Footer Placeholder 4"/>
          <p:cNvSpPr>
            <a:spLocks noGrp="1"/>
          </p:cNvSpPr>
          <p:nvPr>
            <p:ph type="ftr" sz="quarter" idx="11"/>
          </p:nvPr>
        </p:nvSpPr>
        <p:spPr/>
        <p:txBody>
          <a:bodyPr/>
          <a:lstStyle/>
          <a:p>
            <a:r>
              <a:rPr lang="en-US"/>
              <a:t>PHY 711  Fall 2020 --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9/14/2020</a:t>
            </a:r>
            <a:endParaRPr lang="en-US" dirty="0"/>
          </a:p>
        </p:txBody>
      </p:sp>
      <p:sp>
        <p:nvSpPr>
          <p:cNvPr id="6" name="Footer Placeholder 5"/>
          <p:cNvSpPr>
            <a:spLocks noGrp="1"/>
          </p:cNvSpPr>
          <p:nvPr>
            <p:ph type="ftr" sz="quarter" idx="11"/>
          </p:nvPr>
        </p:nvSpPr>
        <p:spPr/>
        <p:txBody>
          <a:bodyPr/>
          <a:lstStyle/>
          <a:p>
            <a:r>
              <a:rPr lang="en-US"/>
              <a:t>PHY 711  Fall 2020 -- Lecture 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9/14/2020</a:t>
            </a:r>
            <a:endParaRPr lang="en-US" dirty="0"/>
          </a:p>
        </p:txBody>
      </p:sp>
      <p:sp>
        <p:nvSpPr>
          <p:cNvPr id="8" name="Footer Placeholder 7"/>
          <p:cNvSpPr>
            <a:spLocks noGrp="1"/>
          </p:cNvSpPr>
          <p:nvPr>
            <p:ph type="ftr" sz="quarter" idx="11"/>
          </p:nvPr>
        </p:nvSpPr>
        <p:spPr/>
        <p:txBody>
          <a:bodyPr/>
          <a:lstStyle/>
          <a:p>
            <a:r>
              <a:rPr lang="en-US"/>
              <a:t>PHY 711  Fall 2020 -- Lecture 9</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9/14/2020</a:t>
            </a:r>
            <a:endParaRPr lang="en-US" dirty="0"/>
          </a:p>
        </p:txBody>
      </p:sp>
      <p:sp>
        <p:nvSpPr>
          <p:cNvPr id="4" name="Footer Placeholder 3"/>
          <p:cNvSpPr>
            <a:spLocks noGrp="1"/>
          </p:cNvSpPr>
          <p:nvPr>
            <p:ph type="ftr" sz="quarter" idx="11"/>
          </p:nvPr>
        </p:nvSpPr>
        <p:spPr/>
        <p:txBody>
          <a:bodyPr/>
          <a:lstStyle/>
          <a:p>
            <a:r>
              <a:rPr lang="en-US"/>
              <a:t>PHY 711  Fall 2020 -- Lecture 9</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9/14/2020</a:t>
            </a:r>
            <a:endParaRPr lang="en-US" dirty="0"/>
          </a:p>
        </p:txBody>
      </p:sp>
      <p:sp>
        <p:nvSpPr>
          <p:cNvPr id="6" name="Footer Placeholder 5"/>
          <p:cNvSpPr>
            <a:spLocks noGrp="1"/>
          </p:cNvSpPr>
          <p:nvPr>
            <p:ph type="ftr" sz="quarter" idx="11"/>
          </p:nvPr>
        </p:nvSpPr>
        <p:spPr/>
        <p:txBody>
          <a:bodyPr/>
          <a:lstStyle/>
          <a:p>
            <a:r>
              <a:rPr lang="en-US"/>
              <a:t>PHY 711  Fall 2020 -- Lecture 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9/14/2020</a:t>
            </a:r>
            <a:endParaRPr lang="en-US" dirty="0"/>
          </a:p>
        </p:txBody>
      </p:sp>
      <p:sp>
        <p:nvSpPr>
          <p:cNvPr id="6" name="Footer Placeholder 5"/>
          <p:cNvSpPr>
            <a:spLocks noGrp="1"/>
          </p:cNvSpPr>
          <p:nvPr>
            <p:ph type="ftr" sz="quarter" idx="11"/>
          </p:nvPr>
        </p:nvSpPr>
        <p:spPr/>
        <p:txBody>
          <a:bodyPr/>
          <a:lstStyle/>
          <a:p>
            <a:r>
              <a:rPr lang="en-US"/>
              <a:t>PHY 711  Fall 2020 -- Lecture 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9/14/2020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2020 -- Lecture 9</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3.bin"/><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notesSlide" Target="../notesSlides/notesSlide5.xml"/><Relationship Id="rId7" Type="http://schemas.openxmlformats.org/officeDocument/2006/relationships/oleObject" Target="../embeddings/oleObject5.bin"/><Relationship Id="rId12"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2.png"/><Relationship Id="rId11" Type="http://schemas.openxmlformats.org/officeDocument/2006/relationships/oleObject" Target="../embeddings/oleObject7.bin"/><Relationship Id="rId5" Type="http://schemas.openxmlformats.org/officeDocument/2006/relationships/image" Target="../media/image8.wmf"/><Relationship Id="rId10" Type="http://schemas.openxmlformats.org/officeDocument/2006/relationships/image" Target="../media/image10.wmf"/><Relationship Id="rId4" Type="http://schemas.openxmlformats.org/officeDocument/2006/relationships/oleObject" Target="../embeddings/oleObject4.bin"/><Relationship Id="rId9"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notesSlide" Target="../notesSlides/notesSlide6.xml"/><Relationship Id="rId7"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3.wmf"/><Relationship Id="rId5" Type="http://schemas.openxmlformats.org/officeDocument/2006/relationships/oleObject" Target="../embeddings/oleObject8.bin"/><Relationship Id="rId10" Type="http://schemas.openxmlformats.org/officeDocument/2006/relationships/image" Target="../media/image15.wmf"/><Relationship Id="rId4" Type="http://schemas.openxmlformats.org/officeDocument/2006/relationships/image" Target="../media/image16.png"/><Relationship Id="rId9" Type="http://schemas.openxmlformats.org/officeDocument/2006/relationships/oleObject" Target="../embeddings/oleObject10.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image" Target="../media/image21.wmf"/><Relationship Id="rId3" Type="http://schemas.openxmlformats.org/officeDocument/2006/relationships/notesSlide" Target="../notesSlides/notesSlide7.xml"/><Relationship Id="rId7" Type="http://schemas.openxmlformats.org/officeDocument/2006/relationships/image" Target="../media/image18.wmf"/><Relationship Id="rId12"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2.bin"/><Relationship Id="rId11" Type="http://schemas.openxmlformats.org/officeDocument/2006/relationships/image" Target="../media/image20.wmf"/><Relationship Id="rId5" Type="http://schemas.openxmlformats.org/officeDocument/2006/relationships/image" Target="../media/image17.wmf"/><Relationship Id="rId15" Type="http://schemas.openxmlformats.org/officeDocument/2006/relationships/image" Target="../media/image22.wmf"/><Relationship Id="rId10" Type="http://schemas.openxmlformats.org/officeDocument/2006/relationships/oleObject" Target="../embeddings/oleObject14.bin"/><Relationship Id="rId4" Type="http://schemas.openxmlformats.org/officeDocument/2006/relationships/oleObject" Target="../embeddings/oleObject11.bin"/><Relationship Id="rId9" Type="http://schemas.openxmlformats.org/officeDocument/2006/relationships/image" Target="../media/image19.wmf"/><Relationship Id="rId14" Type="http://schemas.openxmlformats.org/officeDocument/2006/relationships/oleObject" Target="../embeddings/oleObject16.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23.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24.wmf"/></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notesSlide" Target="../notesSlides/notesSlide8.xml"/><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20.bin"/><Relationship Id="rId11" Type="http://schemas.openxmlformats.org/officeDocument/2006/relationships/image" Target="../media/image28.wmf"/><Relationship Id="rId5" Type="http://schemas.openxmlformats.org/officeDocument/2006/relationships/image" Target="../media/image25.wmf"/><Relationship Id="rId10" Type="http://schemas.openxmlformats.org/officeDocument/2006/relationships/oleObject" Target="../embeddings/oleObject22.bin"/><Relationship Id="rId4" Type="http://schemas.openxmlformats.org/officeDocument/2006/relationships/oleObject" Target="../embeddings/oleObject19.bin"/><Relationship Id="rId9" Type="http://schemas.openxmlformats.org/officeDocument/2006/relationships/image" Target="../media/image27.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30.wmf"/><Relationship Id="rId5" Type="http://schemas.openxmlformats.org/officeDocument/2006/relationships/oleObject" Target="../embeddings/oleObject24.bin"/><Relationship Id="rId4" Type="http://schemas.openxmlformats.org/officeDocument/2006/relationships/image" Target="../media/image29.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notesSlide" Target="../notesSlides/notesSlide9.xml"/><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6.bin"/><Relationship Id="rId5" Type="http://schemas.openxmlformats.org/officeDocument/2006/relationships/image" Target="../media/image31.wmf"/><Relationship Id="rId4" Type="http://schemas.openxmlformats.org/officeDocument/2006/relationships/oleObject" Target="../embeddings/oleObject25.bin"/><Relationship Id="rId9" Type="http://schemas.openxmlformats.org/officeDocument/2006/relationships/image" Target="../media/image32.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10.xml"/><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9.bin"/><Relationship Id="rId11" Type="http://schemas.openxmlformats.org/officeDocument/2006/relationships/image" Target="../media/image35.wmf"/><Relationship Id="rId5" Type="http://schemas.openxmlformats.org/officeDocument/2006/relationships/image" Target="../media/image33.wmf"/><Relationship Id="rId10" Type="http://schemas.openxmlformats.org/officeDocument/2006/relationships/oleObject" Target="../embeddings/oleObject31.bin"/><Relationship Id="rId4" Type="http://schemas.openxmlformats.org/officeDocument/2006/relationships/oleObject" Target="../embeddings/oleObject28.bin"/><Relationship Id="rId9" Type="http://schemas.openxmlformats.org/officeDocument/2006/relationships/image" Target="../media/image3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34.bin"/><Relationship Id="rId13" Type="http://schemas.openxmlformats.org/officeDocument/2006/relationships/image" Target="../media/image39.wmf"/><Relationship Id="rId3" Type="http://schemas.openxmlformats.org/officeDocument/2006/relationships/notesSlide" Target="../notesSlides/notesSlide11.xml"/><Relationship Id="rId7" Type="http://schemas.openxmlformats.org/officeDocument/2006/relationships/image" Target="../media/image36.wmf"/><Relationship Id="rId12" Type="http://schemas.openxmlformats.org/officeDocument/2006/relationships/oleObject" Target="../embeddings/oleObject36.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33.bin"/><Relationship Id="rId11" Type="http://schemas.openxmlformats.org/officeDocument/2006/relationships/image" Target="../media/image38.wmf"/><Relationship Id="rId5" Type="http://schemas.openxmlformats.org/officeDocument/2006/relationships/image" Target="../media/image26.wmf"/><Relationship Id="rId10" Type="http://schemas.openxmlformats.org/officeDocument/2006/relationships/oleObject" Target="../embeddings/oleObject35.bin"/><Relationship Id="rId4" Type="http://schemas.openxmlformats.org/officeDocument/2006/relationships/oleObject" Target="../embeddings/oleObject32.bin"/><Relationship Id="rId9" Type="http://schemas.openxmlformats.org/officeDocument/2006/relationships/image" Target="../media/image37.wmf"/></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12.xml"/><Relationship Id="rId7" Type="http://schemas.openxmlformats.org/officeDocument/2006/relationships/image" Target="../media/image36.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38.bin"/><Relationship Id="rId11" Type="http://schemas.openxmlformats.org/officeDocument/2006/relationships/image" Target="../media/image41.wmf"/><Relationship Id="rId5" Type="http://schemas.openxmlformats.org/officeDocument/2006/relationships/image" Target="../media/image26.wmf"/><Relationship Id="rId10" Type="http://schemas.openxmlformats.org/officeDocument/2006/relationships/oleObject" Target="../embeddings/oleObject40.bin"/><Relationship Id="rId4" Type="http://schemas.openxmlformats.org/officeDocument/2006/relationships/oleObject" Target="../embeddings/oleObject37.bin"/><Relationship Id="rId9" Type="http://schemas.openxmlformats.org/officeDocument/2006/relationships/image" Target="../media/image40.wmf"/></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43.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42.bin"/><Relationship Id="rId5" Type="http://schemas.openxmlformats.org/officeDocument/2006/relationships/image" Target="../media/image42.wmf"/><Relationship Id="rId4" Type="http://schemas.openxmlformats.org/officeDocument/2006/relationships/oleObject" Target="../embeddings/oleObject41.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44.bin"/><Relationship Id="rId5" Type="http://schemas.openxmlformats.org/officeDocument/2006/relationships/image" Target="../media/image44.wmf"/><Relationship Id="rId4" Type="http://schemas.openxmlformats.org/officeDocument/2006/relationships/oleObject" Target="../embeddings/oleObject43.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46.wmf"/><Relationship Id="rId5" Type="http://schemas.openxmlformats.org/officeDocument/2006/relationships/oleObject" Target="../embeddings/oleObject45.bin"/><Relationship Id="rId4" Type="http://schemas.openxmlformats.org/officeDocument/2006/relationships/image" Target="../media/image47.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image" Target="../media/image48.wmf"/><Relationship Id="rId4" Type="http://schemas.openxmlformats.org/officeDocument/2006/relationships/oleObject" Target="../embeddings/oleObject46.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49.wmf"/><Relationship Id="rId4" Type="http://schemas.openxmlformats.org/officeDocument/2006/relationships/oleObject" Target="../embeddings/oleObject47.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51.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49.bin"/><Relationship Id="rId5" Type="http://schemas.openxmlformats.org/officeDocument/2006/relationships/image" Target="../media/image50.wmf"/><Relationship Id="rId4" Type="http://schemas.openxmlformats.org/officeDocument/2006/relationships/oleObject" Target="../embeddings/oleObject48.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52.bin"/><Relationship Id="rId13" Type="http://schemas.openxmlformats.org/officeDocument/2006/relationships/image" Target="../media/image56.wmf"/><Relationship Id="rId3" Type="http://schemas.openxmlformats.org/officeDocument/2006/relationships/notesSlide" Target="../notesSlides/notesSlide19.xml"/><Relationship Id="rId7" Type="http://schemas.openxmlformats.org/officeDocument/2006/relationships/image" Target="../media/image53.wmf"/><Relationship Id="rId12" Type="http://schemas.openxmlformats.org/officeDocument/2006/relationships/oleObject" Target="../embeddings/oleObject54.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51.bin"/><Relationship Id="rId11" Type="http://schemas.openxmlformats.org/officeDocument/2006/relationships/image" Target="../media/image55.wmf"/><Relationship Id="rId5" Type="http://schemas.openxmlformats.org/officeDocument/2006/relationships/image" Target="../media/image52.wmf"/><Relationship Id="rId10" Type="http://schemas.openxmlformats.org/officeDocument/2006/relationships/oleObject" Target="../embeddings/oleObject53.bin"/><Relationship Id="rId4" Type="http://schemas.openxmlformats.org/officeDocument/2006/relationships/oleObject" Target="../embeddings/oleObject50.bin"/><Relationship Id="rId9" Type="http://schemas.openxmlformats.org/officeDocument/2006/relationships/image" Target="../media/image54.wmf"/></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57.bin"/><Relationship Id="rId3" Type="http://schemas.openxmlformats.org/officeDocument/2006/relationships/notesSlide" Target="../notesSlides/notesSlide20.xml"/><Relationship Id="rId7" Type="http://schemas.openxmlformats.org/officeDocument/2006/relationships/image" Target="../media/image58.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56.bin"/><Relationship Id="rId5" Type="http://schemas.openxmlformats.org/officeDocument/2006/relationships/image" Target="../media/image57.wmf"/><Relationship Id="rId4" Type="http://schemas.openxmlformats.org/officeDocument/2006/relationships/oleObject" Target="../embeddings/oleObject55.bin"/><Relationship Id="rId9" Type="http://schemas.openxmlformats.org/officeDocument/2006/relationships/image" Target="../media/image59.wmf"/></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22.vml"/><Relationship Id="rId5" Type="http://schemas.openxmlformats.org/officeDocument/2006/relationships/image" Target="../media/image60.wmf"/><Relationship Id="rId4" Type="http://schemas.openxmlformats.org/officeDocument/2006/relationships/oleObject" Target="../embeddings/oleObject58.bin"/></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61.bin"/><Relationship Id="rId3" Type="http://schemas.openxmlformats.org/officeDocument/2006/relationships/notesSlide" Target="../notesSlides/notesSlide22.xml"/><Relationship Id="rId7" Type="http://schemas.openxmlformats.org/officeDocument/2006/relationships/image" Target="../media/image62.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60.bin"/><Relationship Id="rId5" Type="http://schemas.openxmlformats.org/officeDocument/2006/relationships/image" Target="../media/image61.wmf"/><Relationship Id="rId4" Type="http://schemas.openxmlformats.org/officeDocument/2006/relationships/oleObject" Target="../embeddings/oleObject59.bin"/><Relationship Id="rId9" Type="http://schemas.openxmlformats.org/officeDocument/2006/relationships/image" Target="../media/image63.wmf"/></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24.vml"/><Relationship Id="rId5" Type="http://schemas.openxmlformats.org/officeDocument/2006/relationships/image" Target="../media/image64.wmf"/><Relationship Id="rId4" Type="http://schemas.openxmlformats.org/officeDocument/2006/relationships/oleObject" Target="../embeddings/oleObject62.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66.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64.bin"/><Relationship Id="rId5" Type="http://schemas.openxmlformats.org/officeDocument/2006/relationships/image" Target="../media/image65.wmf"/><Relationship Id="rId4" Type="http://schemas.openxmlformats.org/officeDocument/2006/relationships/oleObject" Target="../embeddings/oleObject63.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68.wmf"/><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oleObject" Target="../embeddings/oleObject66.bin"/><Relationship Id="rId5" Type="http://schemas.openxmlformats.org/officeDocument/2006/relationships/image" Target="../media/image67.wmf"/><Relationship Id="rId4" Type="http://schemas.openxmlformats.org/officeDocument/2006/relationships/oleObject" Target="../embeddings/oleObject65.bin"/></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69.bin"/><Relationship Id="rId3" Type="http://schemas.openxmlformats.org/officeDocument/2006/relationships/notesSlide" Target="../notesSlides/notesSlide26.xml"/><Relationship Id="rId7" Type="http://schemas.openxmlformats.org/officeDocument/2006/relationships/image" Target="../media/image70.wmf"/><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oleObject" Target="../embeddings/oleObject68.bin"/><Relationship Id="rId5" Type="http://schemas.openxmlformats.org/officeDocument/2006/relationships/image" Target="../media/image69.wmf"/><Relationship Id="rId4" Type="http://schemas.openxmlformats.org/officeDocument/2006/relationships/oleObject" Target="../embeddings/oleObject67.bin"/><Relationship Id="rId9" Type="http://schemas.openxmlformats.org/officeDocument/2006/relationships/image" Target="../media/image71.wm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9878" y="181957"/>
            <a:ext cx="9067800" cy="5463034"/>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Online or (occasionally) in  Olin 103</a:t>
            </a:r>
          </a:p>
          <a:p>
            <a:pPr algn="ctr"/>
            <a:endParaRPr lang="en-US" sz="900" b="1" dirty="0"/>
          </a:p>
          <a:p>
            <a:pPr algn="ctr"/>
            <a:r>
              <a:rPr lang="en-US" sz="3200" b="1" dirty="0"/>
              <a:t>Discussion of  Lecture 9 – Chap. 3&amp;6 in F&amp;W</a:t>
            </a:r>
            <a:endParaRPr lang="en-US" sz="3200" b="1" dirty="0">
              <a:solidFill>
                <a:schemeClr val="folHlink"/>
              </a:solidFill>
            </a:endParaRPr>
          </a:p>
          <a:p>
            <a:pPr marL="457200" lvl="2" algn="ctr">
              <a:spcBef>
                <a:spcPct val="50000"/>
              </a:spcBef>
            </a:pPr>
            <a:r>
              <a:rPr lang="en-US" sz="3200" b="1" dirty="0" err="1">
                <a:solidFill>
                  <a:schemeClr val="folHlink"/>
                </a:solidFill>
              </a:rPr>
              <a:t>Lagrangian</a:t>
            </a:r>
            <a:r>
              <a:rPr lang="en-US" sz="3200" b="1" dirty="0">
                <a:solidFill>
                  <a:schemeClr val="folHlink"/>
                </a:solidFill>
              </a:rPr>
              <a:t> mechanics</a:t>
            </a:r>
          </a:p>
          <a:p>
            <a:pPr marL="1428750" lvl="3" indent="-514350">
              <a:spcBef>
                <a:spcPct val="50000"/>
              </a:spcBef>
              <a:buFont typeface="+mj-lt"/>
              <a:buAutoNum type="arabicPeriod"/>
            </a:pPr>
            <a:r>
              <a:rPr lang="en-US" sz="2400" b="1" dirty="0" err="1">
                <a:solidFill>
                  <a:schemeClr val="folHlink"/>
                </a:solidFill>
              </a:rPr>
              <a:t>D’Alembert’s</a:t>
            </a:r>
            <a:r>
              <a:rPr lang="en-US" sz="2400" b="1" dirty="0">
                <a:solidFill>
                  <a:schemeClr val="folHlink"/>
                </a:solidFill>
              </a:rPr>
              <a:t> principle</a:t>
            </a:r>
          </a:p>
          <a:p>
            <a:pPr marL="1428750" lvl="3" indent="-514350">
              <a:spcBef>
                <a:spcPct val="50000"/>
              </a:spcBef>
              <a:buFont typeface="+mj-lt"/>
              <a:buAutoNum type="arabicPeriod"/>
            </a:pPr>
            <a:r>
              <a:rPr lang="en-US" sz="2400" b="1" dirty="0">
                <a:solidFill>
                  <a:schemeClr val="folHlink"/>
                </a:solidFill>
              </a:rPr>
              <a:t>Lagrange’s equation in generalized coordinates</a:t>
            </a:r>
          </a:p>
          <a:p>
            <a:pPr marL="1428750" lvl="3" indent="-514350">
              <a:spcBef>
                <a:spcPct val="50000"/>
              </a:spcBef>
              <a:buFont typeface="+mj-lt"/>
              <a:buAutoNum type="arabicPeriod"/>
            </a:pPr>
            <a:r>
              <a:rPr lang="en-US" sz="2400" b="1" dirty="0">
                <a:solidFill>
                  <a:schemeClr val="folHlink"/>
                </a:solidFill>
              </a:rPr>
              <a:t>Examples, including </a:t>
            </a:r>
            <a:r>
              <a:rPr lang="en-US" sz="2400" b="1" dirty="0" err="1">
                <a:solidFill>
                  <a:schemeClr val="folHlink"/>
                </a:solidFill>
              </a:rPr>
              <a:t>Lagrangian</a:t>
            </a:r>
            <a:r>
              <a:rPr lang="en-US" sz="2400" b="1" dirty="0">
                <a:solidFill>
                  <a:schemeClr val="folHlink"/>
                </a:solidFill>
              </a:rPr>
              <a:t> for electromagnetic interactions.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pic>
        <p:nvPicPr>
          <p:cNvPr id="83970" name="Picture 2" descr="http://upload.wikimedia.org/wikipedia/commons/thumb/d/df/Alembert.jpg/330px-Alember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9165" y="1143000"/>
            <a:ext cx="2095500" cy="26193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04800" y="35169"/>
            <a:ext cx="6400800" cy="830997"/>
          </a:xfrm>
          <a:prstGeom prst="rect">
            <a:avLst/>
          </a:prstGeom>
          <a:noFill/>
        </p:spPr>
        <p:txBody>
          <a:bodyPr wrap="square" rtlCol="0">
            <a:spAutoFit/>
          </a:bodyPr>
          <a:lstStyle/>
          <a:p>
            <a:r>
              <a:rPr lang="en-US" sz="2400" dirty="0">
                <a:latin typeface="+mj-lt"/>
              </a:rPr>
              <a:t>Jean </a:t>
            </a:r>
            <a:r>
              <a:rPr lang="en-US" sz="2400" dirty="0" err="1">
                <a:latin typeface="+mj-lt"/>
              </a:rPr>
              <a:t>d’Alembert</a:t>
            </a:r>
            <a:r>
              <a:rPr lang="en-US" sz="2400" dirty="0">
                <a:latin typeface="+mj-lt"/>
              </a:rPr>
              <a:t>  1717-1783</a:t>
            </a:r>
          </a:p>
          <a:p>
            <a:r>
              <a:rPr lang="en-US" sz="2400" dirty="0">
                <a:latin typeface="+mj-lt"/>
              </a:rPr>
              <a:t>      French mathematician and philosopher</a:t>
            </a:r>
          </a:p>
        </p:txBody>
      </p:sp>
      <p:sp>
        <p:nvSpPr>
          <p:cNvPr id="6" name="TextBox 5">
            <a:extLst>
              <a:ext uri="{FF2B5EF4-FFF2-40B4-BE49-F238E27FC236}">
                <a16:creationId xmlns:a16="http://schemas.microsoft.com/office/drawing/2014/main" id="{8B7416AF-8D83-4466-B6B2-A293E55500C2}"/>
              </a:ext>
            </a:extLst>
          </p:cNvPr>
          <p:cNvSpPr txBox="1"/>
          <p:nvPr/>
        </p:nvSpPr>
        <p:spPr>
          <a:xfrm>
            <a:off x="3505200" y="1295400"/>
            <a:ext cx="3886200" cy="1200329"/>
          </a:xfrm>
          <a:prstGeom prst="rect">
            <a:avLst/>
          </a:prstGeom>
          <a:noFill/>
        </p:spPr>
        <p:txBody>
          <a:bodyPr wrap="square" rtlCol="0">
            <a:spAutoFit/>
          </a:bodyPr>
          <a:lstStyle/>
          <a:p>
            <a:r>
              <a:rPr lang="en-US" sz="2400" dirty="0">
                <a:latin typeface="+mj-lt"/>
              </a:rPr>
              <a:t>“Deriving” </a:t>
            </a:r>
            <a:r>
              <a:rPr lang="en-US" sz="2400" dirty="0" err="1">
                <a:latin typeface="+mj-lt"/>
              </a:rPr>
              <a:t>Lagrangian</a:t>
            </a:r>
            <a:r>
              <a:rPr lang="en-US" sz="2400" dirty="0">
                <a:latin typeface="+mj-lt"/>
              </a:rPr>
              <a:t> mechanics from Newton’s laws. </a:t>
            </a:r>
          </a:p>
        </p:txBody>
      </p:sp>
      <p:graphicFrame>
        <p:nvGraphicFramePr>
          <p:cNvPr id="7" name="Object 6">
            <a:extLst>
              <a:ext uri="{FF2B5EF4-FFF2-40B4-BE49-F238E27FC236}">
                <a16:creationId xmlns:a16="http://schemas.microsoft.com/office/drawing/2014/main" id="{C9B1B91B-7884-44C1-82C6-895FBB8C40D2}"/>
              </a:ext>
            </a:extLst>
          </p:cNvPr>
          <p:cNvGraphicFramePr>
            <a:graphicFrameLocks noChangeAspect="1"/>
          </p:cNvGraphicFramePr>
          <p:nvPr>
            <p:extLst>
              <p:ext uri="{D42A27DB-BD31-4B8C-83A1-F6EECF244321}">
                <p14:modId xmlns:p14="http://schemas.microsoft.com/office/powerpoint/2010/main" val="3273554093"/>
              </p:ext>
            </p:extLst>
          </p:nvPr>
        </p:nvGraphicFramePr>
        <p:xfrm>
          <a:off x="1358900" y="3967650"/>
          <a:ext cx="6870700" cy="2446020"/>
        </p:xfrm>
        <a:graphic>
          <a:graphicData uri="http://schemas.openxmlformats.org/presentationml/2006/ole">
            <mc:AlternateContent xmlns:mc="http://schemas.openxmlformats.org/markup-compatibility/2006">
              <mc:Choice xmlns:v="urn:schemas-microsoft-com:vml" Requires="v">
                <p:oleObj spid="_x0000_s101422" name="Equation" r:id="rId5" imgW="6032160" imgH="2171520" progId="Equation.DSMT4">
                  <p:embed/>
                </p:oleObj>
              </mc:Choice>
              <mc:Fallback>
                <p:oleObj name="Equation" r:id="rId5" imgW="6032160" imgH="2171520" progId="Equation.DSMT4">
                  <p:embed/>
                  <p:pic>
                    <p:nvPicPr>
                      <p:cNvPr id="0" name=""/>
                      <p:cNvPicPr/>
                      <p:nvPr/>
                    </p:nvPicPr>
                    <p:blipFill>
                      <a:blip r:embed="rId6"/>
                      <a:stretch>
                        <a:fillRect/>
                      </a:stretch>
                    </p:blipFill>
                    <p:spPr>
                      <a:xfrm>
                        <a:off x="1358900" y="3967650"/>
                        <a:ext cx="6870700" cy="2446020"/>
                      </a:xfrm>
                      <a:prstGeom prst="rect">
                        <a:avLst/>
                      </a:prstGeom>
                    </p:spPr>
                  </p:pic>
                </p:oleObj>
              </mc:Fallback>
            </mc:AlternateContent>
          </a:graphicData>
        </a:graphic>
      </p:graphicFrame>
    </p:spTree>
    <p:extLst>
      <p:ext uri="{BB962C8B-B14F-4D97-AF65-F5344CB8AC3E}">
        <p14:creationId xmlns:p14="http://schemas.microsoft.com/office/powerpoint/2010/main" val="303650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847367693"/>
              </p:ext>
            </p:extLst>
          </p:nvPr>
        </p:nvGraphicFramePr>
        <p:xfrm>
          <a:off x="596900" y="457200"/>
          <a:ext cx="8022772" cy="838200"/>
        </p:xfrm>
        <a:graphic>
          <a:graphicData uri="http://schemas.openxmlformats.org/presentationml/2006/ole">
            <mc:AlternateContent xmlns:mc="http://schemas.openxmlformats.org/markup-compatibility/2006">
              <mc:Choice xmlns:v="urn:schemas-microsoft-com:vml" Requires="v">
                <p:oleObj spid="_x0000_s82182" name="Equation" r:id="rId4" imgW="5956200" imgH="622080" progId="Equation.DSMT4">
                  <p:embed/>
                </p:oleObj>
              </mc:Choice>
              <mc:Fallback>
                <p:oleObj name="Equation" r:id="rId4" imgW="5956200" imgH="622080" progId="Equation.DSMT4">
                  <p:embed/>
                  <p:pic>
                    <p:nvPicPr>
                      <p:cNvPr id="0" name=""/>
                      <p:cNvPicPr/>
                      <p:nvPr/>
                    </p:nvPicPr>
                    <p:blipFill>
                      <a:blip r:embed="rId5"/>
                      <a:stretch>
                        <a:fillRect/>
                      </a:stretch>
                    </p:blipFill>
                    <p:spPr>
                      <a:xfrm>
                        <a:off x="596900" y="457200"/>
                        <a:ext cx="8022772" cy="838200"/>
                      </a:xfrm>
                      <a:prstGeom prst="rect">
                        <a:avLst/>
                      </a:prstGeom>
                    </p:spPr>
                  </p:pic>
                </p:oleObj>
              </mc:Fallback>
            </mc:AlternateContent>
          </a:graphicData>
        </a:graphic>
      </p:graphicFrame>
      <p:pic>
        <p:nvPicPr>
          <p:cNvPr id="6" name="Picture 5"/>
          <p:cNvPicPr>
            <a:picLocks noChangeAspect="1"/>
          </p:cNvPicPr>
          <p:nvPr/>
        </p:nvPicPr>
        <p:blipFill>
          <a:blip r:embed="rId6"/>
          <a:stretch>
            <a:fillRect/>
          </a:stretch>
        </p:blipFill>
        <p:spPr>
          <a:xfrm>
            <a:off x="-152400" y="1922223"/>
            <a:ext cx="6875032" cy="3886200"/>
          </a:xfrm>
          <a:prstGeom prst="rect">
            <a:avLst/>
          </a:prstGeom>
        </p:spPr>
      </p:pic>
      <p:sp>
        <p:nvSpPr>
          <p:cNvPr id="8" name="TextBox 7"/>
          <p:cNvSpPr txBox="1"/>
          <p:nvPr/>
        </p:nvSpPr>
        <p:spPr>
          <a:xfrm>
            <a:off x="304800" y="5763883"/>
            <a:ext cx="8382000" cy="461665"/>
          </a:xfrm>
          <a:prstGeom prst="rect">
            <a:avLst/>
          </a:prstGeom>
          <a:noFill/>
        </p:spPr>
        <p:txBody>
          <a:bodyPr wrap="square" rtlCol="0">
            <a:spAutoFit/>
          </a:bodyPr>
          <a:lstStyle/>
          <a:p>
            <a:r>
              <a:rPr lang="en-US" sz="2400" dirty="0">
                <a:latin typeface="+mj-lt"/>
              </a:rPr>
              <a:t>(Figure taken from 8.02 handout from MIT.)</a:t>
            </a:r>
          </a:p>
        </p:txBody>
      </p:sp>
      <p:graphicFrame>
        <p:nvGraphicFramePr>
          <p:cNvPr id="9" name="Object 8"/>
          <p:cNvGraphicFramePr>
            <a:graphicFrameLocks noChangeAspect="1"/>
          </p:cNvGraphicFramePr>
          <p:nvPr>
            <p:extLst>
              <p:ext uri="{D42A27DB-BD31-4B8C-83A1-F6EECF244321}">
                <p14:modId xmlns:p14="http://schemas.microsoft.com/office/powerpoint/2010/main" val="3085694470"/>
              </p:ext>
            </p:extLst>
          </p:nvPr>
        </p:nvGraphicFramePr>
        <p:xfrm>
          <a:off x="5867400" y="1466892"/>
          <a:ext cx="2514600" cy="1214437"/>
        </p:xfrm>
        <a:graphic>
          <a:graphicData uri="http://schemas.openxmlformats.org/presentationml/2006/ole">
            <mc:AlternateContent xmlns:mc="http://schemas.openxmlformats.org/markup-compatibility/2006">
              <mc:Choice xmlns:v="urn:schemas-microsoft-com:vml" Requires="v">
                <p:oleObj spid="_x0000_s82183" name="Equation" r:id="rId7" imgW="1866600" imgH="901440" progId="Equation.DSMT4">
                  <p:embed/>
                </p:oleObj>
              </mc:Choice>
              <mc:Fallback>
                <p:oleObj name="Equation" r:id="rId7" imgW="1866600" imgH="901440" progId="Equation.DSMT4">
                  <p:embed/>
                  <p:pic>
                    <p:nvPicPr>
                      <p:cNvPr id="0" name=""/>
                      <p:cNvPicPr/>
                      <p:nvPr/>
                    </p:nvPicPr>
                    <p:blipFill>
                      <a:blip r:embed="rId8"/>
                      <a:stretch>
                        <a:fillRect/>
                      </a:stretch>
                    </p:blipFill>
                    <p:spPr>
                      <a:xfrm>
                        <a:off x="5867400" y="1466892"/>
                        <a:ext cx="2514600" cy="1214437"/>
                      </a:xfrm>
                      <a:prstGeom prst="rect">
                        <a:avLst/>
                      </a:prstGeom>
                    </p:spPr>
                  </p:pic>
                </p:oleObj>
              </mc:Fallback>
            </mc:AlternateContent>
          </a:graphicData>
        </a:graphic>
      </p:graphicFrame>
      <p:sp>
        <p:nvSpPr>
          <p:cNvPr id="10" name="TextBox 9"/>
          <p:cNvSpPr txBox="1"/>
          <p:nvPr/>
        </p:nvSpPr>
        <p:spPr>
          <a:xfrm>
            <a:off x="990600" y="1524000"/>
            <a:ext cx="4876800" cy="457200"/>
          </a:xfrm>
          <a:prstGeom prst="rect">
            <a:avLst/>
          </a:prstGeom>
          <a:noFill/>
        </p:spPr>
        <p:txBody>
          <a:bodyPr wrap="square" rtlCol="0">
            <a:spAutoFit/>
          </a:bodyPr>
          <a:lstStyle/>
          <a:p>
            <a:r>
              <a:rPr lang="en-US" sz="2400" dirty="0">
                <a:latin typeface="+mj-lt"/>
              </a:rPr>
              <a:t>Cylindrical coordinates</a:t>
            </a:r>
          </a:p>
        </p:txBody>
      </p:sp>
      <p:graphicFrame>
        <p:nvGraphicFramePr>
          <p:cNvPr id="11" name="Object 10"/>
          <p:cNvGraphicFramePr>
            <a:graphicFrameLocks noChangeAspect="1"/>
          </p:cNvGraphicFramePr>
          <p:nvPr>
            <p:extLst>
              <p:ext uri="{D42A27DB-BD31-4B8C-83A1-F6EECF244321}">
                <p14:modId xmlns:p14="http://schemas.microsoft.com/office/powerpoint/2010/main" val="2416088702"/>
              </p:ext>
            </p:extLst>
          </p:nvPr>
        </p:nvGraphicFramePr>
        <p:xfrm>
          <a:off x="5867400" y="2808247"/>
          <a:ext cx="2052637" cy="1368425"/>
        </p:xfrm>
        <a:graphic>
          <a:graphicData uri="http://schemas.openxmlformats.org/presentationml/2006/ole">
            <mc:AlternateContent xmlns:mc="http://schemas.openxmlformats.org/markup-compatibility/2006">
              <mc:Choice xmlns:v="urn:schemas-microsoft-com:vml" Requires="v">
                <p:oleObj spid="_x0000_s82184" name="Equation" r:id="rId9" imgW="1523880" imgH="1015920" progId="Equation.DSMT4">
                  <p:embed/>
                </p:oleObj>
              </mc:Choice>
              <mc:Fallback>
                <p:oleObj name="Equation" r:id="rId9" imgW="1523880" imgH="1015920" progId="Equation.DSMT4">
                  <p:embed/>
                  <p:pic>
                    <p:nvPicPr>
                      <p:cNvPr id="0" name=""/>
                      <p:cNvPicPr/>
                      <p:nvPr/>
                    </p:nvPicPr>
                    <p:blipFill>
                      <a:blip r:embed="rId10"/>
                      <a:stretch>
                        <a:fillRect/>
                      </a:stretch>
                    </p:blipFill>
                    <p:spPr>
                      <a:xfrm>
                        <a:off x="5867400" y="2808247"/>
                        <a:ext cx="2052637" cy="1368425"/>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FB0C0058-B851-4341-B724-AF8359618321}"/>
              </a:ext>
            </a:extLst>
          </p:cNvPr>
          <p:cNvGraphicFramePr>
            <a:graphicFrameLocks noChangeAspect="1"/>
          </p:cNvGraphicFramePr>
          <p:nvPr>
            <p:extLst>
              <p:ext uri="{D42A27DB-BD31-4B8C-83A1-F6EECF244321}">
                <p14:modId xmlns:p14="http://schemas.microsoft.com/office/powerpoint/2010/main" val="2010963831"/>
              </p:ext>
            </p:extLst>
          </p:nvPr>
        </p:nvGraphicFramePr>
        <p:xfrm>
          <a:off x="4063256" y="4384395"/>
          <a:ext cx="4979888" cy="838199"/>
        </p:xfrm>
        <a:graphic>
          <a:graphicData uri="http://schemas.openxmlformats.org/presentationml/2006/ole">
            <mc:AlternateContent xmlns:mc="http://schemas.openxmlformats.org/markup-compatibility/2006">
              <mc:Choice xmlns:v="urn:schemas-microsoft-com:vml" Requires="v">
                <p:oleObj spid="_x0000_s82185" name="Equation" r:id="rId11" imgW="2565360" imgH="431640" progId="Equation.DSMT4">
                  <p:embed/>
                </p:oleObj>
              </mc:Choice>
              <mc:Fallback>
                <p:oleObj name="Equation" r:id="rId11" imgW="2565360" imgH="431640" progId="Equation.DSMT4">
                  <p:embed/>
                  <p:pic>
                    <p:nvPicPr>
                      <p:cNvPr id="0" name=""/>
                      <p:cNvPicPr/>
                      <p:nvPr/>
                    </p:nvPicPr>
                    <p:blipFill>
                      <a:blip r:embed="rId12"/>
                      <a:stretch>
                        <a:fillRect/>
                      </a:stretch>
                    </p:blipFill>
                    <p:spPr>
                      <a:xfrm>
                        <a:off x="4063256" y="4384395"/>
                        <a:ext cx="4979888" cy="838199"/>
                      </a:xfrm>
                      <a:prstGeom prst="rect">
                        <a:avLst/>
                      </a:prstGeom>
                    </p:spPr>
                  </p:pic>
                </p:oleObj>
              </mc:Fallback>
            </mc:AlternateContent>
          </a:graphicData>
        </a:graphic>
      </p:graphicFrame>
    </p:spTree>
    <p:extLst>
      <p:ext uri="{BB962C8B-B14F-4D97-AF65-F5344CB8AC3E}">
        <p14:creationId xmlns:p14="http://schemas.microsoft.com/office/powerpoint/2010/main" val="1158420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pic>
        <p:nvPicPr>
          <p:cNvPr id="5" name="Picture 4"/>
          <p:cNvPicPr>
            <a:picLocks noChangeAspect="1"/>
          </p:cNvPicPr>
          <p:nvPr/>
        </p:nvPicPr>
        <p:blipFill>
          <a:blip r:embed="rId4"/>
          <a:stretch>
            <a:fillRect/>
          </a:stretch>
        </p:blipFill>
        <p:spPr>
          <a:xfrm>
            <a:off x="554831" y="1676400"/>
            <a:ext cx="4071938" cy="3813402"/>
          </a:xfrm>
          <a:prstGeom prst="rect">
            <a:avLst/>
          </a:prstGeom>
        </p:spPr>
      </p:pic>
      <p:sp>
        <p:nvSpPr>
          <p:cNvPr id="6" name="TextBox 5"/>
          <p:cNvSpPr txBox="1"/>
          <p:nvPr/>
        </p:nvSpPr>
        <p:spPr>
          <a:xfrm>
            <a:off x="838200" y="1014526"/>
            <a:ext cx="4876800" cy="457200"/>
          </a:xfrm>
          <a:prstGeom prst="rect">
            <a:avLst/>
          </a:prstGeom>
          <a:noFill/>
        </p:spPr>
        <p:txBody>
          <a:bodyPr wrap="square" rtlCol="0">
            <a:spAutoFit/>
          </a:bodyPr>
          <a:lstStyle/>
          <a:p>
            <a:r>
              <a:rPr lang="en-US" sz="2400" dirty="0">
                <a:latin typeface="+mj-lt"/>
              </a:rPr>
              <a:t>Spherical coordinates</a:t>
            </a:r>
          </a:p>
        </p:txBody>
      </p:sp>
      <p:sp>
        <p:nvSpPr>
          <p:cNvPr id="7" name="TextBox 6"/>
          <p:cNvSpPr txBox="1"/>
          <p:nvPr/>
        </p:nvSpPr>
        <p:spPr>
          <a:xfrm>
            <a:off x="304800" y="5791200"/>
            <a:ext cx="8382000" cy="461665"/>
          </a:xfrm>
          <a:prstGeom prst="rect">
            <a:avLst/>
          </a:prstGeom>
          <a:noFill/>
        </p:spPr>
        <p:txBody>
          <a:bodyPr wrap="square" rtlCol="0">
            <a:spAutoFit/>
          </a:bodyPr>
          <a:lstStyle/>
          <a:p>
            <a:r>
              <a:rPr lang="en-US" sz="2400" dirty="0">
                <a:latin typeface="+mj-lt"/>
              </a:rPr>
              <a:t>(Figure taken from 8.02 handout from MIT.)</a:t>
            </a:r>
          </a:p>
        </p:txBody>
      </p:sp>
      <p:graphicFrame>
        <p:nvGraphicFramePr>
          <p:cNvPr id="8" name="Object 7"/>
          <p:cNvGraphicFramePr>
            <a:graphicFrameLocks noChangeAspect="1"/>
          </p:cNvGraphicFramePr>
          <p:nvPr>
            <p:extLst>
              <p:ext uri="{D42A27DB-BD31-4B8C-83A1-F6EECF244321}">
                <p14:modId xmlns:p14="http://schemas.microsoft.com/office/powerpoint/2010/main" val="1050878413"/>
              </p:ext>
            </p:extLst>
          </p:nvPr>
        </p:nvGraphicFramePr>
        <p:xfrm>
          <a:off x="5017121" y="588570"/>
          <a:ext cx="3265488" cy="1281112"/>
        </p:xfrm>
        <a:graphic>
          <a:graphicData uri="http://schemas.openxmlformats.org/presentationml/2006/ole">
            <mc:AlternateContent xmlns:mc="http://schemas.openxmlformats.org/markup-compatibility/2006">
              <mc:Choice xmlns:v="urn:schemas-microsoft-com:vml" Requires="v">
                <p:oleObj spid="_x0000_s83119" name="Equation" r:id="rId5" imgW="2425680" imgH="952200" progId="Equation.DSMT4">
                  <p:embed/>
                </p:oleObj>
              </mc:Choice>
              <mc:Fallback>
                <p:oleObj name="Equation" r:id="rId5" imgW="2425680" imgH="952200" progId="Equation.DSMT4">
                  <p:embed/>
                  <p:pic>
                    <p:nvPicPr>
                      <p:cNvPr id="0" name=""/>
                      <p:cNvPicPr/>
                      <p:nvPr/>
                    </p:nvPicPr>
                    <p:blipFill>
                      <a:blip r:embed="rId6"/>
                      <a:stretch>
                        <a:fillRect/>
                      </a:stretch>
                    </p:blipFill>
                    <p:spPr>
                      <a:xfrm>
                        <a:off x="5017121" y="588570"/>
                        <a:ext cx="3265488" cy="1281112"/>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902471819"/>
              </p:ext>
            </p:extLst>
          </p:nvPr>
        </p:nvGraphicFramePr>
        <p:xfrm>
          <a:off x="5023747" y="1897682"/>
          <a:ext cx="2803525" cy="2119312"/>
        </p:xfrm>
        <a:graphic>
          <a:graphicData uri="http://schemas.openxmlformats.org/presentationml/2006/ole">
            <mc:AlternateContent xmlns:mc="http://schemas.openxmlformats.org/markup-compatibility/2006">
              <mc:Choice xmlns:v="urn:schemas-microsoft-com:vml" Requires="v">
                <p:oleObj spid="_x0000_s83120" name="Equation" r:id="rId7" imgW="2082600" imgH="1574640" progId="Equation.DSMT4">
                  <p:embed/>
                </p:oleObj>
              </mc:Choice>
              <mc:Fallback>
                <p:oleObj name="Equation" r:id="rId7" imgW="2082600" imgH="1574640" progId="Equation.DSMT4">
                  <p:embed/>
                  <p:pic>
                    <p:nvPicPr>
                      <p:cNvPr id="0" name=""/>
                      <p:cNvPicPr/>
                      <p:nvPr/>
                    </p:nvPicPr>
                    <p:blipFill>
                      <a:blip r:embed="rId8"/>
                      <a:stretch>
                        <a:fillRect/>
                      </a:stretch>
                    </p:blipFill>
                    <p:spPr>
                      <a:xfrm>
                        <a:off x="5023747" y="1897682"/>
                        <a:ext cx="2803525" cy="2119312"/>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6079195D-AFCC-461C-9344-425EA7B44C01}"/>
              </a:ext>
            </a:extLst>
          </p:cNvPr>
          <p:cNvGraphicFramePr>
            <a:graphicFrameLocks noChangeAspect="1"/>
          </p:cNvGraphicFramePr>
          <p:nvPr>
            <p:extLst>
              <p:ext uri="{D42A27DB-BD31-4B8C-83A1-F6EECF244321}">
                <p14:modId xmlns:p14="http://schemas.microsoft.com/office/powerpoint/2010/main" val="21167047"/>
              </p:ext>
            </p:extLst>
          </p:nvPr>
        </p:nvGraphicFramePr>
        <p:xfrm>
          <a:off x="3730625" y="4121150"/>
          <a:ext cx="4930775" cy="838200"/>
        </p:xfrm>
        <a:graphic>
          <a:graphicData uri="http://schemas.openxmlformats.org/presentationml/2006/ole">
            <mc:AlternateContent xmlns:mc="http://schemas.openxmlformats.org/markup-compatibility/2006">
              <mc:Choice xmlns:v="urn:schemas-microsoft-com:vml" Requires="v">
                <p:oleObj spid="_x0000_s83121" name="Equation" r:id="rId9" imgW="2539800" imgH="431640" progId="Equation.DSMT4">
                  <p:embed/>
                </p:oleObj>
              </mc:Choice>
              <mc:Fallback>
                <p:oleObj name="Equation" r:id="rId9" imgW="2539800" imgH="431640" progId="Equation.DSMT4">
                  <p:embed/>
                  <p:pic>
                    <p:nvPicPr>
                      <p:cNvPr id="7" name="Object 6">
                        <a:extLst>
                          <a:ext uri="{FF2B5EF4-FFF2-40B4-BE49-F238E27FC236}">
                            <a16:creationId xmlns:a16="http://schemas.microsoft.com/office/drawing/2014/main" id="{FB0C0058-B851-4341-B724-AF8359618321}"/>
                          </a:ext>
                        </a:extLst>
                      </p:cNvPr>
                      <p:cNvPicPr/>
                      <p:nvPr/>
                    </p:nvPicPr>
                    <p:blipFill>
                      <a:blip r:embed="rId10"/>
                      <a:stretch>
                        <a:fillRect/>
                      </a:stretch>
                    </p:blipFill>
                    <p:spPr>
                      <a:xfrm>
                        <a:off x="3730625" y="4121150"/>
                        <a:ext cx="4930775" cy="838200"/>
                      </a:xfrm>
                      <a:prstGeom prst="rect">
                        <a:avLst/>
                      </a:prstGeom>
                    </p:spPr>
                  </p:pic>
                </p:oleObj>
              </mc:Fallback>
            </mc:AlternateContent>
          </a:graphicData>
        </a:graphic>
      </p:graphicFrame>
    </p:spTree>
    <p:extLst>
      <p:ext uri="{BB962C8B-B14F-4D97-AF65-F5344CB8AC3E}">
        <p14:creationId xmlns:p14="http://schemas.microsoft.com/office/powerpoint/2010/main" val="1756842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pSp>
        <p:nvGrpSpPr>
          <p:cNvPr id="12" name="Group 11"/>
          <p:cNvGrpSpPr/>
          <p:nvPr/>
        </p:nvGrpSpPr>
        <p:grpSpPr>
          <a:xfrm>
            <a:off x="1371600" y="201269"/>
            <a:ext cx="7173982" cy="1784352"/>
            <a:chOff x="685800" y="-492762"/>
            <a:chExt cx="7173982" cy="1784352"/>
          </a:xfrm>
        </p:grpSpPr>
        <p:sp>
          <p:nvSpPr>
            <p:cNvPr id="5" name="Oval 4"/>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815100586"/>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75283" name="数式" r:id="rId4" imgW="190440" imgH="177480" progId="Equation.3">
                    <p:embed/>
                  </p:oleObj>
                </mc:Choice>
                <mc:Fallback>
                  <p:oleObj name="数式" r:id="rId4" imgW="190440" imgH="177480" progId="Equation.3">
                    <p:embed/>
                    <p:pic>
                      <p:nvPicPr>
                        <p:cNvPr id="0" name="Object 5"/>
                        <p:cNvPicPr>
                          <a:picLocks noChangeAspect="1" noChangeArrowheads="1"/>
                        </p:cNvPicPr>
                        <p:nvPr/>
                      </p:nvPicPr>
                      <p:blipFill>
                        <a:blip r:embed="rId5"/>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218112219"/>
                </p:ext>
              </p:extLst>
            </p:nvPr>
          </p:nvGraphicFramePr>
          <p:xfrm>
            <a:off x="4887982" y="-492762"/>
            <a:ext cx="2971800" cy="925513"/>
          </p:xfrm>
          <a:graphic>
            <a:graphicData uri="http://schemas.openxmlformats.org/presentationml/2006/ole">
              <mc:AlternateContent xmlns:mc="http://schemas.openxmlformats.org/markup-compatibility/2006">
                <mc:Choice xmlns:v="urn:schemas-microsoft-com:vml" Requires="v">
                  <p:oleObj spid="_x0000_s75284" name="Equation" r:id="rId6" imgW="1536480" imgH="482400" progId="Equation.DSMT4">
                    <p:embed/>
                  </p:oleObj>
                </mc:Choice>
                <mc:Fallback>
                  <p:oleObj name="Equation" r:id="rId6" imgW="1536480" imgH="482400" progId="Equation.DSMT4">
                    <p:embed/>
                    <p:pic>
                      <p:nvPicPr>
                        <p:cNvPr id="0" name="Object 7"/>
                        <p:cNvPicPr>
                          <a:picLocks noChangeAspect="1" noChangeArrowheads="1"/>
                        </p:cNvPicPr>
                        <p:nvPr/>
                      </p:nvPicPr>
                      <p:blipFill>
                        <a:blip r:embed="rId7"/>
                        <a:srcRect/>
                        <a:stretch>
                          <a:fillRect/>
                        </a:stretch>
                      </p:blipFill>
                      <p:spPr bwMode="auto">
                        <a:xfrm>
                          <a:off x="4887982" y="-492762"/>
                          <a:ext cx="2971800"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0" name="Object 9"/>
          <p:cNvGraphicFramePr>
            <a:graphicFrameLocks noChangeAspect="1"/>
          </p:cNvGraphicFramePr>
          <p:nvPr>
            <p:extLst>
              <p:ext uri="{D42A27DB-BD31-4B8C-83A1-F6EECF244321}">
                <p14:modId xmlns:p14="http://schemas.microsoft.com/office/powerpoint/2010/main" val="3460208818"/>
              </p:ext>
            </p:extLst>
          </p:nvPr>
        </p:nvGraphicFramePr>
        <p:xfrm>
          <a:off x="666750" y="2835275"/>
          <a:ext cx="5011738" cy="3413125"/>
        </p:xfrm>
        <a:graphic>
          <a:graphicData uri="http://schemas.openxmlformats.org/presentationml/2006/ole">
            <mc:AlternateContent xmlns:mc="http://schemas.openxmlformats.org/markup-compatibility/2006">
              <mc:Choice xmlns:v="urn:schemas-microsoft-com:vml" Requires="v">
                <p:oleObj spid="_x0000_s75285" name="数式" r:id="rId8" imgW="2590560" imgH="1777680" progId="Equation.3">
                  <p:embed/>
                </p:oleObj>
              </mc:Choice>
              <mc:Fallback>
                <p:oleObj name="数式" r:id="rId8" imgW="2590560" imgH="1777680" progId="Equation.3">
                  <p:embed/>
                  <p:pic>
                    <p:nvPicPr>
                      <p:cNvPr id="0" name="Object 8"/>
                      <p:cNvPicPr>
                        <a:picLocks noChangeAspect="1" noChangeArrowheads="1"/>
                      </p:cNvPicPr>
                      <p:nvPr/>
                    </p:nvPicPr>
                    <p:blipFill>
                      <a:blip r:embed="rId9"/>
                      <a:srcRect/>
                      <a:stretch>
                        <a:fillRect/>
                      </a:stretch>
                    </p:blipFill>
                    <p:spPr bwMode="auto">
                      <a:xfrm>
                        <a:off x="666750" y="2835275"/>
                        <a:ext cx="5011738" cy="341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Box 10"/>
          <p:cNvSpPr txBox="1"/>
          <p:nvPr/>
        </p:nvSpPr>
        <p:spPr>
          <a:xfrm>
            <a:off x="426720" y="535632"/>
            <a:ext cx="7543800" cy="461665"/>
          </a:xfrm>
          <a:prstGeom prst="rect">
            <a:avLst/>
          </a:prstGeom>
          <a:noFill/>
        </p:spPr>
        <p:txBody>
          <a:bodyPr wrap="square" rtlCol="0">
            <a:spAutoFit/>
          </a:bodyPr>
          <a:lstStyle/>
          <a:p>
            <a:r>
              <a:rPr lang="en-US" sz="2400" dirty="0" err="1">
                <a:latin typeface="+mj-lt"/>
              </a:rPr>
              <a:t>D’Alembert’s</a:t>
            </a:r>
            <a:r>
              <a:rPr lang="en-US" sz="2400" dirty="0">
                <a:latin typeface="+mj-lt"/>
              </a:rPr>
              <a:t> principle:</a:t>
            </a:r>
          </a:p>
        </p:txBody>
      </p:sp>
      <p:graphicFrame>
        <p:nvGraphicFramePr>
          <p:cNvPr id="13" name="Object 12">
            <a:extLst>
              <a:ext uri="{FF2B5EF4-FFF2-40B4-BE49-F238E27FC236}">
                <a16:creationId xmlns:a16="http://schemas.microsoft.com/office/drawing/2014/main" id="{EF482799-EA59-4BB4-8099-C74439C03332}"/>
              </a:ext>
            </a:extLst>
          </p:cNvPr>
          <p:cNvGraphicFramePr>
            <a:graphicFrameLocks noChangeAspect="1"/>
          </p:cNvGraphicFramePr>
          <p:nvPr>
            <p:extLst>
              <p:ext uri="{D42A27DB-BD31-4B8C-83A1-F6EECF244321}">
                <p14:modId xmlns:p14="http://schemas.microsoft.com/office/powerpoint/2010/main" val="593814471"/>
              </p:ext>
            </p:extLst>
          </p:nvPr>
        </p:nvGraphicFramePr>
        <p:xfrm>
          <a:off x="1088231" y="2095061"/>
          <a:ext cx="3911040" cy="406080"/>
        </p:xfrm>
        <a:graphic>
          <a:graphicData uri="http://schemas.openxmlformats.org/presentationml/2006/ole">
            <mc:AlternateContent xmlns:mc="http://schemas.openxmlformats.org/markup-compatibility/2006">
              <mc:Choice xmlns:v="urn:schemas-microsoft-com:vml" Requires="v">
                <p:oleObj spid="_x0000_s75286" name="Equation" r:id="rId10" imgW="1955520" imgH="203040" progId="Equation.DSMT4">
                  <p:embed/>
                </p:oleObj>
              </mc:Choice>
              <mc:Fallback>
                <p:oleObj name="Equation" r:id="rId10" imgW="1955520" imgH="203040" progId="Equation.DSMT4">
                  <p:embed/>
                  <p:pic>
                    <p:nvPicPr>
                      <p:cNvPr id="0" name=""/>
                      <p:cNvPicPr/>
                      <p:nvPr/>
                    </p:nvPicPr>
                    <p:blipFill>
                      <a:blip r:embed="rId11"/>
                      <a:stretch>
                        <a:fillRect/>
                      </a:stretch>
                    </p:blipFill>
                    <p:spPr>
                      <a:xfrm>
                        <a:off x="1088231" y="2095061"/>
                        <a:ext cx="3911040" cy="40608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986A204E-F737-401E-A1FC-D614DF058FAE}"/>
              </a:ext>
            </a:extLst>
          </p:cNvPr>
          <p:cNvGraphicFramePr>
            <a:graphicFrameLocks noChangeAspect="1"/>
          </p:cNvGraphicFramePr>
          <p:nvPr>
            <p:extLst>
              <p:ext uri="{D42A27DB-BD31-4B8C-83A1-F6EECF244321}">
                <p14:modId xmlns:p14="http://schemas.microsoft.com/office/powerpoint/2010/main" val="1549475285"/>
              </p:ext>
            </p:extLst>
          </p:nvPr>
        </p:nvGraphicFramePr>
        <p:xfrm>
          <a:off x="5610225" y="2095500"/>
          <a:ext cx="3073400" cy="1100138"/>
        </p:xfrm>
        <a:graphic>
          <a:graphicData uri="http://schemas.openxmlformats.org/presentationml/2006/ole">
            <mc:AlternateContent xmlns:mc="http://schemas.openxmlformats.org/markup-compatibility/2006">
              <mc:Choice xmlns:v="urn:schemas-microsoft-com:vml" Requires="v">
                <p:oleObj spid="_x0000_s75287" name="Equation" r:id="rId12" imgW="1701720" imgH="609480" progId="Equation.DSMT4">
                  <p:embed/>
                </p:oleObj>
              </mc:Choice>
              <mc:Fallback>
                <p:oleObj name="Equation" r:id="rId12" imgW="1701720" imgH="609480" progId="Equation.DSMT4">
                  <p:embed/>
                  <p:pic>
                    <p:nvPicPr>
                      <p:cNvPr id="0" name=""/>
                      <p:cNvPicPr/>
                      <p:nvPr/>
                    </p:nvPicPr>
                    <p:blipFill>
                      <a:blip r:embed="rId13"/>
                      <a:stretch>
                        <a:fillRect/>
                      </a:stretch>
                    </p:blipFill>
                    <p:spPr>
                      <a:xfrm>
                        <a:off x="5610225" y="2095500"/>
                        <a:ext cx="3073400" cy="1100138"/>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C7EE47AD-0DF2-450A-B7AC-9348DBD3A0D4}"/>
              </a:ext>
            </a:extLst>
          </p:cNvPr>
          <p:cNvGraphicFramePr>
            <a:graphicFrameLocks noChangeAspect="1"/>
          </p:cNvGraphicFramePr>
          <p:nvPr>
            <p:extLst>
              <p:ext uri="{D42A27DB-BD31-4B8C-83A1-F6EECF244321}">
                <p14:modId xmlns:p14="http://schemas.microsoft.com/office/powerpoint/2010/main" val="1859390510"/>
              </p:ext>
            </p:extLst>
          </p:nvPr>
        </p:nvGraphicFramePr>
        <p:xfrm>
          <a:off x="5533160" y="1174091"/>
          <a:ext cx="3139001" cy="912188"/>
        </p:xfrm>
        <a:graphic>
          <a:graphicData uri="http://schemas.openxmlformats.org/presentationml/2006/ole">
            <mc:AlternateContent xmlns:mc="http://schemas.openxmlformats.org/markup-compatibility/2006">
              <mc:Choice xmlns:v="urn:schemas-microsoft-com:vml" Requires="v">
                <p:oleObj spid="_x0000_s75288" name="Equation" r:id="rId14" imgW="1485720" imgH="431640" progId="Equation.DSMT4">
                  <p:embed/>
                </p:oleObj>
              </mc:Choice>
              <mc:Fallback>
                <p:oleObj name="Equation" r:id="rId14" imgW="1485720" imgH="431640" progId="Equation.DSMT4">
                  <p:embed/>
                  <p:pic>
                    <p:nvPicPr>
                      <p:cNvPr id="0" name=""/>
                      <p:cNvPicPr/>
                      <p:nvPr/>
                    </p:nvPicPr>
                    <p:blipFill>
                      <a:blip r:embed="rId15"/>
                      <a:stretch>
                        <a:fillRect/>
                      </a:stretch>
                    </p:blipFill>
                    <p:spPr>
                      <a:xfrm>
                        <a:off x="5533160" y="1174091"/>
                        <a:ext cx="3139001" cy="912188"/>
                      </a:xfrm>
                      <a:prstGeom prst="rect">
                        <a:avLst/>
                      </a:prstGeom>
                    </p:spPr>
                  </p:pic>
                </p:oleObj>
              </mc:Fallback>
            </mc:AlternateContent>
          </a:graphicData>
        </a:graphic>
      </p:graphicFrame>
    </p:spTree>
    <p:extLst>
      <p:ext uri="{BB962C8B-B14F-4D97-AF65-F5344CB8AC3E}">
        <p14:creationId xmlns:p14="http://schemas.microsoft.com/office/powerpoint/2010/main" val="4268777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A7C930-8C27-4663-ADE5-71FA9AEA8C88}"/>
              </a:ext>
            </a:extLst>
          </p:cNvPr>
          <p:cNvSpPr>
            <a:spLocks noGrp="1"/>
          </p:cNvSpPr>
          <p:nvPr>
            <p:ph type="dt" sz="half" idx="10"/>
          </p:nvPr>
        </p:nvSpPr>
        <p:spPr/>
        <p:txBody>
          <a:bodyPr/>
          <a:lstStyle/>
          <a:p>
            <a:r>
              <a:rPr lang="en-US"/>
              <a:t>9/14/2020</a:t>
            </a:r>
            <a:endParaRPr lang="en-US" dirty="0"/>
          </a:p>
        </p:txBody>
      </p:sp>
      <p:sp>
        <p:nvSpPr>
          <p:cNvPr id="3" name="Footer Placeholder 2">
            <a:extLst>
              <a:ext uri="{FF2B5EF4-FFF2-40B4-BE49-F238E27FC236}">
                <a16:creationId xmlns:a16="http://schemas.microsoft.com/office/drawing/2014/main" id="{70D3ED90-FC2F-416A-B090-33E3120BC237}"/>
              </a:ext>
            </a:extLst>
          </p:cNvPr>
          <p:cNvSpPr>
            <a:spLocks noGrp="1"/>
          </p:cNvSpPr>
          <p:nvPr>
            <p:ph type="ftr" sz="quarter" idx="11"/>
          </p:nvPr>
        </p:nvSpPr>
        <p:spPr/>
        <p:txBody>
          <a:bodyPr/>
          <a:lstStyle/>
          <a:p>
            <a:r>
              <a:rPr lang="en-US"/>
              <a:t>PHY 711  Fall 2020 -- Lecture 9</a:t>
            </a:r>
            <a:endParaRPr lang="en-US" dirty="0"/>
          </a:p>
        </p:txBody>
      </p:sp>
      <p:sp>
        <p:nvSpPr>
          <p:cNvPr id="4" name="Slide Number Placeholder 3">
            <a:extLst>
              <a:ext uri="{FF2B5EF4-FFF2-40B4-BE49-F238E27FC236}">
                <a16:creationId xmlns:a16="http://schemas.microsoft.com/office/drawing/2014/main" id="{3321930E-6601-4DEE-82C3-0B0A7B44C08B}"/>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a:extLst>
              <a:ext uri="{FF2B5EF4-FFF2-40B4-BE49-F238E27FC236}">
                <a16:creationId xmlns:a16="http://schemas.microsoft.com/office/drawing/2014/main" id="{094F4551-E448-4802-BFFF-682C83DC77B3}"/>
              </a:ext>
            </a:extLst>
          </p:cNvPr>
          <p:cNvSpPr txBox="1"/>
          <p:nvPr/>
        </p:nvSpPr>
        <p:spPr>
          <a:xfrm>
            <a:off x="304800" y="228600"/>
            <a:ext cx="7391400" cy="1938992"/>
          </a:xfrm>
          <a:prstGeom prst="rect">
            <a:avLst/>
          </a:prstGeom>
          <a:noFill/>
        </p:spPr>
        <p:txBody>
          <a:bodyPr wrap="square" rtlCol="0">
            <a:spAutoFit/>
          </a:bodyPr>
          <a:lstStyle/>
          <a:p>
            <a:r>
              <a:rPr lang="en-US" sz="2400" dirty="0">
                <a:latin typeface="+mj-lt"/>
              </a:rPr>
              <a:t>Your question –</a:t>
            </a:r>
          </a:p>
          <a:p>
            <a:r>
              <a:rPr lang="en-US" sz="2400" dirty="0"/>
              <a:t>Can you go over the differential (dx) term and its pieces? What exactly does the differential $\delta q$ mean?</a:t>
            </a:r>
          </a:p>
          <a:p>
            <a:endParaRPr lang="en-US" sz="2400" dirty="0">
              <a:latin typeface="+mj-lt"/>
            </a:endParaRPr>
          </a:p>
        </p:txBody>
      </p:sp>
      <p:graphicFrame>
        <p:nvGraphicFramePr>
          <p:cNvPr id="6" name="Object 5">
            <a:extLst>
              <a:ext uri="{FF2B5EF4-FFF2-40B4-BE49-F238E27FC236}">
                <a16:creationId xmlns:a16="http://schemas.microsoft.com/office/drawing/2014/main" id="{55A48BFB-2D39-46FD-9BDB-41726F1B12AC}"/>
              </a:ext>
            </a:extLst>
          </p:cNvPr>
          <p:cNvGraphicFramePr>
            <a:graphicFrameLocks noChangeAspect="1"/>
          </p:cNvGraphicFramePr>
          <p:nvPr>
            <p:extLst>
              <p:ext uri="{D42A27DB-BD31-4B8C-83A1-F6EECF244321}">
                <p14:modId xmlns:p14="http://schemas.microsoft.com/office/powerpoint/2010/main" val="3938750014"/>
              </p:ext>
            </p:extLst>
          </p:nvPr>
        </p:nvGraphicFramePr>
        <p:xfrm>
          <a:off x="113747" y="1905000"/>
          <a:ext cx="9017001" cy="3962400"/>
        </p:xfrm>
        <a:graphic>
          <a:graphicData uri="http://schemas.openxmlformats.org/presentationml/2006/ole">
            <mc:AlternateContent xmlns:mc="http://schemas.openxmlformats.org/markup-compatibility/2006">
              <mc:Choice xmlns:v="urn:schemas-microsoft-com:vml" Requires="v">
                <p:oleObj spid="_x0000_s102425" name="Equation" r:id="rId3" imgW="4508280" imgH="1981080" progId="Equation.DSMT4">
                  <p:embed/>
                </p:oleObj>
              </mc:Choice>
              <mc:Fallback>
                <p:oleObj name="Equation" r:id="rId3" imgW="4508280" imgH="1981080" progId="Equation.DSMT4">
                  <p:embed/>
                  <p:pic>
                    <p:nvPicPr>
                      <p:cNvPr id="13" name="Object 12">
                        <a:extLst>
                          <a:ext uri="{FF2B5EF4-FFF2-40B4-BE49-F238E27FC236}">
                            <a16:creationId xmlns:a16="http://schemas.microsoft.com/office/drawing/2014/main" id="{EF482799-EA59-4BB4-8099-C74439C03332}"/>
                          </a:ext>
                        </a:extLst>
                      </p:cNvPr>
                      <p:cNvPicPr/>
                      <p:nvPr/>
                    </p:nvPicPr>
                    <p:blipFill>
                      <a:blip r:embed="rId4"/>
                      <a:stretch>
                        <a:fillRect/>
                      </a:stretch>
                    </p:blipFill>
                    <p:spPr>
                      <a:xfrm>
                        <a:off x="113747" y="1905000"/>
                        <a:ext cx="9017001" cy="3962400"/>
                      </a:xfrm>
                      <a:prstGeom prst="rect">
                        <a:avLst/>
                      </a:prstGeom>
                    </p:spPr>
                  </p:pic>
                </p:oleObj>
              </mc:Fallback>
            </mc:AlternateContent>
          </a:graphicData>
        </a:graphic>
      </p:graphicFrame>
    </p:spTree>
    <p:extLst>
      <p:ext uri="{BB962C8B-B14F-4D97-AF65-F5344CB8AC3E}">
        <p14:creationId xmlns:p14="http://schemas.microsoft.com/office/powerpoint/2010/main" val="2616116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6EA90A-9095-44D6-8F05-ADD0A00DFEBB}"/>
              </a:ext>
            </a:extLst>
          </p:cNvPr>
          <p:cNvSpPr>
            <a:spLocks noGrp="1"/>
          </p:cNvSpPr>
          <p:nvPr>
            <p:ph type="dt" sz="half" idx="10"/>
          </p:nvPr>
        </p:nvSpPr>
        <p:spPr/>
        <p:txBody>
          <a:bodyPr/>
          <a:lstStyle/>
          <a:p>
            <a:r>
              <a:rPr lang="en-US"/>
              <a:t>9/14/2020</a:t>
            </a:r>
            <a:endParaRPr lang="en-US" dirty="0"/>
          </a:p>
        </p:txBody>
      </p:sp>
      <p:sp>
        <p:nvSpPr>
          <p:cNvPr id="3" name="Footer Placeholder 2">
            <a:extLst>
              <a:ext uri="{FF2B5EF4-FFF2-40B4-BE49-F238E27FC236}">
                <a16:creationId xmlns:a16="http://schemas.microsoft.com/office/drawing/2014/main" id="{E3C55CDD-2F0F-4EA2-B260-6A7BCEB03F6A}"/>
              </a:ext>
            </a:extLst>
          </p:cNvPr>
          <p:cNvSpPr>
            <a:spLocks noGrp="1"/>
          </p:cNvSpPr>
          <p:nvPr>
            <p:ph type="ftr" sz="quarter" idx="11"/>
          </p:nvPr>
        </p:nvSpPr>
        <p:spPr/>
        <p:txBody>
          <a:bodyPr/>
          <a:lstStyle/>
          <a:p>
            <a:r>
              <a:rPr lang="en-US"/>
              <a:t>PHY 711  Fall 2020 -- Lecture 9</a:t>
            </a:r>
            <a:endParaRPr lang="en-US" dirty="0"/>
          </a:p>
        </p:txBody>
      </p:sp>
      <p:sp>
        <p:nvSpPr>
          <p:cNvPr id="4" name="Slide Number Placeholder 3">
            <a:extLst>
              <a:ext uri="{FF2B5EF4-FFF2-40B4-BE49-F238E27FC236}">
                <a16:creationId xmlns:a16="http://schemas.microsoft.com/office/drawing/2014/main" id="{EA862803-A866-4D8F-B481-90073CE4063C}"/>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52390A7C-8A53-4C22-A8DA-1FD3E54C3A25}"/>
              </a:ext>
            </a:extLst>
          </p:cNvPr>
          <p:cNvSpPr txBox="1"/>
          <p:nvPr/>
        </p:nvSpPr>
        <p:spPr>
          <a:xfrm>
            <a:off x="609600" y="381000"/>
            <a:ext cx="6705600" cy="461665"/>
          </a:xfrm>
          <a:prstGeom prst="rect">
            <a:avLst/>
          </a:prstGeom>
          <a:noFill/>
        </p:spPr>
        <p:txBody>
          <a:bodyPr wrap="square" rtlCol="0">
            <a:spAutoFit/>
          </a:bodyPr>
          <a:lstStyle/>
          <a:p>
            <a:r>
              <a:rPr lang="en-US" sz="2400" dirty="0">
                <a:latin typeface="+mj-lt"/>
              </a:rPr>
              <a:t>Summary up to now --</a:t>
            </a:r>
          </a:p>
        </p:txBody>
      </p:sp>
      <p:graphicFrame>
        <p:nvGraphicFramePr>
          <p:cNvPr id="6" name="Object 5">
            <a:extLst>
              <a:ext uri="{FF2B5EF4-FFF2-40B4-BE49-F238E27FC236}">
                <a16:creationId xmlns:a16="http://schemas.microsoft.com/office/drawing/2014/main" id="{FF75C2E4-320A-4235-AEDC-C7A75F3839DB}"/>
              </a:ext>
            </a:extLst>
          </p:cNvPr>
          <p:cNvGraphicFramePr>
            <a:graphicFrameLocks noChangeAspect="1"/>
          </p:cNvGraphicFramePr>
          <p:nvPr>
            <p:extLst>
              <p:ext uri="{D42A27DB-BD31-4B8C-83A1-F6EECF244321}">
                <p14:modId xmlns:p14="http://schemas.microsoft.com/office/powerpoint/2010/main" val="407764700"/>
              </p:ext>
            </p:extLst>
          </p:nvPr>
        </p:nvGraphicFramePr>
        <p:xfrm>
          <a:off x="1086793" y="875795"/>
          <a:ext cx="6205216" cy="3148012"/>
        </p:xfrm>
        <a:graphic>
          <a:graphicData uri="http://schemas.openxmlformats.org/presentationml/2006/ole">
            <mc:AlternateContent xmlns:mc="http://schemas.openxmlformats.org/markup-compatibility/2006">
              <mc:Choice xmlns:v="urn:schemas-microsoft-com:vml" Requires="v">
                <p:oleObj spid="_x0000_s105475" name="Equation" r:id="rId3" imgW="2603160" imgH="1320480" progId="Equation.DSMT4">
                  <p:embed/>
                </p:oleObj>
              </mc:Choice>
              <mc:Fallback>
                <p:oleObj name="Equation" r:id="rId3" imgW="2603160" imgH="1320480" progId="Equation.DSMT4">
                  <p:embed/>
                  <p:pic>
                    <p:nvPicPr>
                      <p:cNvPr id="0" name=""/>
                      <p:cNvPicPr/>
                      <p:nvPr/>
                    </p:nvPicPr>
                    <p:blipFill>
                      <a:blip r:embed="rId4"/>
                      <a:stretch>
                        <a:fillRect/>
                      </a:stretch>
                    </p:blipFill>
                    <p:spPr>
                      <a:xfrm>
                        <a:off x="1086793" y="875795"/>
                        <a:ext cx="6205216" cy="3148012"/>
                      </a:xfrm>
                      <a:prstGeom prst="rect">
                        <a:avLst/>
                      </a:prstGeom>
                    </p:spPr>
                  </p:pic>
                </p:oleObj>
              </mc:Fallback>
            </mc:AlternateContent>
          </a:graphicData>
        </a:graphic>
      </p:graphicFrame>
    </p:spTree>
    <p:extLst>
      <p:ext uri="{BB962C8B-B14F-4D97-AF65-F5344CB8AC3E}">
        <p14:creationId xmlns:p14="http://schemas.microsoft.com/office/powerpoint/2010/main" val="2045898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5465367"/>
              </p:ext>
            </p:extLst>
          </p:nvPr>
        </p:nvGraphicFramePr>
        <p:xfrm>
          <a:off x="1017588" y="1168400"/>
          <a:ext cx="6605587" cy="4775200"/>
        </p:xfrm>
        <a:graphic>
          <a:graphicData uri="http://schemas.openxmlformats.org/presentationml/2006/ole">
            <mc:AlternateContent xmlns:mc="http://schemas.openxmlformats.org/markup-compatibility/2006">
              <mc:Choice xmlns:v="urn:schemas-microsoft-com:vml" Requires="v">
                <p:oleObj spid="_x0000_s76252" name="Equation" r:id="rId4" imgW="3416040" imgH="2489040" progId="Equation.DSMT4">
                  <p:embed/>
                </p:oleObj>
              </mc:Choice>
              <mc:Fallback>
                <p:oleObj name="Equation" r:id="rId4" imgW="3416040" imgH="2489040" progId="Equation.DSMT4">
                  <p:embed/>
                  <p:pic>
                    <p:nvPicPr>
                      <p:cNvPr id="0" name="Object 9"/>
                      <p:cNvPicPr>
                        <a:picLocks noChangeAspect="1" noChangeArrowheads="1"/>
                      </p:cNvPicPr>
                      <p:nvPr/>
                    </p:nvPicPr>
                    <p:blipFill>
                      <a:blip r:embed="rId5"/>
                      <a:srcRect/>
                      <a:stretch>
                        <a:fillRect/>
                      </a:stretch>
                    </p:blipFill>
                    <p:spPr bwMode="auto">
                      <a:xfrm>
                        <a:off x="1017588" y="1168400"/>
                        <a:ext cx="6605587" cy="477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685800" y="269875"/>
            <a:ext cx="6729413" cy="1021715"/>
            <a:chOff x="685800" y="269875"/>
            <a:chExt cx="6729413" cy="102171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327354738"/>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76253" name="数式" r:id="rId6" imgW="190440" imgH="177480" progId="Equation.3">
                    <p:embed/>
                  </p:oleObj>
                </mc:Choice>
                <mc:Fallback>
                  <p:oleObj name="数式" r:id="rId6" imgW="190440" imgH="177480" progId="Equation.3">
                    <p:embed/>
                    <p:pic>
                      <p:nvPicPr>
                        <p:cNvPr id="0" name=""/>
                        <p:cNvPicPr>
                          <a:picLocks noChangeAspect="1" noChangeArrowheads="1"/>
                        </p:cNvPicPr>
                        <p:nvPr/>
                      </p:nvPicPr>
                      <p:blipFill>
                        <a:blip r:embed="rId7"/>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723018744"/>
                </p:ext>
              </p:extLst>
            </p:nvPr>
          </p:nvGraphicFramePr>
          <p:xfrm>
            <a:off x="4443413" y="269875"/>
            <a:ext cx="2971800" cy="925513"/>
          </p:xfrm>
          <a:graphic>
            <a:graphicData uri="http://schemas.openxmlformats.org/presentationml/2006/ole">
              <mc:AlternateContent xmlns:mc="http://schemas.openxmlformats.org/markup-compatibility/2006">
                <mc:Choice xmlns:v="urn:schemas-microsoft-com:vml" Requires="v">
                  <p:oleObj spid="_x0000_s76254" name="Equation" r:id="rId8" imgW="1536480" imgH="482400" progId="Equation.DSMT4">
                    <p:embed/>
                  </p:oleObj>
                </mc:Choice>
                <mc:Fallback>
                  <p:oleObj name="Equation" r:id="rId8" imgW="1536480" imgH="482400" progId="Equation.DSMT4">
                    <p:embed/>
                    <p:pic>
                      <p:nvPicPr>
                        <p:cNvPr id="0" name=""/>
                        <p:cNvPicPr>
                          <a:picLocks noChangeAspect="1" noChangeArrowheads="1"/>
                        </p:cNvPicPr>
                        <p:nvPr/>
                      </p:nvPicPr>
                      <p:blipFill>
                        <a:blip r:embed="rId9"/>
                        <a:srcRect/>
                        <a:stretch>
                          <a:fillRect/>
                        </a:stretch>
                      </p:blipFill>
                      <p:spPr bwMode="auto">
                        <a:xfrm>
                          <a:off x="4443413" y="269875"/>
                          <a:ext cx="2971800"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374132575"/>
              </p:ext>
            </p:extLst>
          </p:nvPr>
        </p:nvGraphicFramePr>
        <p:xfrm>
          <a:off x="6828138" y="730880"/>
          <a:ext cx="1083581" cy="1501805"/>
        </p:xfrm>
        <a:graphic>
          <a:graphicData uri="http://schemas.openxmlformats.org/presentationml/2006/ole">
            <mc:AlternateContent xmlns:mc="http://schemas.openxmlformats.org/markup-compatibility/2006">
              <mc:Choice xmlns:v="urn:schemas-microsoft-com:vml" Requires="v">
                <p:oleObj spid="_x0000_s76255" name="Equation" r:id="rId10" imgW="723600" imgH="1002960" progId="Equation.DSMT4">
                  <p:embed/>
                </p:oleObj>
              </mc:Choice>
              <mc:Fallback>
                <p:oleObj name="Equation" r:id="rId10" imgW="723600" imgH="1002960" progId="Equation.DSMT4">
                  <p:embed/>
                  <p:pic>
                    <p:nvPicPr>
                      <p:cNvPr id="0" name=""/>
                      <p:cNvPicPr/>
                      <p:nvPr/>
                    </p:nvPicPr>
                    <p:blipFill>
                      <a:blip r:embed="rId11"/>
                      <a:stretch>
                        <a:fillRect/>
                      </a:stretch>
                    </p:blipFill>
                    <p:spPr>
                      <a:xfrm>
                        <a:off x="6828138" y="730880"/>
                        <a:ext cx="1083581" cy="1501805"/>
                      </a:xfrm>
                      <a:prstGeom prst="rect">
                        <a:avLst/>
                      </a:prstGeom>
                    </p:spPr>
                  </p:pic>
                </p:oleObj>
              </mc:Fallback>
            </mc:AlternateContent>
          </a:graphicData>
        </a:graphic>
      </p:graphicFrame>
    </p:spTree>
    <p:extLst>
      <p:ext uri="{BB962C8B-B14F-4D97-AF65-F5344CB8AC3E}">
        <p14:creationId xmlns:p14="http://schemas.microsoft.com/office/powerpoint/2010/main" val="4050775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670F60-42D5-4F36-949A-8FAB96881AD4}"/>
              </a:ext>
            </a:extLst>
          </p:cNvPr>
          <p:cNvSpPr>
            <a:spLocks noGrp="1"/>
          </p:cNvSpPr>
          <p:nvPr>
            <p:ph type="dt" sz="half" idx="10"/>
          </p:nvPr>
        </p:nvSpPr>
        <p:spPr/>
        <p:txBody>
          <a:bodyPr/>
          <a:lstStyle/>
          <a:p>
            <a:r>
              <a:rPr lang="en-US"/>
              <a:t>9/14/2020</a:t>
            </a:r>
            <a:endParaRPr lang="en-US" dirty="0"/>
          </a:p>
        </p:txBody>
      </p:sp>
      <p:sp>
        <p:nvSpPr>
          <p:cNvPr id="3" name="Footer Placeholder 2">
            <a:extLst>
              <a:ext uri="{FF2B5EF4-FFF2-40B4-BE49-F238E27FC236}">
                <a16:creationId xmlns:a16="http://schemas.microsoft.com/office/drawing/2014/main" id="{ADED0A30-609A-49BF-B9CF-18456CA0816C}"/>
              </a:ext>
            </a:extLst>
          </p:cNvPr>
          <p:cNvSpPr>
            <a:spLocks noGrp="1"/>
          </p:cNvSpPr>
          <p:nvPr>
            <p:ph type="ftr" sz="quarter" idx="11"/>
          </p:nvPr>
        </p:nvSpPr>
        <p:spPr/>
        <p:txBody>
          <a:bodyPr/>
          <a:lstStyle/>
          <a:p>
            <a:r>
              <a:rPr lang="en-US"/>
              <a:t>PHY 711  Fall 2020 -- Lecture 9</a:t>
            </a:r>
            <a:endParaRPr lang="en-US" dirty="0"/>
          </a:p>
        </p:txBody>
      </p:sp>
      <p:sp>
        <p:nvSpPr>
          <p:cNvPr id="4" name="Slide Number Placeholder 3">
            <a:extLst>
              <a:ext uri="{FF2B5EF4-FFF2-40B4-BE49-F238E27FC236}">
                <a16:creationId xmlns:a16="http://schemas.microsoft.com/office/drawing/2014/main" id="{45BCBF5E-6B5D-4FCD-BC9A-8770FAE5DE86}"/>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a:extLst>
              <a:ext uri="{FF2B5EF4-FFF2-40B4-BE49-F238E27FC236}">
                <a16:creationId xmlns:a16="http://schemas.microsoft.com/office/drawing/2014/main" id="{25A4EDC5-D4E0-4472-90B8-5392CB4642F7}"/>
              </a:ext>
            </a:extLst>
          </p:cNvPr>
          <p:cNvSpPr txBox="1"/>
          <p:nvPr/>
        </p:nvSpPr>
        <p:spPr>
          <a:xfrm>
            <a:off x="838200" y="381000"/>
            <a:ext cx="7315200" cy="461665"/>
          </a:xfrm>
          <a:prstGeom prst="rect">
            <a:avLst/>
          </a:prstGeom>
          <a:noFill/>
        </p:spPr>
        <p:txBody>
          <a:bodyPr wrap="square" rtlCol="0">
            <a:spAutoFit/>
          </a:bodyPr>
          <a:lstStyle/>
          <a:p>
            <a:r>
              <a:rPr lang="en-US" sz="2400" dirty="0">
                <a:latin typeface="+mj-lt"/>
              </a:rPr>
              <a:t>Some details</a:t>
            </a:r>
          </a:p>
        </p:txBody>
      </p:sp>
      <p:graphicFrame>
        <p:nvGraphicFramePr>
          <p:cNvPr id="6" name="Object 5">
            <a:extLst>
              <a:ext uri="{FF2B5EF4-FFF2-40B4-BE49-F238E27FC236}">
                <a16:creationId xmlns:a16="http://schemas.microsoft.com/office/drawing/2014/main" id="{28E33494-5EDD-4EE9-806C-6051195B2AAA}"/>
              </a:ext>
            </a:extLst>
          </p:cNvPr>
          <p:cNvGraphicFramePr>
            <a:graphicFrameLocks noChangeAspect="1"/>
          </p:cNvGraphicFramePr>
          <p:nvPr>
            <p:extLst>
              <p:ext uri="{D42A27DB-BD31-4B8C-83A1-F6EECF244321}">
                <p14:modId xmlns:p14="http://schemas.microsoft.com/office/powerpoint/2010/main" val="3899620950"/>
              </p:ext>
            </p:extLst>
          </p:nvPr>
        </p:nvGraphicFramePr>
        <p:xfrm>
          <a:off x="1122946" y="1185565"/>
          <a:ext cx="6136105" cy="1143000"/>
        </p:xfrm>
        <a:graphic>
          <a:graphicData uri="http://schemas.openxmlformats.org/presentationml/2006/ole">
            <mc:AlternateContent xmlns:mc="http://schemas.openxmlformats.org/markup-compatibility/2006">
              <mc:Choice xmlns:v="urn:schemas-microsoft-com:vml" Requires="v">
                <p:oleObj spid="_x0000_s103457" name="Equation" r:id="rId3" imgW="2590560" imgH="482400" progId="Equation.DSMT4">
                  <p:embed/>
                </p:oleObj>
              </mc:Choice>
              <mc:Fallback>
                <p:oleObj name="Equation" r:id="rId3" imgW="2590560" imgH="482400" progId="Equation.DSMT4">
                  <p:embed/>
                  <p:pic>
                    <p:nvPicPr>
                      <p:cNvPr id="0" name=""/>
                      <p:cNvPicPr/>
                      <p:nvPr/>
                    </p:nvPicPr>
                    <p:blipFill>
                      <a:blip r:embed="rId4"/>
                      <a:stretch>
                        <a:fillRect/>
                      </a:stretch>
                    </p:blipFill>
                    <p:spPr>
                      <a:xfrm>
                        <a:off x="1122946" y="1185565"/>
                        <a:ext cx="6136105" cy="114300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9FC70615-641C-4F85-A66F-7EFBF06283CD}"/>
              </a:ext>
            </a:extLst>
          </p:cNvPr>
          <p:cNvSpPr txBox="1"/>
          <p:nvPr/>
        </p:nvSpPr>
        <p:spPr>
          <a:xfrm>
            <a:off x="321365" y="2266950"/>
            <a:ext cx="7848600" cy="1569660"/>
          </a:xfrm>
          <a:prstGeom prst="rect">
            <a:avLst/>
          </a:prstGeom>
          <a:noFill/>
        </p:spPr>
        <p:txBody>
          <a:bodyPr wrap="square" rtlCol="0">
            <a:spAutoFit/>
          </a:bodyPr>
          <a:lstStyle/>
          <a:p>
            <a:r>
              <a:rPr lang="en-US" sz="2400" dirty="0">
                <a:latin typeface="+mj-lt"/>
              </a:rPr>
              <a:t>You may be wondering why we need to introduce “generalized”  coordinates when cartesian coordinates are an example.     What the generalized coordinates allow us to show is that </a:t>
            </a:r>
          </a:p>
        </p:txBody>
      </p:sp>
      <p:graphicFrame>
        <p:nvGraphicFramePr>
          <p:cNvPr id="8" name="Object 7">
            <a:extLst>
              <a:ext uri="{FF2B5EF4-FFF2-40B4-BE49-F238E27FC236}">
                <a16:creationId xmlns:a16="http://schemas.microsoft.com/office/drawing/2014/main" id="{55AA34CE-3AFD-4078-86DB-F999109E2E07}"/>
              </a:ext>
            </a:extLst>
          </p:cNvPr>
          <p:cNvGraphicFramePr>
            <a:graphicFrameLocks noChangeAspect="1"/>
          </p:cNvGraphicFramePr>
          <p:nvPr>
            <p:extLst>
              <p:ext uri="{D42A27DB-BD31-4B8C-83A1-F6EECF244321}">
                <p14:modId xmlns:p14="http://schemas.microsoft.com/office/powerpoint/2010/main" val="105607891"/>
              </p:ext>
            </p:extLst>
          </p:nvPr>
        </p:nvGraphicFramePr>
        <p:xfrm>
          <a:off x="533400" y="3931363"/>
          <a:ext cx="4640263" cy="1973263"/>
        </p:xfrm>
        <a:graphic>
          <a:graphicData uri="http://schemas.openxmlformats.org/presentationml/2006/ole">
            <mc:AlternateContent xmlns:mc="http://schemas.openxmlformats.org/markup-compatibility/2006">
              <mc:Choice xmlns:v="urn:schemas-microsoft-com:vml" Requires="v">
                <p:oleObj spid="_x0000_s103458" name="Equation" r:id="rId5" imgW="2400120" imgH="1028520" progId="Equation.DSMT4">
                  <p:embed/>
                </p:oleObj>
              </mc:Choice>
              <mc:Fallback>
                <p:oleObj name="Equation" r:id="rId5" imgW="2400120" imgH="1028520" progId="Equation.DSMT4">
                  <p:embed/>
                  <p:pic>
                    <p:nvPicPr>
                      <p:cNvPr id="5" name="Object 4"/>
                      <p:cNvPicPr>
                        <a:picLocks noChangeAspect="1" noChangeArrowheads="1"/>
                      </p:cNvPicPr>
                      <p:nvPr/>
                    </p:nvPicPr>
                    <p:blipFill>
                      <a:blip r:embed="rId6"/>
                      <a:srcRect/>
                      <a:stretch>
                        <a:fillRect/>
                      </a:stretch>
                    </p:blipFill>
                    <p:spPr bwMode="auto">
                      <a:xfrm>
                        <a:off x="533400" y="3931363"/>
                        <a:ext cx="4640263" cy="197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6109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84664358"/>
              </p:ext>
            </p:extLst>
          </p:nvPr>
        </p:nvGraphicFramePr>
        <p:xfrm>
          <a:off x="1066800" y="1981200"/>
          <a:ext cx="6400800" cy="3803976"/>
        </p:xfrm>
        <a:graphic>
          <a:graphicData uri="http://schemas.openxmlformats.org/presentationml/2006/ole">
            <mc:AlternateContent xmlns:mc="http://schemas.openxmlformats.org/markup-compatibility/2006">
              <mc:Choice xmlns:v="urn:schemas-microsoft-com:vml" Requires="v">
                <p:oleObj spid="_x0000_s84191" name="Equation" r:id="rId4" imgW="5067000" imgH="3035160" progId="Equation.DSMT4">
                  <p:embed/>
                </p:oleObj>
              </mc:Choice>
              <mc:Fallback>
                <p:oleObj name="Equation" r:id="rId4" imgW="5067000" imgH="3035160" progId="Equation.DSMT4">
                  <p:embed/>
                  <p:pic>
                    <p:nvPicPr>
                      <p:cNvPr id="0" name=""/>
                      <p:cNvPicPr>
                        <a:picLocks noChangeAspect="1" noChangeArrowheads="1"/>
                      </p:cNvPicPr>
                      <p:nvPr/>
                    </p:nvPicPr>
                    <p:blipFill>
                      <a:blip r:embed="rId5"/>
                      <a:srcRect/>
                      <a:stretch>
                        <a:fillRect/>
                      </a:stretch>
                    </p:blipFill>
                    <p:spPr bwMode="auto">
                      <a:xfrm>
                        <a:off x="1066800" y="1981200"/>
                        <a:ext cx="6400800" cy="3803976"/>
                      </a:xfrm>
                      <a:prstGeom prst="rect">
                        <a:avLst/>
                      </a:prstGeom>
                      <a:noFill/>
                      <a:ln>
                        <a:noFill/>
                      </a:ln>
                    </p:spPr>
                  </p:pic>
                </p:oleObj>
              </mc:Fallback>
            </mc:AlternateContent>
          </a:graphicData>
        </a:graphic>
      </p:graphicFrame>
      <p:grpSp>
        <p:nvGrpSpPr>
          <p:cNvPr id="6" name="Group 5"/>
          <p:cNvGrpSpPr/>
          <p:nvPr/>
        </p:nvGrpSpPr>
        <p:grpSpPr>
          <a:xfrm>
            <a:off x="685800" y="457200"/>
            <a:ext cx="3048000" cy="834390"/>
            <a:chOff x="685800" y="457200"/>
            <a:chExt cx="3048000" cy="834390"/>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327354738"/>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84192" name="数式" r:id="rId6" imgW="190440" imgH="177480" progId="Equation.3">
                    <p:embed/>
                  </p:oleObj>
                </mc:Choice>
                <mc:Fallback>
                  <p:oleObj name="数式" r:id="rId6" imgW="190440" imgH="177480" progId="Equation.3">
                    <p:embed/>
                    <p:pic>
                      <p:nvPicPr>
                        <p:cNvPr id="0" name=""/>
                        <p:cNvPicPr>
                          <a:picLocks noChangeAspect="1" noChangeArrowheads="1"/>
                        </p:cNvPicPr>
                        <p:nvPr/>
                      </p:nvPicPr>
                      <p:blipFill>
                        <a:blip r:embed="rId7"/>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13" name="Down Arrow 12"/>
          <p:cNvSpPr/>
          <p:nvPr/>
        </p:nvSpPr>
        <p:spPr>
          <a:xfrm>
            <a:off x="2362200" y="4495800"/>
            <a:ext cx="609600" cy="685800"/>
          </a:xfrm>
          <a:prstGeom prst="down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rot="20208337">
            <a:off x="3962400" y="4495800"/>
            <a:ext cx="609600" cy="685800"/>
          </a:xfrm>
          <a:prstGeom prst="down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2065776216"/>
              </p:ext>
            </p:extLst>
          </p:nvPr>
        </p:nvGraphicFramePr>
        <p:xfrm>
          <a:off x="4602926" y="762000"/>
          <a:ext cx="3068712" cy="695255"/>
        </p:xfrm>
        <a:graphic>
          <a:graphicData uri="http://schemas.openxmlformats.org/presentationml/2006/ole">
            <mc:AlternateContent xmlns:mc="http://schemas.openxmlformats.org/markup-compatibility/2006">
              <mc:Choice xmlns:v="urn:schemas-microsoft-com:vml" Requires="v">
                <p:oleObj spid="_x0000_s84193" name="Equation" r:id="rId8" imgW="1625400" imgH="368280" progId="Equation.DSMT4">
                  <p:embed/>
                </p:oleObj>
              </mc:Choice>
              <mc:Fallback>
                <p:oleObj name="Equation" r:id="rId8" imgW="1625400" imgH="368280" progId="Equation.DSMT4">
                  <p:embed/>
                  <p:pic>
                    <p:nvPicPr>
                      <p:cNvPr id="0" name=""/>
                      <p:cNvPicPr/>
                      <p:nvPr/>
                    </p:nvPicPr>
                    <p:blipFill>
                      <a:blip r:embed="rId9"/>
                      <a:stretch>
                        <a:fillRect/>
                      </a:stretch>
                    </p:blipFill>
                    <p:spPr>
                      <a:xfrm>
                        <a:off x="4602926" y="762000"/>
                        <a:ext cx="3068712" cy="695255"/>
                      </a:xfrm>
                      <a:prstGeom prst="rect">
                        <a:avLst/>
                      </a:prstGeom>
                    </p:spPr>
                  </p:pic>
                </p:oleObj>
              </mc:Fallback>
            </mc:AlternateContent>
          </a:graphicData>
        </a:graphic>
      </p:graphicFrame>
    </p:spTree>
    <p:extLst>
      <p:ext uri="{BB962C8B-B14F-4D97-AF65-F5344CB8AC3E}">
        <p14:creationId xmlns:p14="http://schemas.microsoft.com/office/powerpoint/2010/main" val="2317286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176211722"/>
              </p:ext>
            </p:extLst>
          </p:nvPr>
        </p:nvGraphicFramePr>
        <p:xfrm>
          <a:off x="533400" y="1291590"/>
          <a:ext cx="5500687" cy="2679700"/>
        </p:xfrm>
        <a:graphic>
          <a:graphicData uri="http://schemas.openxmlformats.org/presentationml/2006/ole">
            <mc:AlternateContent xmlns:mc="http://schemas.openxmlformats.org/markup-compatibility/2006">
              <mc:Choice xmlns:v="urn:schemas-microsoft-com:vml" Requires="v">
                <p:oleObj spid="_x0000_s77312" name="数式" r:id="rId4" imgW="2844720" imgH="1396800" progId="Equation.3">
                  <p:embed/>
                </p:oleObj>
              </mc:Choice>
              <mc:Fallback>
                <p:oleObj name="数式" r:id="rId4" imgW="2844720" imgH="1396800" progId="Equation.3">
                  <p:embed/>
                  <p:pic>
                    <p:nvPicPr>
                      <p:cNvPr id="0" name="Object 4"/>
                      <p:cNvPicPr>
                        <a:picLocks noChangeAspect="1" noChangeArrowheads="1"/>
                      </p:cNvPicPr>
                      <p:nvPr/>
                    </p:nvPicPr>
                    <p:blipFill>
                      <a:blip r:embed="rId5"/>
                      <a:srcRect/>
                      <a:stretch>
                        <a:fillRect/>
                      </a:stretch>
                    </p:blipFill>
                    <p:spPr bwMode="auto">
                      <a:xfrm>
                        <a:off x="533400" y="1291590"/>
                        <a:ext cx="5500687" cy="267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685800" y="269875"/>
            <a:ext cx="6729413" cy="1021715"/>
            <a:chOff x="685800" y="269875"/>
            <a:chExt cx="6729413" cy="102171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658505015"/>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77313" name="数式" r:id="rId6" imgW="190440" imgH="177480" progId="Equation.3">
                    <p:embed/>
                  </p:oleObj>
                </mc:Choice>
                <mc:Fallback>
                  <p:oleObj name="数式" r:id="rId6" imgW="190440" imgH="177480" progId="Equation.3">
                    <p:embed/>
                    <p:pic>
                      <p:nvPicPr>
                        <p:cNvPr id="0" name=""/>
                        <p:cNvPicPr>
                          <a:picLocks noChangeAspect="1" noChangeArrowheads="1"/>
                        </p:cNvPicPr>
                        <p:nvPr/>
                      </p:nvPicPr>
                      <p:blipFill>
                        <a:blip r:embed="rId7"/>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620657334"/>
                </p:ext>
              </p:extLst>
            </p:nvPr>
          </p:nvGraphicFramePr>
          <p:xfrm>
            <a:off x="4443413" y="269875"/>
            <a:ext cx="2971800" cy="925513"/>
          </p:xfrm>
          <a:graphic>
            <a:graphicData uri="http://schemas.openxmlformats.org/presentationml/2006/ole">
              <mc:AlternateContent xmlns:mc="http://schemas.openxmlformats.org/markup-compatibility/2006">
                <mc:Choice xmlns:v="urn:schemas-microsoft-com:vml" Requires="v">
                  <p:oleObj spid="_x0000_s77314" name="Equation" r:id="rId8" imgW="1536480" imgH="482400" progId="Equation.DSMT4">
                    <p:embed/>
                  </p:oleObj>
                </mc:Choice>
                <mc:Fallback>
                  <p:oleObj name="Equation" r:id="rId8" imgW="1536480" imgH="482400" progId="Equation.DSMT4">
                    <p:embed/>
                    <p:pic>
                      <p:nvPicPr>
                        <p:cNvPr id="0" name=""/>
                        <p:cNvPicPr>
                          <a:picLocks noChangeAspect="1" noChangeArrowheads="1"/>
                        </p:cNvPicPr>
                        <p:nvPr/>
                      </p:nvPicPr>
                      <p:blipFill>
                        <a:blip r:embed="rId9"/>
                        <a:srcRect/>
                        <a:stretch>
                          <a:fillRect/>
                        </a:stretch>
                      </p:blipFill>
                      <p:spPr bwMode="auto">
                        <a:xfrm>
                          <a:off x="4443413" y="269875"/>
                          <a:ext cx="2971800"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3029021318"/>
              </p:ext>
            </p:extLst>
          </p:nvPr>
        </p:nvGraphicFramePr>
        <p:xfrm>
          <a:off x="393292" y="3759765"/>
          <a:ext cx="8052615" cy="2629218"/>
        </p:xfrm>
        <a:graphic>
          <a:graphicData uri="http://schemas.openxmlformats.org/presentationml/2006/ole">
            <mc:AlternateContent xmlns:mc="http://schemas.openxmlformats.org/markup-compatibility/2006">
              <mc:Choice xmlns:v="urn:schemas-microsoft-com:vml" Requires="v">
                <p:oleObj spid="_x0000_s77315" name="Equation" r:id="rId10" imgW="5206680" imgH="1714320" progId="Equation.DSMT4">
                  <p:embed/>
                </p:oleObj>
              </mc:Choice>
              <mc:Fallback>
                <p:oleObj name="Equation" r:id="rId10" imgW="5206680" imgH="1714320" progId="Equation.DSMT4">
                  <p:embed/>
                  <p:pic>
                    <p:nvPicPr>
                      <p:cNvPr id="0" name="Object 9"/>
                      <p:cNvPicPr>
                        <a:picLocks noChangeAspect="1" noChangeArrowheads="1"/>
                      </p:cNvPicPr>
                      <p:nvPr/>
                    </p:nvPicPr>
                    <p:blipFill>
                      <a:blip r:embed="rId11"/>
                      <a:srcRect/>
                      <a:stretch>
                        <a:fillRect/>
                      </a:stretch>
                    </p:blipFill>
                    <p:spPr bwMode="auto">
                      <a:xfrm>
                        <a:off x="393292" y="3759765"/>
                        <a:ext cx="8052615" cy="262921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620577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164CDF-B87D-4310-AF10-97E7EE7B0E7F}"/>
              </a:ext>
            </a:extLst>
          </p:cNvPr>
          <p:cNvSpPr>
            <a:spLocks noGrp="1"/>
          </p:cNvSpPr>
          <p:nvPr>
            <p:ph type="dt" sz="half" idx="10"/>
          </p:nvPr>
        </p:nvSpPr>
        <p:spPr/>
        <p:txBody>
          <a:bodyPr/>
          <a:lstStyle/>
          <a:p>
            <a:r>
              <a:rPr lang="en-US"/>
              <a:t>9/14/2020</a:t>
            </a:r>
            <a:endParaRPr lang="en-US" dirty="0"/>
          </a:p>
        </p:txBody>
      </p:sp>
      <p:sp>
        <p:nvSpPr>
          <p:cNvPr id="3" name="Footer Placeholder 2">
            <a:extLst>
              <a:ext uri="{FF2B5EF4-FFF2-40B4-BE49-F238E27FC236}">
                <a16:creationId xmlns:a16="http://schemas.microsoft.com/office/drawing/2014/main" id="{5E41C233-20A8-48BE-BB2F-81D14FE447D7}"/>
              </a:ext>
            </a:extLst>
          </p:cNvPr>
          <p:cNvSpPr>
            <a:spLocks noGrp="1"/>
          </p:cNvSpPr>
          <p:nvPr>
            <p:ph type="ftr" sz="quarter" idx="11"/>
          </p:nvPr>
        </p:nvSpPr>
        <p:spPr/>
        <p:txBody>
          <a:bodyPr/>
          <a:lstStyle/>
          <a:p>
            <a:r>
              <a:rPr lang="en-US"/>
              <a:t>PHY 711  Fall 2020 -- Lecture 9</a:t>
            </a:r>
            <a:endParaRPr lang="en-US" dirty="0"/>
          </a:p>
        </p:txBody>
      </p:sp>
      <p:sp>
        <p:nvSpPr>
          <p:cNvPr id="4" name="Slide Number Placeholder 3">
            <a:extLst>
              <a:ext uri="{FF2B5EF4-FFF2-40B4-BE49-F238E27FC236}">
                <a16:creationId xmlns:a16="http://schemas.microsoft.com/office/drawing/2014/main" id="{D0C49320-8A03-471B-86EC-9FC7C1E4EDAC}"/>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5" name="TextBox 4">
            <a:extLst>
              <a:ext uri="{FF2B5EF4-FFF2-40B4-BE49-F238E27FC236}">
                <a16:creationId xmlns:a16="http://schemas.microsoft.com/office/drawing/2014/main" id="{CBC7A376-B6ED-481D-A46C-4414A89CEBA9}"/>
              </a:ext>
            </a:extLst>
          </p:cNvPr>
          <p:cNvSpPr txBox="1"/>
          <p:nvPr/>
        </p:nvSpPr>
        <p:spPr>
          <a:xfrm>
            <a:off x="152400" y="838200"/>
            <a:ext cx="8534400" cy="4031873"/>
          </a:xfrm>
          <a:prstGeom prst="rect">
            <a:avLst/>
          </a:prstGeom>
          <a:noFill/>
        </p:spPr>
        <p:txBody>
          <a:bodyPr wrap="square" rtlCol="0">
            <a:spAutoFit/>
          </a:bodyPr>
          <a:lstStyle/>
          <a:p>
            <a:r>
              <a:rPr lang="en-US" sz="3200" dirty="0"/>
              <a:t>Schedule for weekly one-on-one meetings</a:t>
            </a:r>
          </a:p>
          <a:p>
            <a:r>
              <a:rPr lang="en-US" sz="3200" dirty="0"/>
              <a:t> </a:t>
            </a:r>
          </a:p>
          <a:p>
            <a:r>
              <a:rPr lang="en-US" sz="3200" dirty="0"/>
              <a:t>Nick – 11 AM Monday (ED/ST)</a:t>
            </a:r>
          </a:p>
          <a:p>
            <a:r>
              <a:rPr lang="en-US" sz="3200" dirty="0"/>
              <a:t>Tim – 9 AM Tuesday</a:t>
            </a:r>
          </a:p>
          <a:p>
            <a:r>
              <a:rPr lang="en-US" sz="3200" dirty="0"/>
              <a:t>Bamidele – 7 PM Tuesday</a:t>
            </a:r>
          </a:p>
          <a:p>
            <a:r>
              <a:rPr lang="en-US" sz="3200" dirty="0" err="1"/>
              <a:t>Zhi</a:t>
            </a:r>
            <a:r>
              <a:rPr lang="en-US" sz="3200" dirty="0"/>
              <a:t>– 9 PM Tuesday </a:t>
            </a:r>
          </a:p>
          <a:p>
            <a:r>
              <a:rPr lang="en-US" sz="3200" dirty="0"/>
              <a:t>Jeanette – 11 AM Friday </a:t>
            </a:r>
          </a:p>
          <a:p>
            <a:r>
              <a:rPr lang="en-US" sz="3200" dirty="0"/>
              <a:t>Derek – 12 PM Friday</a:t>
            </a:r>
            <a:endParaRPr lang="en-US" sz="3200" dirty="0">
              <a:latin typeface="+mj-lt"/>
            </a:endParaRPr>
          </a:p>
        </p:txBody>
      </p:sp>
    </p:spTree>
    <p:extLst>
      <p:ext uri="{BB962C8B-B14F-4D97-AF65-F5344CB8AC3E}">
        <p14:creationId xmlns:p14="http://schemas.microsoft.com/office/powerpoint/2010/main" val="2872687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5181600" y="4838700"/>
            <a:ext cx="3276600" cy="1447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pSp>
        <p:nvGrpSpPr>
          <p:cNvPr id="6" name="Group 5"/>
          <p:cNvGrpSpPr/>
          <p:nvPr/>
        </p:nvGrpSpPr>
        <p:grpSpPr>
          <a:xfrm>
            <a:off x="685800" y="318135"/>
            <a:ext cx="6754812" cy="973455"/>
            <a:chOff x="685800" y="318135"/>
            <a:chExt cx="6754812" cy="97345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1001256371"/>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78444" name="数式" r:id="rId4" imgW="190440" imgH="177480" progId="Equation.3">
                    <p:embed/>
                  </p:oleObj>
                </mc:Choice>
                <mc:Fallback>
                  <p:oleObj name="数式" r:id="rId4" imgW="190440" imgH="177480" progId="Equation.3">
                    <p:embed/>
                    <p:pic>
                      <p:nvPicPr>
                        <p:cNvPr id="0" name=""/>
                        <p:cNvPicPr>
                          <a:picLocks noChangeAspect="1" noChangeArrowheads="1"/>
                        </p:cNvPicPr>
                        <p:nvPr/>
                      </p:nvPicPr>
                      <p:blipFill>
                        <a:blip r:embed="rId5"/>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95584102"/>
                </p:ext>
              </p:extLst>
            </p:nvPr>
          </p:nvGraphicFramePr>
          <p:xfrm>
            <a:off x="4419600" y="318135"/>
            <a:ext cx="3021012" cy="828675"/>
          </p:xfrm>
          <a:graphic>
            <a:graphicData uri="http://schemas.openxmlformats.org/presentationml/2006/ole">
              <mc:AlternateContent xmlns:mc="http://schemas.openxmlformats.org/markup-compatibility/2006">
                <mc:Choice xmlns:v="urn:schemas-microsoft-com:vml" Requires="v">
                  <p:oleObj spid="_x0000_s78445" name="数式" r:id="rId6" imgW="1562040" imgH="431640" progId="Equation.3">
                    <p:embed/>
                  </p:oleObj>
                </mc:Choice>
                <mc:Fallback>
                  <p:oleObj name="数式" r:id="rId6" imgW="1562040" imgH="431640" progId="Equation.3">
                    <p:embed/>
                    <p:pic>
                      <p:nvPicPr>
                        <p:cNvPr id="0" name=""/>
                        <p:cNvPicPr>
                          <a:picLocks noChangeAspect="1" noChangeArrowheads="1"/>
                        </p:cNvPicPr>
                        <p:nvPr/>
                      </p:nvPicPr>
                      <p:blipFill>
                        <a:blip r:embed="rId7"/>
                        <a:srcRect/>
                        <a:stretch>
                          <a:fillRect/>
                        </a:stretch>
                      </p:blipFill>
                      <p:spPr bwMode="auto">
                        <a:xfrm>
                          <a:off x="4419600" y="318135"/>
                          <a:ext cx="30210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191694057"/>
              </p:ext>
            </p:extLst>
          </p:nvPr>
        </p:nvGraphicFramePr>
        <p:xfrm>
          <a:off x="909637" y="1545685"/>
          <a:ext cx="7019925" cy="2983833"/>
        </p:xfrm>
        <a:graphic>
          <a:graphicData uri="http://schemas.openxmlformats.org/presentationml/2006/ole">
            <mc:AlternateContent xmlns:mc="http://schemas.openxmlformats.org/markup-compatibility/2006">
              <mc:Choice xmlns:v="urn:schemas-microsoft-com:vml" Requires="v">
                <p:oleObj spid="_x0000_s78446" name="Equation" r:id="rId8" imgW="5130720" imgH="2197080" progId="Equation.DSMT4">
                  <p:embed/>
                </p:oleObj>
              </mc:Choice>
              <mc:Fallback>
                <p:oleObj name="Equation" r:id="rId8" imgW="5130720" imgH="2197080" progId="Equation.DSMT4">
                  <p:embed/>
                  <p:pic>
                    <p:nvPicPr>
                      <p:cNvPr id="0" name=""/>
                      <p:cNvPicPr>
                        <a:picLocks noChangeAspect="1" noChangeArrowheads="1"/>
                      </p:cNvPicPr>
                      <p:nvPr/>
                    </p:nvPicPr>
                    <p:blipFill>
                      <a:blip r:embed="rId9"/>
                      <a:srcRect/>
                      <a:stretch>
                        <a:fillRect/>
                      </a:stretch>
                    </p:blipFill>
                    <p:spPr bwMode="auto">
                      <a:xfrm>
                        <a:off x="909637" y="1545685"/>
                        <a:ext cx="7019925" cy="2983833"/>
                      </a:xfrm>
                      <a:prstGeom prst="rect">
                        <a:avLst/>
                      </a:prstGeom>
                      <a:noFill/>
                      <a:ln>
                        <a:noFill/>
                      </a:ln>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533867815"/>
              </p:ext>
            </p:extLst>
          </p:nvPr>
        </p:nvGraphicFramePr>
        <p:xfrm>
          <a:off x="5181600" y="4928393"/>
          <a:ext cx="3268663" cy="1268413"/>
        </p:xfrm>
        <a:graphic>
          <a:graphicData uri="http://schemas.openxmlformats.org/presentationml/2006/ole">
            <mc:AlternateContent xmlns:mc="http://schemas.openxmlformats.org/markup-compatibility/2006">
              <mc:Choice xmlns:v="urn:schemas-microsoft-com:vml" Requires="v">
                <p:oleObj spid="_x0000_s78447" name="数式" r:id="rId10" imgW="1688760" imgH="660240" progId="Equation.3">
                  <p:embed/>
                </p:oleObj>
              </mc:Choice>
              <mc:Fallback>
                <p:oleObj name="数式" r:id="rId10" imgW="1688760" imgH="660240" progId="Equation.3">
                  <p:embed/>
                  <p:pic>
                    <p:nvPicPr>
                      <p:cNvPr id="0" name="Object 11"/>
                      <p:cNvPicPr>
                        <a:picLocks noChangeAspect="1" noChangeArrowheads="1"/>
                      </p:cNvPicPr>
                      <p:nvPr/>
                    </p:nvPicPr>
                    <p:blipFill>
                      <a:blip r:embed="rId11"/>
                      <a:srcRect/>
                      <a:stretch>
                        <a:fillRect/>
                      </a:stretch>
                    </p:blipFill>
                    <p:spPr bwMode="auto">
                      <a:xfrm>
                        <a:off x="5181600" y="4928393"/>
                        <a:ext cx="326866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562964308"/>
              </p:ext>
            </p:extLst>
          </p:nvPr>
        </p:nvGraphicFramePr>
        <p:xfrm>
          <a:off x="457200" y="5156834"/>
          <a:ext cx="4275234" cy="811530"/>
        </p:xfrm>
        <a:graphic>
          <a:graphicData uri="http://schemas.openxmlformats.org/presentationml/2006/ole">
            <mc:AlternateContent xmlns:mc="http://schemas.openxmlformats.org/markup-compatibility/2006">
              <mc:Choice xmlns:v="urn:schemas-microsoft-com:vml" Requires="v">
                <p:oleObj spid="_x0000_s78448" name="数式" r:id="rId12" imgW="1193760" imgH="228600" progId="Equation.3">
                  <p:embed/>
                </p:oleObj>
              </mc:Choice>
              <mc:Fallback>
                <p:oleObj name="数式" r:id="rId12" imgW="1193760" imgH="228600" progId="Equation.3">
                  <p:embed/>
                  <p:pic>
                    <p:nvPicPr>
                      <p:cNvPr id="0" name="Object 11"/>
                      <p:cNvPicPr>
                        <a:picLocks noChangeAspect="1" noChangeArrowheads="1"/>
                      </p:cNvPicPr>
                      <p:nvPr/>
                    </p:nvPicPr>
                    <p:blipFill>
                      <a:blip r:embed="rId13"/>
                      <a:srcRect/>
                      <a:stretch>
                        <a:fillRect/>
                      </a:stretch>
                    </p:blipFill>
                    <p:spPr bwMode="auto">
                      <a:xfrm>
                        <a:off x="457200" y="5156834"/>
                        <a:ext cx="4275234" cy="81153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72580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pSp>
        <p:nvGrpSpPr>
          <p:cNvPr id="6" name="Group 5"/>
          <p:cNvGrpSpPr/>
          <p:nvPr/>
        </p:nvGrpSpPr>
        <p:grpSpPr>
          <a:xfrm>
            <a:off x="685800" y="318135"/>
            <a:ext cx="6754812" cy="973455"/>
            <a:chOff x="685800" y="318135"/>
            <a:chExt cx="6754812" cy="97345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567441833"/>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79244" name="数式" r:id="rId4" imgW="190440" imgH="177480" progId="Equation.3">
                    <p:embed/>
                  </p:oleObj>
                </mc:Choice>
                <mc:Fallback>
                  <p:oleObj name="数式" r:id="rId4" imgW="190440" imgH="177480" progId="Equation.3">
                    <p:embed/>
                    <p:pic>
                      <p:nvPicPr>
                        <p:cNvPr id="0" name=""/>
                        <p:cNvPicPr>
                          <a:picLocks noChangeAspect="1" noChangeArrowheads="1"/>
                        </p:cNvPicPr>
                        <p:nvPr/>
                      </p:nvPicPr>
                      <p:blipFill>
                        <a:blip r:embed="rId5"/>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796884506"/>
                </p:ext>
              </p:extLst>
            </p:nvPr>
          </p:nvGraphicFramePr>
          <p:xfrm>
            <a:off x="4419600" y="318135"/>
            <a:ext cx="3021012" cy="828675"/>
          </p:xfrm>
          <a:graphic>
            <a:graphicData uri="http://schemas.openxmlformats.org/presentationml/2006/ole">
              <mc:AlternateContent xmlns:mc="http://schemas.openxmlformats.org/markup-compatibility/2006">
                <mc:Choice xmlns:v="urn:schemas-microsoft-com:vml" Requires="v">
                  <p:oleObj spid="_x0000_s79245" name="数式" r:id="rId6" imgW="1562040" imgH="431640" progId="Equation.3">
                    <p:embed/>
                  </p:oleObj>
                </mc:Choice>
                <mc:Fallback>
                  <p:oleObj name="数式" r:id="rId6" imgW="1562040" imgH="431640" progId="Equation.3">
                    <p:embed/>
                    <p:pic>
                      <p:nvPicPr>
                        <p:cNvPr id="0" name=""/>
                        <p:cNvPicPr>
                          <a:picLocks noChangeAspect="1" noChangeArrowheads="1"/>
                        </p:cNvPicPr>
                        <p:nvPr/>
                      </p:nvPicPr>
                      <p:blipFill>
                        <a:blip r:embed="rId7"/>
                        <a:srcRect/>
                        <a:stretch>
                          <a:fillRect/>
                        </a:stretch>
                      </p:blipFill>
                      <p:spPr bwMode="auto">
                        <a:xfrm>
                          <a:off x="4419600" y="318135"/>
                          <a:ext cx="30210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577817262"/>
              </p:ext>
            </p:extLst>
          </p:nvPr>
        </p:nvGraphicFramePr>
        <p:xfrm>
          <a:off x="1250951" y="1911350"/>
          <a:ext cx="5835650" cy="2827338"/>
        </p:xfrm>
        <a:graphic>
          <a:graphicData uri="http://schemas.openxmlformats.org/presentationml/2006/ole">
            <mc:AlternateContent xmlns:mc="http://schemas.openxmlformats.org/markup-compatibility/2006">
              <mc:Choice xmlns:v="urn:schemas-microsoft-com:vml" Requires="v">
                <p:oleObj spid="_x0000_s79246" name="数式" r:id="rId8" imgW="3213000" imgH="1473120" progId="Equation.3">
                  <p:embed/>
                </p:oleObj>
              </mc:Choice>
              <mc:Fallback>
                <p:oleObj name="数式" r:id="rId8" imgW="3213000" imgH="1473120" progId="Equation.3">
                  <p:embed/>
                  <p:pic>
                    <p:nvPicPr>
                      <p:cNvPr id="0" name=""/>
                      <p:cNvPicPr>
                        <a:picLocks noChangeAspect="1" noChangeArrowheads="1"/>
                      </p:cNvPicPr>
                      <p:nvPr/>
                    </p:nvPicPr>
                    <p:blipFill>
                      <a:blip r:embed="rId9"/>
                      <a:srcRect/>
                      <a:stretch>
                        <a:fillRect/>
                      </a:stretch>
                    </p:blipFill>
                    <p:spPr bwMode="auto">
                      <a:xfrm>
                        <a:off x="1250951" y="1911350"/>
                        <a:ext cx="5835650" cy="2827338"/>
                      </a:xfrm>
                      <a:prstGeom prst="rect">
                        <a:avLst/>
                      </a:prstGeom>
                      <a:noFill/>
                      <a:ln>
                        <a:noFill/>
                      </a:ln>
                    </p:spPr>
                  </p:pic>
                </p:oleObj>
              </mc:Fallback>
            </mc:AlternateContent>
          </a:graphicData>
        </a:graphic>
      </p:graphicFrame>
      <p:sp>
        <p:nvSpPr>
          <p:cNvPr id="5" name="TextBox 4"/>
          <p:cNvSpPr txBox="1"/>
          <p:nvPr/>
        </p:nvSpPr>
        <p:spPr>
          <a:xfrm>
            <a:off x="762000" y="4589889"/>
            <a:ext cx="6781800" cy="830997"/>
          </a:xfrm>
          <a:prstGeom prst="rect">
            <a:avLst/>
          </a:prstGeom>
          <a:noFill/>
        </p:spPr>
        <p:txBody>
          <a:bodyPr wrap="square" rtlCol="0">
            <a:spAutoFit/>
          </a:bodyPr>
          <a:lstStyle/>
          <a:p>
            <a:r>
              <a:rPr lang="en-US" sz="2400" dirty="0">
                <a:latin typeface="+mj-lt"/>
                <a:sym typeface="Wingdings" panose="05000000000000000000" pitchFamily="2" charset="2"/>
              </a:rPr>
              <a:t>Hamilton’s principle from the “backwards” application of the Euler-Lagrange equations to </a:t>
            </a:r>
            <a:endParaRPr lang="en-US" sz="2400" dirty="0">
              <a:latin typeface="+mj-lt"/>
            </a:endParaRPr>
          </a:p>
        </p:txBody>
      </p:sp>
      <p:graphicFrame>
        <p:nvGraphicFramePr>
          <p:cNvPr id="13" name="Object 12">
            <a:extLst>
              <a:ext uri="{FF2B5EF4-FFF2-40B4-BE49-F238E27FC236}">
                <a16:creationId xmlns:a16="http://schemas.microsoft.com/office/drawing/2014/main" id="{9D584F45-2C5D-49D3-BDCC-DAE24F504E3E}"/>
              </a:ext>
            </a:extLst>
          </p:cNvPr>
          <p:cNvGraphicFramePr>
            <a:graphicFrameLocks noChangeAspect="1"/>
          </p:cNvGraphicFramePr>
          <p:nvPr>
            <p:extLst>
              <p:ext uri="{D42A27DB-BD31-4B8C-83A1-F6EECF244321}">
                <p14:modId xmlns:p14="http://schemas.microsoft.com/office/powerpoint/2010/main" val="2829688887"/>
              </p:ext>
            </p:extLst>
          </p:nvPr>
        </p:nvGraphicFramePr>
        <p:xfrm>
          <a:off x="1277454" y="5509854"/>
          <a:ext cx="3904145" cy="899136"/>
        </p:xfrm>
        <a:graphic>
          <a:graphicData uri="http://schemas.openxmlformats.org/presentationml/2006/ole">
            <mc:AlternateContent xmlns:mc="http://schemas.openxmlformats.org/markup-compatibility/2006">
              <mc:Choice xmlns:v="urn:schemas-microsoft-com:vml" Requires="v">
                <p:oleObj spid="_x0000_s79247" name="Equation" r:id="rId10" imgW="2095200" imgH="482400" progId="Equation.DSMT4">
                  <p:embed/>
                </p:oleObj>
              </mc:Choice>
              <mc:Fallback>
                <p:oleObj name="Equation" r:id="rId10" imgW="2095200" imgH="482400" progId="Equation.DSMT4">
                  <p:embed/>
                  <p:pic>
                    <p:nvPicPr>
                      <p:cNvPr id="0" name=""/>
                      <p:cNvPicPr/>
                      <p:nvPr/>
                    </p:nvPicPr>
                    <p:blipFill>
                      <a:blip r:embed="rId11"/>
                      <a:stretch>
                        <a:fillRect/>
                      </a:stretch>
                    </p:blipFill>
                    <p:spPr>
                      <a:xfrm>
                        <a:off x="1277454" y="5509854"/>
                        <a:ext cx="3904145" cy="899136"/>
                      </a:xfrm>
                      <a:prstGeom prst="rect">
                        <a:avLst/>
                      </a:prstGeom>
                    </p:spPr>
                  </p:pic>
                </p:oleObj>
              </mc:Fallback>
            </mc:AlternateContent>
          </a:graphicData>
        </a:graphic>
      </p:graphicFrame>
    </p:spTree>
    <p:extLst>
      <p:ext uri="{BB962C8B-B14F-4D97-AF65-F5344CB8AC3E}">
        <p14:creationId xmlns:p14="http://schemas.microsoft.com/office/powerpoint/2010/main" val="1838558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377756620"/>
              </p:ext>
            </p:extLst>
          </p:nvPr>
        </p:nvGraphicFramePr>
        <p:xfrm>
          <a:off x="533400" y="457200"/>
          <a:ext cx="6804025" cy="1268412"/>
        </p:xfrm>
        <a:graphic>
          <a:graphicData uri="http://schemas.openxmlformats.org/presentationml/2006/ole">
            <mc:AlternateContent xmlns:mc="http://schemas.openxmlformats.org/markup-compatibility/2006">
              <mc:Choice xmlns:v="urn:schemas-microsoft-com:vml" Requires="v">
                <p:oleObj spid="_x0000_s80129" name="数式" r:id="rId4" imgW="3517560" imgH="660240" progId="Equation.3">
                  <p:embed/>
                </p:oleObj>
              </mc:Choice>
              <mc:Fallback>
                <p:oleObj name="数式" r:id="rId4" imgW="3517560" imgH="660240" progId="Equation.3">
                  <p:embed/>
                  <p:pic>
                    <p:nvPicPr>
                      <p:cNvPr id="0" name="Object 11"/>
                      <p:cNvPicPr>
                        <a:picLocks noChangeAspect="1" noChangeArrowheads="1"/>
                      </p:cNvPicPr>
                      <p:nvPr/>
                    </p:nvPicPr>
                    <p:blipFill>
                      <a:blip r:embed="rId5"/>
                      <a:srcRect/>
                      <a:stretch>
                        <a:fillRect/>
                      </a:stretch>
                    </p:blipFill>
                    <p:spPr bwMode="auto">
                      <a:xfrm>
                        <a:off x="533400" y="457200"/>
                        <a:ext cx="6804025" cy="126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533400" y="2133600"/>
            <a:ext cx="5257800" cy="461665"/>
          </a:xfrm>
          <a:prstGeom prst="rect">
            <a:avLst/>
          </a:prstGeom>
          <a:noFill/>
        </p:spPr>
        <p:txBody>
          <a:bodyPr wrap="square" rtlCol="0">
            <a:spAutoFit/>
          </a:bodyPr>
          <a:lstStyle/>
          <a:p>
            <a:r>
              <a:rPr lang="en-US" sz="2400" dirty="0">
                <a:latin typeface="+mj-lt"/>
              </a:rPr>
              <a:t>Example:</a:t>
            </a:r>
          </a:p>
        </p:txBody>
      </p:sp>
      <p:cxnSp>
        <p:nvCxnSpPr>
          <p:cNvPr id="8" name="Straight Connector 7"/>
          <p:cNvCxnSpPr/>
          <p:nvPr/>
        </p:nvCxnSpPr>
        <p:spPr>
          <a:xfrm>
            <a:off x="990600" y="2971800"/>
            <a:ext cx="0" cy="213360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990600" y="2971800"/>
            <a:ext cx="1219200" cy="1295400"/>
          </a:xfrm>
          <a:prstGeom prst="line">
            <a:avLst/>
          </a:prstGeom>
          <a:ln w="38100">
            <a:solidFill>
              <a:srgbClr val="C00000"/>
            </a:solidFill>
            <a:prstDash val="solid"/>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2068830" y="4110990"/>
            <a:ext cx="274320" cy="27432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143000" y="3505200"/>
            <a:ext cx="381000" cy="461665"/>
          </a:xfrm>
          <a:prstGeom prst="rect">
            <a:avLst/>
          </a:prstGeom>
          <a:noFill/>
        </p:spPr>
        <p:txBody>
          <a:bodyPr wrap="square" rtlCol="0">
            <a:spAutoFit/>
          </a:bodyPr>
          <a:lstStyle/>
          <a:p>
            <a:r>
              <a:rPr lang="en-US" sz="2400" dirty="0">
                <a:latin typeface="Symbol" pitchFamily="18" charset="2"/>
              </a:rPr>
              <a:t>q</a:t>
            </a:r>
          </a:p>
        </p:txBody>
      </p:sp>
      <p:sp>
        <p:nvSpPr>
          <p:cNvPr id="13" name="TextBox 12"/>
          <p:cNvSpPr txBox="1"/>
          <p:nvPr/>
        </p:nvSpPr>
        <p:spPr>
          <a:xfrm>
            <a:off x="1821180" y="2975610"/>
            <a:ext cx="495300" cy="461665"/>
          </a:xfrm>
          <a:prstGeom prst="rect">
            <a:avLst/>
          </a:prstGeom>
          <a:noFill/>
        </p:spPr>
        <p:txBody>
          <a:bodyPr wrap="square" rtlCol="0">
            <a:spAutoFit/>
          </a:bodyPr>
          <a:lstStyle/>
          <a:p>
            <a:r>
              <a:rPr lang="en-US" sz="2400" dirty="0">
                <a:latin typeface="+mj-lt"/>
              </a:rPr>
              <a:t>d</a:t>
            </a:r>
          </a:p>
        </p:txBody>
      </p:sp>
      <p:sp>
        <p:nvSpPr>
          <p:cNvPr id="14" name="Right Brace 13"/>
          <p:cNvSpPr/>
          <p:nvPr/>
        </p:nvSpPr>
        <p:spPr>
          <a:xfrm rot="18954615">
            <a:off x="1668779" y="2469945"/>
            <a:ext cx="304800" cy="193465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2447748871"/>
              </p:ext>
            </p:extLst>
          </p:nvPr>
        </p:nvGraphicFramePr>
        <p:xfrm>
          <a:off x="2743683" y="3455251"/>
          <a:ext cx="6146552" cy="2386013"/>
        </p:xfrm>
        <a:graphic>
          <a:graphicData uri="http://schemas.openxmlformats.org/presentationml/2006/ole">
            <mc:AlternateContent xmlns:mc="http://schemas.openxmlformats.org/markup-compatibility/2006">
              <mc:Choice xmlns:v="urn:schemas-microsoft-com:vml" Requires="v">
                <p:oleObj spid="_x0000_s80130" name="Equation" r:id="rId6" imgW="4419360" imgH="1726920" progId="Equation.DSMT4">
                  <p:embed/>
                </p:oleObj>
              </mc:Choice>
              <mc:Fallback>
                <p:oleObj name="Equation" r:id="rId6" imgW="4419360" imgH="1726920" progId="Equation.DSMT4">
                  <p:embed/>
                  <p:pic>
                    <p:nvPicPr>
                      <p:cNvPr id="0" name="Object 4"/>
                      <p:cNvPicPr>
                        <a:picLocks noChangeAspect="1" noChangeArrowheads="1"/>
                      </p:cNvPicPr>
                      <p:nvPr/>
                    </p:nvPicPr>
                    <p:blipFill>
                      <a:blip r:embed="rId7"/>
                      <a:srcRect/>
                      <a:stretch>
                        <a:fillRect/>
                      </a:stretch>
                    </p:blipFill>
                    <p:spPr bwMode="auto">
                      <a:xfrm>
                        <a:off x="2743683" y="3455251"/>
                        <a:ext cx="6146552" cy="23860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00766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93522334"/>
              </p:ext>
            </p:extLst>
          </p:nvPr>
        </p:nvGraphicFramePr>
        <p:xfrm>
          <a:off x="126999" y="1600200"/>
          <a:ext cx="8940801" cy="1804987"/>
        </p:xfrm>
        <a:graphic>
          <a:graphicData uri="http://schemas.openxmlformats.org/presentationml/2006/ole">
            <mc:AlternateContent xmlns:mc="http://schemas.openxmlformats.org/markup-compatibility/2006">
              <mc:Choice xmlns:v="urn:schemas-microsoft-com:vml" Requires="v">
                <p:oleObj spid="_x0000_s81111" name="数式" r:id="rId4" imgW="4622760" imgH="939600" progId="Equation.3">
                  <p:embed/>
                </p:oleObj>
              </mc:Choice>
              <mc:Fallback>
                <p:oleObj name="数式" r:id="rId4" imgW="4622760" imgH="939600" progId="Equation.3">
                  <p:embed/>
                  <p:pic>
                    <p:nvPicPr>
                      <p:cNvPr id="0" name="Object 4"/>
                      <p:cNvPicPr>
                        <a:picLocks noChangeAspect="1" noChangeArrowheads="1"/>
                      </p:cNvPicPr>
                      <p:nvPr/>
                    </p:nvPicPr>
                    <p:blipFill>
                      <a:blip r:embed="rId5"/>
                      <a:srcRect/>
                      <a:stretch>
                        <a:fillRect/>
                      </a:stretch>
                    </p:blipFill>
                    <p:spPr bwMode="auto">
                      <a:xfrm>
                        <a:off x="126999" y="1600200"/>
                        <a:ext cx="8940801" cy="180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80100915"/>
              </p:ext>
            </p:extLst>
          </p:nvPr>
        </p:nvGraphicFramePr>
        <p:xfrm>
          <a:off x="762000" y="3733800"/>
          <a:ext cx="6085332" cy="2514600"/>
        </p:xfrm>
        <a:graphic>
          <a:graphicData uri="http://schemas.openxmlformats.org/presentationml/2006/ole">
            <mc:AlternateContent xmlns:mc="http://schemas.openxmlformats.org/markup-compatibility/2006">
              <mc:Choice xmlns:v="urn:schemas-microsoft-com:vml" Requires="v">
                <p:oleObj spid="_x0000_s81112" name="Equation" r:id="rId6" imgW="4609800" imgH="1904760" progId="Equation.DSMT4">
                  <p:embed/>
                </p:oleObj>
              </mc:Choice>
              <mc:Fallback>
                <p:oleObj name="Equation" r:id="rId6" imgW="4609800" imgH="1904760" progId="Equation.DSMT4">
                  <p:embed/>
                  <p:pic>
                    <p:nvPicPr>
                      <p:cNvPr id="0" name=""/>
                      <p:cNvPicPr/>
                      <p:nvPr/>
                    </p:nvPicPr>
                    <p:blipFill>
                      <a:blip r:embed="rId7"/>
                      <a:stretch>
                        <a:fillRect/>
                      </a:stretch>
                    </p:blipFill>
                    <p:spPr>
                      <a:xfrm>
                        <a:off x="762000" y="3733800"/>
                        <a:ext cx="6085332" cy="2514600"/>
                      </a:xfrm>
                      <a:prstGeom prst="rect">
                        <a:avLst/>
                      </a:prstGeom>
                    </p:spPr>
                  </p:pic>
                </p:oleObj>
              </mc:Fallback>
            </mc:AlternateContent>
          </a:graphicData>
        </a:graphic>
      </p:graphicFrame>
    </p:spTree>
    <p:extLst>
      <p:ext uri="{BB962C8B-B14F-4D97-AF65-F5344CB8AC3E}">
        <p14:creationId xmlns:p14="http://schemas.microsoft.com/office/powerpoint/2010/main" val="37504768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4"/>
          <a:stretch>
            <a:fillRect/>
          </a:stretch>
        </p:blipFill>
        <p:spPr>
          <a:xfrm>
            <a:off x="342900" y="2971800"/>
            <a:ext cx="8458200" cy="3810000"/>
          </a:xfrm>
          <a:prstGeom prst="rect">
            <a:avLst/>
          </a:prstGeom>
        </p:spPr>
      </p:pic>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228600" y="0"/>
            <a:ext cx="7315200" cy="461665"/>
          </a:xfrm>
          <a:prstGeom prst="rect">
            <a:avLst/>
          </a:prstGeom>
          <a:noFill/>
        </p:spPr>
        <p:txBody>
          <a:bodyPr wrap="square" rtlCol="0">
            <a:spAutoFit/>
          </a:bodyPr>
          <a:lstStyle/>
          <a:p>
            <a:r>
              <a:rPr lang="en-US" sz="2400" dirty="0">
                <a:latin typeface="+mj-lt"/>
              </a:rPr>
              <a:t>Example – simple harmonic oscillator</a:t>
            </a:r>
          </a:p>
        </p:txBody>
      </p:sp>
      <p:graphicFrame>
        <p:nvGraphicFramePr>
          <p:cNvPr id="6" name="Object 5"/>
          <p:cNvGraphicFramePr>
            <a:graphicFrameLocks noChangeAspect="1"/>
          </p:cNvGraphicFramePr>
          <p:nvPr>
            <p:extLst>
              <p:ext uri="{D42A27DB-BD31-4B8C-83A1-F6EECF244321}">
                <p14:modId xmlns:p14="http://schemas.microsoft.com/office/powerpoint/2010/main" val="3782813407"/>
              </p:ext>
            </p:extLst>
          </p:nvPr>
        </p:nvGraphicFramePr>
        <p:xfrm>
          <a:off x="966788" y="461665"/>
          <a:ext cx="6653212" cy="2586038"/>
        </p:xfrm>
        <a:graphic>
          <a:graphicData uri="http://schemas.openxmlformats.org/presentationml/2006/ole">
            <mc:AlternateContent xmlns:mc="http://schemas.openxmlformats.org/markup-compatibility/2006">
              <mc:Choice xmlns:v="urn:schemas-microsoft-com:vml" Requires="v">
                <p:oleObj spid="_x0000_s90183" name="Equation" r:id="rId5" imgW="5740200" imgH="2247840" progId="Equation.DSMT4">
                  <p:embed/>
                </p:oleObj>
              </mc:Choice>
              <mc:Fallback>
                <p:oleObj name="Equation" r:id="rId5" imgW="5740200" imgH="2247840" progId="Equation.DSMT4">
                  <p:embed/>
                  <p:pic>
                    <p:nvPicPr>
                      <p:cNvPr id="0" name=""/>
                      <p:cNvPicPr>
                        <a:picLocks noChangeAspect="1" noChangeArrowheads="1"/>
                      </p:cNvPicPr>
                      <p:nvPr/>
                    </p:nvPicPr>
                    <p:blipFill>
                      <a:blip r:embed="rId6"/>
                      <a:srcRect/>
                      <a:stretch>
                        <a:fillRect/>
                      </a:stretch>
                    </p:blipFill>
                    <p:spPr bwMode="auto">
                      <a:xfrm>
                        <a:off x="966788" y="461665"/>
                        <a:ext cx="6653212" cy="2586038"/>
                      </a:xfrm>
                      <a:prstGeom prst="rect">
                        <a:avLst/>
                      </a:prstGeom>
                      <a:noFill/>
                      <a:ln>
                        <a:noFill/>
                      </a:ln>
                    </p:spPr>
                  </p:pic>
                </p:oleObj>
              </mc:Fallback>
            </mc:AlternateContent>
          </a:graphicData>
        </a:graphic>
      </p:graphicFrame>
      <p:sp>
        <p:nvSpPr>
          <p:cNvPr id="7" name="TextBox 6"/>
          <p:cNvSpPr txBox="1"/>
          <p:nvPr/>
        </p:nvSpPr>
        <p:spPr>
          <a:xfrm>
            <a:off x="6400800" y="3276600"/>
            <a:ext cx="762000" cy="461665"/>
          </a:xfrm>
          <a:prstGeom prst="rect">
            <a:avLst/>
          </a:prstGeom>
          <a:noFill/>
        </p:spPr>
        <p:txBody>
          <a:bodyPr wrap="square" rtlCol="0">
            <a:spAutoFit/>
          </a:bodyPr>
          <a:lstStyle/>
          <a:p>
            <a:r>
              <a:rPr lang="en-US" sz="2400" b="1" i="1" dirty="0">
                <a:latin typeface="+mj-lt"/>
              </a:rPr>
              <a:t>x</a:t>
            </a:r>
            <a:r>
              <a:rPr lang="en-US" sz="2400" b="1" i="1" baseline="-25000" dirty="0">
                <a:latin typeface="+mj-lt"/>
              </a:rPr>
              <a:t>1</a:t>
            </a:r>
            <a:endParaRPr lang="en-US" sz="2400" b="1" i="1" dirty="0">
              <a:latin typeface="+mj-lt"/>
            </a:endParaRPr>
          </a:p>
        </p:txBody>
      </p:sp>
      <p:sp>
        <p:nvSpPr>
          <p:cNvPr id="9" name="TextBox 8"/>
          <p:cNvSpPr txBox="1"/>
          <p:nvPr/>
        </p:nvSpPr>
        <p:spPr>
          <a:xfrm>
            <a:off x="6553200" y="4796135"/>
            <a:ext cx="762000" cy="461665"/>
          </a:xfrm>
          <a:prstGeom prst="rect">
            <a:avLst/>
          </a:prstGeom>
          <a:noFill/>
        </p:spPr>
        <p:txBody>
          <a:bodyPr wrap="square" rtlCol="0">
            <a:spAutoFit/>
          </a:bodyPr>
          <a:lstStyle/>
          <a:p>
            <a:r>
              <a:rPr lang="en-US" sz="2400" b="1" i="1" dirty="0">
                <a:latin typeface="+mj-lt"/>
              </a:rPr>
              <a:t>x</a:t>
            </a:r>
            <a:r>
              <a:rPr lang="en-US" sz="2400" b="1" i="1" baseline="-25000" dirty="0">
                <a:latin typeface="+mj-lt"/>
              </a:rPr>
              <a:t>2</a:t>
            </a:r>
            <a:endParaRPr lang="en-US" sz="2400" b="1" i="1" dirty="0">
              <a:latin typeface="+mj-lt"/>
            </a:endParaRPr>
          </a:p>
        </p:txBody>
      </p:sp>
      <p:sp>
        <p:nvSpPr>
          <p:cNvPr id="10" name="TextBox 9"/>
          <p:cNvSpPr txBox="1"/>
          <p:nvPr/>
        </p:nvSpPr>
        <p:spPr>
          <a:xfrm>
            <a:off x="3505200" y="5170437"/>
            <a:ext cx="762000" cy="461665"/>
          </a:xfrm>
          <a:prstGeom prst="rect">
            <a:avLst/>
          </a:prstGeom>
          <a:noFill/>
        </p:spPr>
        <p:txBody>
          <a:bodyPr wrap="square" rtlCol="0">
            <a:spAutoFit/>
          </a:bodyPr>
          <a:lstStyle/>
          <a:p>
            <a:r>
              <a:rPr lang="en-US" sz="2400" b="1" i="1" dirty="0">
                <a:latin typeface="+mj-lt"/>
              </a:rPr>
              <a:t>x</a:t>
            </a:r>
            <a:r>
              <a:rPr lang="en-US" sz="2400" b="1" i="1" baseline="-25000" dirty="0">
                <a:latin typeface="+mj-lt"/>
              </a:rPr>
              <a:t>3</a:t>
            </a:r>
            <a:endParaRPr lang="en-US" sz="2400" b="1" i="1" dirty="0">
              <a:latin typeface="+mj-lt"/>
            </a:endParaRPr>
          </a:p>
        </p:txBody>
      </p:sp>
    </p:spTree>
    <p:extLst>
      <p:ext uri="{BB962C8B-B14F-4D97-AF65-F5344CB8AC3E}">
        <p14:creationId xmlns:p14="http://schemas.microsoft.com/office/powerpoint/2010/main" val="17173450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443276474"/>
              </p:ext>
            </p:extLst>
          </p:nvPr>
        </p:nvGraphicFramePr>
        <p:xfrm>
          <a:off x="76200" y="1371600"/>
          <a:ext cx="8817971" cy="3810000"/>
        </p:xfrm>
        <a:graphic>
          <a:graphicData uri="http://schemas.openxmlformats.org/presentationml/2006/ole">
            <mc:AlternateContent xmlns:mc="http://schemas.openxmlformats.org/markup-compatibility/2006">
              <mc:Choice xmlns:v="urn:schemas-microsoft-com:vml" Requires="v">
                <p:oleObj spid="_x0000_s85063" name="Equation" r:id="rId4" imgW="6095880" imgH="2654280" progId="Equation.DSMT4">
                  <p:embed/>
                </p:oleObj>
              </mc:Choice>
              <mc:Fallback>
                <p:oleObj name="Equation" r:id="rId4" imgW="6095880" imgH="2654280" progId="Equation.DSMT4">
                  <p:embed/>
                  <p:pic>
                    <p:nvPicPr>
                      <p:cNvPr id="0" name=""/>
                      <p:cNvPicPr>
                        <a:picLocks noChangeAspect="1" noChangeArrowheads="1"/>
                      </p:cNvPicPr>
                      <p:nvPr/>
                    </p:nvPicPr>
                    <p:blipFill>
                      <a:blip r:embed="rId5"/>
                      <a:srcRect/>
                      <a:stretch>
                        <a:fillRect/>
                      </a:stretch>
                    </p:blipFill>
                    <p:spPr bwMode="auto">
                      <a:xfrm>
                        <a:off x="76200" y="1371600"/>
                        <a:ext cx="8817971" cy="3810000"/>
                      </a:xfrm>
                      <a:prstGeom prst="rect">
                        <a:avLst/>
                      </a:prstGeom>
                      <a:noFill/>
                      <a:ln>
                        <a:noFill/>
                      </a:ln>
                    </p:spPr>
                  </p:pic>
                </p:oleObj>
              </mc:Fallback>
            </mc:AlternateContent>
          </a:graphicData>
        </a:graphic>
      </p:graphicFrame>
      <p:sp>
        <p:nvSpPr>
          <p:cNvPr id="5" name="TextBox 4"/>
          <p:cNvSpPr txBox="1"/>
          <p:nvPr/>
        </p:nvSpPr>
        <p:spPr>
          <a:xfrm>
            <a:off x="304800" y="200632"/>
            <a:ext cx="7848600" cy="1200329"/>
          </a:xfrm>
          <a:prstGeom prst="rect">
            <a:avLst/>
          </a:prstGeom>
          <a:noFill/>
        </p:spPr>
        <p:txBody>
          <a:bodyPr wrap="square" rtlCol="0">
            <a:spAutoFit/>
          </a:bodyPr>
          <a:lstStyle/>
          <a:p>
            <a:r>
              <a:rPr lang="en-US" sz="2400" dirty="0">
                <a:latin typeface="+mj-lt"/>
              </a:rPr>
              <a:t>Summary –</a:t>
            </a:r>
          </a:p>
          <a:p>
            <a:endParaRPr lang="en-US" sz="2400" dirty="0">
              <a:latin typeface="+mj-lt"/>
            </a:endParaRPr>
          </a:p>
          <a:p>
            <a:r>
              <a:rPr lang="en-US" sz="2400" dirty="0">
                <a:latin typeface="+mj-lt"/>
              </a:rPr>
              <a:t>Hamilton’s principle:</a:t>
            </a:r>
          </a:p>
        </p:txBody>
      </p:sp>
    </p:spTree>
    <p:extLst>
      <p:ext uri="{BB962C8B-B14F-4D97-AF65-F5344CB8AC3E}">
        <p14:creationId xmlns:p14="http://schemas.microsoft.com/office/powerpoint/2010/main" val="18385589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2184036501"/>
              </p:ext>
            </p:extLst>
          </p:nvPr>
        </p:nvGraphicFramePr>
        <p:xfrm>
          <a:off x="477078" y="795338"/>
          <a:ext cx="6632575" cy="2633662"/>
        </p:xfrm>
        <a:graphic>
          <a:graphicData uri="http://schemas.openxmlformats.org/presentationml/2006/ole">
            <mc:AlternateContent xmlns:mc="http://schemas.openxmlformats.org/markup-compatibility/2006">
              <mc:Choice xmlns:v="urn:schemas-microsoft-com:vml" Requires="v">
                <p:oleObj spid="_x0000_s91207" name="数式" r:id="rId4" imgW="3429000" imgH="1371600" progId="Equation.3">
                  <p:embed/>
                </p:oleObj>
              </mc:Choice>
              <mc:Fallback>
                <p:oleObj name="数式" r:id="rId4" imgW="3429000" imgH="1371600" progId="Equation.3">
                  <p:embed/>
                  <p:pic>
                    <p:nvPicPr>
                      <p:cNvPr id="0" name=""/>
                      <p:cNvPicPr>
                        <a:picLocks noChangeAspect="1" noChangeArrowheads="1"/>
                      </p:cNvPicPr>
                      <p:nvPr/>
                    </p:nvPicPr>
                    <p:blipFill>
                      <a:blip r:embed="rId5"/>
                      <a:srcRect/>
                      <a:stretch>
                        <a:fillRect/>
                      </a:stretch>
                    </p:blipFill>
                    <p:spPr bwMode="auto">
                      <a:xfrm>
                        <a:off x="477078" y="795338"/>
                        <a:ext cx="6632575" cy="263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p:cNvSpPr txBox="1"/>
          <p:nvPr/>
        </p:nvSpPr>
        <p:spPr>
          <a:xfrm>
            <a:off x="304800" y="206561"/>
            <a:ext cx="7848600" cy="461665"/>
          </a:xfrm>
          <a:prstGeom prst="rect">
            <a:avLst/>
          </a:prstGeom>
          <a:noFill/>
        </p:spPr>
        <p:txBody>
          <a:bodyPr wrap="square" rtlCol="0">
            <a:spAutoFit/>
          </a:bodyPr>
          <a:lstStyle/>
          <a:p>
            <a:r>
              <a:rPr lang="en-US" sz="2400" dirty="0">
                <a:latin typeface="+mj-lt"/>
              </a:rPr>
              <a:t>Note: in “proof” of Hamilton’s principle:</a:t>
            </a:r>
          </a:p>
        </p:txBody>
      </p:sp>
      <p:sp>
        <p:nvSpPr>
          <p:cNvPr id="6" name="TextBox 5">
            <a:extLst>
              <a:ext uri="{FF2B5EF4-FFF2-40B4-BE49-F238E27FC236}">
                <a16:creationId xmlns:a16="http://schemas.microsoft.com/office/drawing/2014/main" id="{CEA9B4DA-2FA7-4A84-9AFE-5BBEA014EA4F}"/>
              </a:ext>
            </a:extLst>
          </p:cNvPr>
          <p:cNvSpPr txBox="1"/>
          <p:nvPr/>
        </p:nvSpPr>
        <p:spPr>
          <a:xfrm>
            <a:off x="152400" y="3810000"/>
            <a:ext cx="8534400" cy="2308324"/>
          </a:xfrm>
          <a:prstGeom prst="rect">
            <a:avLst/>
          </a:prstGeom>
          <a:noFill/>
        </p:spPr>
        <p:txBody>
          <a:bodyPr wrap="square" rtlCol="0">
            <a:spAutoFit/>
          </a:bodyPr>
          <a:lstStyle/>
          <a:p>
            <a:r>
              <a:rPr lang="en-US" sz="2400" dirty="0">
                <a:latin typeface="+mj-lt"/>
              </a:rPr>
              <a:t>Why do we need velocity dependent forces?</a:t>
            </a:r>
          </a:p>
          <a:p>
            <a:pPr marL="914400" lvl="1" indent="-457200">
              <a:buFont typeface="+mj-lt"/>
              <a:buAutoNum type="alphaLcPeriod"/>
            </a:pPr>
            <a:r>
              <a:rPr lang="en-US" sz="2400" dirty="0">
                <a:latin typeface="+mj-lt"/>
              </a:rPr>
              <a:t>Friction is sometimes represented as a velocity dependent force.   (difficult to treat with </a:t>
            </a:r>
            <a:r>
              <a:rPr lang="en-US" sz="2400" dirty="0" err="1">
                <a:latin typeface="+mj-lt"/>
              </a:rPr>
              <a:t>Lagrangian</a:t>
            </a:r>
            <a:r>
              <a:rPr lang="en-US" sz="2400" dirty="0">
                <a:latin typeface="+mj-lt"/>
              </a:rPr>
              <a:t> mechanics.)</a:t>
            </a:r>
          </a:p>
          <a:p>
            <a:pPr marL="914400" lvl="1" indent="-457200">
              <a:buFont typeface="+mj-lt"/>
              <a:buAutoNum type="alphaLcPeriod"/>
            </a:pPr>
            <a:r>
              <a:rPr lang="en-US" sz="2400" dirty="0">
                <a:latin typeface="+mj-lt"/>
              </a:rPr>
              <a:t>Lorentz force on a moving charged particle in the presence of a magnetic field.</a:t>
            </a:r>
          </a:p>
        </p:txBody>
      </p:sp>
    </p:spTree>
    <p:extLst>
      <p:ext uri="{BB962C8B-B14F-4D97-AF65-F5344CB8AC3E}">
        <p14:creationId xmlns:p14="http://schemas.microsoft.com/office/powerpoint/2010/main" val="16020812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828800" y="5105400"/>
            <a:ext cx="3124200" cy="533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343136167"/>
              </p:ext>
            </p:extLst>
          </p:nvPr>
        </p:nvGraphicFramePr>
        <p:xfrm>
          <a:off x="407987" y="1820863"/>
          <a:ext cx="8202613" cy="4727575"/>
        </p:xfrm>
        <a:graphic>
          <a:graphicData uri="http://schemas.openxmlformats.org/presentationml/2006/ole">
            <mc:AlternateContent xmlns:mc="http://schemas.openxmlformats.org/markup-compatibility/2006">
              <mc:Choice xmlns:v="urn:schemas-microsoft-com:vml" Requires="v">
                <p:oleObj spid="_x0000_s92300" name="Equation" r:id="rId4" imgW="4241520" imgH="2463480" progId="Equation.DSMT4">
                  <p:embed/>
                </p:oleObj>
              </mc:Choice>
              <mc:Fallback>
                <p:oleObj name="Equation" r:id="rId4" imgW="4241520" imgH="2463480" progId="Equation.DSMT4">
                  <p:embed/>
                  <p:pic>
                    <p:nvPicPr>
                      <p:cNvPr id="0" name=""/>
                      <p:cNvPicPr>
                        <a:picLocks noChangeAspect="1" noChangeArrowheads="1"/>
                      </p:cNvPicPr>
                      <p:nvPr/>
                    </p:nvPicPr>
                    <p:blipFill>
                      <a:blip r:embed="rId5"/>
                      <a:srcRect/>
                      <a:stretch>
                        <a:fillRect/>
                      </a:stretch>
                    </p:blipFill>
                    <p:spPr bwMode="auto">
                      <a:xfrm>
                        <a:off x="407987" y="1820863"/>
                        <a:ext cx="8202613" cy="472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07873625"/>
              </p:ext>
            </p:extLst>
          </p:nvPr>
        </p:nvGraphicFramePr>
        <p:xfrm>
          <a:off x="228600" y="596900"/>
          <a:ext cx="8867775" cy="1317625"/>
        </p:xfrm>
        <a:graphic>
          <a:graphicData uri="http://schemas.openxmlformats.org/presentationml/2006/ole">
            <mc:AlternateContent xmlns:mc="http://schemas.openxmlformats.org/markup-compatibility/2006">
              <mc:Choice xmlns:v="urn:schemas-microsoft-com:vml" Requires="v">
                <p:oleObj spid="_x0000_s92301" name="数式" r:id="rId6" imgW="4584600" imgH="685800" progId="Equation.3">
                  <p:embed/>
                </p:oleObj>
              </mc:Choice>
              <mc:Fallback>
                <p:oleObj name="数式" r:id="rId6" imgW="4584600" imgH="685800" progId="Equation.3">
                  <p:embed/>
                  <p:pic>
                    <p:nvPicPr>
                      <p:cNvPr id="0" name=""/>
                      <p:cNvPicPr>
                        <a:picLocks noChangeAspect="1" noChangeArrowheads="1"/>
                      </p:cNvPicPr>
                      <p:nvPr/>
                    </p:nvPicPr>
                    <p:blipFill>
                      <a:blip r:embed="rId7"/>
                      <a:srcRect/>
                      <a:stretch>
                        <a:fillRect/>
                      </a:stretch>
                    </p:blipFill>
                    <p:spPr bwMode="auto">
                      <a:xfrm>
                        <a:off x="228600" y="596900"/>
                        <a:ext cx="8867775" cy="131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a:t>
            </a:r>
          </a:p>
        </p:txBody>
      </p:sp>
      <p:sp>
        <p:nvSpPr>
          <p:cNvPr id="9" name="TextBox 8">
            <a:extLst>
              <a:ext uri="{FF2B5EF4-FFF2-40B4-BE49-F238E27FC236}">
                <a16:creationId xmlns:a16="http://schemas.microsoft.com/office/drawing/2014/main" id="{45BC8167-BB54-4D14-9583-2AC25D6E5869}"/>
              </a:ext>
            </a:extLst>
          </p:cNvPr>
          <p:cNvSpPr txBox="1"/>
          <p:nvPr/>
        </p:nvSpPr>
        <p:spPr>
          <a:xfrm>
            <a:off x="5486399" y="2514600"/>
            <a:ext cx="3609975" cy="1200329"/>
          </a:xfrm>
          <a:prstGeom prst="rect">
            <a:avLst/>
          </a:prstGeom>
          <a:noFill/>
        </p:spPr>
        <p:txBody>
          <a:bodyPr wrap="square" rtlCol="0">
            <a:spAutoFit/>
          </a:bodyPr>
          <a:lstStyle/>
          <a:p>
            <a:r>
              <a:rPr lang="en-US" sz="2400" dirty="0">
                <a:latin typeface="+mj-lt"/>
              </a:rPr>
              <a:t>Note: Here we are using cartesian coordinates for convenience.</a:t>
            </a:r>
          </a:p>
        </p:txBody>
      </p:sp>
    </p:spTree>
    <p:extLst>
      <p:ext uri="{BB962C8B-B14F-4D97-AF65-F5344CB8AC3E}">
        <p14:creationId xmlns:p14="http://schemas.microsoft.com/office/powerpoint/2010/main" val="33939893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13016472"/>
              </p:ext>
            </p:extLst>
          </p:nvPr>
        </p:nvGraphicFramePr>
        <p:xfrm>
          <a:off x="671513" y="914400"/>
          <a:ext cx="6657975" cy="439738"/>
        </p:xfrm>
        <a:graphic>
          <a:graphicData uri="http://schemas.openxmlformats.org/presentationml/2006/ole">
            <mc:AlternateContent xmlns:mc="http://schemas.openxmlformats.org/markup-compatibility/2006">
              <mc:Choice xmlns:v="urn:schemas-microsoft-com:vml" Requires="v">
                <p:oleObj spid="_x0000_s93531" name="数式" r:id="rId4" imgW="3441600" imgH="228600" progId="Equation.3">
                  <p:embed/>
                </p:oleObj>
              </mc:Choice>
              <mc:Fallback>
                <p:oleObj name="数式" r:id="rId4" imgW="3441600" imgH="228600" progId="Equation.3">
                  <p:embed/>
                  <p:pic>
                    <p:nvPicPr>
                      <p:cNvPr id="0" name=""/>
                      <p:cNvPicPr>
                        <a:picLocks noChangeAspect="1" noChangeArrowheads="1"/>
                      </p:cNvPicPr>
                      <p:nvPr/>
                    </p:nvPicPr>
                    <p:blipFill>
                      <a:blip r:embed="rId5"/>
                      <a:srcRect/>
                      <a:stretch>
                        <a:fillRect/>
                      </a:stretch>
                    </p:blipFill>
                    <p:spPr bwMode="auto">
                      <a:xfrm>
                        <a:off x="671513" y="914400"/>
                        <a:ext cx="6657975"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396165289"/>
              </p:ext>
            </p:extLst>
          </p:nvPr>
        </p:nvGraphicFramePr>
        <p:xfrm>
          <a:off x="838200" y="1600200"/>
          <a:ext cx="4543425" cy="1560513"/>
        </p:xfrm>
        <a:graphic>
          <a:graphicData uri="http://schemas.openxmlformats.org/presentationml/2006/ole">
            <mc:AlternateContent xmlns:mc="http://schemas.openxmlformats.org/markup-compatibility/2006">
              <mc:Choice xmlns:v="urn:schemas-microsoft-com:vml" Requires="v">
                <p:oleObj spid="_x0000_s93532" name="数式" r:id="rId6" imgW="2349360" imgH="812520" progId="Equation.3">
                  <p:embed/>
                </p:oleObj>
              </mc:Choice>
              <mc:Fallback>
                <p:oleObj name="数式" r:id="rId6" imgW="2349360" imgH="812520" progId="Equation.3">
                  <p:embed/>
                  <p:pic>
                    <p:nvPicPr>
                      <p:cNvPr id="0" name=""/>
                      <p:cNvPicPr>
                        <a:picLocks noChangeAspect="1" noChangeArrowheads="1"/>
                      </p:cNvPicPr>
                      <p:nvPr/>
                    </p:nvPicPr>
                    <p:blipFill>
                      <a:blip r:embed="rId7"/>
                      <a:srcRect/>
                      <a:stretch>
                        <a:fillRect/>
                      </a:stretch>
                    </p:blipFill>
                    <p:spPr bwMode="auto">
                      <a:xfrm>
                        <a:off x="838200" y="1600200"/>
                        <a:ext cx="4543425" cy="156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403363302"/>
              </p:ext>
            </p:extLst>
          </p:nvPr>
        </p:nvGraphicFramePr>
        <p:xfrm>
          <a:off x="920750" y="3352800"/>
          <a:ext cx="7146925" cy="927100"/>
        </p:xfrm>
        <a:graphic>
          <a:graphicData uri="http://schemas.openxmlformats.org/presentationml/2006/ole">
            <mc:AlternateContent xmlns:mc="http://schemas.openxmlformats.org/markup-compatibility/2006">
              <mc:Choice xmlns:v="urn:schemas-microsoft-com:vml" Requires="v">
                <p:oleObj spid="_x0000_s93533" name="数式" r:id="rId8" imgW="3695400" imgH="482400" progId="Equation.3">
                  <p:embed/>
                </p:oleObj>
              </mc:Choice>
              <mc:Fallback>
                <p:oleObj name="数式" r:id="rId8" imgW="3695400" imgH="482400" progId="Equation.3">
                  <p:embed/>
                  <p:pic>
                    <p:nvPicPr>
                      <p:cNvPr id="0" name=""/>
                      <p:cNvPicPr>
                        <a:picLocks noChangeAspect="1" noChangeArrowheads="1"/>
                      </p:cNvPicPr>
                      <p:nvPr/>
                    </p:nvPicPr>
                    <p:blipFill>
                      <a:blip r:embed="rId9"/>
                      <a:srcRect/>
                      <a:stretch>
                        <a:fillRect/>
                      </a:stretch>
                    </p:blipFill>
                    <p:spPr bwMode="auto">
                      <a:xfrm>
                        <a:off x="920750" y="3352800"/>
                        <a:ext cx="7146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424051193"/>
              </p:ext>
            </p:extLst>
          </p:nvPr>
        </p:nvGraphicFramePr>
        <p:xfrm>
          <a:off x="990600" y="4267200"/>
          <a:ext cx="2087563" cy="755650"/>
        </p:xfrm>
        <a:graphic>
          <a:graphicData uri="http://schemas.openxmlformats.org/presentationml/2006/ole">
            <mc:AlternateContent xmlns:mc="http://schemas.openxmlformats.org/markup-compatibility/2006">
              <mc:Choice xmlns:v="urn:schemas-microsoft-com:vml" Requires="v">
                <p:oleObj spid="_x0000_s93534" name="数式" r:id="rId10" imgW="1079280" imgH="393480" progId="Equation.3">
                  <p:embed/>
                </p:oleObj>
              </mc:Choice>
              <mc:Fallback>
                <p:oleObj name="数式" r:id="rId10" imgW="1079280" imgH="393480" progId="Equation.3">
                  <p:embed/>
                  <p:pic>
                    <p:nvPicPr>
                      <p:cNvPr id="0" name=""/>
                      <p:cNvPicPr>
                        <a:picLocks noChangeAspect="1" noChangeArrowheads="1"/>
                      </p:cNvPicPr>
                      <p:nvPr/>
                    </p:nvPicPr>
                    <p:blipFill>
                      <a:blip r:embed="rId11"/>
                      <a:srcRect/>
                      <a:stretch>
                        <a:fillRect/>
                      </a:stretch>
                    </p:blipFill>
                    <p:spPr bwMode="auto">
                      <a:xfrm>
                        <a:off x="990600" y="4267200"/>
                        <a:ext cx="2087563" cy="755650"/>
                      </a:xfrm>
                      <a:prstGeom prst="rect">
                        <a:avLst/>
                      </a:prstGeom>
                      <a:noFill/>
                      <a:ln>
                        <a:noFill/>
                      </a:ln>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788842890"/>
              </p:ext>
            </p:extLst>
          </p:nvPr>
        </p:nvGraphicFramePr>
        <p:xfrm>
          <a:off x="762000" y="5208890"/>
          <a:ext cx="7437438" cy="734710"/>
        </p:xfrm>
        <a:graphic>
          <a:graphicData uri="http://schemas.openxmlformats.org/presentationml/2006/ole">
            <mc:AlternateContent xmlns:mc="http://schemas.openxmlformats.org/markup-compatibility/2006">
              <mc:Choice xmlns:v="urn:schemas-microsoft-com:vml" Requires="v">
                <p:oleObj spid="_x0000_s93535" name="数式" r:id="rId12" imgW="4597200" imgH="457200" progId="Equation.3">
                  <p:embed/>
                </p:oleObj>
              </mc:Choice>
              <mc:Fallback>
                <p:oleObj name="数式" r:id="rId12" imgW="4597200" imgH="457200" progId="Equation.3">
                  <p:embed/>
                  <p:pic>
                    <p:nvPicPr>
                      <p:cNvPr id="0" name=""/>
                      <p:cNvPicPr>
                        <a:picLocks noChangeAspect="1" noChangeArrowheads="1"/>
                      </p:cNvPicPr>
                      <p:nvPr/>
                    </p:nvPicPr>
                    <p:blipFill>
                      <a:blip r:embed="rId13"/>
                      <a:srcRect/>
                      <a:stretch>
                        <a:fillRect/>
                      </a:stretch>
                    </p:blipFill>
                    <p:spPr bwMode="auto">
                      <a:xfrm>
                        <a:off x="762000" y="5208890"/>
                        <a:ext cx="7437438" cy="73471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961279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sp>
        <p:nvSpPr>
          <p:cNvPr id="6" name="TextBox 5"/>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2239096323"/>
              </p:ext>
            </p:extLst>
          </p:nvPr>
        </p:nvGraphicFramePr>
        <p:xfrm>
          <a:off x="838200" y="838200"/>
          <a:ext cx="7146925" cy="927100"/>
        </p:xfrm>
        <a:graphic>
          <a:graphicData uri="http://schemas.openxmlformats.org/presentationml/2006/ole">
            <mc:AlternateContent xmlns:mc="http://schemas.openxmlformats.org/markup-compatibility/2006">
              <mc:Choice xmlns:v="urn:schemas-microsoft-com:vml" Requires="v">
                <p:oleObj spid="_x0000_s94417" name="数式" r:id="rId4" imgW="3695400" imgH="482400" progId="Equation.3">
                  <p:embed/>
                </p:oleObj>
              </mc:Choice>
              <mc:Fallback>
                <p:oleObj name="数式" r:id="rId4" imgW="3695400" imgH="482400" progId="Equation.3">
                  <p:embed/>
                  <p:pic>
                    <p:nvPicPr>
                      <p:cNvPr id="0" name=""/>
                      <p:cNvPicPr>
                        <a:picLocks noChangeAspect="1" noChangeArrowheads="1"/>
                      </p:cNvPicPr>
                      <p:nvPr/>
                    </p:nvPicPr>
                    <p:blipFill>
                      <a:blip r:embed="rId5"/>
                      <a:srcRect/>
                      <a:stretch>
                        <a:fillRect/>
                      </a:stretch>
                    </p:blipFill>
                    <p:spPr bwMode="auto">
                      <a:xfrm>
                        <a:off x="838200" y="838200"/>
                        <a:ext cx="7146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015826637"/>
              </p:ext>
            </p:extLst>
          </p:nvPr>
        </p:nvGraphicFramePr>
        <p:xfrm>
          <a:off x="685801" y="1752600"/>
          <a:ext cx="7315200" cy="896253"/>
        </p:xfrm>
        <a:graphic>
          <a:graphicData uri="http://schemas.openxmlformats.org/presentationml/2006/ole">
            <mc:AlternateContent xmlns:mc="http://schemas.openxmlformats.org/markup-compatibility/2006">
              <mc:Choice xmlns:v="urn:schemas-microsoft-com:vml" Requires="v">
                <p:oleObj spid="_x0000_s94418" name="数式" r:id="rId6" imgW="3708360" imgH="457200" progId="Equation.3">
                  <p:embed/>
                </p:oleObj>
              </mc:Choice>
              <mc:Fallback>
                <p:oleObj name="数式" r:id="rId6" imgW="3708360" imgH="457200" progId="Equation.3">
                  <p:embed/>
                  <p:pic>
                    <p:nvPicPr>
                      <p:cNvPr id="0" name=""/>
                      <p:cNvPicPr>
                        <a:picLocks noChangeAspect="1" noChangeArrowheads="1"/>
                      </p:cNvPicPr>
                      <p:nvPr/>
                    </p:nvPicPr>
                    <p:blipFill>
                      <a:blip r:embed="rId7"/>
                      <a:srcRect/>
                      <a:stretch>
                        <a:fillRect/>
                      </a:stretch>
                    </p:blipFill>
                    <p:spPr bwMode="auto">
                      <a:xfrm>
                        <a:off x="685801" y="1752600"/>
                        <a:ext cx="7315200" cy="896253"/>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58017189"/>
              </p:ext>
            </p:extLst>
          </p:nvPr>
        </p:nvGraphicFramePr>
        <p:xfrm>
          <a:off x="152400" y="2798508"/>
          <a:ext cx="8932863" cy="3145092"/>
        </p:xfrm>
        <a:graphic>
          <a:graphicData uri="http://schemas.openxmlformats.org/presentationml/2006/ole">
            <mc:AlternateContent xmlns:mc="http://schemas.openxmlformats.org/markup-compatibility/2006">
              <mc:Choice xmlns:v="urn:schemas-microsoft-com:vml" Requires="v">
                <p:oleObj spid="_x0000_s94419" name="数式" r:id="rId8" imgW="5016240" imgH="1777680" progId="Equation.3">
                  <p:embed/>
                </p:oleObj>
              </mc:Choice>
              <mc:Fallback>
                <p:oleObj name="数式" r:id="rId8" imgW="5016240" imgH="1777680" progId="Equation.3">
                  <p:embed/>
                  <p:pic>
                    <p:nvPicPr>
                      <p:cNvPr id="0" name=""/>
                      <p:cNvPicPr>
                        <a:picLocks noChangeAspect="1" noChangeArrowheads="1"/>
                      </p:cNvPicPr>
                      <p:nvPr/>
                    </p:nvPicPr>
                    <p:blipFill>
                      <a:blip r:embed="rId9"/>
                      <a:srcRect/>
                      <a:stretch>
                        <a:fillRect/>
                      </a:stretch>
                    </p:blipFill>
                    <p:spPr bwMode="auto">
                      <a:xfrm>
                        <a:off x="152400" y="2798508"/>
                        <a:ext cx="8932863" cy="314509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737772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pic>
        <p:nvPicPr>
          <p:cNvPr id="6" name="Picture 5">
            <a:extLst>
              <a:ext uri="{FF2B5EF4-FFF2-40B4-BE49-F238E27FC236}">
                <a16:creationId xmlns:a16="http://schemas.microsoft.com/office/drawing/2014/main" id="{F555BCF3-DBC1-4592-8D95-31C3DFEA3AE0}"/>
              </a:ext>
            </a:extLst>
          </p:cNvPr>
          <p:cNvPicPr>
            <a:picLocks noChangeAspect="1"/>
          </p:cNvPicPr>
          <p:nvPr/>
        </p:nvPicPr>
        <p:blipFill>
          <a:blip r:embed="rId3"/>
          <a:stretch>
            <a:fillRect/>
          </a:stretch>
        </p:blipFill>
        <p:spPr>
          <a:xfrm>
            <a:off x="438150" y="1164601"/>
            <a:ext cx="8560648" cy="4378949"/>
          </a:xfrm>
          <a:prstGeom prst="rect">
            <a:avLst/>
          </a:prstGeom>
        </p:spPr>
      </p:pic>
      <p:sp>
        <p:nvSpPr>
          <p:cNvPr id="5" name="Right Arrow 4"/>
          <p:cNvSpPr/>
          <p:nvPr/>
        </p:nvSpPr>
        <p:spPr>
          <a:xfrm>
            <a:off x="301916" y="4648200"/>
            <a:ext cx="272467" cy="6096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6334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600" y="4267200"/>
            <a:ext cx="5562600" cy="762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829044911"/>
              </p:ext>
            </p:extLst>
          </p:nvPr>
        </p:nvGraphicFramePr>
        <p:xfrm>
          <a:off x="228600" y="1087438"/>
          <a:ext cx="8728075" cy="3994150"/>
        </p:xfrm>
        <a:graphic>
          <a:graphicData uri="http://schemas.openxmlformats.org/presentationml/2006/ole">
            <mc:AlternateContent xmlns:mc="http://schemas.openxmlformats.org/markup-compatibility/2006">
              <mc:Choice xmlns:v="urn:schemas-microsoft-com:vml" Requires="v">
                <p:oleObj spid="_x0000_s95303" name="Equation" r:id="rId4" imgW="4241520" imgH="1955520" progId="Equation.DSMT4">
                  <p:embed/>
                </p:oleObj>
              </mc:Choice>
              <mc:Fallback>
                <p:oleObj name="Equation" r:id="rId4" imgW="4241520" imgH="1955520" progId="Equation.DSMT4">
                  <p:embed/>
                  <p:pic>
                    <p:nvPicPr>
                      <p:cNvPr id="0" name=""/>
                      <p:cNvPicPr>
                        <a:picLocks noChangeAspect="1" noChangeArrowheads="1"/>
                      </p:cNvPicPr>
                      <p:nvPr/>
                    </p:nvPicPr>
                    <p:blipFill>
                      <a:blip r:embed="rId5"/>
                      <a:srcRect/>
                      <a:stretch>
                        <a:fillRect/>
                      </a:stretch>
                    </p:blipFill>
                    <p:spPr bwMode="auto">
                      <a:xfrm>
                        <a:off x="228600" y="1087438"/>
                        <a:ext cx="8728075" cy="3994150"/>
                      </a:xfrm>
                      <a:prstGeom prst="rect">
                        <a:avLst/>
                      </a:prstGeom>
                      <a:noFill/>
                      <a:ln>
                        <a:noFill/>
                      </a:ln>
                    </p:spPr>
                  </p:pic>
                </p:oleObj>
              </mc:Fallback>
            </mc:AlternateContent>
          </a:graphicData>
        </a:graphic>
      </p:graphicFrame>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 continued:</a:t>
            </a:r>
          </a:p>
        </p:txBody>
      </p:sp>
    </p:spTree>
    <p:extLst>
      <p:ext uri="{BB962C8B-B14F-4D97-AF65-F5344CB8AC3E}">
        <p14:creationId xmlns:p14="http://schemas.microsoft.com/office/powerpoint/2010/main" val="18200583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a:t>
            </a:r>
          </a:p>
        </p:txBody>
      </p:sp>
      <p:graphicFrame>
        <p:nvGraphicFramePr>
          <p:cNvPr id="6" name="Object 5"/>
          <p:cNvGraphicFramePr>
            <a:graphicFrameLocks noChangeAspect="1"/>
          </p:cNvGraphicFramePr>
          <p:nvPr>
            <p:extLst>
              <p:ext uri="{D42A27DB-BD31-4B8C-83A1-F6EECF244321}">
                <p14:modId xmlns:p14="http://schemas.microsoft.com/office/powerpoint/2010/main" val="2424307383"/>
              </p:ext>
            </p:extLst>
          </p:nvPr>
        </p:nvGraphicFramePr>
        <p:xfrm>
          <a:off x="1219200" y="533400"/>
          <a:ext cx="6263028" cy="917575"/>
        </p:xfrm>
        <a:graphic>
          <a:graphicData uri="http://schemas.openxmlformats.org/presentationml/2006/ole">
            <mc:AlternateContent xmlns:mc="http://schemas.openxmlformats.org/markup-compatibility/2006">
              <mc:Choice xmlns:v="urn:schemas-microsoft-com:vml" Requires="v">
                <p:oleObj spid="_x0000_s96465" name="数式" r:id="rId4" imgW="2666880" imgH="393480" progId="Equation.3">
                  <p:embed/>
                </p:oleObj>
              </mc:Choice>
              <mc:Fallback>
                <p:oleObj name="数式" r:id="rId4" imgW="2666880" imgH="393480" progId="Equation.3">
                  <p:embed/>
                  <p:pic>
                    <p:nvPicPr>
                      <p:cNvPr id="0" name=""/>
                      <p:cNvPicPr>
                        <a:picLocks noChangeAspect="1" noChangeArrowheads="1"/>
                      </p:cNvPicPr>
                      <p:nvPr/>
                    </p:nvPicPr>
                    <p:blipFill>
                      <a:blip r:embed="rId5"/>
                      <a:srcRect/>
                      <a:stretch>
                        <a:fillRect/>
                      </a:stretch>
                    </p:blipFill>
                    <p:spPr bwMode="auto">
                      <a:xfrm>
                        <a:off x="1219200" y="533400"/>
                        <a:ext cx="6263028" cy="917575"/>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672694940"/>
              </p:ext>
            </p:extLst>
          </p:nvPr>
        </p:nvGraphicFramePr>
        <p:xfrm>
          <a:off x="1295400" y="1371600"/>
          <a:ext cx="5159375" cy="1066800"/>
        </p:xfrm>
        <a:graphic>
          <a:graphicData uri="http://schemas.openxmlformats.org/presentationml/2006/ole">
            <mc:AlternateContent xmlns:mc="http://schemas.openxmlformats.org/markup-compatibility/2006">
              <mc:Choice xmlns:v="urn:schemas-microsoft-com:vml" Requires="v">
                <p:oleObj spid="_x0000_s96466" name="数式" r:id="rId6" imgW="2197080" imgH="457200" progId="Equation.3">
                  <p:embed/>
                </p:oleObj>
              </mc:Choice>
              <mc:Fallback>
                <p:oleObj name="数式" r:id="rId6" imgW="2197080" imgH="457200" progId="Equation.3">
                  <p:embed/>
                  <p:pic>
                    <p:nvPicPr>
                      <p:cNvPr id="0" name=""/>
                      <p:cNvPicPr>
                        <a:picLocks noChangeAspect="1" noChangeArrowheads="1"/>
                      </p:cNvPicPr>
                      <p:nvPr/>
                    </p:nvPicPr>
                    <p:blipFill>
                      <a:blip r:embed="rId7"/>
                      <a:srcRect/>
                      <a:stretch>
                        <a:fillRect/>
                      </a:stretch>
                    </p:blipFill>
                    <p:spPr bwMode="auto">
                      <a:xfrm>
                        <a:off x="1295400" y="1371600"/>
                        <a:ext cx="5159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068950355"/>
              </p:ext>
            </p:extLst>
          </p:nvPr>
        </p:nvGraphicFramePr>
        <p:xfrm>
          <a:off x="852488" y="2514600"/>
          <a:ext cx="7662862" cy="3962400"/>
        </p:xfrm>
        <a:graphic>
          <a:graphicData uri="http://schemas.openxmlformats.org/presentationml/2006/ole">
            <mc:AlternateContent xmlns:mc="http://schemas.openxmlformats.org/markup-compatibility/2006">
              <mc:Choice xmlns:v="urn:schemas-microsoft-com:vml" Requires="v">
                <p:oleObj spid="_x0000_s96467" name="数式" r:id="rId8" imgW="3263760" imgH="1701720" progId="Equation.3">
                  <p:embed/>
                </p:oleObj>
              </mc:Choice>
              <mc:Fallback>
                <p:oleObj name="数式" r:id="rId8" imgW="3263760" imgH="1701720" progId="Equation.3">
                  <p:embed/>
                  <p:pic>
                    <p:nvPicPr>
                      <p:cNvPr id="0" name=""/>
                      <p:cNvPicPr>
                        <a:picLocks noChangeAspect="1" noChangeArrowheads="1"/>
                      </p:cNvPicPr>
                      <p:nvPr/>
                    </p:nvPicPr>
                    <p:blipFill>
                      <a:blip r:embed="rId9"/>
                      <a:srcRect/>
                      <a:stretch>
                        <a:fillRect/>
                      </a:stretch>
                    </p:blipFill>
                    <p:spPr bwMode="auto">
                      <a:xfrm>
                        <a:off x="852488" y="2514600"/>
                        <a:ext cx="7662862"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361830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1460068390"/>
              </p:ext>
            </p:extLst>
          </p:nvPr>
        </p:nvGraphicFramePr>
        <p:xfrm>
          <a:off x="574675" y="1371600"/>
          <a:ext cx="7932738" cy="3962400"/>
        </p:xfrm>
        <a:graphic>
          <a:graphicData uri="http://schemas.openxmlformats.org/presentationml/2006/ole">
            <mc:AlternateContent xmlns:mc="http://schemas.openxmlformats.org/markup-compatibility/2006">
              <mc:Choice xmlns:v="urn:schemas-microsoft-com:vml" Requires="v">
                <p:oleObj spid="_x0000_s97351" name="数式" r:id="rId4" imgW="3377880" imgH="1701720" progId="Equation.3">
                  <p:embed/>
                </p:oleObj>
              </mc:Choice>
              <mc:Fallback>
                <p:oleObj name="数式" r:id="rId4" imgW="3377880" imgH="1701720" progId="Equation.3">
                  <p:embed/>
                  <p:pic>
                    <p:nvPicPr>
                      <p:cNvPr id="0" name=""/>
                      <p:cNvPicPr>
                        <a:picLocks noChangeAspect="1" noChangeArrowheads="1"/>
                      </p:cNvPicPr>
                      <p:nvPr/>
                    </p:nvPicPr>
                    <p:blipFill>
                      <a:blip r:embed="rId5"/>
                      <a:srcRect/>
                      <a:stretch>
                        <a:fillRect/>
                      </a:stretch>
                    </p:blipFill>
                    <p:spPr bwMode="auto">
                      <a:xfrm>
                        <a:off x="574675" y="1371600"/>
                        <a:ext cx="7932738"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105736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33</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1891527577"/>
              </p:ext>
            </p:extLst>
          </p:nvPr>
        </p:nvGraphicFramePr>
        <p:xfrm>
          <a:off x="704850" y="533400"/>
          <a:ext cx="5665788" cy="3313113"/>
        </p:xfrm>
        <a:graphic>
          <a:graphicData uri="http://schemas.openxmlformats.org/presentationml/2006/ole">
            <mc:AlternateContent xmlns:mc="http://schemas.openxmlformats.org/markup-compatibility/2006">
              <mc:Choice xmlns:v="urn:schemas-microsoft-com:vml" Requires="v">
                <p:oleObj spid="_x0000_s98444" name="数式" r:id="rId4" imgW="2412720" imgH="1422360" progId="Equation.3">
                  <p:embed/>
                </p:oleObj>
              </mc:Choice>
              <mc:Fallback>
                <p:oleObj name="数式" r:id="rId4" imgW="2412720" imgH="1422360" progId="Equation.3">
                  <p:embed/>
                  <p:pic>
                    <p:nvPicPr>
                      <p:cNvPr id="0" name=""/>
                      <p:cNvPicPr>
                        <a:picLocks noChangeAspect="1" noChangeArrowheads="1"/>
                      </p:cNvPicPr>
                      <p:nvPr/>
                    </p:nvPicPr>
                    <p:blipFill>
                      <a:blip r:embed="rId5"/>
                      <a:srcRect/>
                      <a:stretch>
                        <a:fillRect/>
                      </a:stretch>
                    </p:blipFill>
                    <p:spPr bwMode="auto">
                      <a:xfrm>
                        <a:off x="704850" y="533400"/>
                        <a:ext cx="5665788" cy="331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894140862"/>
              </p:ext>
            </p:extLst>
          </p:nvPr>
        </p:nvGraphicFramePr>
        <p:xfrm>
          <a:off x="2667000" y="3276600"/>
          <a:ext cx="6145213" cy="2425700"/>
        </p:xfrm>
        <a:graphic>
          <a:graphicData uri="http://schemas.openxmlformats.org/presentationml/2006/ole">
            <mc:AlternateContent xmlns:mc="http://schemas.openxmlformats.org/markup-compatibility/2006">
              <mc:Choice xmlns:v="urn:schemas-microsoft-com:vml" Requires="v">
                <p:oleObj spid="_x0000_s98445" name="数式" r:id="rId6" imgW="2616120" imgH="1041120" progId="Equation.3">
                  <p:embed/>
                </p:oleObj>
              </mc:Choice>
              <mc:Fallback>
                <p:oleObj name="数式" r:id="rId6" imgW="2616120" imgH="1041120" progId="Equation.3">
                  <p:embed/>
                  <p:pic>
                    <p:nvPicPr>
                      <p:cNvPr id="0" name=""/>
                      <p:cNvPicPr>
                        <a:picLocks noChangeAspect="1" noChangeArrowheads="1"/>
                      </p:cNvPicPr>
                      <p:nvPr/>
                    </p:nvPicPr>
                    <p:blipFill>
                      <a:blip r:embed="rId7"/>
                      <a:srcRect/>
                      <a:stretch>
                        <a:fillRect/>
                      </a:stretch>
                    </p:blipFill>
                    <p:spPr bwMode="auto">
                      <a:xfrm>
                        <a:off x="2667000" y="3276600"/>
                        <a:ext cx="6145213" cy="242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895191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34</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2286095179"/>
              </p:ext>
            </p:extLst>
          </p:nvPr>
        </p:nvGraphicFramePr>
        <p:xfrm>
          <a:off x="457200" y="688032"/>
          <a:ext cx="8501062" cy="531813"/>
        </p:xfrm>
        <a:graphic>
          <a:graphicData uri="http://schemas.openxmlformats.org/presentationml/2006/ole">
            <mc:AlternateContent xmlns:mc="http://schemas.openxmlformats.org/markup-compatibility/2006">
              <mc:Choice xmlns:v="urn:schemas-microsoft-com:vml" Requires="v">
                <p:oleObj spid="_x0000_s99468" name="数式" r:id="rId4" imgW="3619440" imgH="228600" progId="Equation.3">
                  <p:embed/>
                </p:oleObj>
              </mc:Choice>
              <mc:Fallback>
                <p:oleObj name="数式" r:id="rId4" imgW="3619440" imgH="228600" progId="Equation.3">
                  <p:embed/>
                  <p:pic>
                    <p:nvPicPr>
                      <p:cNvPr id="0" name=""/>
                      <p:cNvPicPr>
                        <a:picLocks noChangeAspect="1" noChangeArrowheads="1"/>
                      </p:cNvPicPr>
                      <p:nvPr/>
                    </p:nvPicPr>
                    <p:blipFill>
                      <a:blip r:embed="rId5"/>
                      <a:srcRect/>
                      <a:stretch>
                        <a:fillRect/>
                      </a:stretch>
                    </p:blipFill>
                    <p:spPr bwMode="auto">
                      <a:xfrm>
                        <a:off x="457200" y="688032"/>
                        <a:ext cx="8501062"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497939544"/>
              </p:ext>
            </p:extLst>
          </p:nvPr>
        </p:nvGraphicFramePr>
        <p:xfrm>
          <a:off x="635000" y="1400175"/>
          <a:ext cx="7812088" cy="3903663"/>
        </p:xfrm>
        <a:graphic>
          <a:graphicData uri="http://schemas.openxmlformats.org/presentationml/2006/ole">
            <mc:AlternateContent xmlns:mc="http://schemas.openxmlformats.org/markup-compatibility/2006">
              <mc:Choice xmlns:v="urn:schemas-microsoft-com:vml" Requires="v">
                <p:oleObj spid="_x0000_s99469" name="数式" r:id="rId6" imgW="3327120" imgH="1676160" progId="Equation.3">
                  <p:embed/>
                </p:oleObj>
              </mc:Choice>
              <mc:Fallback>
                <p:oleObj name="数式" r:id="rId6" imgW="3327120" imgH="1676160" progId="Equation.3">
                  <p:embed/>
                  <p:pic>
                    <p:nvPicPr>
                      <p:cNvPr id="0" name=""/>
                      <p:cNvPicPr>
                        <a:picLocks noChangeAspect="1" noChangeArrowheads="1"/>
                      </p:cNvPicPr>
                      <p:nvPr/>
                    </p:nvPicPr>
                    <p:blipFill>
                      <a:blip r:embed="rId7"/>
                      <a:srcRect/>
                      <a:stretch>
                        <a:fillRect/>
                      </a:stretch>
                    </p:blipFill>
                    <p:spPr bwMode="auto">
                      <a:xfrm>
                        <a:off x="635000" y="1400175"/>
                        <a:ext cx="7812088" cy="390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508041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9/14/2020</a:t>
            </a:r>
            <a:endParaRPr lang="en-US" dirty="0"/>
          </a:p>
        </p:txBody>
      </p:sp>
      <p:sp>
        <p:nvSpPr>
          <p:cNvPr id="3" name="Footer Placeholder 2"/>
          <p:cNvSpPr>
            <a:spLocks noGrp="1"/>
          </p:cNvSpPr>
          <p:nvPr>
            <p:ph type="ftr" sz="quarter" idx="11"/>
          </p:nvPr>
        </p:nvSpPr>
        <p:spPr/>
        <p:txBody>
          <a:bodyPr/>
          <a:lstStyle/>
          <a:p>
            <a:r>
              <a:rPr lang="en-US"/>
              <a:t>PHY 711  Fall 2020 --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35</a:t>
            </a:fld>
            <a:endParaRPr lang="en-US" dirty="0"/>
          </a:p>
        </p:txBody>
      </p:sp>
      <p:sp>
        <p:nvSpPr>
          <p:cNvPr id="5" name="TextBox 4"/>
          <p:cNvSpPr txBox="1"/>
          <p:nvPr/>
        </p:nvSpPr>
        <p:spPr>
          <a:xfrm>
            <a:off x="228600" y="226367"/>
            <a:ext cx="7467600" cy="461665"/>
          </a:xfrm>
          <a:prstGeom prst="rect">
            <a:avLst/>
          </a:prstGeom>
          <a:noFill/>
        </p:spPr>
        <p:txBody>
          <a:bodyPr wrap="square" rtlCol="0">
            <a:spAutoFit/>
          </a:bodyPr>
          <a:lstStyle/>
          <a:p>
            <a:r>
              <a:rPr lang="en-US" sz="2400" dirty="0">
                <a:latin typeface="+mj-lt"/>
              </a:rPr>
              <a:t>Example Lorentz force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671666082"/>
              </p:ext>
            </p:extLst>
          </p:nvPr>
        </p:nvGraphicFramePr>
        <p:xfrm>
          <a:off x="762000" y="838200"/>
          <a:ext cx="3636962" cy="2838450"/>
        </p:xfrm>
        <a:graphic>
          <a:graphicData uri="http://schemas.openxmlformats.org/presentationml/2006/ole">
            <mc:AlternateContent xmlns:mc="http://schemas.openxmlformats.org/markup-compatibility/2006">
              <mc:Choice xmlns:v="urn:schemas-microsoft-com:vml" Requires="v">
                <p:oleObj spid="_x0000_s100561" name="数式" r:id="rId4" imgW="1549080" imgH="1218960" progId="Equation.3">
                  <p:embed/>
                </p:oleObj>
              </mc:Choice>
              <mc:Fallback>
                <p:oleObj name="数式" r:id="rId4" imgW="1549080" imgH="1218960" progId="Equation.3">
                  <p:embed/>
                  <p:pic>
                    <p:nvPicPr>
                      <p:cNvPr id="0" name=""/>
                      <p:cNvPicPr>
                        <a:picLocks noChangeAspect="1" noChangeArrowheads="1"/>
                      </p:cNvPicPr>
                      <p:nvPr/>
                    </p:nvPicPr>
                    <p:blipFill>
                      <a:blip r:embed="rId5"/>
                      <a:srcRect/>
                      <a:stretch>
                        <a:fillRect/>
                      </a:stretch>
                    </p:blipFill>
                    <p:spPr bwMode="auto">
                      <a:xfrm>
                        <a:off x="762000" y="838200"/>
                        <a:ext cx="3636962"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671959131"/>
              </p:ext>
            </p:extLst>
          </p:nvPr>
        </p:nvGraphicFramePr>
        <p:xfrm>
          <a:off x="4063330" y="1525640"/>
          <a:ext cx="3667125" cy="2284360"/>
        </p:xfrm>
        <a:graphic>
          <a:graphicData uri="http://schemas.openxmlformats.org/presentationml/2006/ole">
            <mc:AlternateContent xmlns:mc="http://schemas.openxmlformats.org/markup-compatibility/2006">
              <mc:Choice xmlns:v="urn:schemas-microsoft-com:vml" Requires="v">
                <p:oleObj spid="_x0000_s100562" name="Equation" r:id="rId6" imgW="2082600" imgH="1307880" progId="Equation.DSMT4">
                  <p:embed/>
                </p:oleObj>
              </mc:Choice>
              <mc:Fallback>
                <p:oleObj name="Equation" r:id="rId6" imgW="2082600" imgH="1307880" progId="Equation.DSMT4">
                  <p:embed/>
                  <p:pic>
                    <p:nvPicPr>
                      <p:cNvPr id="0" name=""/>
                      <p:cNvPicPr>
                        <a:picLocks noChangeAspect="1" noChangeArrowheads="1"/>
                      </p:cNvPicPr>
                      <p:nvPr/>
                    </p:nvPicPr>
                    <p:blipFill>
                      <a:blip r:embed="rId7"/>
                      <a:srcRect/>
                      <a:stretch>
                        <a:fillRect/>
                      </a:stretch>
                    </p:blipFill>
                    <p:spPr bwMode="auto">
                      <a:xfrm>
                        <a:off x="4063330" y="1525640"/>
                        <a:ext cx="3667125" cy="2284360"/>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18261045"/>
              </p:ext>
            </p:extLst>
          </p:nvPr>
        </p:nvGraphicFramePr>
        <p:xfrm>
          <a:off x="803275" y="4312824"/>
          <a:ext cx="4521200" cy="2120210"/>
        </p:xfrm>
        <a:graphic>
          <a:graphicData uri="http://schemas.openxmlformats.org/presentationml/2006/ole">
            <mc:AlternateContent xmlns:mc="http://schemas.openxmlformats.org/markup-compatibility/2006">
              <mc:Choice xmlns:v="urn:schemas-microsoft-com:vml" Requires="v">
                <p:oleObj spid="_x0000_s100563" name="Equation" r:id="rId8" imgW="2768400" imgH="1307880" progId="Equation.DSMT4">
                  <p:embed/>
                </p:oleObj>
              </mc:Choice>
              <mc:Fallback>
                <p:oleObj name="Equation" r:id="rId8" imgW="2768400" imgH="1307880" progId="Equation.DSMT4">
                  <p:embed/>
                  <p:pic>
                    <p:nvPicPr>
                      <p:cNvPr id="0" name=""/>
                      <p:cNvPicPr>
                        <a:picLocks noChangeAspect="1" noChangeArrowheads="1"/>
                      </p:cNvPicPr>
                      <p:nvPr/>
                    </p:nvPicPr>
                    <p:blipFill>
                      <a:blip r:embed="rId9"/>
                      <a:srcRect/>
                      <a:stretch>
                        <a:fillRect/>
                      </a:stretch>
                    </p:blipFill>
                    <p:spPr bwMode="auto">
                      <a:xfrm>
                        <a:off x="803275" y="4312824"/>
                        <a:ext cx="4521200" cy="212021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827970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789BE1-9E0C-4FAE-9D45-8124E4D8423C}"/>
              </a:ext>
            </a:extLst>
          </p:cNvPr>
          <p:cNvSpPr>
            <a:spLocks noGrp="1"/>
          </p:cNvSpPr>
          <p:nvPr>
            <p:ph type="dt" sz="half" idx="10"/>
          </p:nvPr>
        </p:nvSpPr>
        <p:spPr/>
        <p:txBody>
          <a:bodyPr/>
          <a:lstStyle/>
          <a:p>
            <a:r>
              <a:rPr lang="en-US"/>
              <a:t>9/14/2020</a:t>
            </a:r>
            <a:endParaRPr lang="en-US" dirty="0"/>
          </a:p>
        </p:txBody>
      </p:sp>
      <p:sp>
        <p:nvSpPr>
          <p:cNvPr id="3" name="Footer Placeholder 2">
            <a:extLst>
              <a:ext uri="{FF2B5EF4-FFF2-40B4-BE49-F238E27FC236}">
                <a16:creationId xmlns:a16="http://schemas.microsoft.com/office/drawing/2014/main" id="{D145CF1B-BA66-4EB5-904B-E378C5B8ED19}"/>
              </a:ext>
            </a:extLst>
          </p:cNvPr>
          <p:cNvSpPr>
            <a:spLocks noGrp="1"/>
          </p:cNvSpPr>
          <p:nvPr>
            <p:ph type="ftr" sz="quarter" idx="11"/>
          </p:nvPr>
        </p:nvSpPr>
        <p:spPr/>
        <p:txBody>
          <a:bodyPr/>
          <a:lstStyle/>
          <a:p>
            <a:r>
              <a:rPr lang="en-US"/>
              <a:t>PHY 711  Fall 2020 -- Lecture 9</a:t>
            </a:r>
            <a:endParaRPr lang="en-US" dirty="0"/>
          </a:p>
        </p:txBody>
      </p:sp>
      <p:sp>
        <p:nvSpPr>
          <p:cNvPr id="4" name="Slide Number Placeholder 3">
            <a:extLst>
              <a:ext uri="{FF2B5EF4-FFF2-40B4-BE49-F238E27FC236}">
                <a16:creationId xmlns:a16="http://schemas.microsoft.com/office/drawing/2014/main" id="{3530BD80-6FBD-4BF6-AB6A-4EFD4B2D2893}"/>
              </a:ext>
            </a:extLst>
          </p:cNvPr>
          <p:cNvSpPr>
            <a:spLocks noGrp="1"/>
          </p:cNvSpPr>
          <p:nvPr>
            <p:ph type="sldNum" sz="quarter" idx="12"/>
          </p:nvPr>
        </p:nvSpPr>
        <p:spPr/>
        <p:txBody>
          <a:bodyPr/>
          <a:lstStyle/>
          <a:p>
            <a:fld id="{CE368B07-CEBF-4C80-90AF-53B34FA04CF3}" type="slidenum">
              <a:rPr lang="en-US" smtClean="0"/>
              <a:t>4</a:t>
            </a:fld>
            <a:endParaRPr lang="en-US" dirty="0"/>
          </a:p>
        </p:txBody>
      </p:sp>
      <p:pic>
        <p:nvPicPr>
          <p:cNvPr id="5" name="Picture 4">
            <a:extLst>
              <a:ext uri="{FF2B5EF4-FFF2-40B4-BE49-F238E27FC236}">
                <a16:creationId xmlns:a16="http://schemas.microsoft.com/office/drawing/2014/main" id="{76EE2437-23B8-4A27-B411-E041EE12AC35}"/>
              </a:ext>
            </a:extLst>
          </p:cNvPr>
          <p:cNvPicPr>
            <a:picLocks noChangeAspect="1"/>
          </p:cNvPicPr>
          <p:nvPr/>
        </p:nvPicPr>
        <p:blipFill>
          <a:blip r:embed="rId3"/>
          <a:stretch>
            <a:fillRect/>
          </a:stretch>
        </p:blipFill>
        <p:spPr>
          <a:xfrm>
            <a:off x="0" y="1188720"/>
            <a:ext cx="9144000" cy="4480560"/>
          </a:xfrm>
          <a:prstGeom prst="rect">
            <a:avLst/>
          </a:prstGeom>
        </p:spPr>
      </p:pic>
    </p:spTree>
    <p:extLst>
      <p:ext uri="{BB962C8B-B14F-4D97-AF65-F5344CB8AC3E}">
        <p14:creationId xmlns:p14="http://schemas.microsoft.com/office/powerpoint/2010/main" val="3313817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2E4449-BC3A-46DF-8D10-B29717A05178}"/>
              </a:ext>
            </a:extLst>
          </p:cNvPr>
          <p:cNvSpPr>
            <a:spLocks noGrp="1"/>
          </p:cNvSpPr>
          <p:nvPr>
            <p:ph type="dt" sz="half" idx="10"/>
          </p:nvPr>
        </p:nvSpPr>
        <p:spPr/>
        <p:txBody>
          <a:bodyPr/>
          <a:lstStyle/>
          <a:p>
            <a:r>
              <a:rPr lang="en-US"/>
              <a:t>9/14/2020</a:t>
            </a:r>
            <a:endParaRPr lang="en-US" dirty="0"/>
          </a:p>
        </p:txBody>
      </p:sp>
      <p:sp>
        <p:nvSpPr>
          <p:cNvPr id="3" name="Footer Placeholder 2">
            <a:extLst>
              <a:ext uri="{FF2B5EF4-FFF2-40B4-BE49-F238E27FC236}">
                <a16:creationId xmlns:a16="http://schemas.microsoft.com/office/drawing/2014/main" id="{4D91C08A-7397-49AF-955F-DD27F3DDEDA5}"/>
              </a:ext>
            </a:extLst>
          </p:cNvPr>
          <p:cNvSpPr>
            <a:spLocks noGrp="1"/>
          </p:cNvSpPr>
          <p:nvPr>
            <p:ph type="ftr" sz="quarter" idx="11"/>
          </p:nvPr>
        </p:nvSpPr>
        <p:spPr/>
        <p:txBody>
          <a:bodyPr/>
          <a:lstStyle/>
          <a:p>
            <a:r>
              <a:rPr lang="en-US"/>
              <a:t>PHY 711  Fall 2020 -- Lecture 9</a:t>
            </a:r>
            <a:endParaRPr lang="en-US" dirty="0"/>
          </a:p>
        </p:txBody>
      </p:sp>
      <p:sp>
        <p:nvSpPr>
          <p:cNvPr id="4" name="Slide Number Placeholder 3">
            <a:extLst>
              <a:ext uri="{FF2B5EF4-FFF2-40B4-BE49-F238E27FC236}">
                <a16:creationId xmlns:a16="http://schemas.microsoft.com/office/drawing/2014/main" id="{A74C6CB4-E5CE-4ABF-BB52-786D33C738A4}"/>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B480E646-0540-463E-9017-C52AAA688D2B}"/>
              </a:ext>
            </a:extLst>
          </p:cNvPr>
          <p:cNvSpPr txBox="1"/>
          <p:nvPr/>
        </p:nvSpPr>
        <p:spPr>
          <a:xfrm>
            <a:off x="304800" y="6626"/>
            <a:ext cx="8305800" cy="5447645"/>
          </a:xfrm>
          <a:prstGeom prst="rect">
            <a:avLst/>
          </a:prstGeom>
          <a:noFill/>
        </p:spPr>
        <p:txBody>
          <a:bodyPr wrap="square" rtlCol="0">
            <a:spAutoFit/>
          </a:bodyPr>
          <a:lstStyle/>
          <a:p>
            <a:r>
              <a:rPr lang="en-US" sz="2400" dirty="0">
                <a:latin typeface="+mj-lt"/>
              </a:rPr>
              <a:t>Your questions –</a:t>
            </a:r>
          </a:p>
          <a:p>
            <a:r>
              <a:rPr lang="en-US" sz="2400" dirty="0">
                <a:latin typeface="+mj-lt"/>
              </a:rPr>
              <a:t>From Tim –</a:t>
            </a:r>
          </a:p>
          <a:p>
            <a:pPr marL="342900" indent="-342900">
              <a:buAutoNum type="arabicPeriod"/>
            </a:pPr>
            <a:r>
              <a:rPr lang="en-US" dirty="0"/>
              <a:t>What is the meaning of sigma in the slides?  Is it like the same as </a:t>
            </a:r>
            <a:r>
              <a:rPr lang="en-US" dirty="0" err="1"/>
              <a:t>i</a:t>
            </a:r>
            <a:r>
              <a:rPr lang="en-US" dirty="0"/>
              <a:t> and so is an </a:t>
            </a:r>
            <a:r>
              <a:rPr lang="en-US" dirty="0" err="1"/>
              <a:t>indice</a:t>
            </a:r>
            <a:r>
              <a:rPr lang="en-US" dirty="0"/>
              <a:t>.  Does it have any special meaning in terms of </a:t>
            </a:r>
            <a:r>
              <a:rPr lang="en-US" dirty="0" err="1"/>
              <a:t>Langrangian</a:t>
            </a:r>
            <a:r>
              <a:rPr lang="en-US" dirty="0"/>
              <a:t> mechanics?</a:t>
            </a:r>
          </a:p>
          <a:p>
            <a:pPr marL="342900" indent="-342900">
              <a:buAutoNum type="arabicPeriod"/>
            </a:pPr>
            <a:endParaRPr lang="en-US" dirty="0">
              <a:latin typeface="+mj-lt"/>
            </a:endParaRPr>
          </a:p>
          <a:p>
            <a:r>
              <a:rPr lang="en-US" sz="2400" dirty="0">
                <a:latin typeface="+mj-lt"/>
              </a:rPr>
              <a:t>From Nick –</a:t>
            </a:r>
          </a:p>
          <a:p>
            <a:r>
              <a:rPr lang="en-US" dirty="0"/>
              <a:t>1.   Slide 7: Can you go over the differential (dx) term and its pieces? What exactly does the differential $\delta q$ mean?</a:t>
            </a:r>
          </a:p>
          <a:p>
            <a:r>
              <a:rPr lang="en-US" dirty="0"/>
              <a:t>2.   Slide 8: is the expansion a reorganization from the product rule?</a:t>
            </a:r>
          </a:p>
          <a:p>
            <a:r>
              <a:rPr lang="en-US" dirty="0"/>
              <a:t>3.   By about slide 11, I started getting tripped up with some of the algebra/calculus. Hopefully, I can clarify tomorrow. </a:t>
            </a:r>
          </a:p>
          <a:p>
            <a:endParaRPr lang="en-US" dirty="0"/>
          </a:p>
          <a:p>
            <a:r>
              <a:rPr lang="en-US" sz="2400" dirty="0"/>
              <a:t>From Derek –</a:t>
            </a:r>
          </a:p>
          <a:p>
            <a:r>
              <a:rPr lang="en-US" dirty="0"/>
              <a:t>1. I wasn't able to finish assignment #6 because I'm still confused on how we're supposed to evaluate parts a), b), and c). If you could discuss the assignment more, that would be helpful.</a:t>
            </a:r>
            <a:br>
              <a:rPr lang="en-US" dirty="0"/>
            </a:br>
            <a:endParaRPr lang="en-US" dirty="0">
              <a:latin typeface="+mj-lt"/>
            </a:endParaRPr>
          </a:p>
        </p:txBody>
      </p:sp>
    </p:spTree>
    <p:extLst>
      <p:ext uri="{BB962C8B-B14F-4D97-AF65-F5344CB8AC3E}">
        <p14:creationId xmlns:p14="http://schemas.microsoft.com/office/powerpoint/2010/main" val="3644043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D971CD-15DB-42FD-9DC4-5964BF82CDBF}"/>
              </a:ext>
            </a:extLst>
          </p:cNvPr>
          <p:cNvSpPr>
            <a:spLocks noGrp="1"/>
          </p:cNvSpPr>
          <p:nvPr>
            <p:ph type="dt" sz="half" idx="10"/>
          </p:nvPr>
        </p:nvSpPr>
        <p:spPr/>
        <p:txBody>
          <a:bodyPr/>
          <a:lstStyle/>
          <a:p>
            <a:r>
              <a:rPr lang="en-US"/>
              <a:t>9/14/2020</a:t>
            </a:r>
            <a:endParaRPr lang="en-US" dirty="0"/>
          </a:p>
        </p:txBody>
      </p:sp>
      <p:sp>
        <p:nvSpPr>
          <p:cNvPr id="3" name="Footer Placeholder 2">
            <a:extLst>
              <a:ext uri="{FF2B5EF4-FFF2-40B4-BE49-F238E27FC236}">
                <a16:creationId xmlns:a16="http://schemas.microsoft.com/office/drawing/2014/main" id="{9513A3C9-3050-44DD-B310-786B5AA8C263}"/>
              </a:ext>
            </a:extLst>
          </p:cNvPr>
          <p:cNvSpPr>
            <a:spLocks noGrp="1"/>
          </p:cNvSpPr>
          <p:nvPr>
            <p:ph type="ftr" sz="quarter" idx="11"/>
          </p:nvPr>
        </p:nvSpPr>
        <p:spPr/>
        <p:txBody>
          <a:bodyPr/>
          <a:lstStyle/>
          <a:p>
            <a:r>
              <a:rPr lang="en-US"/>
              <a:t>PHY 711  Fall 2020 -- Lecture 9</a:t>
            </a:r>
            <a:endParaRPr lang="en-US" dirty="0"/>
          </a:p>
        </p:txBody>
      </p:sp>
      <p:sp>
        <p:nvSpPr>
          <p:cNvPr id="4" name="Slide Number Placeholder 3">
            <a:extLst>
              <a:ext uri="{FF2B5EF4-FFF2-40B4-BE49-F238E27FC236}">
                <a16:creationId xmlns:a16="http://schemas.microsoft.com/office/drawing/2014/main" id="{0FDF9AF4-4404-4CB1-A83D-3C1257EA1731}"/>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E25E6BCA-CA56-48DE-BD96-FA3C74899A5F}"/>
              </a:ext>
            </a:extLst>
          </p:cNvPr>
          <p:cNvSpPr txBox="1"/>
          <p:nvPr/>
        </p:nvSpPr>
        <p:spPr>
          <a:xfrm>
            <a:off x="457200" y="304800"/>
            <a:ext cx="8382000" cy="4247317"/>
          </a:xfrm>
          <a:prstGeom prst="rect">
            <a:avLst/>
          </a:prstGeom>
          <a:noFill/>
        </p:spPr>
        <p:txBody>
          <a:bodyPr wrap="square" rtlCol="0">
            <a:spAutoFit/>
          </a:bodyPr>
          <a:lstStyle/>
          <a:p>
            <a:r>
              <a:rPr lang="en-US" sz="2400" dirty="0">
                <a:latin typeface="+mj-lt"/>
              </a:rPr>
              <a:t>Your questions – continued</a:t>
            </a:r>
          </a:p>
          <a:p>
            <a:r>
              <a:rPr lang="en-US" sz="2400" dirty="0">
                <a:latin typeface="+mj-lt"/>
              </a:rPr>
              <a:t>From Gao –</a:t>
            </a:r>
          </a:p>
          <a:p>
            <a:r>
              <a:rPr lang="en-US" dirty="0"/>
              <a:t>1.       How many kinds of forces are velocity– dependent, except for Lorentz forces?</a:t>
            </a:r>
          </a:p>
          <a:p>
            <a:endParaRPr lang="en-US" dirty="0">
              <a:latin typeface="+mj-lt"/>
            </a:endParaRPr>
          </a:p>
          <a:p>
            <a:endParaRPr lang="en-US" dirty="0">
              <a:latin typeface="+mj-lt"/>
            </a:endParaRPr>
          </a:p>
          <a:p>
            <a:r>
              <a:rPr lang="en-US" sz="2400" dirty="0">
                <a:latin typeface="+mj-lt"/>
              </a:rPr>
              <a:t>From Jeanette –</a:t>
            </a:r>
          </a:p>
          <a:p>
            <a:r>
              <a:rPr lang="en-US" dirty="0"/>
              <a:t>1.   slide #9 - I don't follow the proof for the first claim.</a:t>
            </a:r>
          </a:p>
          <a:p>
            <a:r>
              <a:rPr lang="en-US" dirty="0"/>
              <a:t>2.   slide #14 - where did the equation for L come from? Is the equation given or the situation given and L determined from there?</a:t>
            </a:r>
          </a:p>
          <a:p>
            <a:r>
              <a:rPr lang="en-US" dirty="0"/>
              <a:t>3.   slide #18 - is the switch back to cartesian just convenient or is that necessary for Lorentz forces?</a:t>
            </a:r>
          </a:p>
          <a:p>
            <a:br>
              <a:rPr lang="en-US" dirty="0"/>
            </a:br>
            <a:endParaRPr lang="en-US" dirty="0">
              <a:latin typeface="+mj-lt"/>
            </a:endParaRPr>
          </a:p>
        </p:txBody>
      </p:sp>
    </p:spTree>
    <p:extLst>
      <p:ext uri="{BB962C8B-B14F-4D97-AF65-F5344CB8AC3E}">
        <p14:creationId xmlns:p14="http://schemas.microsoft.com/office/powerpoint/2010/main" val="371717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6B962A-0A14-4ADD-B5FD-BC6F88C183A7}"/>
              </a:ext>
            </a:extLst>
          </p:cNvPr>
          <p:cNvSpPr>
            <a:spLocks noGrp="1"/>
          </p:cNvSpPr>
          <p:nvPr>
            <p:ph type="dt" sz="half" idx="10"/>
          </p:nvPr>
        </p:nvSpPr>
        <p:spPr/>
        <p:txBody>
          <a:bodyPr/>
          <a:lstStyle/>
          <a:p>
            <a:r>
              <a:rPr lang="en-US"/>
              <a:t>9/14/2020</a:t>
            </a:r>
            <a:endParaRPr lang="en-US" dirty="0"/>
          </a:p>
        </p:txBody>
      </p:sp>
      <p:sp>
        <p:nvSpPr>
          <p:cNvPr id="3" name="Footer Placeholder 2">
            <a:extLst>
              <a:ext uri="{FF2B5EF4-FFF2-40B4-BE49-F238E27FC236}">
                <a16:creationId xmlns:a16="http://schemas.microsoft.com/office/drawing/2014/main" id="{C8E0AB5F-46F6-4EA0-BD3B-30C882282777}"/>
              </a:ext>
            </a:extLst>
          </p:cNvPr>
          <p:cNvSpPr>
            <a:spLocks noGrp="1"/>
          </p:cNvSpPr>
          <p:nvPr>
            <p:ph type="ftr" sz="quarter" idx="11"/>
          </p:nvPr>
        </p:nvSpPr>
        <p:spPr/>
        <p:txBody>
          <a:bodyPr/>
          <a:lstStyle/>
          <a:p>
            <a:r>
              <a:rPr lang="en-US"/>
              <a:t>PHY 711  Fall 2020 -- Lecture 9</a:t>
            </a:r>
            <a:endParaRPr lang="en-US" dirty="0"/>
          </a:p>
        </p:txBody>
      </p:sp>
      <p:sp>
        <p:nvSpPr>
          <p:cNvPr id="4" name="Slide Number Placeholder 3">
            <a:extLst>
              <a:ext uri="{FF2B5EF4-FFF2-40B4-BE49-F238E27FC236}">
                <a16:creationId xmlns:a16="http://schemas.microsoft.com/office/drawing/2014/main" id="{76FFDA27-F85F-4BD8-AA1A-0E0C1C4DEBF5}"/>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BE3DFDEE-CE9F-4247-9970-648E08DAF941}"/>
              </a:ext>
            </a:extLst>
          </p:cNvPr>
          <p:cNvSpPr txBox="1"/>
          <p:nvPr/>
        </p:nvSpPr>
        <p:spPr>
          <a:xfrm>
            <a:off x="304800" y="304800"/>
            <a:ext cx="7696200" cy="461665"/>
          </a:xfrm>
          <a:prstGeom prst="rect">
            <a:avLst/>
          </a:prstGeom>
          <a:noFill/>
        </p:spPr>
        <p:txBody>
          <a:bodyPr wrap="square" rtlCol="0">
            <a:spAutoFit/>
          </a:bodyPr>
          <a:lstStyle/>
          <a:p>
            <a:r>
              <a:rPr lang="en-US" sz="2400" dirty="0">
                <a:latin typeface="+mj-lt"/>
              </a:rPr>
              <a:t>More details about HW 6</a:t>
            </a:r>
          </a:p>
        </p:txBody>
      </p:sp>
      <p:pic>
        <p:nvPicPr>
          <p:cNvPr id="8" name="Picture 7">
            <a:extLst>
              <a:ext uri="{FF2B5EF4-FFF2-40B4-BE49-F238E27FC236}">
                <a16:creationId xmlns:a16="http://schemas.microsoft.com/office/drawing/2014/main" id="{E2F53E2D-8B79-4162-BB4B-1C7B9D8D6458}"/>
              </a:ext>
            </a:extLst>
          </p:cNvPr>
          <p:cNvPicPr>
            <a:picLocks noChangeAspect="1"/>
          </p:cNvPicPr>
          <p:nvPr/>
        </p:nvPicPr>
        <p:blipFill rotWithShape="1">
          <a:blip r:embed="rId2"/>
          <a:srcRect l="918" t="31097" r="-918" b="-585"/>
          <a:stretch/>
        </p:blipFill>
        <p:spPr>
          <a:xfrm>
            <a:off x="304800" y="1050888"/>
            <a:ext cx="8763000" cy="4733341"/>
          </a:xfrm>
          <a:prstGeom prst="rect">
            <a:avLst/>
          </a:prstGeom>
        </p:spPr>
      </p:pic>
    </p:spTree>
    <p:extLst>
      <p:ext uri="{BB962C8B-B14F-4D97-AF65-F5344CB8AC3E}">
        <p14:creationId xmlns:p14="http://schemas.microsoft.com/office/powerpoint/2010/main" val="847675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6B962A-0A14-4ADD-B5FD-BC6F88C183A7}"/>
              </a:ext>
            </a:extLst>
          </p:cNvPr>
          <p:cNvSpPr>
            <a:spLocks noGrp="1"/>
          </p:cNvSpPr>
          <p:nvPr>
            <p:ph type="dt" sz="half" idx="10"/>
          </p:nvPr>
        </p:nvSpPr>
        <p:spPr/>
        <p:txBody>
          <a:bodyPr/>
          <a:lstStyle/>
          <a:p>
            <a:r>
              <a:rPr lang="en-US"/>
              <a:t>9/14/2020</a:t>
            </a:r>
            <a:endParaRPr lang="en-US" dirty="0"/>
          </a:p>
        </p:txBody>
      </p:sp>
      <p:sp>
        <p:nvSpPr>
          <p:cNvPr id="3" name="Footer Placeholder 2">
            <a:extLst>
              <a:ext uri="{FF2B5EF4-FFF2-40B4-BE49-F238E27FC236}">
                <a16:creationId xmlns:a16="http://schemas.microsoft.com/office/drawing/2014/main" id="{C8E0AB5F-46F6-4EA0-BD3B-30C882282777}"/>
              </a:ext>
            </a:extLst>
          </p:cNvPr>
          <p:cNvSpPr>
            <a:spLocks noGrp="1"/>
          </p:cNvSpPr>
          <p:nvPr>
            <p:ph type="ftr" sz="quarter" idx="11"/>
          </p:nvPr>
        </p:nvSpPr>
        <p:spPr/>
        <p:txBody>
          <a:bodyPr/>
          <a:lstStyle/>
          <a:p>
            <a:r>
              <a:rPr lang="en-US"/>
              <a:t>PHY 711  Fall 2020 -- Lecture 9</a:t>
            </a:r>
            <a:endParaRPr lang="en-US" dirty="0"/>
          </a:p>
        </p:txBody>
      </p:sp>
      <p:sp>
        <p:nvSpPr>
          <p:cNvPr id="4" name="Slide Number Placeholder 3">
            <a:extLst>
              <a:ext uri="{FF2B5EF4-FFF2-40B4-BE49-F238E27FC236}">
                <a16:creationId xmlns:a16="http://schemas.microsoft.com/office/drawing/2014/main" id="{76FFDA27-F85F-4BD8-AA1A-0E0C1C4DEBF5}"/>
              </a:ext>
            </a:extLst>
          </p:cNvPr>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a:extLst>
              <a:ext uri="{FF2B5EF4-FFF2-40B4-BE49-F238E27FC236}">
                <a16:creationId xmlns:a16="http://schemas.microsoft.com/office/drawing/2014/main" id="{BE3DFDEE-CE9F-4247-9970-648E08DAF941}"/>
              </a:ext>
            </a:extLst>
          </p:cNvPr>
          <p:cNvSpPr txBox="1"/>
          <p:nvPr/>
        </p:nvSpPr>
        <p:spPr>
          <a:xfrm>
            <a:off x="76200" y="0"/>
            <a:ext cx="7696200" cy="830997"/>
          </a:xfrm>
          <a:prstGeom prst="rect">
            <a:avLst/>
          </a:prstGeom>
          <a:noFill/>
        </p:spPr>
        <p:txBody>
          <a:bodyPr wrap="square" rtlCol="0">
            <a:spAutoFit/>
          </a:bodyPr>
          <a:lstStyle/>
          <a:p>
            <a:r>
              <a:rPr lang="en-US" sz="2400" dirty="0">
                <a:latin typeface="+mj-lt"/>
              </a:rPr>
              <a:t>More details about HW 6</a:t>
            </a:r>
          </a:p>
          <a:p>
            <a:r>
              <a:rPr lang="en-US" sz="2400" dirty="0">
                <a:latin typeface="+mj-lt"/>
              </a:rPr>
              <a:t>From previous lecture:</a:t>
            </a:r>
          </a:p>
        </p:txBody>
      </p:sp>
      <p:graphicFrame>
        <p:nvGraphicFramePr>
          <p:cNvPr id="6" name="Object 5">
            <a:extLst>
              <a:ext uri="{FF2B5EF4-FFF2-40B4-BE49-F238E27FC236}">
                <a16:creationId xmlns:a16="http://schemas.microsoft.com/office/drawing/2014/main" id="{0C588C61-6366-409E-AE9C-8507DFF19681}"/>
              </a:ext>
            </a:extLst>
          </p:cNvPr>
          <p:cNvGraphicFramePr>
            <a:graphicFrameLocks noChangeAspect="1"/>
          </p:cNvGraphicFramePr>
          <p:nvPr>
            <p:extLst>
              <p:ext uri="{D42A27DB-BD31-4B8C-83A1-F6EECF244321}">
                <p14:modId xmlns:p14="http://schemas.microsoft.com/office/powerpoint/2010/main" val="2141992278"/>
              </p:ext>
            </p:extLst>
          </p:nvPr>
        </p:nvGraphicFramePr>
        <p:xfrm>
          <a:off x="469452" y="837623"/>
          <a:ext cx="7783651" cy="2673570"/>
        </p:xfrm>
        <a:graphic>
          <a:graphicData uri="http://schemas.openxmlformats.org/presentationml/2006/ole">
            <mc:AlternateContent xmlns:mc="http://schemas.openxmlformats.org/markup-compatibility/2006">
              <mc:Choice xmlns:v="urn:schemas-microsoft-com:vml" Requires="v">
                <p:oleObj spid="_x0000_s104482" name="Equation" r:id="rId3" imgW="8808596" imgH="3025001" progId="Equation.DSMT4">
                  <p:embed/>
                </p:oleObj>
              </mc:Choice>
              <mc:Fallback>
                <p:oleObj name="Equation" r:id="rId3" imgW="8808596" imgH="3025001" progId="Equation.DSMT4">
                  <p:embed/>
                  <p:pic>
                    <p:nvPicPr>
                      <p:cNvPr id="6" name="Object 5">
                        <a:extLst>
                          <a:ext uri="{FF2B5EF4-FFF2-40B4-BE49-F238E27FC236}">
                            <a16:creationId xmlns:a16="http://schemas.microsoft.com/office/drawing/2014/main" id="{0C588C61-6366-409E-AE9C-8507DFF19681}"/>
                          </a:ext>
                        </a:extLst>
                      </p:cNvPr>
                      <p:cNvPicPr/>
                      <p:nvPr/>
                    </p:nvPicPr>
                    <p:blipFill>
                      <a:blip r:embed="rId4"/>
                      <a:stretch>
                        <a:fillRect/>
                      </a:stretch>
                    </p:blipFill>
                    <p:spPr>
                      <a:xfrm>
                        <a:off x="469452" y="837623"/>
                        <a:ext cx="7783651" cy="267357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07FCA1E6-455A-4684-A184-228AA6C30F3E}"/>
              </a:ext>
            </a:extLst>
          </p:cNvPr>
          <p:cNvGraphicFramePr>
            <a:graphicFrameLocks noChangeAspect="1"/>
          </p:cNvGraphicFramePr>
          <p:nvPr>
            <p:extLst>
              <p:ext uri="{D42A27DB-BD31-4B8C-83A1-F6EECF244321}">
                <p14:modId xmlns:p14="http://schemas.microsoft.com/office/powerpoint/2010/main" val="3710060292"/>
              </p:ext>
            </p:extLst>
          </p:nvPr>
        </p:nvGraphicFramePr>
        <p:xfrm>
          <a:off x="545340" y="3521132"/>
          <a:ext cx="8141460" cy="3081160"/>
        </p:xfrm>
        <a:graphic>
          <a:graphicData uri="http://schemas.openxmlformats.org/presentationml/2006/ole">
            <mc:AlternateContent xmlns:mc="http://schemas.openxmlformats.org/markup-compatibility/2006">
              <mc:Choice xmlns:v="urn:schemas-microsoft-com:vml" Requires="v">
                <p:oleObj spid="_x0000_s104483" name="Equation" r:id="rId5" imgW="4597200" imgH="1739880" progId="Equation.DSMT4">
                  <p:embed/>
                </p:oleObj>
              </mc:Choice>
              <mc:Fallback>
                <p:oleObj name="Equation" r:id="rId5" imgW="4597200" imgH="1739880" progId="Equation.DSMT4">
                  <p:embed/>
                  <p:pic>
                    <p:nvPicPr>
                      <p:cNvPr id="7" name="Object 6">
                        <a:extLst>
                          <a:ext uri="{FF2B5EF4-FFF2-40B4-BE49-F238E27FC236}">
                            <a16:creationId xmlns:a16="http://schemas.microsoft.com/office/drawing/2014/main" id="{07FCA1E6-455A-4684-A184-228AA6C30F3E}"/>
                          </a:ext>
                        </a:extLst>
                      </p:cNvPr>
                      <p:cNvPicPr/>
                      <p:nvPr/>
                    </p:nvPicPr>
                    <p:blipFill>
                      <a:blip r:embed="rId6"/>
                      <a:stretch>
                        <a:fillRect/>
                      </a:stretch>
                    </p:blipFill>
                    <p:spPr>
                      <a:xfrm>
                        <a:off x="545340" y="3521132"/>
                        <a:ext cx="8141460" cy="3081160"/>
                      </a:xfrm>
                      <a:prstGeom prst="rect">
                        <a:avLst/>
                      </a:prstGeom>
                    </p:spPr>
                  </p:pic>
                </p:oleObj>
              </mc:Fallback>
            </mc:AlternateContent>
          </a:graphicData>
        </a:graphic>
      </p:graphicFrame>
    </p:spTree>
    <p:extLst>
      <p:ext uri="{BB962C8B-B14F-4D97-AF65-F5344CB8AC3E}">
        <p14:creationId xmlns:p14="http://schemas.microsoft.com/office/powerpoint/2010/main" val="118410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CCDA76-77AA-47AC-80EB-05096E3EFCBD}"/>
              </a:ext>
            </a:extLst>
          </p:cNvPr>
          <p:cNvSpPr>
            <a:spLocks noGrp="1"/>
          </p:cNvSpPr>
          <p:nvPr>
            <p:ph type="dt" sz="half" idx="10"/>
          </p:nvPr>
        </p:nvSpPr>
        <p:spPr/>
        <p:txBody>
          <a:bodyPr/>
          <a:lstStyle/>
          <a:p>
            <a:r>
              <a:rPr lang="en-US"/>
              <a:t>9/14/2020</a:t>
            </a:r>
            <a:endParaRPr lang="en-US" dirty="0"/>
          </a:p>
        </p:txBody>
      </p:sp>
      <p:sp>
        <p:nvSpPr>
          <p:cNvPr id="3" name="Footer Placeholder 2">
            <a:extLst>
              <a:ext uri="{FF2B5EF4-FFF2-40B4-BE49-F238E27FC236}">
                <a16:creationId xmlns:a16="http://schemas.microsoft.com/office/drawing/2014/main" id="{078510D1-8D00-4BDF-A176-2F6CAC7CAFFC}"/>
              </a:ext>
            </a:extLst>
          </p:cNvPr>
          <p:cNvSpPr>
            <a:spLocks noGrp="1"/>
          </p:cNvSpPr>
          <p:nvPr>
            <p:ph type="ftr" sz="quarter" idx="11"/>
          </p:nvPr>
        </p:nvSpPr>
        <p:spPr/>
        <p:txBody>
          <a:bodyPr/>
          <a:lstStyle/>
          <a:p>
            <a:r>
              <a:rPr lang="en-US"/>
              <a:t>PHY 711  Fall 2020 -- Lecture 9</a:t>
            </a:r>
            <a:endParaRPr lang="en-US" dirty="0"/>
          </a:p>
        </p:txBody>
      </p:sp>
      <p:sp>
        <p:nvSpPr>
          <p:cNvPr id="4" name="Slide Number Placeholder 3">
            <a:extLst>
              <a:ext uri="{FF2B5EF4-FFF2-40B4-BE49-F238E27FC236}">
                <a16:creationId xmlns:a16="http://schemas.microsoft.com/office/drawing/2014/main" id="{E2DAA7C5-573B-4C3C-9DEE-73E29A4ECC66}"/>
              </a:ext>
            </a:extLst>
          </p:cNvPr>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a:extLst>
              <a:ext uri="{FF2B5EF4-FFF2-40B4-BE49-F238E27FC236}">
                <a16:creationId xmlns:a16="http://schemas.microsoft.com/office/drawing/2014/main" id="{0C43F0D6-D8DB-4278-96CE-F946B148DBFE}"/>
              </a:ext>
            </a:extLst>
          </p:cNvPr>
          <p:cNvSpPr txBox="1"/>
          <p:nvPr/>
        </p:nvSpPr>
        <p:spPr>
          <a:xfrm>
            <a:off x="457200" y="1447800"/>
            <a:ext cx="8229600" cy="3785652"/>
          </a:xfrm>
          <a:prstGeom prst="rect">
            <a:avLst/>
          </a:prstGeom>
          <a:noFill/>
        </p:spPr>
        <p:txBody>
          <a:bodyPr wrap="square" rtlCol="0">
            <a:spAutoFit/>
          </a:bodyPr>
          <a:lstStyle/>
          <a:p>
            <a:r>
              <a:rPr lang="en-US" sz="2400" dirty="0">
                <a:latin typeface="+mj-lt"/>
              </a:rPr>
              <a:t>Why would we want to reformulate Newton’s laws anyway?</a:t>
            </a:r>
          </a:p>
          <a:p>
            <a:endParaRPr lang="en-US" sz="2400" dirty="0">
              <a:latin typeface="+mj-lt"/>
            </a:endParaRPr>
          </a:p>
          <a:p>
            <a:pPr marL="914400" lvl="1" indent="-457200">
              <a:buFont typeface="+mj-lt"/>
              <a:buAutoNum type="alphaLcPeriod"/>
            </a:pPr>
            <a:r>
              <a:rPr lang="en-US" sz="2400" dirty="0">
                <a:latin typeface="+mj-lt"/>
              </a:rPr>
              <a:t>Because we can and it makes us feel good.</a:t>
            </a:r>
          </a:p>
          <a:p>
            <a:pPr marL="914400" lvl="1" indent="-457200">
              <a:buFont typeface="+mj-lt"/>
              <a:buAutoNum type="alphaLcPeriod"/>
            </a:pPr>
            <a:r>
              <a:rPr lang="en-US" sz="2400" dirty="0">
                <a:latin typeface="+mj-lt"/>
              </a:rPr>
              <a:t>Because we can make the analysis more complicated.</a:t>
            </a:r>
          </a:p>
          <a:p>
            <a:pPr marL="914400" lvl="1" indent="-457200">
              <a:buFont typeface="+mj-lt"/>
              <a:buAutoNum type="alphaLcPeriod"/>
            </a:pPr>
            <a:r>
              <a:rPr lang="en-US" sz="2400" dirty="0">
                <a:latin typeface="+mj-lt"/>
              </a:rPr>
              <a:t>Because we can make the analysis less complicated.</a:t>
            </a:r>
          </a:p>
          <a:p>
            <a:pPr marL="914400" lvl="1" indent="-457200">
              <a:buFont typeface="+mj-lt"/>
              <a:buAutoNum type="alphaLcPeriod"/>
            </a:pPr>
            <a:r>
              <a:rPr lang="en-US" sz="2400" dirty="0">
                <a:latin typeface="+mj-lt"/>
              </a:rPr>
              <a:t>All of the above.</a:t>
            </a:r>
          </a:p>
          <a:p>
            <a:pPr marL="914400" lvl="1" indent="-457200">
              <a:buFont typeface="+mj-lt"/>
              <a:buAutoNum type="alphaLcPeriod"/>
            </a:pPr>
            <a:r>
              <a:rPr lang="en-US" sz="2400" dirty="0">
                <a:latin typeface="+mj-lt"/>
              </a:rPr>
              <a:t>Other.</a:t>
            </a:r>
          </a:p>
          <a:p>
            <a:pPr marL="914400" lvl="1" indent="-457200">
              <a:buFont typeface="+mj-lt"/>
              <a:buAutoNum type="alphaLcPeriod"/>
            </a:pPr>
            <a:endParaRPr lang="en-US" sz="2400" dirty="0">
              <a:latin typeface="+mj-lt"/>
            </a:endParaRPr>
          </a:p>
        </p:txBody>
      </p:sp>
      <p:sp>
        <p:nvSpPr>
          <p:cNvPr id="6" name="TextBox 5">
            <a:extLst>
              <a:ext uri="{FF2B5EF4-FFF2-40B4-BE49-F238E27FC236}">
                <a16:creationId xmlns:a16="http://schemas.microsoft.com/office/drawing/2014/main" id="{0DFB86FF-D0D6-4037-B84B-61D65A45A2A1}"/>
              </a:ext>
            </a:extLst>
          </p:cNvPr>
          <p:cNvSpPr txBox="1"/>
          <p:nvPr/>
        </p:nvSpPr>
        <p:spPr>
          <a:xfrm>
            <a:off x="266700" y="458291"/>
            <a:ext cx="8610600" cy="830997"/>
          </a:xfrm>
          <a:prstGeom prst="rect">
            <a:avLst/>
          </a:prstGeom>
          <a:noFill/>
        </p:spPr>
        <p:txBody>
          <a:bodyPr wrap="square" rtlCol="0">
            <a:spAutoFit/>
          </a:bodyPr>
          <a:lstStyle/>
          <a:p>
            <a:r>
              <a:rPr lang="en-US" sz="2400" dirty="0">
                <a:latin typeface="+mj-lt"/>
              </a:rPr>
              <a:t>On the topic of today’s lecture and adapting calculus of variation tools to the analysis of particle motion </a:t>
            </a:r>
          </a:p>
        </p:txBody>
      </p:sp>
    </p:spTree>
    <p:extLst>
      <p:ext uri="{BB962C8B-B14F-4D97-AF65-F5344CB8AC3E}">
        <p14:creationId xmlns:p14="http://schemas.microsoft.com/office/powerpoint/2010/main" val="37675007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8683</TotalTime>
  <Words>1177</Words>
  <Application>Microsoft Office PowerPoint</Application>
  <PresentationFormat>On-screen Show (4:3)</PresentationFormat>
  <Paragraphs>243</Paragraphs>
  <Slides>35</Slides>
  <Notes>26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35</vt:i4>
      </vt:variant>
    </vt:vector>
  </HeadingPairs>
  <TitlesOfParts>
    <vt:vector size="42" baseType="lpstr">
      <vt:lpstr>Arial</vt:lpstr>
      <vt:lpstr>Calibri</vt:lpstr>
      <vt:lpstr>Symbol</vt:lpstr>
      <vt:lpstr>Office Theme</vt:lpstr>
      <vt:lpstr>Equation</vt:lpstr>
      <vt:lpstr>MathType 7.0 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465</cp:revision>
  <cp:lastPrinted>2020-09-12T16:38:37Z</cp:lastPrinted>
  <dcterms:created xsi:type="dcterms:W3CDTF">2012-01-10T18:32:24Z</dcterms:created>
  <dcterms:modified xsi:type="dcterms:W3CDTF">2020-09-14T15:19:17Z</dcterms:modified>
  <cp:contentStatus/>
</cp:coreProperties>
</file>