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96" r:id="rId2"/>
    <p:sldId id="354" r:id="rId3"/>
    <p:sldId id="414" r:id="rId4"/>
    <p:sldId id="423" r:id="rId5"/>
    <p:sldId id="386" r:id="rId6"/>
    <p:sldId id="387" r:id="rId7"/>
    <p:sldId id="398" r:id="rId8"/>
    <p:sldId id="404" r:id="rId9"/>
    <p:sldId id="405" r:id="rId10"/>
    <p:sldId id="424" r:id="rId11"/>
    <p:sldId id="406" r:id="rId12"/>
    <p:sldId id="407" r:id="rId13"/>
    <p:sldId id="415" r:id="rId14"/>
    <p:sldId id="408" r:id="rId15"/>
    <p:sldId id="409" r:id="rId16"/>
    <p:sldId id="410" r:id="rId17"/>
    <p:sldId id="411" r:id="rId18"/>
    <p:sldId id="413" r:id="rId19"/>
    <p:sldId id="412" r:id="rId20"/>
    <p:sldId id="425" r:id="rId21"/>
    <p:sldId id="416" r:id="rId22"/>
    <p:sldId id="417" r:id="rId23"/>
    <p:sldId id="418" r:id="rId24"/>
    <p:sldId id="419" r:id="rId25"/>
    <p:sldId id="420" r:id="rId26"/>
    <p:sldId id="421" r:id="rId27"/>
    <p:sldId id="422" r:id="rId2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79205" autoAdjust="0"/>
  </p:normalViewPr>
  <p:slideViewPr>
    <p:cSldViewPr>
      <p:cViewPr varScale="1">
        <p:scale>
          <a:sx n="64" d="100"/>
          <a:sy n="64" d="100"/>
        </p:scale>
        <p:origin x="946"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5" Type="http://schemas.openxmlformats.org/officeDocument/2006/relationships/image" Target="../media/image7.wmf"/><Relationship Id="rId4"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9.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5" Type="http://schemas.openxmlformats.org/officeDocument/2006/relationships/image" Target="../media/image20.wmf"/><Relationship Id="rId4"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9/13/2021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9/13/2021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material follows your textbook in both Chapter 3 and Chapter 6.</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6270370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derivations.</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5293983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derivations.</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3745140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570217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for a  magnetic field in the z direction.</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1891278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the Euler-Lagrange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38688453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from previous slides.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1176539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get the same motion for </a:t>
            </a:r>
            <a:r>
              <a:rPr lang="en-US"/>
              <a:t>this case.</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8271536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same magnetic field, but an equivalent vector potential.</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8727204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Shifting topics, we now consider examples where the generalized coordinates are related by some constraints.</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189386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simple example of an inclined plane.    If we were so silly as to treat the x and y motions separately, we would have use a constraint equation as shown.</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1192915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updated schedule.   Note that HW 7 which will be covered in today’s lecture will be due on Friday.</a:t>
            </a:r>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23068418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case we see that the constraint is related to the normal force which can be considered as a force of constraint.</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5321987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justify the use of Lagrange multipliers in a similar way that we used them when discussing the calculus of variation.</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6589381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of constrained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24490244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Continued analysis of pendulum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7225304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Atwood’s machine with two masses and a pulley.</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1431613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Homework problem due on Friday.</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648127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Form of derived </a:t>
            </a:r>
            <a:r>
              <a:rPr lang="en-US" dirty="0" err="1"/>
              <a:t>Lagrangian</a:t>
            </a:r>
            <a:r>
              <a:rPr lang="en-US" dirty="0"/>
              <a:t>  provided that the potential does not depend on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76060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Having shown that the Euler-</a:t>
            </a:r>
            <a:r>
              <a:rPr lang="en-US" dirty="0" err="1"/>
              <a:t>Lagrangian</a:t>
            </a:r>
            <a:r>
              <a:rPr lang="en-US" dirty="0"/>
              <a:t> equations are consistent with Newton’s equations of motion, we can then infer that the integral of the </a:t>
            </a:r>
            <a:r>
              <a:rPr lang="en-US" dirty="0" err="1"/>
              <a:t>Lagrangian</a:t>
            </a:r>
            <a:r>
              <a:rPr lang="en-US" dirty="0"/>
              <a:t> is optimized as is consistent with Hamilton’s principle.    </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81947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Recipe for </a:t>
            </a:r>
            <a:r>
              <a:rPr lang="en-US" dirty="0" err="1"/>
              <a:t>Lagrangian</a:t>
            </a:r>
            <a:r>
              <a:rPr lang="en-US" dirty="0"/>
              <a:t> mechanics.</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447602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restriction.</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3299162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a:t>
            </a:r>
            <a:r>
              <a:rPr lang="en-US" dirty="0" err="1"/>
              <a:t>Lagrangian</a:t>
            </a:r>
            <a:r>
              <a:rPr lang="en-US" dirty="0"/>
              <a:t> mechanics cannot treat all velocity dependent forces,    it is possible to extend the analysis for the case of  the Lorentz force.     This material is treated in Chapter 6, Section 33 of your textbook.      We are following the textbook’s units of </a:t>
            </a:r>
            <a:r>
              <a:rPr lang="en-US" dirty="0" err="1"/>
              <a:t>cgs</a:t>
            </a:r>
            <a:r>
              <a:rPr lang="en-US" dirty="0"/>
              <a:t> Gaussian units.</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888492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Very clever mathematicians figured out how to incorporate Lorentz  into the </a:t>
            </a:r>
            <a:r>
              <a:rPr lang="en-US" dirty="0" err="1"/>
              <a:t>Lagrangian</a:t>
            </a:r>
            <a:r>
              <a:rPr lang="en-US" dirty="0"/>
              <a:t> formalism.    Here we are assuming their result and showing that it is consistent.</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596748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9/13/2021</a:t>
            </a:r>
            <a:endParaRPr lang="en-US" dirty="0"/>
          </a:p>
        </p:txBody>
      </p:sp>
      <p:sp>
        <p:nvSpPr>
          <p:cNvPr id="5" name="Footer Placeholder 4"/>
          <p:cNvSpPr>
            <a:spLocks noGrp="1"/>
          </p:cNvSpPr>
          <p:nvPr>
            <p:ph type="ftr" sz="quarter" idx="11"/>
          </p:nvPr>
        </p:nvSpPr>
        <p:spPr/>
        <p:txBody>
          <a:bodyPr/>
          <a:lstStyle/>
          <a:p>
            <a:r>
              <a:rPr lang="en-US"/>
              <a:t>PHY 711  Fall 2021 -- Lecture 10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9/13/2021</a:t>
            </a:r>
            <a:endParaRPr lang="en-US" dirty="0"/>
          </a:p>
        </p:txBody>
      </p:sp>
      <p:sp>
        <p:nvSpPr>
          <p:cNvPr id="5" name="Footer Placeholder 4"/>
          <p:cNvSpPr>
            <a:spLocks noGrp="1"/>
          </p:cNvSpPr>
          <p:nvPr>
            <p:ph type="ftr" sz="quarter" idx="11"/>
          </p:nvPr>
        </p:nvSpPr>
        <p:spPr/>
        <p:txBody>
          <a:bodyPr/>
          <a:lstStyle/>
          <a:p>
            <a:r>
              <a:rPr lang="en-US"/>
              <a:t>PHY 711  Fall 2021 -- Lecture 10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9/13/2021</a:t>
            </a:r>
            <a:endParaRPr lang="en-US" dirty="0"/>
          </a:p>
        </p:txBody>
      </p:sp>
      <p:sp>
        <p:nvSpPr>
          <p:cNvPr id="5" name="Footer Placeholder 4"/>
          <p:cNvSpPr>
            <a:spLocks noGrp="1"/>
          </p:cNvSpPr>
          <p:nvPr>
            <p:ph type="ftr" sz="quarter" idx="11"/>
          </p:nvPr>
        </p:nvSpPr>
        <p:spPr/>
        <p:txBody>
          <a:bodyPr/>
          <a:lstStyle/>
          <a:p>
            <a:r>
              <a:rPr lang="en-US"/>
              <a:t>PHY 711  Fall 2021 -- Lecture 10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9/13/2021</a:t>
            </a:r>
            <a:endParaRPr lang="en-US" dirty="0"/>
          </a:p>
        </p:txBody>
      </p:sp>
      <p:sp>
        <p:nvSpPr>
          <p:cNvPr id="5" name="Footer Placeholder 4"/>
          <p:cNvSpPr>
            <a:spLocks noGrp="1"/>
          </p:cNvSpPr>
          <p:nvPr>
            <p:ph type="ftr" sz="quarter" idx="11"/>
          </p:nvPr>
        </p:nvSpPr>
        <p:spPr/>
        <p:txBody>
          <a:bodyPr/>
          <a:lstStyle/>
          <a:p>
            <a:r>
              <a:rPr lang="en-US"/>
              <a:t>PHY 711  Fall 2021 -- Lecture 10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9/13/2021</a:t>
            </a:r>
            <a:endParaRPr lang="en-US" dirty="0"/>
          </a:p>
        </p:txBody>
      </p:sp>
      <p:sp>
        <p:nvSpPr>
          <p:cNvPr id="5" name="Footer Placeholder 4"/>
          <p:cNvSpPr>
            <a:spLocks noGrp="1"/>
          </p:cNvSpPr>
          <p:nvPr>
            <p:ph type="ftr" sz="quarter" idx="11"/>
          </p:nvPr>
        </p:nvSpPr>
        <p:spPr/>
        <p:txBody>
          <a:bodyPr/>
          <a:lstStyle/>
          <a:p>
            <a:r>
              <a:rPr lang="en-US"/>
              <a:t>PHY 711  Fall 2021 -- Lecture 10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9/13/2021</a:t>
            </a:r>
            <a:endParaRPr lang="en-US" dirty="0"/>
          </a:p>
        </p:txBody>
      </p:sp>
      <p:sp>
        <p:nvSpPr>
          <p:cNvPr id="6" name="Footer Placeholder 5"/>
          <p:cNvSpPr>
            <a:spLocks noGrp="1"/>
          </p:cNvSpPr>
          <p:nvPr>
            <p:ph type="ftr" sz="quarter" idx="11"/>
          </p:nvPr>
        </p:nvSpPr>
        <p:spPr/>
        <p:txBody>
          <a:bodyPr/>
          <a:lstStyle/>
          <a:p>
            <a:r>
              <a:rPr lang="en-US"/>
              <a:t>PHY 711  Fall 2021 -- Lecture 10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9/13/2021</a:t>
            </a:r>
            <a:endParaRPr lang="en-US" dirty="0"/>
          </a:p>
        </p:txBody>
      </p:sp>
      <p:sp>
        <p:nvSpPr>
          <p:cNvPr id="8" name="Footer Placeholder 7"/>
          <p:cNvSpPr>
            <a:spLocks noGrp="1"/>
          </p:cNvSpPr>
          <p:nvPr>
            <p:ph type="ftr" sz="quarter" idx="11"/>
          </p:nvPr>
        </p:nvSpPr>
        <p:spPr/>
        <p:txBody>
          <a:bodyPr/>
          <a:lstStyle/>
          <a:p>
            <a:r>
              <a:rPr lang="en-US"/>
              <a:t>PHY 711  Fall 2021 -- Lecture 10</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9/13/2021</a:t>
            </a:r>
            <a:endParaRPr lang="en-US" dirty="0"/>
          </a:p>
        </p:txBody>
      </p:sp>
      <p:sp>
        <p:nvSpPr>
          <p:cNvPr id="4" name="Footer Placeholder 3"/>
          <p:cNvSpPr>
            <a:spLocks noGrp="1"/>
          </p:cNvSpPr>
          <p:nvPr>
            <p:ph type="ftr" sz="quarter" idx="11"/>
          </p:nvPr>
        </p:nvSpPr>
        <p:spPr/>
        <p:txBody>
          <a:bodyPr/>
          <a:lstStyle/>
          <a:p>
            <a:r>
              <a:rPr lang="en-US"/>
              <a:t>PHY 711  Fall 2021 -- Lecture 10</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9/13/2021</a:t>
            </a:r>
            <a:endParaRPr lang="en-US" dirty="0"/>
          </a:p>
        </p:txBody>
      </p:sp>
      <p:sp>
        <p:nvSpPr>
          <p:cNvPr id="6" name="Footer Placeholder 5"/>
          <p:cNvSpPr>
            <a:spLocks noGrp="1"/>
          </p:cNvSpPr>
          <p:nvPr>
            <p:ph type="ftr" sz="quarter" idx="11"/>
          </p:nvPr>
        </p:nvSpPr>
        <p:spPr/>
        <p:txBody>
          <a:bodyPr/>
          <a:lstStyle/>
          <a:p>
            <a:r>
              <a:rPr lang="en-US"/>
              <a:t>PHY 711  Fall 2021 -- Lecture 10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9/13/2021</a:t>
            </a:r>
            <a:endParaRPr lang="en-US" dirty="0"/>
          </a:p>
        </p:txBody>
      </p:sp>
      <p:sp>
        <p:nvSpPr>
          <p:cNvPr id="6" name="Footer Placeholder 5"/>
          <p:cNvSpPr>
            <a:spLocks noGrp="1"/>
          </p:cNvSpPr>
          <p:nvPr>
            <p:ph type="ftr" sz="quarter" idx="11"/>
          </p:nvPr>
        </p:nvSpPr>
        <p:spPr/>
        <p:txBody>
          <a:bodyPr/>
          <a:lstStyle/>
          <a:p>
            <a:r>
              <a:rPr lang="en-US"/>
              <a:t>PHY 711  Fall 2021 -- Lecture 10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9/13/2021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2021 -- Lecture 10</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5.wmf"/><Relationship Id="rId5" Type="http://schemas.openxmlformats.org/officeDocument/2006/relationships/oleObject" Target="../embeddings/oleObject15.bin"/><Relationship Id="rId4" Type="http://schemas.openxmlformats.org/officeDocument/2006/relationships/image" Target="../media/image14.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8.bin"/><Relationship Id="rId13" Type="http://schemas.openxmlformats.org/officeDocument/2006/relationships/image" Target="../media/image20.wmf"/><Relationship Id="rId3" Type="http://schemas.openxmlformats.org/officeDocument/2006/relationships/notesSlide" Target="../notesSlides/notesSlide9.xml"/><Relationship Id="rId7" Type="http://schemas.openxmlformats.org/officeDocument/2006/relationships/image" Target="../media/image17.wmf"/><Relationship Id="rId12"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7.bin"/><Relationship Id="rId11" Type="http://schemas.openxmlformats.org/officeDocument/2006/relationships/image" Target="../media/image19.wmf"/><Relationship Id="rId5" Type="http://schemas.openxmlformats.org/officeDocument/2006/relationships/image" Target="../media/image16.wmf"/><Relationship Id="rId10" Type="http://schemas.openxmlformats.org/officeDocument/2006/relationships/oleObject" Target="../embeddings/oleObject19.bin"/><Relationship Id="rId4" Type="http://schemas.openxmlformats.org/officeDocument/2006/relationships/oleObject" Target="../embeddings/oleObject16.bin"/><Relationship Id="rId9" Type="http://schemas.openxmlformats.org/officeDocument/2006/relationships/image" Target="../media/image18.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10.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22.bin"/><Relationship Id="rId5" Type="http://schemas.openxmlformats.org/officeDocument/2006/relationships/image" Target="../media/image21.wmf"/><Relationship Id="rId4" Type="http://schemas.openxmlformats.org/officeDocument/2006/relationships/oleObject" Target="../embeddings/oleObject21.bin"/><Relationship Id="rId9" Type="http://schemas.openxmlformats.org/officeDocument/2006/relationships/image" Target="../media/image23.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24.wmf"/><Relationship Id="rId4" Type="http://schemas.openxmlformats.org/officeDocument/2006/relationships/oleObject" Target="../embeddings/oleObject24.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25.wmf"/><Relationship Id="rId4" Type="http://schemas.openxmlformats.org/officeDocument/2006/relationships/oleObject" Target="../embeddings/oleObject25.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notesSlide" Target="../notesSlides/notesSlide13.xml"/><Relationship Id="rId7"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7.bin"/><Relationship Id="rId5" Type="http://schemas.openxmlformats.org/officeDocument/2006/relationships/image" Target="../media/image26.wmf"/><Relationship Id="rId4" Type="http://schemas.openxmlformats.org/officeDocument/2006/relationships/oleObject" Target="../embeddings/oleObject26.bin"/><Relationship Id="rId9" Type="http://schemas.openxmlformats.org/officeDocument/2006/relationships/image" Target="../media/image28.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29.wmf"/><Relationship Id="rId4" Type="http://schemas.openxmlformats.org/officeDocument/2006/relationships/oleObject" Target="../embeddings/oleObject29.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31.bin"/><Relationship Id="rId5" Type="http://schemas.openxmlformats.org/officeDocument/2006/relationships/image" Target="../media/image30.wmf"/><Relationship Id="rId4" Type="http://schemas.openxmlformats.org/officeDocument/2006/relationships/oleObject" Target="../embeddings/oleObject30.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notesSlide" Target="../notesSlides/notesSlide16.xml"/><Relationship Id="rId7" Type="http://schemas.openxmlformats.org/officeDocument/2006/relationships/image" Target="../media/image33.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33.bin"/><Relationship Id="rId5" Type="http://schemas.openxmlformats.org/officeDocument/2006/relationships/image" Target="../media/image32.wmf"/><Relationship Id="rId4" Type="http://schemas.openxmlformats.org/officeDocument/2006/relationships/oleObject" Target="../embeddings/oleObject32.bin"/><Relationship Id="rId9" Type="http://schemas.openxmlformats.org/officeDocument/2006/relationships/image" Target="../media/image34.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36.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36.bin"/><Relationship Id="rId5" Type="http://schemas.openxmlformats.org/officeDocument/2006/relationships/image" Target="../media/image35.wmf"/><Relationship Id="rId4" Type="http://schemas.openxmlformats.org/officeDocument/2006/relationships/oleObject" Target="../embeddings/oleObject35.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38.wmf"/><Relationship Id="rId5" Type="http://schemas.openxmlformats.org/officeDocument/2006/relationships/oleObject" Target="../embeddings/oleObject38.bin"/><Relationship Id="rId4" Type="http://schemas.openxmlformats.org/officeDocument/2006/relationships/image" Target="../media/image37.wmf"/></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40.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40.bin"/><Relationship Id="rId5" Type="http://schemas.openxmlformats.org/officeDocument/2006/relationships/image" Target="../media/image39.wmf"/><Relationship Id="rId4" Type="http://schemas.openxmlformats.org/officeDocument/2006/relationships/oleObject" Target="../embeddings/oleObject39.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43.bin"/><Relationship Id="rId3" Type="http://schemas.openxmlformats.org/officeDocument/2006/relationships/notesSlide" Target="../notesSlides/notesSlide19.xml"/><Relationship Id="rId7" Type="http://schemas.openxmlformats.org/officeDocument/2006/relationships/image" Target="../media/image42.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42.bin"/><Relationship Id="rId5" Type="http://schemas.openxmlformats.org/officeDocument/2006/relationships/image" Target="../media/image41.wmf"/><Relationship Id="rId4" Type="http://schemas.openxmlformats.org/officeDocument/2006/relationships/oleObject" Target="../embeddings/oleObject41.bin"/><Relationship Id="rId9" Type="http://schemas.openxmlformats.org/officeDocument/2006/relationships/image" Target="../media/image43.wm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45.bin"/><Relationship Id="rId5" Type="http://schemas.openxmlformats.org/officeDocument/2006/relationships/image" Target="../media/image44.wmf"/><Relationship Id="rId4" Type="http://schemas.openxmlformats.org/officeDocument/2006/relationships/oleObject" Target="../embeddings/oleObject44.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47.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47.bin"/><Relationship Id="rId5" Type="http://schemas.openxmlformats.org/officeDocument/2006/relationships/image" Target="../media/image46.wmf"/><Relationship Id="rId4" Type="http://schemas.openxmlformats.org/officeDocument/2006/relationships/oleObject" Target="../embeddings/oleObject46.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49.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49.bin"/><Relationship Id="rId5" Type="http://schemas.openxmlformats.org/officeDocument/2006/relationships/image" Target="../media/image48.wmf"/><Relationship Id="rId4" Type="http://schemas.openxmlformats.org/officeDocument/2006/relationships/oleObject" Target="../embeddings/oleObject48.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51.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51.bin"/><Relationship Id="rId5" Type="http://schemas.openxmlformats.org/officeDocument/2006/relationships/image" Target="../media/image50.wmf"/><Relationship Id="rId4" Type="http://schemas.openxmlformats.org/officeDocument/2006/relationships/oleObject" Target="../embeddings/oleObject50.bin"/></Relationships>
</file>

<file path=ppt/slides/_rels/slide27.xml.rels><?xml version="1.0" encoding="UTF-8" standalone="yes"?>
<Relationships xmlns="http://schemas.openxmlformats.org/package/2006/relationships"><Relationship Id="rId8" Type="http://schemas.openxmlformats.org/officeDocument/2006/relationships/image" Target="../media/image53.wmf"/><Relationship Id="rId3" Type="http://schemas.openxmlformats.org/officeDocument/2006/relationships/notesSlide" Target="../notesSlides/notesSlide24.xml"/><Relationship Id="rId7" Type="http://schemas.openxmlformats.org/officeDocument/2006/relationships/oleObject" Target="../embeddings/oleObject53.bin"/><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image" Target="../media/image52.wmf"/><Relationship Id="rId5" Type="http://schemas.openxmlformats.org/officeDocument/2006/relationships/oleObject" Target="../embeddings/oleObject52.bin"/><Relationship Id="rId4" Type="http://schemas.openxmlformats.org/officeDocument/2006/relationships/image" Target="../media/image5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7.wmf"/><Relationship Id="rId3" Type="http://schemas.openxmlformats.org/officeDocument/2006/relationships/notesSlide" Target="../notesSlides/notesSlide4.xml"/><Relationship Id="rId7" Type="http://schemas.openxmlformats.org/officeDocument/2006/relationships/image" Target="../media/image4.wmf"/><Relationship Id="rId12"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6.wmf"/><Relationship Id="rId5" Type="http://schemas.openxmlformats.org/officeDocument/2006/relationships/image" Target="../media/image3.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5.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5.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7.bin"/><Relationship Id="rId11" Type="http://schemas.openxmlformats.org/officeDocument/2006/relationships/image" Target="../media/image9.wmf"/><Relationship Id="rId5" Type="http://schemas.openxmlformats.org/officeDocument/2006/relationships/image" Target="../media/image3.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8.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0.wmf"/><Relationship Id="rId4" Type="http://schemas.openxmlformats.org/officeDocument/2006/relationships/oleObject" Target="../embeddings/oleObject10.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1.wmf"/><Relationship Id="rId4" Type="http://schemas.openxmlformats.org/officeDocument/2006/relationships/oleObject" Target="../embeddings/oleObject1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image" Target="../media/image12.wmf"/><Relationship Id="rId4" Type="http://schemas.openxmlformats.org/officeDocument/2006/relationships/oleObject" Target="../embeddings/oleObject1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9878" y="181957"/>
            <a:ext cx="9067800" cy="4785926"/>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in  Olin 103</a:t>
            </a:r>
          </a:p>
          <a:p>
            <a:pPr algn="ctr"/>
            <a:endParaRPr lang="en-US" sz="900" b="1" dirty="0"/>
          </a:p>
          <a:p>
            <a:pPr algn="ctr"/>
            <a:r>
              <a:rPr lang="en-US" sz="3200" b="1" dirty="0"/>
              <a:t>Discussion of  Lecture 10 – Chap. 3&amp;6 in F&amp;W</a:t>
            </a:r>
            <a:endParaRPr lang="en-US" sz="3200" b="1" dirty="0">
              <a:solidFill>
                <a:schemeClr val="folHlink"/>
              </a:solidFill>
            </a:endParaRPr>
          </a:p>
          <a:p>
            <a:pPr marL="457200" lvl="2" algn="ctr">
              <a:spcBef>
                <a:spcPct val="50000"/>
              </a:spcBef>
            </a:pPr>
            <a:r>
              <a:rPr lang="en-US" sz="3200" b="1" dirty="0" err="1">
                <a:solidFill>
                  <a:schemeClr val="folHlink"/>
                </a:solidFill>
              </a:rPr>
              <a:t>Lagrangian</a:t>
            </a:r>
            <a:r>
              <a:rPr lang="en-US" sz="3200" b="1" dirty="0">
                <a:solidFill>
                  <a:schemeClr val="folHlink"/>
                </a:solidFill>
              </a:rPr>
              <a:t> mechanics</a:t>
            </a:r>
          </a:p>
          <a:p>
            <a:pPr marL="1428750" lvl="3" indent="-514350">
              <a:spcBef>
                <a:spcPct val="50000"/>
              </a:spcBef>
              <a:buFont typeface="+mj-lt"/>
              <a:buAutoNum type="arabicPeriod"/>
            </a:pPr>
            <a:r>
              <a:rPr lang="en-US" sz="2400" b="1" dirty="0">
                <a:solidFill>
                  <a:schemeClr val="folHlink"/>
                </a:solidFill>
              </a:rPr>
              <a:t>Lagrange’s equations in the presence of velocity dependent potentials – such as electromagnetic interactions.</a:t>
            </a:r>
          </a:p>
          <a:p>
            <a:pPr marL="1428750" lvl="3" indent="-514350">
              <a:spcBef>
                <a:spcPct val="50000"/>
              </a:spcBef>
              <a:buFont typeface="+mj-lt"/>
              <a:buAutoNum type="arabicPeriod"/>
            </a:pPr>
            <a:r>
              <a:rPr lang="en-US" sz="2400" b="1" dirty="0">
                <a:solidFill>
                  <a:schemeClr val="folHlink"/>
                </a:solidFill>
              </a:rPr>
              <a:t>Effects of constraints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37C8CF-B2A8-45DC-9806-764A5822F731}"/>
              </a:ext>
            </a:extLst>
          </p:cNvPr>
          <p:cNvSpPr>
            <a:spLocks noGrp="1"/>
          </p:cNvSpPr>
          <p:nvPr>
            <p:ph type="dt" sz="half" idx="10"/>
          </p:nvPr>
        </p:nvSpPr>
        <p:spPr/>
        <p:txBody>
          <a:bodyPr/>
          <a:lstStyle/>
          <a:p>
            <a:r>
              <a:rPr lang="en-US"/>
              <a:t>9/13/2021</a:t>
            </a:r>
            <a:endParaRPr lang="en-US" dirty="0"/>
          </a:p>
        </p:txBody>
      </p:sp>
      <p:sp>
        <p:nvSpPr>
          <p:cNvPr id="3" name="Footer Placeholder 2">
            <a:extLst>
              <a:ext uri="{FF2B5EF4-FFF2-40B4-BE49-F238E27FC236}">
                <a16:creationId xmlns:a16="http://schemas.microsoft.com/office/drawing/2014/main" id="{62BF5B23-67F0-47DE-9493-9F28C5B53705}"/>
              </a:ext>
            </a:extLst>
          </p:cNvPr>
          <p:cNvSpPr>
            <a:spLocks noGrp="1"/>
          </p:cNvSpPr>
          <p:nvPr>
            <p:ph type="ftr" sz="quarter" idx="11"/>
          </p:nvPr>
        </p:nvSpPr>
        <p:spPr/>
        <p:txBody>
          <a:bodyPr/>
          <a:lstStyle/>
          <a:p>
            <a:r>
              <a:rPr lang="en-US"/>
              <a:t>PHY 711  Fall 2021 -- Lecture 10</a:t>
            </a:r>
            <a:endParaRPr lang="en-US" dirty="0"/>
          </a:p>
        </p:txBody>
      </p:sp>
      <p:sp>
        <p:nvSpPr>
          <p:cNvPr id="4" name="Slide Number Placeholder 3">
            <a:extLst>
              <a:ext uri="{FF2B5EF4-FFF2-40B4-BE49-F238E27FC236}">
                <a16:creationId xmlns:a16="http://schemas.microsoft.com/office/drawing/2014/main" id="{2AE22E17-54AE-4FCF-BAA7-9720FB7D5E27}"/>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a:extLst>
              <a:ext uri="{FF2B5EF4-FFF2-40B4-BE49-F238E27FC236}">
                <a16:creationId xmlns:a16="http://schemas.microsoft.com/office/drawing/2014/main" id="{61431F54-1046-46E0-B68C-DFBEE7BE2CE9}"/>
              </a:ext>
            </a:extLst>
          </p:cNvPr>
          <p:cNvSpPr txBox="1"/>
          <p:nvPr/>
        </p:nvSpPr>
        <p:spPr>
          <a:xfrm>
            <a:off x="457200" y="228600"/>
            <a:ext cx="7772400" cy="1569660"/>
          </a:xfrm>
          <a:prstGeom prst="rect">
            <a:avLst/>
          </a:prstGeom>
          <a:noFill/>
        </p:spPr>
        <p:txBody>
          <a:bodyPr wrap="square" rtlCol="0">
            <a:spAutoFit/>
          </a:bodyPr>
          <a:lstStyle/>
          <a:p>
            <a:r>
              <a:rPr lang="en-US" sz="2400" dirty="0">
                <a:latin typeface="+mj-lt"/>
              </a:rPr>
              <a:t>Units for electromagnetic fields and forces</a:t>
            </a:r>
          </a:p>
          <a:p>
            <a:endParaRPr lang="en-US" sz="2400" dirty="0">
              <a:latin typeface="+mj-lt"/>
            </a:endParaRPr>
          </a:p>
          <a:p>
            <a:r>
              <a:rPr lang="en-US" sz="2400" dirty="0">
                <a:latin typeface="+mj-lt"/>
              </a:rPr>
              <a:t>      </a:t>
            </a:r>
            <a:r>
              <a:rPr lang="en-US" sz="2400" b="1" dirty="0" err="1">
                <a:solidFill>
                  <a:srgbClr val="FF0000"/>
                </a:solidFill>
                <a:latin typeface="+mj-lt"/>
              </a:rPr>
              <a:t>cgs</a:t>
            </a:r>
            <a:r>
              <a:rPr lang="en-US" sz="2400" b="1" dirty="0">
                <a:solidFill>
                  <a:srgbClr val="FF0000"/>
                </a:solidFill>
                <a:latin typeface="+mj-lt"/>
              </a:rPr>
              <a:t> Gaussian units --  (as used your textbook)</a:t>
            </a:r>
          </a:p>
          <a:p>
            <a:endParaRPr lang="en-US" sz="2400" dirty="0">
              <a:latin typeface="+mj-lt"/>
            </a:endParaRPr>
          </a:p>
        </p:txBody>
      </p:sp>
      <p:graphicFrame>
        <p:nvGraphicFramePr>
          <p:cNvPr id="6" name="Object 5">
            <a:extLst>
              <a:ext uri="{FF2B5EF4-FFF2-40B4-BE49-F238E27FC236}">
                <a16:creationId xmlns:a16="http://schemas.microsoft.com/office/drawing/2014/main" id="{2435A9B5-E1B0-4A33-A785-56E10DAF2950}"/>
              </a:ext>
            </a:extLst>
          </p:cNvPr>
          <p:cNvGraphicFramePr>
            <a:graphicFrameLocks noChangeAspect="1"/>
          </p:cNvGraphicFramePr>
          <p:nvPr>
            <p:extLst>
              <p:ext uri="{D42A27DB-BD31-4B8C-83A1-F6EECF244321}">
                <p14:modId xmlns:p14="http://schemas.microsoft.com/office/powerpoint/2010/main" val="3945447552"/>
              </p:ext>
            </p:extLst>
          </p:nvPr>
        </p:nvGraphicFramePr>
        <p:xfrm>
          <a:off x="1121410" y="1524000"/>
          <a:ext cx="6498590" cy="2159000"/>
        </p:xfrm>
        <a:graphic>
          <a:graphicData uri="http://schemas.openxmlformats.org/presentationml/2006/ole">
            <mc:AlternateContent xmlns:mc="http://schemas.openxmlformats.org/markup-compatibility/2006">
              <mc:Choice xmlns:v="urn:schemas-microsoft-com:vml" Requires="v">
                <p:oleObj spid="_x0000_s113676" name="Equation" r:id="rId3" imgW="3822480" imgH="1269720" progId="Equation.DSMT4">
                  <p:embed/>
                </p:oleObj>
              </mc:Choice>
              <mc:Fallback>
                <p:oleObj name="Equation" r:id="rId3" imgW="3822480" imgH="1269720" progId="Equation.DSMT4">
                  <p:embed/>
                  <p:pic>
                    <p:nvPicPr>
                      <p:cNvPr id="0" name=""/>
                      <p:cNvPicPr/>
                      <p:nvPr/>
                    </p:nvPicPr>
                    <p:blipFill>
                      <a:blip r:embed="rId4"/>
                      <a:stretch>
                        <a:fillRect/>
                      </a:stretch>
                    </p:blipFill>
                    <p:spPr>
                      <a:xfrm>
                        <a:off x="1121410" y="1524000"/>
                        <a:ext cx="6498590" cy="21590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2092CFEF-436A-4639-B359-2B8DD70E58CF}"/>
              </a:ext>
            </a:extLst>
          </p:cNvPr>
          <p:cNvGraphicFramePr>
            <a:graphicFrameLocks noChangeAspect="1"/>
          </p:cNvGraphicFramePr>
          <p:nvPr>
            <p:extLst>
              <p:ext uri="{D42A27DB-BD31-4B8C-83A1-F6EECF244321}">
                <p14:modId xmlns:p14="http://schemas.microsoft.com/office/powerpoint/2010/main" val="26297489"/>
              </p:ext>
            </p:extLst>
          </p:nvPr>
        </p:nvGraphicFramePr>
        <p:xfrm>
          <a:off x="1133442" y="4414838"/>
          <a:ext cx="6640854" cy="1941512"/>
        </p:xfrm>
        <a:graphic>
          <a:graphicData uri="http://schemas.openxmlformats.org/presentationml/2006/ole">
            <mc:AlternateContent xmlns:mc="http://schemas.openxmlformats.org/markup-compatibility/2006">
              <mc:Choice xmlns:v="urn:schemas-microsoft-com:vml" Requires="v">
                <p:oleObj spid="_x0000_s113677" name="Equation" r:id="rId5" imgW="3822480" imgH="1117440" progId="Equation.DSMT4">
                  <p:embed/>
                </p:oleObj>
              </mc:Choice>
              <mc:Fallback>
                <p:oleObj name="Equation" r:id="rId5" imgW="3822480" imgH="1117440" progId="Equation.DSMT4">
                  <p:embed/>
                  <p:pic>
                    <p:nvPicPr>
                      <p:cNvPr id="0" name=""/>
                      <p:cNvPicPr/>
                      <p:nvPr/>
                    </p:nvPicPr>
                    <p:blipFill>
                      <a:blip r:embed="rId6"/>
                      <a:stretch>
                        <a:fillRect/>
                      </a:stretch>
                    </p:blipFill>
                    <p:spPr>
                      <a:xfrm>
                        <a:off x="1133442" y="4414838"/>
                        <a:ext cx="6640854" cy="1941512"/>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2619B040-3B2D-49A6-88D4-D103BAF2548D}"/>
              </a:ext>
            </a:extLst>
          </p:cNvPr>
          <p:cNvSpPr txBox="1"/>
          <p:nvPr/>
        </p:nvSpPr>
        <p:spPr>
          <a:xfrm>
            <a:off x="990600" y="3731126"/>
            <a:ext cx="7467600" cy="461665"/>
          </a:xfrm>
          <a:prstGeom prst="rect">
            <a:avLst/>
          </a:prstGeom>
          <a:noFill/>
        </p:spPr>
        <p:txBody>
          <a:bodyPr wrap="square" rtlCol="0">
            <a:spAutoFit/>
          </a:bodyPr>
          <a:lstStyle/>
          <a:p>
            <a:r>
              <a:rPr lang="en-US" sz="2400" b="1" dirty="0">
                <a:solidFill>
                  <a:srgbClr val="FF0000"/>
                </a:solidFill>
                <a:latin typeface="+mj-lt"/>
              </a:rPr>
              <a:t>SI units --</a:t>
            </a:r>
          </a:p>
        </p:txBody>
      </p:sp>
    </p:spTree>
    <p:extLst>
      <p:ext uri="{BB962C8B-B14F-4D97-AF65-F5344CB8AC3E}">
        <p14:creationId xmlns:p14="http://schemas.microsoft.com/office/powerpoint/2010/main" val="3339775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13016472"/>
              </p:ext>
            </p:extLst>
          </p:nvPr>
        </p:nvGraphicFramePr>
        <p:xfrm>
          <a:off x="671513" y="914400"/>
          <a:ext cx="6657975" cy="439738"/>
        </p:xfrm>
        <a:graphic>
          <a:graphicData uri="http://schemas.openxmlformats.org/presentationml/2006/ole">
            <mc:AlternateContent xmlns:mc="http://schemas.openxmlformats.org/markup-compatibility/2006">
              <mc:Choice xmlns:v="urn:schemas-microsoft-com:vml" Requires="v">
                <p:oleObj spid="_x0000_s93596" name="数式" r:id="rId4" imgW="3441600" imgH="228600" progId="Equation.3">
                  <p:embed/>
                </p:oleObj>
              </mc:Choice>
              <mc:Fallback>
                <p:oleObj name="数式" r:id="rId4" imgW="3441600" imgH="228600" progId="Equation.3">
                  <p:embed/>
                  <p:pic>
                    <p:nvPicPr>
                      <p:cNvPr id="0" name=""/>
                      <p:cNvPicPr>
                        <a:picLocks noChangeAspect="1" noChangeArrowheads="1"/>
                      </p:cNvPicPr>
                      <p:nvPr/>
                    </p:nvPicPr>
                    <p:blipFill>
                      <a:blip r:embed="rId5"/>
                      <a:srcRect/>
                      <a:stretch>
                        <a:fillRect/>
                      </a:stretch>
                    </p:blipFill>
                    <p:spPr bwMode="auto">
                      <a:xfrm>
                        <a:off x="671513" y="914400"/>
                        <a:ext cx="6657975"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396165289"/>
              </p:ext>
            </p:extLst>
          </p:nvPr>
        </p:nvGraphicFramePr>
        <p:xfrm>
          <a:off x="838200" y="1600200"/>
          <a:ext cx="4543425" cy="1560513"/>
        </p:xfrm>
        <a:graphic>
          <a:graphicData uri="http://schemas.openxmlformats.org/presentationml/2006/ole">
            <mc:AlternateContent xmlns:mc="http://schemas.openxmlformats.org/markup-compatibility/2006">
              <mc:Choice xmlns:v="urn:schemas-microsoft-com:vml" Requires="v">
                <p:oleObj spid="_x0000_s93597" name="数式" r:id="rId6" imgW="2349360" imgH="812520" progId="Equation.3">
                  <p:embed/>
                </p:oleObj>
              </mc:Choice>
              <mc:Fallback>
                <p:oleObj name="数式" r:id="rId6" imgW="2349360" imgH="812520" progId="Equation.3">
                  <p:embed/>
                  <p:pic>
                    <p:nvPicPr>
                      <p:cNvPr id="0" name=""/>
                      <p:cNvPicPr>
                        <a:picLocks noChangeAspect="1" noChangeArrowheads="1"/>
                      </p:cNvPicPr>
                      <p:nvPr/>
                    </p:nvPicPr>
                    <p:blipFill>
                      <a:blip r:embed="rId7"/>
                      <a:srcRect/>
                      <a:stretch>
                        <a:fillRect/>
                      </a:stretch>
                    </p:blipFill>
                    <p:spPr bwMode="auto">
                      <a:xfrm>
                        <a:off x="838200" y="1600200"/>
                        <a:ext cx="4543425" cy="156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403363302"/>
              </p:ext>
            </p:extLst>
          </p:nvPr>
        </p:nvGraphicFramePr>
        <p:xfrm>
          <a:off x="920750" y="3352800"/>
          <a:ext cx="7146925" cy="927100"/>
        </p:xfrm>
        <a:graphic>
          <a:graphicData uri="http://schemas.openxmlformats.org/presentationml/2006/ole">
            <mc:AlternateContent xmlns:mc="http://schemas.openxmlformats.org/markup-compatibility/2006">
              <mc:Choice xmlns:v="urn:schemas-microsoft-com:vml" Requires="v">
                <p:oleObj spid="_x0000_s93598" name="数式" r:id="rId8" imgW="3695400" imgH="482400" progId="Equation.3">
                  <p:embed/>
                </p:oleObj>
              </mc:Choice>
              <mc:Fallback>
                <p:oleObj name="数式" r:id="rId8" imgW="3695400" imgH="482400" progId="Equation.3">
                  <p:embed/>
                  <p:pic>
                    <p:nvPicPr>
                      <p:cNvPr id="0" name=""/>
                      <p:cNvPicPr>
                        <a:picLocks noChangeAspect="1" noChangeArrowheads="1"/>
                      </p:cNvPicPr>
                      <p:nvPr/>
                    </p:nvPicPr>
                    <p:blipFill>
                      <a:blip r:embed="rId9"/>
                      <a:srcRect/>
                      <a:stretch>
                        <a:fillRect/>
                      </a:stretch>
                    </p:blipFill>
                    <p:spPr bwMode="auto">
                      <a:xfrm>
                        <a:off x="920750" y="3352800"/>
                        <a:ext cx="7146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424051193"/>
              </p:ext>
            </p:extLst>
          </p:nvPr>
        </p:nvGraphicFramePr>
        <p:xfrm>
          <a:off x="990600" y="4267200"/>
          <a:ext cx="2087563" cy="755650"/>
        </p:xfrm>
        <a:graphic>
          <a:graphicData uri="http://schemas.openxmlformats.org/presentationml/2006/ole">
            <mc:AlternateContent xmlns:mc="http://schemas.openxmlformats.org/markup-compatibility/2006">
              <mc:Choice xmlns:v="urn:schemas-microsoft-com:vml" Requires="v">
                <p:oleObj spid="_x0000_s93599" name="数式" r:id="rId10" imgW="1079280" imgH="393480" progId="Equation.3">
                  <p:embed/>
                </p:oleObj>
              </mc:Choice>
              <mc:Fallback>
                <p:oleObj name="数式" r:id="rId10" imgW="1079280" imgH="393480" progId="Equation.3">
                  <p:embed/>
                  <p:pic>
                    <p:nvPicPr>
                      <p:cNvPr id="0" name=""/>
                      <p:cNvPicPr>
                        <a:picLocks noChangeAspect="1" noChangeArrowheads="1"/>
                      </p:cNvPicPr>
                      <p:nvPr/>
                    </p:nvPicPr>
                    <p:blipFill>
                      <a:blip r:embed="rId11"/>
                      <a:srcRect/>
                      <a:stretch>
                        <a:fillRect/>
                      </a:stretch>
                    </p:blipFill>
                    <p:spPr bwMode="auto">
                      <a:xfrm>
                        <a:off x="990600" y="4267200"/>
                        <a:ext cx="2087563" cy="755650"/>
                      </a:xfrm>
                      <a:prstGeom prst="rect">
                        <a:avLst/>
                      </a:prstGeom>
                      <a:noFill/>
                      <a:ln>
                        <a:noFill/>
                      </a:ln>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788842890"/>
              </p:ext>
            </p:extLst>
          </p:nvPr>
        </p:nvGraphicFramePr>
        <p:xfrm>
          <a:off x="762000" y="5208890"/>
          <a:ext cx="7437438" cy="734710"/>
        </p:xfrm>
        <a:graphic>
          <a:graphicData uri="http://schemas.openxmlformats.org/presentationml/2006/ole">
            <mc:AlternateContent xmlns:mc="http://schemas.openxmlformats.org/markup-compatibility/2006">
              <mc:Choice xmlns:v="urn:schemas-microsoft-com:vml" Requires="v">
                <p:oleObj spid="_x0000_s93600" name="数式" r:id="rId12" imgW="4597200" imgH="457200" progId="Equation.3">
                  <p:embed/>
                </p:oleObj>
              </mc:Choice>
              <mc:Fallback>
                <p:oleObj name="数式" r:id="rId12" imgW="4597200" imgH="457200" progId="Equation.3">
                  <p:embed/>
                  <p:pic>
                    <p:nvPicPr>
                      <p:cNvPr id="0" name=""/>
                      <p:cNvPicPr>
                        <a:picLocks noChangeAspect="1" noChangeArrowheads="1"/>
                      </p:cNvPicPr>
                      <p:nvPr/>
                    </p:nvPicPr>
                    <p:blipFill>
                      <a:blip r:embed="rId13"/>
                      <a:srcRect/>
                      <a:stretch>
                        <a:fillRect/>
                      </a:stretch>
                    </p:blipFill>
                    <p:spPr bwMode="auto">
                      <a:xfrm>
                        <a:off x="762000" y="5208890"/>
                        <a:ext cx="7437438" cy="73471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96127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6" name="TextBox 5"/>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2239096323"/>
              </p:ext>
            </p:extLst>
          </p:nvPr>
        </p:nvGraphicFramePr>
        <p:xfrm>
          <a:off x="838200" y="838200"/>
          <a:ext cx="7146925" cy="927100"/>
        </p:xfrm>
        <a:graphic>
          <a:graphicData uri="http://schemas.openxmlformats.org/presentationml/2006/ole">
            <mc:AlternateContent xmlns:mc="http://schemas.openxmlformats.org/markup-compatibility/2006">
              <mc:Choice xmlns:v="urn:schemas-microsoft-com:vml" Requires="v">
                <p:oleObj spid="_x0000_s94456" name="数式" r:id="rId4" imgW="3695400" imgH="482400" progId="Equation.3">
                  <p:embed/>
                </p:oleObj>
              </mc:Choice>
              <mc:Fallback>
                <p:oleObj name="数式" r:id="rId4" imgW="3695400" imgH="482400" progId="Equation.3">
                  <p:embed/>
                  <p:pic>
                    <p:nvPicPr>
                      <p:cNvPr id="0" name=""/>
                      <p:cNvPicPr>
                        <a:picLocks noChangeAspect="1" noChangeArrowheads="1"/>
                      </p:cNvPicPr>
                      <p:nvPr/>
                    </p:nvPicPr>
                    <p:blipFill>
                      <a:blip r:embed="rId5"/>
                      <a:srcRect/>
                      <a:stretch>
                        <a:fillRect/>
                      </a:stretch>
                    </p:blipFill>
                    <p:spPr bwMode="auto">
                      <a:xfrm>
                        <a:off x="838200" y="838200"/>
                        <a:ext cx="7146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015826637"/>
              </p:ext>
            </p:extLst>
          </p:nvPr>
        </p:nvGraphicFramePr>
        <p:xfrm>
          <a:off x="685801" y="1752600"/>
          <a:ext cx="7315200" cy="896253"/>
        </p:xfrm>
        <a:graphic>
          <a:graphicData uri="http://schemas.openxmlformats.org/presentationml/2006/ole">
            <mc:AlternateContent xmlns:mc="http://schemas.openxmlformats.org/markup-compatibility/2006">
              <mc:Choice xmlns:v="urn:schemas-microsoft-com:vml" Requires="v">
                <p:oleObj spid="_x0000_s94457" name="数式" r:id="rId6" imgW="3708360" imgH="457200" progId="Equation.3">
                  <p:embed/>
                </p:oleObj>
              </mc:Choice>
              <mc:Fallback>
                <p:oleObj name="数式" r:id="rId6" imgW="3708360" imgH="457200" progId="Equation.3">
                  <p:embed/>
                  <p:pic>
                    <p:nvPicPr>
                      <p:cNvPr id="0" name=""/>
                      <p:cNvPicPr>
                        <a:picLocks noChangeAspect="1" noChangeArrowheads="1"/>
                      </p:cNvPicPr>
                      <p:nvPr/>
                    </p:nvPicPr>
                    <p:blipFill>
                      <a:blip r:embed="rId7"/>
                      <a:srcRect/>
                      <a:stretch>
                        <a:fillRect/>
                      </a:stretch>
                    </p:blipFill>
                    <p:spPr bwMode="auto">
                      <a:xfrm>
                        <a:off x="685801" y="1752600"/>
                        <a:ext cx="7315200" cy="896253"/>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58017189"/>
              </p:ext>
            </p:extLst>
          </p:nvPr>
        </p:nvGraphicFramePr>
        <p:xfrm>
          <a:off x="152400" y="2798508"/>
          <a:ext cx="8932863" cy="3145092"/>
        </p:xfrm>
        <a:graphic>
          <a:graphicData uri="http://schemas.openxmlformats.org/presentationml/2006/ole">
            <mc:AlternateContent xmlns:mc="http://schemas.openxmlformats.org/markup-compatibility/2006">
              <mc:Choice xmlns:v="urn:schemas-microsoft-com:vml" Requires="v">
                <p:oleObj spid="_x0000_s94458" name="数式" r:id="rId8" imgW="5016240" imgH="1777680" progId="Equation.3">
                  <p:embed/>
                </p:oleObj>
              </mc:Choice>
              <mc:Fallback>
                <p:oleObj name="数式" r:id="rId8" imgW="5016240" imgH="1777680" progId="Equation.3">
                  <p:embed/>
                  <p:pic>
                    <p:nvPicPr>
                      <p:cNvPr id="0" name=""/>
                      <p:cNvPicPr>
                        <a:picLocks noChangeAspect="1" noChangeArrowheads="1"/>
                      </p:cNvPicPr>
                      <p:nvPr/>
                    </p:nvPicPr>
                    <p:blipFill>
                      <a:blip r:embed="rId9"/>
                      <a:srcRect/>
                      <a:stretch>
                        <a:fillRect/>
                      </a:stretch>
                    </p:blipFill>
                    <p:spPr bwMode="auto">
                      <a:xfrm>
                        <a:off x="152400" y="2798508"/>
                        <a:ext cx="8932863" cy="314509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737772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6" name="TextBox 5"/>
          <p:cNvSpPr txBox="1"/>
          <p:nvPr/>
        </p:nvSpPr>
        <p:spPr>
          <a:xfrm>
            <a:off x="228600" y="226367"/>
            <a:ext cx="7467600" cy="461665"/>
          </a:xfrm>
          <a:prstGeom prst="rect">
            <a:avLst/>
          </a:prstGeom>
          <a:noFill/>
        </p:spPr>
        <p:txBody>
          <a:bodyPr wrap="square" rtlCol="0">
            <a:spAutoFit/>
          </a:bodyPr>
          <a:lstStyle/>
          <a:p>
            <a:r>
              <a:rPr lang="en-US" sz="2400" dirty="0">
                <a:latin typeface="+mj-lt"/>
              </a:rPr>
              <a:t>Some details on last step:</a:t>
            </a:r>
          </a:p>
        </p:txBody>
      </p:sp>
      <p:graphicFrame>
        <p:nvGraphicFramePr>
          <p:cNvPr id="8" name="Object 7"/>
          <p:cNvGraphicFramePr>
            <a:graphicFrameLocks noChangeAspect="1"/>
          </p:cNvGraphicFramePr>
          <p:nvPr>
            <p:extLst>
              <p:ext uri="{D42A27DB-BD31-4B8C-83A1-F6EECF244321}">
                <p14:modId xmlns:p14="http://schemas.microsoft.com/office/powerpoint/2010/main" val="71102960"/>
              </p:ext>
            </p:extLst>
          </p:nvPr>
        </p:nvGraphicFramePr>
        <p:xfrm>
          <a:off x="152400" y="1447800"/>
          <a:ext cx="8698317" cy="4024312"/>
        </p:xfrm>
        <a:graphic>
          <a:graphicData uri="http://schemas.openxmlformats.org/presentationml/2006/ole">
            <mc:AlternateContent xmlns:mc="http://schemas.openxmlformats.org/markup-compatibility/2006">
              <mc:Choice xmlns:v="urn:schemas-microsoft-com:vml" Requires="v">
                <p:oleObj spid="_x0000_s106513" name="Equation" r:id="rId4" imgW="5346360" imgH="2489040" progId="Equation.DSMT4">
                  <p:embed/>
                </p:oleObj>
              </mc:Choice>
              <mc:Fallback>
                <p:oleObj name="Equation" r:id="rId4" imgW="5346360" imgH="2489040" progId="Equation.DSMT4">
                  <p:embed/>
                  <p:pic>
                    <p:nvPicPr>
                      <p:cNvPr id="8" name="Object 7"/>
                      <p:cNvPicPr>
                        <a:picLocks noChangeAspect="1" noChangeArrowheads="1"/>
                      </p:cNvPicPr>
                      <p:nvPr/>
                    </p:nvPicPr>
                    <p:blipFill>
                      <a:blip r:embed="rId5"/>
                      <a:srcRect/>
                      <a:stretch>
                        <a:fillRect/>
                      </a:stretch>
                    </p:blipFill>
                    <p:spPr bwMode="auto">
                      <a:xfrm>
                        <a:off x="152400" y="1447800"/>
                        <a:ext cx="8698317" cy="40243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359172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600" y="4267200"/>
            <a:ext cx="5562600" cy="762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998974260"/>
              </p:ext>
            </p:extLst>
          </p:nvPr>
        </p:nvGraphicFramePr>
        <p:xfrm>
          <a:off x="228600" y="1087438"/>
          <a:ext cx="8728075" cy="3994150"/>
        </p:xfrm>
        <a:graphic>
          <a:graphicData uri="http://schemas.openxmlformats.org/presentationml/2006/ole">
            <mc:AlternateContent xmlns:mc="http://schemas.openxmlformats.org/markup-compatibility/2006">
              <mc:Choice xmlns:v="urn:schemas-microsoft-com:vml" Requires="v">
                <p:oleObj spid="_x0000_s95317" name="Equation" r:id="rId4" imgW="4241520" imgH="1955520" progId="Equation.DSMT4">
                  <p:embed/>
                </p:oleObj>
              </mc:Choice>
              <mc:Fallback>
                <p:oleObj name="Equation" r:id="rId4" imgW="4241520" imgH="1955520" progId="Equation.DSMT4">
                  <p:embed/>
                  <p:pic>
                    <p:nvPicPr>
                      <p:cNvPr id="0" name=""/>
                      <p:cNvPicPr>
                        <a:picLocks noChangeAspect="1" noChangeArrowheads="1"/>
                      </p:cNvPicPr>
                      <p:nvPr/>
                    </p:nvPicPr>
                    <p:blipFill>
                      <a:blip r:embed="rId5"/>
                      <a:srcRect/>
                      <a:stretch>
                        <a:fillRect/>
                      </a:stretch>
                    </p:blipFill>
                    <p:spPr bwMode="auto">
                      <a:xfrm>
                        <a:off x="228600" y="1087438"/>
                        <a:ext cx="8728075" cy="3994150"/>
                      </a:xfrm>
                      <a:prstGeom prst="rect">
                        <a:avLst/>
                      </a:prstGeom>
                      <a:noFill/>
                      <a:ln>
                        <a:noFill/>
                      </a:ln>
                    </p:spPr>
                  </p:pic>
                </p:oleObj>
              </mc:Fallback>
            </mc:AlternateContent>
          </a:graphicData>
        </a:graphic>
      </p:graphicFrame>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 continued:</a:t>
            </a:r>
          </a:p>
        </p:txBody>
      </p:sp>
    </p:spTree>
    <p:extLst>
      <p:ext uri="{BB962C8B-B14F-4D97-AF65-F5344CB8AC3E}">
        <p14:creationId xmlns:p14="http://schemas.microsoft.com/office/powerpoint/2010/main" val="1820058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a:t>
            </a:r>
          </a:p>
        </p:txBody>
      </p:sp>
      <p:graphicFrame>
        <p:nvGraphicFramePr>
          <p:cNvPr id="6" name="Object 5"/>
          <p:cNvGraphicFramePr>
            <a:graphicFrameLocks noChangeAspect="1"/>
          </p:cNvGraphicFramePr>
          <p:nvPr>
            <p:extLst>
              <p:ext uri="{D42A27DB-BD31-4B8C-83A1-F6EECF244321}">
                <p14:modId xmlns:p14="http://schemas.microsoft.com/office/powerpoint/2010/main" val="2424307383"/>
              </p:ext>
            </p:extLst>
          </p:nvPr>
        </p:nvGraphicFramePr>
        <p:xfrm>
          <a:off x="1219200" y="533400"/>
          <a:ext cx="6263028" cy="917575"/>
        </p:xfrm>
        <a:graphic>
          <a:graphicData uri="http://schemas.openxmlformats.org/presentationml/2006/ole">
            <mc:AlternateContent xmlns:mc="http://schemas.openxmlformats.org/markup-compatibility/2006">
              <mc:Choice xmlns:v="urn:schemas-microsoft-com:vml" Requires="v">
                <p:oleObj spid="_x0000_s96504" name="数式" r:id="rId4" imgW="2666880" imgH="393480" progId="Equation.3">
                  <p:embed/>
                </p:oleObj>
              </mc:Choice>
              <mc:Fallback>
                <p:oleObj name="数式" r:id="rId4" imgW="2666880" imgH="393480" progId="Equation.3">
                  <p:embed/>
                  <p:pic>
                    <p:nvPicPr>
                      <p:cNvPr id="0" name=""/>
                      <p:cNvPicPr>
                        <a:picLocks noChangeAspect="1" noChangeArrowheads="1"/>
                      </p:cNvPicPr>
                      <p:nvPr/>
                    </p:nvPicPr>
                    <p:blipFill>
                      <a:blip r:embed="rId5"/>
                      <a:srcRect/>
                      <a:stretch>
                        <a:fillRect/>
                      </a:stretch>
                    </p:blipFill>
                    <p:spPr bwMode="auto">
                      <a:xfrm>
                        <a:off x="1219200" y="533400"/>
                        <a:ext cx="6263028" cy="917575"/>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672694940"/>
              </p:ext>
            </p:extLst>
          </p:nvPr>
        </p:nvGraphicFramePr>
        <p:xfrm>
          <a:off x="1295400" y="1371600"/>
          <a:ext cx="5159375" cy="1066800"/>
        </p:xfrm>
        <a:graphic>
          <a:graphicData uri="http://schemas.openxmlformats.org/presentationml/2006/ole">
            <mc:AlternateContent xmlns:mc="http://schemas.openxmlformats.org/markup-compatibility/2006">
              <mc:Choice xmlns:v="urn:schemas-microsoft-com:vml" Requires="v">
                <p:oleObj spid="_x0000_s96505" name="数式" r:id="rId6" imgW="2197080" imgH="457200" progId="Equation.3">
                  <p:embed/>
                </p:oleObj>
              </mc:Choice>
              <mc:Fallback>
                <p:oleObj name="数式" r:id="rId6" imgW="2197080" imgH="457200" progId="Equation.3">
                  <p:embed/>
                  <p:pic>
                    <p:nvPicPr>
                      <p:cNvPr id="0" name=""/>
                      <p:cNvPicPr>
                        <a:picLocks noChangeAspect="1" noChangeArrowheads="1"/>
                      </p:cNvPicPr>
                      <p:nvPr/>
                    </p:nvPicPr>
                    <p:blipFill>
                      <a:blip r:embed="rId7"/>
                      <a:srcRect/>
                      <a:stretch>
                        <a:fillRect/>
                      </a:stretch>
                    </p:blipFill>
                    <p:spPr bwMode="auto">
                      <a:xfrm>
                        <a:off x="1295400" y="1371600"/>
                        <a:ext cx="5159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068950355"/>
              </p:ext>
            </p:extLst>
          </p:nvPr>
        </p:nvGraphicFramePr>
        <p:xfrm>
          <a:off x="852488" y="2514600"/>
          <a:ext cx="7662862" cy="3962400"/>
        </p:xfrm>
        <a:graphic>
          <a:graphicData uri="http://schemas.openxmlformats.org/presentationml/2006/ole">
            <mc:AlternateContent xmlns:mc="http://schemas.openxmlformats.org/markup-compatibility/2006">
              <mc:Choice xmlns:v="urn:schemas-microsoft-com:vml" Requires="v">
                <p:oleObj spid="_x0000_s96506" name="数式" r:id="rId8" imgW="3263760" imgH="1701720" progId="Equation.3">
                  <p:embed/>
                </p:oleObj>
              </mc:Choice>
              <mc:Fallback>
                <p:oleObj name="数式" r:id="rId8" imgW="3263760" imgH="1701720" progId="Equation.3">
                  <p:embed/>
                  <p:pic>
                    <p:nvPicPr>
                      <p:cNvPr id="0" name=""/>
                      <p:cNvPicPr>
                        <a:picLocks noChangeAspect="1" noChangeArrowheads="1"/>
                      </p:cNvPicPr>
                      <p:nvPr/>
                    </p:nvPicPr>
                    <p:blipFill>
                      <a:blip r:embed="rId9"/>
                      <a:srcRect/>
                      <a:stretch>
                        <a:fillRect/>
                      </a:stretch>
                    </p:blipFill>
                    <p:spPr bwMode="auto">
                      <a:xfrm>
                        <a:off x="852488" y="2514600"/>
                        <a:ext cx="7662862"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36183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2207336644"/>
              </p:ext>
            </p:extLst>
          </p:nvPr>
        </p:nvGraphicFramePr>
        <p:xfrm>
          <a:off x="457200" y="914400"/>
          <a:ext cx="7932738" cy="3962400"/>
        </p:xfrm>
        <a:graphic>
          <a:graphicData uri="http://schemas.openxmlformats.org/presentationml/2006/ole">
            <mc:AlternateContent xmlns:mc="http://schemas.openxmlformats.org/markup-compatibility/2006">
              <mc:Choice xmlns:v="urn:schemas-microsoft-com:vml" Requires="v">
                <p:oleObj spid="_x0000_s97364" name="数式" r:id="rId4" imgW="3377880" imgH="1701720" progId="Equation.3">
                  <p:embed/>
                </p:oleObj>
              </mc:Choice>
              <mc:Fallback>
                <p:oleObj name="数式" r:id="rId4" imgW="3377880" imgH="1701720" progId="Equation.3">
                  <p:embed/>
                  <p:pic>
                    <p:nvPicPr>
                      <p:cNvPr id="0" name=""/>
                      <p:cNvPicPr>
                        <a:picLocks noChangeAspect="1" noChangeArrowheads="1"/>
                      </p:cNvPicPr>
                      <p:nvPr/>
                    </p:nvPicPr>
                    <p:blipFill>
                      <a:blip r:embed="rId5"/>
                      <a:srcRect/>
                      <a:stretch>
                        <a:fillRect/>
                      </a:stretch>
                    </p:blipFill>
                    <p:spPr bwMode="auto">
                      <a:xfrm>
                        <a:off x="457200" y="914400"/>
                        <a:ext cx="7932738"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10573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1891527577"/>
              </p:ext>
            </p:extLst>
          </p:nvPr>
        </p:nvGraphicFramePr>
        <p:xfrm>
          <a:off x="704850" y="533400"/>
          <a:ext cx="5665788" cy="3313113"/>
        </p:xfrm>
        <a:graphic>
          <a:graphicData uri="http://schemas.openxmlformats.org/presentationml/2006/ole">
            <mc:AlternateContent xmlns:mc="http://schemas.openxmlformats.org/markup-compatibility/2006">
              <mc:Choice xmlns:v="urn:schemas-microsoft-com:vml" Requires="v">
                <p:oleObj spid="_x0000_s98472" name="数式" r:id="rId4" imgW="2412720" imgH="1422360" progId="Equation.3">
                  <p:embed/>
                </p:oleObj>
              </mc:Choice>
              <mc:Fallback>
                <p:oleObj name="数式" r:id="rId4" imgW="2412720" imgH="1422360" progId="Equation.3">
                  <p:embed/>
                  <p:pic>
                    <p:nvPicPr>
                      <p:cNvPr id="0" name=""/>
                      <p:cNvPicPr>
                        <a:picLocks noChangeAspect="1" noChangeArrowheads="1"/>
                      </p:cNvPicPr>
                      <p:nvPr/>
                    </p:nvPicPr>
                    <p:blipFill>
                      <a:blip r:embed="rId5"/>
                      <a:srcRect/>
                      <a:stretch>
                        <a:fillRect/>
                      </a:stretch>
                    </p:blipFill>
                    <p:spPr bwMode="auto">
                      <a:xfrm>
                        <a:off x="704850" y="533400"/>
                        <a:ext cx="5665788" cy="331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989875739"/>
              </p:ext>
            </p:extLst>
          </p:nvPr>
        </p:nvGraphicFramePr>
        <p:xfrm>
          <a:off x="889793" y="4416258"/>
          <a:ext cx="6145213" cy="2425700"/>
        </p:xfrm>
        <a:graphic>
          <a:graphicData uri="http://schemas.openxmlformats.org/presentationml/2006/ole">
            <mc:AlternateContent xmlns:mc="http://schemas.openxmlformats.org/markup-compatibility/2006">
              <mc:Choice xmlns:v="urn:schemas-microsoft-com:vml" Requires="v">
                <p:oleObj spid="_x0000_s98473" name="数式" r:id="rId6" imgW="2616120" imgH="1041120" progId="Equation.3">
                  <p:embed/>
                </p:oleObj>
              </mc:Choice>
              <mc:Fallback>
                <p:oleObj name="数式" r:id="rId6" imgW="2616120" imgH="1041120" progId="Equation.3">
                  <p:embed/>
                  <p:pic>
                    <p:nvPicPr>
                      <p:cNvPr id="0" name=""/>
                      <p:cNvPicPr>
                        <a:picLocks noChangeAspect="1" noChangeArrowheads="1"/>
                      </p:cNvPicPr>
                      <p:nvPr/>
                    </p:nvPicPr>
                    <p:blipFill>
                      <a:blip r:embed="rId7"/>
                      <a:srcRect/>
                      <a:stretch>
                        <a:fillRect/>
                      </a:stretch>
                    </p:blipFill>
                    <p:spPr bwMode="auto">
                      <a:xfrm>
                        <a:off x="889793" y="4416258"/>
                        <a:ext cx="6145213"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89519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671666082"/>
              </p:ext>
            </p:extLst>
          </p:nvPr>
        </p:nvGraphicFramePr>
        <p:xfrm>
          <a:off x="762000" y="838200"/>
          <a:ext cx="3636962" cy="2838450"/>
        </p:xfrm>
        <a:graphic>
          <a:graphicData uri="http://schemas.openxmlformats.org/presentationml/2006/ole">
            <mc:AlternateContent xmlns:mc="http://schemas.openxmlformats.org/markup-compatibility/2006">
              <mc:Choice xmlns:v="urn:schemas-microsoft-com:vml" Requires="v">
                <p:oleObj spid="_x0000_s100600" name="数式" r:id="rId4" imgW="1549080" imgH="1218960" progId="Equation.3">
                  <p:embed/>
                </p:oleObj>
              </mc:Choice>
              <mc:Fallback>
                <p:oleObj name="数式" r:id="rId4" imgW="1549080" imgH="1218960" progId="Equation.3">
                  <p:embed/>
                  <p:pic>
                    <p:nvPicPr>
                      <p:cNvPr id="0" name=""/>
                      <p:cNvPicPr>
                        <a:picLocks noChangeAspect="1" noChangeArrowheads="1"/>
                      </p:cNvPicPr>
                      <p:nvPr/>
                    </p:nvPicPr>
                    <p:blipFill>
                      <a:blip r:embed="rId5"/>
                      <a:srcRect/>
                      <a:stretch>
                        <a:fillRect/>
                      </a:stretch>
                    </p:blipFill>
                    <p:spPr bwMode="auto">
                      <a:xfrm>
                        <a:off x="762000" y="838200"/>
                        <a:ext cx="3636962"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671959131"/>
              </p:ext>
            </p:extLst>
          </p:nvPr>
        </p:nvGraphicFramePr>
        <p:xfrm>
          <a:off x="4063330" y="1525640"/>
          <a:ext cx="3667125" cy="2284360"/>
        </p:xfrm>
        <a:graphic>
          <a:graphicData uri="http://schemas.openxmlformats.org/presentationml/2006/ole">
            <mc:AlternateContent xmlns:mc="http://schemas.openxmlformats.org/markup-compatibility/2006">
              <mc:Choice xmlns:v="urn:schemas-microsoft-com:vml" Requires="v">
                <p:oleObj spid="_x0000_s100601" name="Equation" r:id="rId6" imgW="2082600" imgH="1307880" progId="Equation.DSMT4">
                  <p:embed/>
                </p:oleObj>
              </mc:Choice>
              <mc:Fallback>
                <p:oleObj name="Equation" r:id="rId6" imgW="2082600" imgH="1307880" progId="Equation.DSMT4">
                  <p:embed/>
                  <p:pic>
                    <p:nvPicPr>
                      <p:cNvPr id="0" name=""/>
                      <p:cNvPicPr>
                        <a:picLocks noChangeAspect="1" noChangeArrowheads="1"/>
                      </p:cNvPicPr>
                      <p:nvPr/>
                    </p:nvPicPr>
                    <p:blipFill>
                      <a:blip r:embed="rId7"/>
                      <a:srcRect/>
                      <a:stretch>
                        <a:fillRect/>
                      </a:stretch>
                    </p:blipFill>
                    <p:spPr bwMode="auto">
                      <a:xfrm>
                        <a:off x="4063330" y="1525640"/>
                        <a:ext cx="3667125" cy="2284360"/>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18261045"/>
              </p:ext>
            </p:extLst>
          </p:nvPr>
        </p:nvGraphicFramePr>
        <p:xfrm>
          <a:off x="803275" y="4312824"/>
          <a:ext cx="4521200" cy="2120210"/>
        </p:xfrm>
        <a:graphic>
          <a:graphicData uri="http://schemas.openxmlformats.org/presentationml/2006/ole">
            <mc:AlternateContent xmlns:mc="http://schemas.openxmlformats.org/markup-compatibility/2006">
              <mc:Choice xmlns:v="urn:schemas-microsoft-com:vml" Requires="v">
                <p:oleObj spid="_x0000_s100602" name="Equation" r:id="rId8" imgW="2768400" imgH="1307880" progId="Equation.DSMT4">
                  <p:embed/>
                </p:oleObj>
              </mc:Choice>
              <mc:Fallback>
                <p:oleObj name="Equation" r:id="rId8" imgW="2768400" imgH="1307880" progId="Equation.DSMT4">
                  <p:embed/>
                  <p:pic>
                    <p:nvPicPr>
                      <p:cNvPr id="0" name=""/>
                      <p:cNvPicPr>
                        <a:picLocks noChangeAspect="1" noChangeArrowheads="1"/>
                      </p:cNvPicPr>
                      <p:nvPr/>
                    </p:nvPicPr>
                    <p:blipFill>
                      <a:blip r:embed="rId9"/>
                      <a:srcRect/>
                      <a:stretch>
                        <a:fillRect/>
                      </a:stretch>
                    </p:blipFill>
                    <p:spPr bwMode="auto">
                      <a:xfrm>
                        <a:off x="803275" y="4312824"/>
                        <a:ext cx="4521200" cy="212021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827970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3487435795"/>
              </p:ext>
            </p:extLst>
          </p:nvPr>
        </p:nvGraphicFramePr>
        <p:xfrm>
          <a:off x="398463" y="658813"/>
          <a:ext cx="8620125" cy="590550"/>
        </p:xfrm>
        <a:graphic>
          <a:graphicData uri="http://schemas.openxmlformats.org/presentationml/2006/ole">
            <mc:AlternateContent xmlns:mc="http://schemas.openxmlformats.org/markup-compatibility/2006">
              <mc:Choice xmlns:v="urn:schemas-microsoft-com:vml" Requires="v">
                <p:oleObj spid="_x0000_s99494" name="Equation" r:id="rId4" imgW="3670200" imgH="253800" progId="Equation.DSMT4">
                  <p:embed/>
                </p:oleObj>
              </mc:Choice>
              <mc:Fallback>
                <p:oleObj name="Equation" r:id="rId4" imgW="3670200" imgH="253800" progId="Equation.DSMT4">
                  <p:embed/>
                  <p:pic>
                    <p:nvPicPr>
                      <p:cNvPr id="0" name=""/>
                      <p:cNvPicPr>
                        <a:picLocks noChangeAspect="1" noChangeArrowheads="1"/>
                      </p:cNvPicPr>
                      <p:nvPr/>
                    </p:nvPicPr>
                    <p:blipFill>
                      <a:blip r:embed="rId5"/>
                      <a:srcRect/>
                      <a:stretch>
                        <a:fillRect/>
                      </a:stretch>
                    </p:blipFill>
                    <p:spPr bwMode="auto">
                      <a:xfrm>
                        <a:off x="398463" y="658813"/>
                        <a:ext cx="862012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497939544"/>
              </p:ext>
            </p:extLst>
          </p:nvPr>
        </p:nvGraphicFramePr>
        <p:xfrm>
          <a:off x="635000" y="1400175"/>
          <a:ext cx="7812088" cy="3903663"/>
        </p:xfrm>
        <a:graphic>
          <a:graphicData uri="http://schemas.openxmlformats.org/presentationml/2006/ole">
            <mc:AlternateContent xmlns:mc="http://schemas.openxmlformats.org/markup-compatibility/2006">
              <mc:Choice xmlns:v="urn:schemas-microsoft-com:vml" Requires="v">
                <p:oleObj spid="_x0000_s99495" name="数式" r:id="rId6" imgW="3327120" imgH="1676160" progId="Equation.3">
                  <p:embed/>
                </p:oleObj>
              </mc:Choice>
              <mc:Fallback>
                <p:oleObj name="数式" r:id="rId6" imgW="3327120" imgH="1676160" progId="Equation.3">
                  <p:embed/>
                  <p:pic>
                    <p:nvPicPr>
                      <p:cNvPr id="0" name=""/>
                      <p:cNvPicPr>
                        <a:picLocks noChangeAspect="1" noChangeArrowheads="1"/>
                      </p:cNvPicPr>
                      <p:nvPr/>
                    </p:nvPicPr>
                    <p:blipFill>
                      <a:blip r:embed="rId7"/>
                      <a:srcRect/>
                      <a:stretch>
                        <a:fillRect/>
                      </a:stretch>
                    </p:blipFill>
                    <p:spPr bwMode="auto">
                      <a:xfrm>
                        <a:off x="635000" y="1400175"/>
                        <a:ext cx="7812088" cy="390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a:extLst>
              <a:ext uri="{FF2B5EF4-FFF2-40B4-BE49-F238E27FC236}">
                <a16:creationId xmlns:a16="http://schemas.microsoft.com/office/drawing/2014/main" id="{5EFAE1F1-E381-48E6-991B-8633F4FEAFCF}"/>
              </a:ext>
            </a:extLst>
          </p:cNvPr>
          <p:cNvSpPr txBox="1"/>
          <p:nvPr/>
        </p:nvSpPr>
        <p:spPr>
          <a:xfrm>
            <a:off x="457200" y="5562600"/>
            <a:ext cx="8501062" cy="830997"/>
          </a:xfrm>
          <a:prstGeom prst="rect">
            <a:avLst/>
          </a:prstGeom>
          <a:noFill/>
        </p:spPr>
        <p:txBody>
          <a:bodyPr wrap="square" rtlCol="0">
            <a:spAutoFit/>
          </a:bodyPr>
          <a:lstStyle/>
          <a:p>
            <a:r>
              <a:rPr lang="en-US" sz="2400" dirty="0">
                <a:latin typeface="+mj-lt"/>
              </a:rPr>
              <a:t>Does it surprise you that the same equations of motion are obtained with a different Gauge?</a:t>
            </a:r>
          </a:p>
        </p:txBody>
      </p:sp>
    </p:spTree>
    <p:extLst>
      <p:ext uri="{BB962C8B-B14F-4D97-AF65-F5344CB8AC3E}">
        <p14:creationId xmlns:p14="http://schemas.microsoft.com/office/powerpoint/2010/main" val="3250804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4003547-1C01-493F-B366-B5B8C8EE18B8}"/>
              </a:ext>
            </a:extLst>
          </p:cNvPr>
          <p:cNvPicPr>
            <a:picLocks noChangeAspect="1"/>
          </p:cNvPicPr>
          <p:nvPr/>
        </p:nvPicPr>
        <p:blipFill>
          <a:blip r:embed="rId3"/>
          <a:stretch>
            <a:fillRect/>
          </a:stretch>
        </p:blipFill>
        <p:spPr>
          <a:xfrm>
            <a:off x="838200" y="4011"/>
            <a:ext cx="8167688" cy="6559058"/>
          </a:xfrm>
          <a:prstGeom prst="rect">
            <a:avLst/>
          </a:prstGeom>
        </p:spPr>
      </p:pic>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5" name="Right Arrow 4"/>
          <p:cNvSpPr/>
          <p:nvPr/>
        </p:nvSpPr>
        <p:spPr>
          <a:xfrm>
            <a:off x="519112" y="5961396"/>
            <a:ext cx="272467" cy="6096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D58EB9-9929-4A7E-BB71-F492FFDA5CC1}"/>
              </a:ext>
            </a:extLst>
          </p:cNvPr>
          <p:cNvSpPr>
            <a:spLocks noGrp="1"/>
          </p:cNvSpPr>
          <p:nvPr>
            <p:ph type="dt" sz="half" idx="10"/>
          </p:nvPr>
        </p:nvSpPr>
        <p:spPr/>
        <p:txBody>
          <a:bodyPr/>
          <a:lstStyle/>
          <a:p>
            <a:r>
              <a:rPr lang="en-US"/>
              <a:t>9/13/2021</a:t>
            </a:r>
            <a:endParaRPr lang="en-US" dirty="0"/>
          </a:p>
        </p:txBody>
      </p:sp>
      <p:sp>
        <p:nvSpPr>
          <p:cNvPr id="3" name="Footer Placeholder 2">
            <a:extLst>
              <a:ext uri="{FF2B5EF4-FFF2-40B4-BE49-F238E27FC236}">
                <a16:creationId xmlns:a16="http://schemas.microsoft.com/office/drawing/2014/main" id="{4A0CBDBF-4691-400F-B4DC-AAB3705EFDE8}"/>
              </a:ext>
            </a:extLst>
          </p:cNvPr>
          <p:cNvSpPr>
            <a:spLocks noGrp="1"/>
          </p:cNvSpPr>
          <p:nvPr>
            <p:ph type="ftr" sz="quarter" idx="11"/>
          </p:nvPr>
        </p:nvSpPr>
        <p:spPr/>
        <p:txBody>
          <a:bodyPr/>
          <a:lstStyle/>
          <a:p>
            <a:r>
              <a:rPr lang="en-US"/>
              <a:t>PHY 711  Fall 2021 -- Lecture 10</a:t>
            </a:r>
            <a:endParaRPr lang="en-US" dirty="0"/>
          </a:p>
        </p:txBody>
      </p:sp>
      <p:sp>
        <p:nvSpPr>
          <p:cNvPr id="4" name="Slide Number Placeholder 3">
            <a:extLst>
              <a:ext uri="{FF2B5EF4-FFF2-40B4-BE49-F238E27FC236}">
                <a16:creationId xmlns:a16="http://schemas.microsoft.com/office/drawing/2014/main" id="{6FC5F5EF-3EC8-42A7-B088-17BD7D6D5B67}"/>
              </a:ext>
            </a:extLst>
          </p:cNvPr>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a:extLst>
              <a:ext uri="{FF2B5EF4-FFF2-40B4-BE49-F238E27FC236}">
                <a16:creationId xmlns:a16="http://schemas.microsoft.com/office/drawing/2014/main" id="{BD78D48A-11EE-4380-A908-FE8593B548CE}"/>
              </a:ext>
            </a:extLst>
          </p:cNvPr>
          <p:cNvSpPr txBox="1"/>
          <p:nvPr/>
        </p:nvSpPr>
        <p:spPr>
          <a:xfrm>
            <a:off x="457200" y="381000"/>
            <a:ext cx="7772400" cy="830997"/>
          </a:xfrm>
          <a:prstGeom prst="rect">
            <a:avLst/>
          </a:prstGeom>
          <a:noFill/>
        </p:spPr>
        <p:txBody>
          <a:bodyPr wrap="square" rtlCol="0">
            <a:spAutoFit/>
          </a:bodyPr>
          <a:lstStyle/>
          <a:p>
            <a:r>
              <a:rPr lang="en-US" sz="2400" dirty="0">
                <a:latin typeface="+mj-lt"/>
              </a:rPr>
              <a:t>How do these two different forms of </a:t>
            </a:r>
            <a:r>
              <a:rPr lang="en-US" sz="2400" b="1" dirty="0">
                <a:latin typeface="+mj-lt"/>
              </a:rPr>
              <a:t>A</a:t>
            </a:r>
            <a:r>
              <a:rPr lang="en-US" sz="2400" dirty="0">
                <a:latin typeface="+mj-lt"/>
              </a:rPr>
              <a:t> correspond to the same </a:t>
            </a:r>
            <a:r>
              <a:rPr lang="en-US" sz="2400" b="1" dirty="0">
                <a:latin typeface="+mj-lt"/>
              </a:rPr>
              <a:t>B</a:t>
            </a:r>
            <a:r>
              <a:rPr lang="en-US" sz="2400" dirty="0">
                <a:latin typeface="+mj-lt"/>
              </a:rPr>
              <a:t>?</a:t>
            </a:r>
          </a:p>
        </p:txBody>
      </p:sp>
      <p:graphicFrame>
        <p:nvGraphicFramePr>
          <p:cNvPr id="6" name="Object 5">
            <a:extLst>
              <a:ext uri="{FF2B5EF4-FFF2-40B4-BE49-F238E27FC236}">
                <a16:creationId xmlns:a16="http://schemas.microsoft.com/office/drawing/2014/main" id="{8E1A2C1C-9E59-4C39-B4FB-BBFC397668D9}"/>
              </a:ext>
            </a:extLst>
          </p:cNvPr>
          <p:cNvGraphicFramePr>
            <a:graphicFrameLocks noChangeAspect="1"/>
          </p:cNvGraphicFramePr>
          <p:nvPr>
            <p:extLst>
              <p:ext uri="{D42A27DB-BD31-4B8C-83A1-F6EECF244321}">
                <p14:modId xmlns:p14="http://schemas.microsoft.com/office/powerpoint/2010/main" val="884369551"/>
              </p:ext>
            </p:extLst>
          </p:nvPr>
        </p:nvGraphicFramePr>
        <p:xfrm>
          <a:off x="990600" y="1317625"/>
          <a:ext cx="6322265" cy="2006600"/>
        </p:xfrm>
        <a:graphic>
          <a:graphicData uri="http://schemas.openxmlformats.org/presentationml/2006/ole">
            <mc:AlternateContent xmlns:mc="http://schemas.openxmlformats.org/markup-compatibility/2006">
              <mc:Choice xmlns:v="urn:schemas-microsoft-com:vml" Requires="v">
                <p:oleObj spid="_x0000_s114698" name="Equation" r:id="rId3" imgW="2400120" imgH="761760" progId="Equation.DSMT4">
                  <p:embed/>
                </p:oleObj>
              </mc:Choice>
              <mc:Fallback>
                <p:oleObj name="Equation" r:id="rId3" imgW="2400120" imgH="761760" progId="Equation.DSMT4">
                  <p:embed/>
                  <p:pic>
                    <p:nvPicPr>
                      <p:cNvPr id="6" name="Object 5">
                        <a:extLst>
                          <a:ext uri="{FF2B5EF4-FFF2-40B4-BE49-F238E27FC236}">
                            <a16:creationId xmlns:a16="http://schemas.microsoft.com/office/drawing/2014/main" id="{2435A9B5-E1B0-4A33-A785-56E10DAF2950}"/>
                          </a:ext>
                        </a:extLst>
                      </p:cNvPr>
                      <p:cNvPicPr/>
                      <p:nvPr/>
                    </p:nvPicPr>
                    <p:blipFill>
                      <a:blip r:embed="rId4"/>
                      <a:stretch>
                        <a:fillRect/>
                      </a:stretch>
                    </p:blipFill>
                    <p:spPr>
                      <a:xfrm>
                        <a:off x="990600" y="1317625"/>
                        <a:ext cx="6322265" cy="20066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3A2AE1F3-8480-4075-983C-EDC5D781B769}"/>
              </a:ext>
            </a:extLst>
          </p:cNvPr>
          <p:cNvGraphicFramePr>
            <a:graphicFrameLocks noChangeAspect="1"/>
          </p:cNvGraphicFramePr>
          <p:nvPr>
            <p:extLst>
              <p:ext uri="{D42A27DB-BD31-4B8C-83A1-F6EECF244321}">
                <p14:modId xmlns:p14="http://schemas.microsoft.com/office/powerpoint/2010/main" val="1996286506"/>
              </p:ext>
            </p:extLst>
          </p:nvPr>
        </p:nvGraphicFramePr>
        <p:xfrm>
          <a:off x="990600" y="3452813"/>
          <a:ext cx="5248275" cy="1981200"/>
        </p:xfrm>
        <a:graphic>
          <a:graphicData uri="http://schemas.openxmlformats.org/presentationml/2006/ole">
            <mc:AlternateContent xmlns:mc="http://schemas.openxmlformats.org/markup-compatibility/2006">
              <mc:Choice xmlns:v="urn:schemas-microsoft-com:vml" Requires="v">
                <p:oleObj spid="_x0000_s114699" name="Equation" r:id="rId5" imgW="2234880" imgH="850680" progId="Equation.DSMT4">
                  <p:embed/>
                </p:oleObj>
              </mc:Choice>
              <mc:Fallback>
                <p:oleObj name="Equation" r:id="rId5" imgW="2234880" imgH="850680" progId="Equation.DSMT4">
                  <p:embed/>
                  <p:pic>
                    <p:nvPicPr>
                      <p:cNvPr id="9" name="Object 8"/>
                      <p:cNvPicPr>
                        <a:picLocks noChangeAspect="1" noChangeArrowheads="1"/>
                      </p:cNvPicPr>
                      <p:nvPr/>
                    </p:nvPicPr>
                    <p:blipFill>
                      <a:blip r:embed="rId6"/>
                      <a:srcRect/>
                      <a:stretch>
                        <a:fillRect/>
                      </a:stretch>
                    </p:blipFill>
                    <p:spPr bwMode="auto">
                      <a:xfrm>
                        <a:off x="990600" y="3452813"/>
                        <a:ext cx="5248275"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33497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39609948"/>
              </p:ext>
            </p:extLst>
          </p:nvPr>
        </p:nvGraphicFramePr>
        <p:xfrm>
          <a:off x="1065213" y="1143000"/>
          <a:ext cx="2800350" cy="1270000"/>
        </p:xfrm>
        <a:graphic>
          <a:graphicData uri="http://schemas.openxmlformats.org/presentationml/2006/ole">
            <mc:AlternateContent xmlns:mc="http://schemas.openxmlformats.org/markup-compatibility/2006">
              <mc:Choice xmlns:v="urn:schemas-microsoft-com:vml" Requires="v">
                <p:oleObj spid="_x0000_s1046" name="数式" r:id="rId4" imgW="1447560" imgH="660240" progId="Equation.3">
                  <p:embed/>
                </p:oleObj>
              </mc:Choice>
              <mc:Fallback>
                <p:oleObj name="数式" r:id="rId4" imgW="1447560" imgH="660240" progId="Equation.3">
                  <p:embed/>
                  <p:pic>
                    <p:nvPicPr>
                      <p:cNvPr id="5" name="Object 4"/>
                      <p:cNvPicPr>
                        <a:picLocks noChangeAspect="1" noChangeArrowheads="1"/>
                      </p:cNvPicPr>
                      <p:nvPr/>
                    </p:nvPicPr>
                    <p:blipFill>
                      <a:blip r:embed="rId5"/>
                      <a:srcRect/>
                      <a:stretch>
                        <a:fillRect/>
                      </a:stretch>
                    </p:blipFill>
                    <p:spPr bwMode="auto">
                      <a:xfrm>
                        <a:off x="1065213" y="1143000"/>
                        <a:ext cx="280035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762000" y="533400"/>
            <a:ext cx="6019800" cy="461665"/>
          </a:xfrm>
          <a:prstGeom prst="rect">
            <a:avLst/>
          </a:prstGeom>
          <a:noFill/>
        </p:spPr>
        <p:txBody>
          <a:bodyPr wrap="square" rtlCol="0">
            <a:spAutoFit/>
          </a:bodyPr>
          <a:lstStyle/>
          <a:p>
            <a:r>
              <a:rPr lang="en-US" sz="2400" dirty="0">
                <a:latin typeface="+mj-lt"/>
              </a:rPr>
              <a:t>Comments on generalized coordinates:</a:t>
            </a:r>
          </a:p>
        </p:txBody>
      </p:sp>
      <p:sp>
        <p:nvSpPr>
          <p:cNvPr id="7" name="TextBox 6"/>
          <p:cNvSpPr txBox="1"/>
          <p:nvPr/>
        </p:nvSpPr>
        <p:spPr>
          <a:xfrm>
            <a:off x="762000" y="2482872"/>
            <a:ext cx="8001000" cy="1569660"/>
          </a:xfrm>
          <a:prstGeom prst="rect">
            <a:avLst/>
          </a:prstGeom>
          <a:noFill/>
        </p:spPr>
        <p:txBody>
          <a:bodyPr wrap="square" rtlCol="0">
            <a:spAutoFit/>
          </a:bodyPr>
          <a:lstStyle/>
          <a:p>
            <a:r>
              <a:rPr lang="en-US" sz="2400" dirty="0">
                <a:latin typeface="+mj-lt"/>
              </a:rPr>
              <a:t>Here we have assumed that the generalized coordinates </a:t>
            </a:r>
          </a:p>
          <a:p>
            <a:r>
              <a:rPr lang="en-US" sz="2400" dirty="0">
                <a:latin typeface="+mj-lt"/>
              </a:rPr>
              <a:t> </a:t>
            </a:r>
            <a:r>
              <a:rPr lang="en-US" sz="2400" i="1" dirty="0" err="1">
                <a:latin typeface="+mj-lt"/>
              </a:rPr>
              <a:t>q</a:t>
            </a:r>
            <a:r>
              <a:rPr lang="en-US" sz="2400" i="1" baseline="-25000" dirty="0" err="1">
                <a:latin typeface="Symbol" pitchFamily="18" charset="2"/>
              </a:rPr>
              <a:t>s</a:t>
            </a:r>
            <a:r>
              <a:rPr lang="en-US" sz="2400" dirty="0">
                <a:latin typeface="+mj-lt"/>
              </a:rPr>
              <a:t>    are independent.   Now consider the possibility that the coordinates are related through constraint equations of the form:</a:t>
            </a:r>
          </a:p>
        </p:txBody>
      </p:sp>
      <p:graphicFrame>
        <p:nvGraphicFramePr>
          <p:cNvPr id="8" name="Object 7"/>
          <p:cNvGraphicFramePr>
            <a:graphicFrameLocks noChangeAspect="1"/>
          </p:cNvGraphicFramePr>
          <p:nvPr>
            <p:extLst>
              <p:ext uri="{D42A27DB-BD31-4B8C-83A1-F6EECF244321}">
                <p14:modId xmlns:p14="http://schemas.microsoft.com/office/powerpoint/2010/main" val="968165439"/>
              </p:ext>
            </p:extLst>
          </p:nvPr>
        </p:nvGraphicFramePr>
        <p:xfrm>
          <a:off x="581024" y="4213225"/>
          <a:ext cx="8105776" cy="1806575"/>
        </p:xfrm>
        <a:graphic>
          <a:graphicData uri="http://schemas.openxmlformats.org/presentationml/2006/ole">
            <mc:AlternateContent xmlns:mc="http://schemas.openxmlformats.org/markup-compatibility/2006">
              <mc:Choice xmlns:v="urn:schemas-microsoft-com:vml" Requires="v">
                <p:oleObj spid="_x0000_s1047" name="数式" r:id="rId6" imgW="4190760" imgH="939600" progId="Equation.3">
                  <p:embed/>
                </p:oleObj>
              </mc:Choice>
              <mc:Fallback>
                <p:oleObj name="数式" r:id="rId6" imgW="4190760" imgH="939600" progId="Equation.3">
                  <p:embed/>
                  <p:pic>
                    <p:nvPicPr>
                      <p:cNvPr id="8" name="Object 7"/>
                      <p:cNvPicPr>
                        <a:picLocks noChangeAspect="1" noChangeArrowheads="1"/>
                      </p:cNvPicPr>
                      <p:nvPr/>
                    </p:nvPicPr>
                    <p:blipFill>
                      <a:blip r:embed="rId7"/>
                      <a:srcRect/>
                      <a:stretch>
                        <a:fillRect/>
                      </a:stretch>
                    </p:blipFill>
                    <p:spPr bwMode="auto">
                      <a:xfrm>
                        <a:off x="581024" y="4213225"/>
                        <a:ext cx="8105776" cy="180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Down Arrow 8"/>
          <p:cNvSpPr/>
          <p:nvPr/>
        </p:nvSpPr>
        <p:spPr>
          <a:xfrm>
            <a:off x="7467600" y="4876800"/>
            <a:ext cx="1524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934200" y="4038600"/>
            <a:ext cx="1600200" cy="830997"/>
          </a:xfrm>
          <a:prstGeom prst="rect">
            <a:avLst/>
          </a:prstGeom>
          <a:noFill/>
        </p:spPr>
        <p:txBody>
          <a:bodyPr wrap="square" rtlCol="0">
            <a:spAutoFit/>
          </a:bodyPr>
          <a:lstStyle/>
          <a:p>
            <a:r>
              <a:rPr lang="en-US" sz="2400" dirty="0">
                <a:latin typeface="+mj-lt"/>
              </a:rPr>
              <a:t>Lagrange</a:t>
            </a:r>
          </a:p>
          <a:p>
            <a:r>
              <a:rPr lang="en-US" sz="2400" dirty="0">
                <a:latin typeface="+mj-lt"/>
              </a:rPr>
              <a:t>multipliers</a:t>
            </a:r>
          </a:p>
        </p:txBody>
      </p:sp>
      <p:sp>
        <p:nvSpPr>
          <p:cNvPr id="11" name="TextBox 10">
            <a:extLst>
              <a:ext uri="{FF2B5EF4-FFF2-40B4-BE49-F238E27FC236}">
                <a16:creationId xmlns:a16="http://schemas.microsoft.com/office/drawing/2014/main" id="{3AE7B958-7D1D-40B1-88A0-CF42EA843EFB}"/>
              </a:ext>
            </a:extLst>
          </p:cNvPr>
          <p:cNvSpPr txBox="1"/>
          <p:nvPr/>
        </p:nvSpPr>
        <p:spPr>
          <a:xfrm>
            <a:off x="228600" y="152400"/>
            <a:ext cx="8534400" cy="461665"/>
          </a:xfrm>
          <a:prstGeom prst="rect">
            <a:avLst/>
          </a:prstGeom>
          <a:noFill/>
        </p:spPr>
        <p:txBody>
          <a:bodyPr wrap="square" rtlCol="0">
            <a:spAutoFit/>
          </a:bodyPr>
          <a:lstStyle/>
          <a:p>
            <a:r>
              <a:rPr lang="en-US" sz="2400" dirty="0">
                <a:latin typeface="+mj-lt"/>
              </a:rPr>
              <a:t>Now consider formulation of motion with constraints --</a:t>
            </a:r>
          </a:p>
        </p:txBody>
      </p:sp>
    </p:spTree>
    <p:extLst>
      <p:ext uri="{BB962C8B-B14F-4D97-AF65-F5344CB8AC3E}">
        <p14:creationId xmlns:p14="http://schemas.microsoft.com/office/powerpoint/2010/main" val="2578672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685800" y="381000"/>
            <a:ext cx="7924800" cy="461665"/>
          </a:xfrm>
          <a:prstGeom prst="rect">
            <a:avLst/>
          </a:prstGeom>
          <a:noFill/>
        </p:spPr>
        <p:txBody>
          <a:bodyPr wrap="square" rtlCol="0">
            <a:spAutoFit/>
          </a:bodyPr>
          <a:lstStyle/>
          <a:p>
            <a:r>
              <a:rPr lang="en-US" sz="2400" dirty="0">
                <a:latin typeface="+mj-lt"/>
              </a:rPr>
              <a:t>Simple example:</a:t>
            </a:r>
          </a:p>
        </p:txBody>
      </p:sp>
      <p:grpSp>
        <p:nvGrpSpPr>
          <p:cNvPr id="9" name="Group 8"/>
          <p:cNvGrpSpPr/>
          <p:nvPr/>
        </p:nvGrpSpPr>
        <p:grpSpPr>
          <a:xfrm>
            <a:off x="990600" y="1143000"/>
            <a:ext cx="4876800" cy="2171701"/>
            <a:chOff x="990600" y="2209799"/>
            <a:chExt cx="4876800" cy="2171701"/>
          </a:xfrm>
        </p:grpSpPr>
        <p:sp>
          <p:nvSpPr>
            <p:cNvPr id="7" name="Right Triangle 6"/>
            <p:cNvSpPr/>
            <p:nvPr/>
          </p:nvSpPr>
          <p:spPr>
            <a:xfrm>
              <a:off x="990600" y="2476500"/>
              <a:ext cx="4876800" cy="1905000"/>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1320000">
              <a:off x="1203235" y="2209799"/>
              <a:ext cx="1066800" cy="533400"/>
            </a:xfrm>
            <a:prstGeom prst="rect">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ight Triangle 10"/>
          <p:cNvSpPr/>
          <p:nvPr/>
        </p:nvSpPr>
        <p:spPr>
          <a:xfrm>
            <a:off x="1033377" y="4419600"/>
            <a:ext cx="4876800" cy="1905000"/>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1320000">
            <a:off x="1203235" y="4163004"/>
            <a:ext cx="1066800" cy="533400"/>
          </a:xfrm>
          <a:prstGeom prst="rect">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p:nvPr/>
        </p:nvCxnSpPr>
        <p:spPr>
          <a:xfrm>
            <a:off x="1736635" y="1409701"/>
            <a:ext cx="1235165" cy="447095"/>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971800" y="1633248"/>
            <a:ext cx="457200" cy="461665"/>
          </a:xfrm>
          <a:prstGeom prst="rect">
            <a:avLst/>
          </a:prstGeom>
          <a:noFill/>
        </p:spPr>
        <p:txBody>
          <a:bodyPr wrap="square" rtlCol="0">
            <a:spAutoFit/>
          </a:bodyPr>
          <a:lstStyle/>
          <a:p>
            <a:r>
              <a:rPr lang="en-US" sz="2400" dirty="0">
                <a:latin typeface="+mj-lt"/>
              </a:rPr>
              <a:t>u</a:t>
            </a:r>
          </a:p>
        </p:txBody>
      </p:sp>
      <p:cxnSp>
        <p:nvCxnSpPr>
          <p:cNvPr id="16" name="Straight Arrow Connector 15"/>
          <p:cNvCxnSpPr/>
          <p:nvPr/>
        </p:nvCxnSpPr>
        <p:spPr>
          <a:xfrm flipV="1">
            <a:off x="1676400" y="3380796"/>
            <a:ext cx="0" cy="1038804"/>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676400" y="4419600"/>
            <a:ext cx="1371600" cy="0"/>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124200" y="4186535"/>
            <a:ext cx="457200" cy="461665"/>
          </a:xfrm>
          <a:prstGeom prst="rect">
            <a:avLst/>
          </a:prstGeom>
          <a:noFill/>
        </p:spPr>
        <p:txBody>
          <a:bodyPr wrap="square" rtlCol="0">
            <a:spAutoFit/>
          </a:bodyPr>
          <a:lstStyle/>
          <a:p>
            <a:r>
              <a:rPr lang="en-US" sz="2400" dirty="0">
                <a:latin typeface="+mj-lt"/>
              </a:rPr>
              <a:t>x</a:t>
            </a:r>
          </a:p>
        </p:txBody>
      </p:sp>
      <p:sp>
        <p:nvSpPr>
          <p:cNvPr id="22" name="TextBox 21"/>
          <p:cNvSpPr txBox="1"/>
          <p:nvPr/>
        </p:nvSpPr>
        <p:spPr>
          <a:xfrm>
            <a:off x="1752600" y="3348335"/>
            <a:ext cx="457200" cy="461665"/>
          </a:xfrm>
          <a:prstGeom prst="rect">
            <a:avLst/>
          </a:prstGeom>
          <a:noFill/>
        </p:spPr>
        <p:txBody>
          <a:bodyPr wrap="square" rtlCol="0">
            <a:spAutoFit/>
          </a:bodyPr>
          <a:lstStyle/>
          <a:p>
            <a:r>
              <a:rPr lang="en-US" sz="2400" dirty="0">
                <a:latin typeface="+mj-lt"/>
              </a:rPr>
              <a:t>y</a:t>
            </a:r>
          </a:p>
        </p:txBody>
      </p:sp>
      <p:sp>
        <p:nvSpPr>
          <p:cNvPr id="23" name="TextBox 22"/>
          <p:cNvSpPr txBox="1"/>
          <p:nvPr/>
        </p:nvSpPr>
        <p:spPr>
          <a:xfrm>
            <a:off x="4343400" y="2819400"/>
            <a:ext cx="457200" cy="461665"/>
          </a:xfrm>
          <a:prstGeom prst="rect">
            <a:avLst/>
          </a:prstGeom>
          <a:noFill/>
        </p:spPr>
        <p:txBody>
          <a:bodyPr wrap="square" rtlCol="0">
            <a:spAutoFit/>
          </a:bodyPr>
          <a:lstStyle/>
          <a:p>
            <a:r>
              <a:rPr lang="en-US" sz="2400" dirty="0">
                <a:latin typeface="Symbol" pitchFamily="18" charset="2"/>
              </a:rPr>
              <a:t>q</a:t>
            </a:r>
          </a:p>
        </p:txBody>
      </p:sp>
      <p:sp>
        <p:nvSpPr>
          <p:cNvPr id="24" name="TextBox 23"/>
          <p:cNvSpPr txBox="1"/>
          <p:nvPr/>
        </p:nvSpPr>
        <p:spPr>
          <a:xfrm>
            <a:off x="4267200" y="5867400"/>
            <a:ext cx="457200" cy="461665"/>
          </a:xfrm>
          <a:prstGeom prst="rect">
            <a:avLst/>
          </a:prstGeom>
          <a:noFill/>
        </p:spPr>
        <p:txBody>
          <a:bodyPr wrap="square" rtlCol="0">
            <a:spAutoFit/>
          </a:bodyPr>
          <a:lstStyle/>
          <a:p>
            <a:r>
              <a:rPr lang="en-US" sz="2400" dirty="0">
                <a:latin typeface="Symbol" pitchFamily="18" charset="2"/>
              </a:rPr>
              <a:t>q</a:t>
            </a:r>
          </a:p>
        </p:txBody>
      </p:sp>
      <p:graphicFrame>
        <p:nvGraphicFramePr>
          <p:cNvPr id="25" name="Object 24"/>
          <p:cNvGraphicFramePr>
            <a:graphicFrameLocks noChangeAspect="1"/>
          </p:cNvGraphicFramePr>
          <p:nvPr>
            <p:extLst>
              <p:ext uri="{D42A27DB-BD31-4B8C-83A1-F6EECF244321}">
                <p14:modId xmlns:p14="http://schemas.microsoft.com/office/powerpoint/2010/main" val="2024715952"/>
              </p:ext>
            </p:extLst>
          </p:nvPr>
        </p:nvGraphicFramePr>
        <p:xfrm>
          <a:off x="4784725" y="1393825"/>
          <a:ext cx="3830638" cy="463550"/>
        </p:xfrm>
        <a:graphic>
          <a:graphicData uri="http://schemas.openxmlformats.org/presentationml/2006/ole">
            <mc:AlternateContent xmlns:mc="http://schemas.openxmlformats.org/markup-compatibility/2006">
              <mc:Choice xmlns:v="urn:schemas-microsoft-com:vml" Requires="v">
                <p:oleObj spid="_x0000_s107551" name="数式" r:id="rId4" imgW="1981080" imgH="241200" progId="Equation.3">
                  <p:embed/>
                </p:oleObj>
              </mc:Choice>
              <mc:Fallback>
                <p:oleObj name="数式" r:id="rId4" imgW="1981080" imgH="241200" progId="Equation.3">
                  <p:embed/>
                  <p:pic>
                    <p:nvPicPr>
                      <p:cNvPr id="25" name="Object 24"/>
                      <p:cNvPicPr>
                        <a:picLocks noChangeAspect="1" noChangeArrowheads="1"/>
                      </p:cNvPicPr>
                      <p:nvPr/>
                    </p:nvPicPr>
                    <p:blipFill>
                      <a:blip r:embed="rId5"/>
                      <a:srcRect/>
                      <a:stretch>
                        <a:fillRect/>
                      </a:stretch>
                    </p:blipFill>
                    <p:spPr bwMode="auto">
                      <a:xfrm>
                        <a:off x="4784725" y="1393825"/>
                        <a:ext cx="38306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1421921941"/>
              </p:ext>
            </p:extLst>
          </p:nvPr>
        </p:nvGraphicFramePr>
        <p:xfrm>
          <a:off x="4852988" y="4052888"/>
          <a:ext cx="3879850" cy="879475"/>
        </p:xfrm>
        <a:graphic>
          <a:graphicData uri="http://schemas.openxmlformats.org/presentationml/2006/ole">
            <mc:AlternateContent xmlns:mc="http://schemas.openxmlformats.org/markup-compatibility/2006">
              <mc:Choice xmlns:v="urn:schemas-microsoft-com:vml" Requires="v">
                <p:oleObj spid="_x0000_s107552" name="数式" r:id="rId6" imgW="2006280" imgH="457200" progId="Equation.3">
                  <p:embed/>
                </p:oleObj>
              </mc:Choice>
              <mc:Fallback>
                <p:oleObj name="数式" r:id="rId6" imgW="2006280" imgH="457200" progId="Equation.3">
                  <p:embed/>
                  <p:pic>
                    <p:nvPicPr>
                      <p:cNvPr id="26" name="Object 25"/>
                      <p:cNvPicPr>
                        <a:picLocks noChangeAspect="1" noChangeArrowheads="1"/>
                      </p:cNvPicPr>
                      <p:nvPr/>
                    </p:nvPicPr>
                    <p:blipFill>
                      <a:blip r:embed="rId7"/>
                      <a:srcRect/>
                      <a:stretch>
                        <a:fillRect/>
                      </a:stretch>
                    </p:blipFill>
                    <p:spPr bwMode="auto">
                      <a:xfrm>
                        <a:off x="4852988" y="4052888"/>
                        <a:ext cx="3879850"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83695814"/>
              </p:ext>
            </p:extLst>
          </p:nvPr>
        </p:nvGraphicFramePr>
        <p:xfrm>
          <a:off x="3680996" y="4995157"/>
          <a:ext cx="5051842" cy="459258"/>
        </p:xfrm>
        <a:graphic>
          <a:graphicData uri="http://schemas.openxmlformats.org/presentationml/2006/ole">
            <mc:AlternateContent xmlns:mc="http://schemas.openxmlformats.org/markup-compatibility/2006">
              <mc:Choice xmlns:v="urn:schemas-microsoft-com:vml" Requires="v">
                <p:oleObj spid="_x0000_s107553" name="Equation" r:id="rId8" imgW="2933640" imgH="266400" progId="Equation.DSMT4">
                  <p:embed/>
                </p:oleObj>
              </mc:Choice>
              <mc:Fallback>
                <p:oleObj name="Equation" r:id="rId8" imgW="2933640" imgH="266400" progId="Equation.DSMT4">
                  <p:embed/>
                  <p:pic>
                    <p:nvPicPr>
                      <p:cNvPr id="6" name="Object 5"/>
                      <p:cNvPicPr/>
                      <p:nvPr/>
                    </p:nvPicPr>
                    <p:blipFill>
                      <a:blip r:embed="rId9"/>
                      <a:stretch>
                        <a:fillRect/>
                      </a:stretch>
                    </p:blipFill>
                    <p:spPr>
                      <a:xfrm>
                        <a:off x="3680996" y="4995157"/>
                        <a:ext cx="5051842" cy="459258"/>
                      </a:xfrm>
                      <a:prstGeom prst="rect">
                        <a:avLst/>
                      </a:prstGeom>
                    </p:spPr>
                  </p:pic>
                </p:oleObj>
              </mc:Fallback>
            </mc:AlternateContent>
          </a:graphicData>
        </a:graphic>
      </p:graphicFrame>
    </p:spTree>
    <p:extLst>
      <p:ext uri="{BB962C8B-B14F-4D97-AF65-F5344CB8AC3E}">
        <p14:creationId xmlns:p14="http://schemas.microsoft.com/office/powerpoint/2010/main" val="4226829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90600" y="5943600"/>
            <a:ext cx="37338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871116" y="1295400"/>
            <a:ext cx="1825084" cy="56197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84326730"/>
              </p:ext>
            </p:extLst>
          </p:nvPr>
        </p:nvGraphicFramePr>
        <p:xfrm>
          <a:off x="762000" y="240452"/>
          <a:ext cx="6865058" cy="1664548"/>
        </p:xfrm>
        <a:graphic>
          <a:graphicData uri="http://schemas.openxmlformats.org/presentationml/2006/ole">
            <mc:AlternateContent xmlns:mc="http://schemas.openxmlformats.org/markup-compatibility/2006">
              <mc:Choice xmlns:v="urn:schemas-microsoft-com:vml" Requires="v">
                <p:oleObj spid="_x0000_s108565" name="Equation" r:id="rId4" imgW="5257800" imgH="1282680" progId="Equation.DSMT4">
                  <p:embed/>
                </p:oleObj>
              </mc:Choice>
              <mc:Fallback>
                <p:oleObj name="Equation" r:id="rId4" imgW="5257800" imgH="1282680" progId="Equation.DSMT4">
                  <p:embed/>
                  <p:pic>
                    <p:nvPicPr>
                      <p:cNvPr id="5" name="Object 4"/>
                      <p:cNvPicPr>
                        <a:picLocks noChangeAspect="1" noChangeArrowheads="1"/>
                      </p:cNvPicPr>
                      <p:nvPr/>
                    </p:nvPicPr>
                    <p:blipFill>
                      <a:blip r:embed="rId5"/>
                      <a:srcRect/>
                      <a:stretch>
                        <a:fillRect/>
                      </a:stretch>
                    </p:blipFill>
                    <p:spPr bwMode="auto">
                      <a:xfrm>
                        <a:off x="762000" y="240452"/>
                        <a:ext cx="6865058" cy="1664548"/>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733411187"/>
              </p:ext>
            </p:extLst>
          </p:nvPr>
        </p:nvGraphicFramePr>
        <p:xfrm>
          <a:off x="803275" y="1981200"/>
          <a:ext cx="5040313" cy="4448175"/>
        </p:xfrm>
        <a:graphic>
          <a:graphicData uri="http://schemas.openxmlformats.org/presentationml/2006/ole">
            <mc:AlternateContent xmlns:mc="http://schemas.openxmlformats.org/markup-compatibility/2006">
              <mc:Choice xmlns:v="urn:schemas-microsoft-com:vml" Requires="v">
                <p:oleObj spid="_x0000_s108566" name="Equation" r:id="rId6" imgW="3848040" imgH="3416040" progId="Equation.DSMT4">
                  <p:embed/>
                </p:oleObj>
              </mc:Choice>
              <mc:Fallback>
                <p:oleObj name="Equation" r:id="rId6" imgW="3848040" imgH="3416040" progId="Equation.DSMT4">
                  <p:embed/>
                  <p:pic>
                    <p:nvPicPr>
                      <p:cNvPr id="6" name="Object 5"/>
                      <p:cNvPicPr>
                        <a:picLocks noChangeAspect="1" noChangeArrowheads="1"/>
                      </p:cNvPicPr>
                      <p:nvPr/>
                    </p:nvPicPr>
                    <p:blipFill>
                      <a:blip r:embed="rId7"/>
                      <a:srcRect/>
                      <a:stretch>
                        <a:fillRect/>
                      </a:stretch>
                    </p:blipFill>
                    <p:spPr bwMode="auto">
                      <a:xfrm>
                        <a:off x="803275" y="1981200"/>
                        <a:ext cx="5040313" cy="4448175"/>
                      </a:xfrm>
                      <a:prstGeom prst="rect">
                        <a:avLst/>
                      </a:prstGeom>
                      <a:noFill/>
                      <a:ln>
                        <a:noFill/>
                      </a:ln>
                    </p:spPr>
                  </p:pic>
                </p:oleObj>
              </mc:Fallback>
            </mc:AlternateContent>
          </a:graphicData>
        </a:graphic>
      </p:graphicFrame>
      <p:sp>
        <p:nvSpPr>
          <p:cNvPr id="7" name="Left Arrow 6"/>
          <p:cNvSpPr/>
          <p:nvPr/>
        </p:nvSpPr>
        <p:spPr>
          <a:xfrm>
            <a:off x="2895600" y="5562600"/>
            <a:ext cx="2876550" cy="381000"/>
          </a:xfrm>
          <a:prstGeom prst="leftArrow">
            <a:avLst>
              <a:gd name="adj1" fmla="val 42683"/>
              <a:gd name="adj2" fmla="val 50000"/>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871116" y="5280878"/>
            <a:ext cx="2815683" cy="830997"/>
          </a:xfrm>
          <a:prstGeom prst="rect">
            <a:avLst/>
          </a:prstGeom>
          <a:noFill/>
        </p:spPr>
        <p:txBody>
          <a:bodyPr wrap="square" rtlCol="0">
            <a:spAutoFit/>
          </a:bodyPr>
          <a:lstStyle/>
          <a:p>
            <a:r>
              <a:rPr lang="en-US" sz="2400" dirty="0">
                <a:latin typeface="+mj-lt"/>
              </a:rPr>
              <a:t>Force of constraint;</a:t>
            </a:r>
          </a:p>
          <a:p>
            <a:r>
              <a:rPr lang="en-US" sz="2400" dirty="0">
                <a:latin typeface="+mj-lt"/>
              </a:rPr>
              <a:t>normal to incline</a:t>
            </a:r>
          </a:p>
        </p:txBody>
      </p:sp>
      <p:sp>
        <p:nvSpPr>
          <p:cNvPr id="11" name="TextBox 10">
            <a:extLst>
              <a:ext uri="{FF2B5EF4-FFF2-40B4-BE49-F238E27FC236}">
                <a16:creationId xmlns:a16="http://schemas.microsoft.com/office/drawing/2014/main" id="{34A60C70-7035-48C3-BC8D-85552FED0D55}"/>
              </a:ext>
            </a:extLst>
          </p:cNvPr>
          <p:cNvSpPr txBox="1"/>
          <p:nvPr/>
        </p:nvSpPr>
        <p:spPr>
          <a:xfrm>
            <a:off x="5871116" y="2330181"/>
            <a:ext cx="3352800" cy="1938992"/>
          </a:xfrm>
          <a:prstGeom prst="rect">
            <a:avLst/>
          </a:prstGeom>
          <a:noFill/>
        </p:spPr>
        <p:txBody>
          <a:bodyPr wrap="square" rtlCol="0">
            <a:spAutoFit/>
          </a:bodyPr>
          <a:lstStyle/>
          <a:p>
            <a:r>
              <a:rPr lang="en-US" sz="2400" dirty="0">
                <a:latin typeface="+mj-lt"/>
              </a:rPr>
              <a:t>Which method would you use to solve the problem?</a:t>
            </a:r>
          </a:p>
          <a:p>
            <a:pPr lvl="1"/>
            <a:r>
              <a:rPr lang="en-US" sz="2400" dirty="0">
                <a:latin typeface="+mj-lt"/>
              </a:rPr>
              <a:t>Case 1</a:t>
            </a:r>
          </a:p>
          <a:p>
            <a:pPr lvl="1"/>
            <a:r>
              <a:rPr lang="en-US" sz="2400" dirty="0">
                <a:latin typeface="+mj-lt"/>
              </a:rPr>
              <a:t>Case 2</a:t>
            </a:r>
          </a:p>
        </p:txBody>
      </p:sp>
    </p:spTree>
    <p:extLst>
      <p:ext uri="{BB962C8B-B14F-4D97-AF65-F5344CB8AC3E}">
        <p14:creationId xmlns:p14="http://schemas.microsoft.com/office/powerpoint/2010/main" val="1268706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762000" y="457200"/>
            <a:ext cx="6172200" cy="461665"/>
          </a:xfrm>
          <a:prstGeom prst="rect">
            <a:avLst/>
          </a:prstGeom>
          <a:noFill/>
        </p:spPr>
        <p:txBody>
          <a:bodyPr wrap="square" rtlCol="0">
            <a:spAutoFit/>
          </a:bodyPr>
          <a:lstStyle/>
          <a:p>
            <a:r>
              <a:rPr lang="en-US" sz="2400" dirty="0">
                <a:latin typeface="+mj-lt"/>
              </a:rPr>
              <a:t>Rational for Lagrange multipliers</a:t>
            </a:r>
          </a:p>
        </p:txBody>
      </p:sp>
      <p:graphicFrame>
        <p:nvGraphicFramePr>
          <p:cNvPr id="6" name="Object 5"/>
          <p:cNvGraphicFramePr>
            <a:graphicFrameLocks noChangeAspect="1"/>
          </p:cNvGraphicFramePr>
          <p:nvPr>
            <p:extLst>
              <p:ext uri="{D42A27DB-BD31-4B8C-83A1-F6EECF244321}">
                <p14:modId xmlns:p14="http://schemas.microsoft.com/office/powerpoint/2010/main" val="900769758"/>
              </p:ext>
            </p:extLst>
          </p:nvPr>
        </p:nvGraphicFramePr>
        <p:xfrm>
          <a:off x="1195388" y="1066800"/>
          <a:ext cx="4594225" cy="2441575"/>
        </p:xfrm>
        <a:graphic>
          <a:graphicData uri="http://schemas.openxmlformats.org/presentationml/2006/ole">
            <mc:AlternateContent xmlns:mc="http://schemas.openxmlformats.org/markup-compatibility/2006">
              <mc:Choice xmlns:v="urn:schemas-microsoft-com:vml" Requires="v">
                <p:oleObj spid="_x0000_s109589" name="Equation" r:id="rId4" imgW="2374560" imgH="1269720" progId="Equation.DSMT4">
                  <p:embed/>
                </p:oleObj>
              </mc:Choice>
              <mc:Fallback>
                <p:oleObj name="Equation" r:id="rId4" imgW="2374560" imgH="1269720" progId="Equation.DSMT4">
                  <p:embed/>
                  <p:pic>
                    <p:nvPicPr>
                      <p:cNvPr id="6" name="Object 5"/>
                      <p:cNvPicPr>
                        <a:picLocks noChangeAspect="1" noChangeArrowheads="1"/>
                      </p:cNvPicPr>
                      <p:nvPr/>
                    </p:nvPicPr>
                    <p:blipFill>
                      <a:blip r:embed="rId5"/>
                      <a:srcRect/>
                      <a:stretch>
                        <a:fillRect/>
                      </a:stretch>
                    </p:blipFill>
                    <p:spPr bwMode="auto">
                      <a:xfrm>
                        <a:off x="1195388" y="1066800"/>
                        <a:ext cx="4594225" cy="244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79790706"/>
              </p:ext>
            </p:extLst>
          </p:nvPr>
        </p:nvGraphicFramePr>
        <p:xfrm>
          <a:off x="990600" y="3429000"/>
          <a:ext cx="6265862" cy="3200400"/>
        </p:xfrm>
        <a:graphic>
          <a:graphicData uri="http://schemas.openxmlformats.org/presentationml/2006/ole">
            <mc:AlternateContent xmlns:mc="http://schemas.openxmlformats.org/markup-compatibility/2006">
              <mc:Choice xmlns:v="urn:schemas-microsoft-com:vml" Requires="v">
                <p:oleObj spid="_x0000_s109590" name="Equation" r:id="rId6" imgW="3238200" imgH="1663560" progId="Equation.DSMT4">
                  <p:embed/>
                </p:oleObj>
              </mc:Choice>
              <mc:Fallback>
                <p:oleObj name="Equation" r:id="rId6" imgW="3238200" imgH="1663560" progId="Equation.DSMT4">
                  <p:embed/>
                  <p:pic>
                    <p:nvPicPr>
                      <p:cNvPr id="7" name="Object 6"/>
                      <p:cNvPicPr>
                        <a:picLocks noChangeAspect="1" noChangeArrowheads="1"/>
                      </p:cNvPicPr>
                      <p:nvPr/>
                    </p:nvPicPr>
                    <p:blipFill>
                      <a:blip r:embed="rId7"/>
                      <a:srcRect/>
                      <a:stretch>
                        <a:fillRect/>
                      </a:stretch>
                    </p:blipFill>
                    <p:spPr bwMode="auto">
                      <a:xfrm>
                        <a:off x="990600" y="3429000"/>
                        <a:ext cx="6265862"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886866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00347622"/>
              </p:ext>
            </p:extLst>
          </p:nvPr>
        </p:nvGraphicFramePr>
        <p:xfrm>
          <a:off x="457200" y="1143000"/>
          <a:ext cx="8105775" cy="1806575"/>
        </p:xfrm>
        <a:graphic>
          <a:graphicData uri="http://schemas.openxmlformats.org/presentationml/2006/ole">
            <mc:AlternateContent xmlns:mc="http://schemas.openxmlformats.org/markup-compatibility/2006">
              <mc:Choice xmlns:v="urn:schemas-microsoft-com:vml" Requires="v">
                <p:oleObj spid="_x0000_s110613" name="数式" r:id="rId4" imgW="4190760" imgH="939600" progId="Equation.3">
                  <p:embed/>
                </p:oleObj>
              </mc:Choice>
              <mc:Fallback>
                <p:oleObj name="数式" r:id="rId4" imgW="4190760" imgH="939600" progId="Equation.3">
                  <p:embed/>
                  <p:pic>
                    <p:nvPicPr>
                      <p:cNvPr id="5"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143000"/>
                        <a:ext cx="8105775" cy="180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81000" y="304800"/>
            <a:ext cx="7848600" cy="461665"/>
          </a:xfrm>
          <a:prstGeom prst="rect">
            <a:avLst/>
          </a:prstGeom>
          <a:noFill/>
        </p:spPr>
        <p:txBody>
          <a:bodyPr wrap="square" rtlCol="0">
            <a:spAutoFit/>
          </a:bodyPr>
          <a:lstStyle/>
          <a:p>
            <a:r>
              <a:rPr lang="en-US" sz="2400" dirty="0">
                <a:latin typeface="+mj-lt"/>
              </a:rPr>
              <a:t>Euler-Lagrange equations with constraints:</a:t>
            </a:r>
          </a:p>
        </p:txBody>
      </p:sp>
      <p:sp>
        <p:nvSpPr>
          <p:cNvPr id="7" name="TextBox 6"/>
          <p:cNvSpPr txBox="1"/>
          <p:nvPr/>
        </p:nvSpPr>
        <p:spPr>
          <a:xfrm>
            <a:off x="361604" y="3384357"/>
            <a:ext cx="8534400" cy="461665"/>
          </a:xfrm>
          <a:prstGeom prst="rect">
            <a:avLst/>
          </a:prstGeom>
          <a:noFill/>
        </p:spPr>
        <p:txBody>
          <a:bodyPr wrap="square" rtlCol="0">
            <a:spAutoFit/>
          </a:bodyPr>
          <a:lstStyle/>
          <a:p>
            <a:r>
              <a:rPr lang="en-US" sz="2400" dirty="0">
                <a:latin typeface="+mj-lt"/>
              </a:rPr>
              <a:t>Example:</a:t>
            </a:r>
          </a:p>
        </p:txBody>
      </p:sp>
      <p:grpSp>
        <p:nvGrpSpPr>
          <p:cNvPr id="18" name="Group 17"/>
          <p:cNvGrpSpPr/>
          <p:nvPr/>
        </p:nvGrpSpPr>
        <p:grpSpPr>
          <a:xfrm>
            <a:off x="1219200" y="4038600"/>
            <a:ext cx="2209800" cy="2133600"/>
            <a:chOff x="1219200" y="4038600"/>
            <a:chExt cx="2209800" cy="2133600"/>
          </a:xfrm>
        </p:grpSpPr>
        <p:cxnSp>
          <p:nvCxnSpPr>
            <p:cNvPr id="9" name="Straight Connector 8"/>
            <p:cNvCxnSpPr/>
            <p:nvPr/>
          </p:nvCxnSpPr>
          <p:spPr>
            <a:xfrm>
              <a:off x="1219200" y="4038600"/>
              <a:ext cx="0" cy="213360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219200" y="4038600"/>
              <a:ext cx="1066800" cy="1371600"/>
            </a:xfrm>
            <a:prstGeom prst="line">
              <a:avLst/>
            </a:prstGeom>
            <a:ln w="635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2133600" y="5257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219200" y="4419600"/>
              <a:ext cx="1219200" cy="461665"/>
            </a:xfrm>
            <a:prstGeom prst="rect">
              <a:avLst/>
            </a:prstGeom>
            <a:noFill/>
          </p:spPr>
          <p:txBody>
            <a:bodyPr wrap="square" rtlCol="0">
              <a:spAutoFit/>
            </a:bodyPr>
            <a:lstStyle/>
            <a:p>
              <a:r>
                <a:rPr lang="en-US" sz="2400" dirty="0">
                  <a:latin typeface="Symbol" pitchFamily="18" charset="2"/>
                </a:rPr>
                <a:t>q</a:t>
              </a:r>
            </a:p>
          </p:txBody>
        </p:sp>
        <p:sp>
          <p:nvSpPr>
            <p:cNvPr id="14" name="TextBox 13"/>
            <p:cNvSpPr txBox="1"/>
            <p:nvPr/>
          </p:nvSpPr>
          <p:spPr>
            <a:xfrm>
              <a:off x="1770153" y="4233640"/>
              <a:ext cx="287258" cy="461665"/>
            </a:xfrm>
            <a:prstGeom prst="rect">
              <a:avLst/>
            </a:prstGeom>
            <a:noFill/>
          </p:spPr>
          <p:txBody>
            <a:bodyPr wrap="none" rtlCol="0">
              <a:spAutoFit/>
            </a:bodyPr>
            <a:lstStyle/>
            <a:p>
              <a:r>
                <a:rPr lang="en-US" sz="2400" i="1" dirty="0">
                  <a:latin typeface="+mj-lt"/>
                </a:rPr>
                <a:t>r</a:t>
              </a:r>
            </a:p>
          </p:txBody>
        </p:sp>
        <p:cxnSp>
          <p:nvCxnSpPr>
            <p:cNvPr id="16" name="Straight Arrow Connector 15"/>
            <p:cNvCxnSpPr/>
            <p:nvPr/>
          </p:nvCxnSpPr>
          <p:spPr>
            <a:xfrm>
              <a:off x="2286000" y="5410200"/>
              <a:ext cx="0" cy="533400"/>
            </a:xfrm>
            <a:prstGeom prst="straightConnector1">
              <a:avLst/>
            </a:prstGeom>
            <a:ln w="25400">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590800" y="5562600"/>
              <a:ext cx="838200" cy="461665"/>
            </a:xfrm>
            <a:prstGeom prst="rect">
              <a:avLst/>
            </a:prstGeom>
            <a:noFill/>
          </p:spPr>
          <p:txBody>
            <a:bodyPr wrap="square" rtlCol="0">
              <a:spAutoFit/>
            </a:bodyPr>
            <a:lstStyle/>
            <a:p>
              <a:r>
                <a:rPr lang="en-US" sz="2400" dirty="0">
                  <a:latin typeface="+mj-lt"/>
                </a:rPr>
                <a:t>mg</a:t>
              </a:r>
            </a:p>
          </p:txBody>
        </p:sp>
      </p:grpSp>
      <p:graphicFrame>
        <p:nvGraphicFramePr>
          <p:cNvPr id="19" name="Object 18"/>
          <p:cNvGraphicFramePr>
            <a:graphicFrameLocks noChangeAspect="1"/>
          </p:cNvGraphicFramePr>
          <p:nvPr>
            <p:extLst>
              <p:ext uri="{D42A27DB-BD31-4B8C-83A1-F6EECF244321}">
                <p14:modId xmlns:p14="http://schemas.microsoft.com/office/powerpoint/2010/main" val="4110018127"/>
              </p:ext>
            </p:extLst>
          </p:nvPr>
        </p:nvGraphicFramePr>
        <p:xfrm>
          <a:off x="2895600" y="3838575"/>
          <a:ext cx="5230812" cy="1343025"/>
        </p:xfrm>
        <a:graphic>
          <a:graphicData uri="http://schemas.openxmlformats.org/presentationml/2006/ole">
            <mc:AlternateContent xmlns:mc="http://schemas.openxmlformats.org/markup-compatibility/2006">
              <mc:Choice xmlns:v="urn:schemas-microsoft-com:vml" Requires="v">
                <p:oleObj spid="_x0000_s110614" name="数式" r:id="rId6" imgW="2705040" imgH="698400" progId="Equation.3">
                  <p:embed/>
                </p:oleObj>
              </mc:Choice>
              <mc:Fallback>
                <p:oleObj name="数式" r:id="rId6" imgW="2705040" imgH="698400" progId="Equation.3">
                  <p:embed/>
                  <p:pic>
                    <p:nvPicPr>
                      <p:cNvPr id="19" name="Object 18"/>
                      <p:cNvPicPr>
                        <a:picLocks noChangeAspect="1" noChangeArrowheads="1"/>
                      </p:cNvPicPr>
                      <p:nvPr/>
                    </p:nvPicPr>
                    <p:blipFill>
                      <a:blip r:embed="rId7"/>
                      <a:srcRect/>
                      <a:stretch>
                        <a:fillRect/>
                      </a:stretch>
                    </p:blipFill>
                    <p:spPr bwMode="auto">
                      <a:xfrm>
                        <a:off x="2895600" y="3838575"/>
                        <a:ext cx="5230812"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98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609600" y="457200"/>
            <a:ext cx="6553200" cy="461665"/>
          </a:xfrm>
          <a:prstGeom prst="rect">
            <a:avLst/>
          </a:prstGeom>
          <a:noFill/>
        </p:spPr>
        <p:txBody>
          <a:bodyPr wrap="square" rtlCol="0">
            <a:spAutoFit/>
          </a:bodyPr>
          <a:lstStyle/>
          <a:p>
            <a:r>
              <a:rPr lang="en-US" sz="2400" dirty="0">
                <a:latin typeface="+mj-lt"/>
              </a:rPr>
              <a:t>Example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069247042"/>
              </p:ext>
            </p:extLst>
          </p:nvPr>
        </p:nvGraphicFramePr>
        <p:xfrm>
          <a:off x="1066800" y="1219200"/>
          <a:ext cx="5230813" cy="1343025"/>
        </p:xfrm>
        <a:graphic>
          <a:graphicData uri="http://schemas.openxmlformats.org/presentationml/2006/ole">
            <mc:AlternateContent xmlns:mc="http://schemas.openxmlformats.org/markup-compatibility/2006">
              <mc:Choice xmlns:v="urn:schemas-microsoft-com:vml" Requires="v">
                <p:oleObj spid="_x0000_s111637" name="数式" r:id="rId4" imgW="2705040" imgH="698400" progId="Equation.3">
                  <p:embed/>
                </p:oleObj>
              </mc:Choice>
              <mc:Fallback>
                <p:oleObj name="数式" r:id="rId4" imgW="2705040" imgH="698400" progId="Equation.3">
                  <p:embed/>
                  <p:pic>
                    <p:nvPicPr>
                      <p:cNvPr id="6"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1219200"/>
                        <a:ext cx="5230813"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799851421"/>
              </p:ext>
            </p:extLst>
          </p:nvPr>
        </p:nvGraphicFramePr>
        <p:xfrm>
          <a:off x="1430337" y="2541588"/>
          <a:ext cx="3827463" cy="3249612"/>
        </p:xfrm>
        <a:graphic>
          <a:graphicData uri="http://schemas.openxmlformats.org/presentationml/2006/ole">
            <mc:AlternateContent xmlns:mc="http://schemas.openxmlformats.org/markup-compatibility/2006">
              <mc:Choice xmlns:v="urn:schemas-microsoft-com:vml" Requires="v">
                <p:oleObj spid="_x0000_s111638" name="Equation" r:id="rId6" imgW="1981080" imgH="1688760" progId="Equation.DSMT4">
                  <p:embed/>
                </p:oleObj>
              </mc:Choice>
              <mc:Fallback>
                <p:oleObj name="Equation" r:id="rId6" imgW="1981080" imgH="1688760" progId="Equation.DSMT4">
                  <p:embed/>
                  <p:pic>
                    <p:nvPicPr>
                      <p:cNvPr id="7" name="Object 6"/>
                      <p:cNvPicPr>
                        <a:picLocks noChangeAspect="1" noChangeArrowheads="1"/>
                      </p:cNvPicPr>
                      <p:nvPr/>
                    </p:nvPicPr>
                    <p:blipFill>
                      <a:blip r:embed="rId7"/>
                      <a:srcRect/>
                      <a:stretch>
                        <a:fillRect/>
                      </a:stretch>
                    </p:blipFill>
                    <p:spPr bwMode="auto">
                      <a:xfrm>
                        <a:off x="1430337" y="2541588"/>
                        <a:ext cx="3827463" cy="324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230078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pic>
        <p:nvPicPr>
          <p:cNvPr id="100354"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33334" t="52973" r="21512" b="15222"/>
          <a:stretch/>
        </p:blipFill>
        <p:spPr bwMode="auto">
          <a:xfrm>
            <a:off x="152400" y="762000"/>
            <a:ext cx="5785596" cy="3126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52400" y="346364"/>
            <a:ext cx="7772400" cy="461665"/>
          </a:xfrm>
          <a:prstGeom prst="rect">
            <a:avLst/>
          </a:prstGeom>
          <a:noFill/>
        </p:spPr>
        <p:txBody>
          <a:bodyPr wrap="square" rtlCol="0">
            <a:spAutoFit/>
          </a:bodyPr>
          <a:lstStyle/>
          <a:p>
            <a:r>
              <a:rPr lang="en-US" sz="2400" dirty="0">
                <a:latin typeface="+mj-lt"/>
              </a:rPr>
              <a:t>Another example:</a:t>
            </a:r>
          </a:p>
        </p:txBody>
      </p:sp>
      <p:graphicFrame>
        <p:nvGraphicFramePr>
          <p:cNvPr id="6" name="Object 5"/>
          <p:cNvGraphicFramePr>
            <a:graphicFrameLocks noChangeAspect="1"/>
          </p:cNvGraphicFramePr>
          <p:nvPr>
            <p:extLst>
              <p:ext uri="{D42A27DB-BD31-4B8C-83A1-F6EECF244321}">
                <p14:modId xmlns:p14="http://schemas.microsoft.com/office/powerpoint/2010/main" val="1088500939"/>
              </p:ext>
            </p:extLst>
          </p:nvPr>
        </p:nvGraphicFramePr>
        <p:xfrm>
          <a:off x="3200400" y="790575"/>
          <a:ext cx="5894387" cy="1343025"/>
        </p:xfrm>
        <a:graphic>
          <a:graphicData uri="http://schemas.openxmlformats.org/presentationml/2006/ole">
            <mc:AlternateContent xmlns:mc="http://schemas.openxmlformats.org/markup-compatibility/2006">
              <mc:Choice xmlns:v="urn:schemas-microsoft-com:vml" Requires="v">
                <p:oleObj spid="_x0000_s112661" name="数式" r:id="rId5" imgW="3047760" imgH="698400" progId="Equation.3">
                  <p:embed/>
                </p:oleObj>
              </mc:Choice>
              <mc:Fallback>
                <p:oleObj name="数式" r:id="rId5" imgW="3047760" imgH="698400" progId="Equation.3">
                  <p:embed/>
                  <p:pic>
                    <p:nvPicPr>
                      <p:cNvPr id="6" name="Object 5"/>
                      <p:cNvPicPr>
                        <a:picLocks noChangeAspect="1" noChangeArrowheads="1"/>
                      </p:cNvPicPr>
                      <p:nvPr/>
                    </p:nvPicPr>
                    <p:blipFill>
                      <a:blip r:embed="rId6"/>
                      <a:srcRect/>
                      <a:stretch>
                        <a:fillRect/>
                      </a:stretch>
                    </p:blipFill>
                    <p:spPr bwMode="auto">
                      <a:xfrm>
                        <a:off x="3200400" y="790575"/>
                        <a:ext cx="5894387"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99769877"/>
              </p:ext>
            </p:extLst>
          </p:nvPr>
        </p:nvGraphicFramePr>
        <p:xfrm>
          <a:off x="5815013" y="1724025"/>
          <a:ext cx="2898775" cy="3762375"/>
        </p:xfrm>
        <a:graphic>
          <a:graphicData uri="http://schemas.openxmlformats.org/presentationml/2006/ole">
            <mc:AlternateContent xmlns:mc="http://schemas.openxmlformats.org/markup-compatibility/2006">
              <mc:Choice xmlns:v="urn:schemas-microsoft-com:vml" Requires="v">
                <p:oleObj spid="_x0000_s112662" name="数式" r:id="rId7" imgW="1498320" imgH="1955520" progId="Equation.3">
                  <p:embed/>
                </p:oleObj>
              </mc:Choice>
              <mc:Fallback>
                <p:oleObj name="数式" r:id="rId7" imgW="1498320" imgH="1955520" progId="Equation.3">
                  <p:embed/>
                  <p:pic>
                    <p:nvPicPr>
                      <p:cNvPr id="7" name="Object 6"/>
                      <p:cNvPicPr>
                        <a:picLocks noChangeAspect="1" noChangeArrowheads="1"/>
                      </p:cNvPicPr>
                      <p:nvPr/>
                    </p:nvPicPr>
                    <p:blipFill>
                      <a:blip r:embed="rId8"/>
                      <a:srcRect/>
                      <a:stretch>
                        <a:fillRect/>
                      </a:stretch>
                    </p:blipFill>
                    <p:spPr bwMode="auto">
                      <a:xfrm>
                        <a:off x="5815013" y="1724025"/>
                        <a:ext cx="2898775" cy="376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23649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789BE1-9E0C-4FAE-9D45-8124E4D8423C}"/>
              </a:ext>
            </a:extLst>
          </p:cNvPr>
          <p:cNvSpPr>
            <a:spLocks noGrp="1"/>
          </p:cNvSpPr>
          <p:nvPr>
            <p:ph type="dt" sz="half" idx="10"/>
          </p:nvPr>
        </p:nvSpPr>
        <p:spPr/>
        <p:txBody>
          <a:bodyPr/>
          <a:lstStyle/>
          <a:p>
            <a:r>
              <a:rPr lang="en-US"/>
              <a:t>9/13/2021</a:t>
            </a:r>
            <a:endParaRPr lang="en-US" dirty="0"/>
          </a:p>
        </p:txBody>
      </p:sp>
      <p:sp>
        <p:nvSpPr>
          <p:cNvPr id="3" name="Footer Placeholder 2">
            <a:extLst>
              <a:ext uri="{FF2B5EF4-FFF2-40B4-BE49-F238E27FC236}">
                <a16:creationId xmlns:a16="http://schemas.microsoft.com/office/drawing/2014/main" id="{D145CF1B-BA66-4EB5-904B-E378C5B8ED19}"/>
              </a:ext>
            </a:extLst>
          </p:cNvPr>
          <p:cNvSpPr>
            <a:spLocks noGrp="1"/>
          </p:cNvSpPr>
          <p:nvPr>
            <p:ph type="ftr" sz="quarter" idx="11"/>
          </p:nvPr>
        </p:nvSpPr>
        <p:spPr/>
        <p:txBody>
          <a:bodyPr/>
          <a:lstStyle/>
          <a:p>
            <a:r>
              <a:rPr lang="en-US"/>
              <a:t>PHY 711  Fall 2021 -- Lecture 10</a:t>
            </a:r>
            <a:endParaRPr lang="en-US" dirty="0"/>
          </a:p>
        </p:txBody>
      </p:sp>
      <p:sp>
        <p:nvSpPr>
          <p:cNvPr id="4" name="Slide Number Placeholder 3">
            <a:extLst>
              <a:ext uri="{FF2B5EF4-FFF2-40B4-BE49-F238E27FC236}">
                <a16:creationId xmlns:a16="http://schemas.microsoft.com/office/drawing/2014/main" id="{3530BD80-6FBD-4BF6-AB6A-4EFD4B2D2893}"/>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6" name="Picture 5">
            <a:extLst>
              <a:ext uri="{FF2B5EF4-FFF2-40B4-BE49-F238E27FC236}">
                <a16:creationId xmlns:a16="http://schemas.microsoft.com/office/drawing/2014/main" id="{DEF21D16-EBF8-4B2D-BF96-4AEB794BE0F1}"/>
              </a:ext>
            </a:extLst>
          </p:cNvPr>
          <p:cNvPicPr>
            <a:picLocks noChangeAspect="1"/>
          </p:cNvPicPr>
          <p:nvPr/>
        </p:nvPicPr>
        <p:blipFill>
          <a:blip r:embed="rId3"/>
          <a:stretch>
            <a:fillRect/>
          </a:stretch>
        </p:blipFill>
        <p:spPr>
          <a:xfrm>
            <a:off x="0" y="381000"/>
            <a:ext cx="9144000" cy="5594918"/>
          </a:xfrm>
          <a:prstGeom prst="rect">
            <a:avLst/>
          </a:prstGeom>
        </p:spPr>
      </p:pic>
    </p:spTree>
    <p:extLst>
      <p:ext uri="{BB962C8B-B14F-4D97-AF65-F5344CB8AC3E}">
        <p14:creationId xmlns:p14="http://schemas.microsoft.com/office/powerpoint/2010/main" val="3313817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E8CF74-88CB-476A-9567-3259AF0F53D8}"/>
              </a:ext>
            </a:extLst>
          </p:cNvPr>
          <p:cNvSpPr>
            <a:spLocks noGrp="1"/>
          </p:cNvSpPr>
          <p:nvPr>
            <p:ph type="dt" sz="half" idx="10"/>
          </p:nvPr>
        </p:nvSpPr>
        <p:spPr/>
        <p:txBody>
          <a:bodyPr/>
          <a:lstStyle/>
          <a:p>
            <a:r>
              <a:rPr lang="en-US"/>
              <a:t>9/13/2021</a:t>
            </a:r>
            <a:endParaRPr lang="en-US" dirty="0"/>
          </a:p>
        </p:txBody>
      </p:sp>
      <p:sp>
        <p:nvSpPr>
          <p:cNvPr id="3" name="Footer Placeholder 2">
            <a:extLst>
              <a:ext uri="{FF2B5EF4-FFF2-40B4-BE49-F238E27FC236}">
                <a16:creationId xmlns:a16="http://schemas.microsoft.com/office/drawing/2014/main" id="{9C234D13-380A-4422-9FC2-CFE9453D2E8D}"/>
              </a:ext>
            </a:extLst>
          </p:cNvPr>
          <p:cNvSpPr>
            <a:spLocks noGrp="1"/>
          </p:cNvSpPr>
          <p:nvPr>
            <p:ph type="ftr" sz="quarter" idx="11"/>
          </p:nvPr>
        </p:nvSpPr>
        <p:spPr/>
        <p:txBody>
          <a:bodyPr/>
          <a:lstStyle/>
          <a:p>
            <a:r>
              <a:rPr lang="en-US"/>
              <a:t>PHY 711  Fall 2021 -- Lecture 10</a:t>
            </a:r>
            <a:endParaRPr lang="en-US" dirty="0"/>
          </a:p>
        </p:txBody>
      </p:sp>
      <p:sp>
        <p:nvSpPr>
          <p:cNvPr id="4" name="Slide Number Placeholder 3">
            <a:extLst>
              <a:ext uri="{FF2B5EF4-FFF2-40B4-BE49-F238E27FC236}">
                <a16:creationId xmlns:a16="http://schemas.microsoft.com/office/drawing/2014/main" id="{870D3AB7-7C01-49ED-ACFC-8A4A749A06F0}"/>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E523E714-397B-4138-AB21-924AC08F2933}"/>
              </a:ext>
            </a:extLst>
          </p:cNvPr>
          <p:cNvSpPr txBox="1"/>
          <p:nvPr/>
        </p:nvSpPr>
        <p:spPr>
          <a:xfrm>
            <a:off x="381000" y="228600"/>
            <a:ext cx="8686800" cy="3046988"/>
          </a:xfrm>
          <a:prstGeom prst="rect">
            <a:avLst/>
          </a:prstGeom>
          <a:noFill/>
        </p:spPr>
        <p:txBody>
          <a:bodyPr wrap="square" rtlCol="0">
            <a:spAutoFit/>
          </a:bodyPr>
          <a:lstStyle/>
          <a:p>
            <a:r>
              <a:rPr lang="en-US" sz="2400" dirty="0">
                <a:latin typeface="+mj-lt"/>
              </a:rPr>
              <a:t>Your questions –</a:t>
            </a:r>
          </a:p>
          <a:p>
            <a:r>
              <a:rPr lang="en-US" sz="2400" dirty="0">
                <a:latin typeface="+mj-lt"/>
              </a:rPr>
              <a:t>From Owen –</a:t>
            </a:r>
          </a:p>
          <a:p>
            <a:pPr marL="342900" indent="-342900">
              <a:buAutoNum type="arabicPeriod"/>
            </a:pPr>
            <a:r>
              <a:rPr lang="en-US" dirty="0"/>
              <a:t>I have heard a lot about gauge theory but lack a knowledge in the underlying math and formalism to really understand it. How does the </a:t>
            </a:r>
            <a:r>
              <a:rPr lang="en-US" dirty="0" err="1"/>
              <a:t>Lagrangian</a:t>
            </a:r>
            <a:r>
              <a:rPr lang="en-US" dirty="0"/>
              <a:t> formalism we are thinking about now build up to the more advanced topics that are related to gauge theory?</a:t>
            </a:r>
          </a:p>
          <a:p>
            <a:pPr marL="457200" indent="-457200">
              <a:buAutoNum type="arabicPeriod"/>
            </a:pPr>
            <a:endParaRPr lang="en-US" sz="2400" dirty="0">
              <a:latin typeface="+mj-lt"/>
            </a:endParaRPr>
          </a:p>
          <a:p>
            <a:r>
              <a:rPr lang="en-US" sz="2400" dirty="0">
                <a:latin typeface="+mj-lt"/>
              </a:rPr>
              <a:t>From Can –</a:t>
            </a:r>
          </a:p>
          <a:p>
            <a:r>
              <a:rPr lang="en-US" dirty="0"/>
              <a:t>1.  Why there is a 1/c in </a:t>
            </a:r>
            <a:r>
              <a:rPr lang="en-US" dirty="0" err="1"/>
              <a:t>lorentz</a:t>
            </a:r>
            <a:r>
              <a:rPr lang="en-US" dirty="0"/>
              <a:t> force.</a:t>
            </a:r>
            <a:endParaRPr lang="en-US" sz="2400" dirty="0">
              <a:latin typeface="+mj-lt"/>
            </a:endParaRPr>
          </a:p>
        </p:txBody>
      </p:sp>
    </p:spTree>
    <p:extLst>
      <p:ext uri="{BB962C8B-B14F-4D97-AF65-F5344CB8AC3E}">
        <p14:creationId xmlns:p14="http://schemas.microsoft.com/office/powerpoint/2010/main" val="263992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5181600" y="4838700"/>
            <a:ext cx="3276600" cy="1447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grpSp>
        <p:nvGrpSpPr>
          <p:cNvPr id="6" name="Group 5"/>
          <p:cNvGrpSpPr/>
          <p:nvPr/>
        </p:nvGrpSpPr>
        <p:grpSpPr>
          <a:xfrm>
            <a:off x="685800" y="1007745"/>
            <a:ext cx="6754812" cy="973455"/>
            <a:chOff x="685800" y="318135"/>
            <a:chExt cx="6754812" cy="97345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1001256371"/>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78514" name="数式" r:id="rId4" imgW="190440" imgH="177480" progId="Equation.3">
                    <p:embed/>
                  </p:oleObj>
                </mc:Choice>
                <mc:Fallback>
                  <p:oleObj name="数式" r:id="rId4" imgW="190440" imgH="177480" progId="Equation.3">
                    <p:embed/>
                    <p:pic>
                      <p:nvPicPr>
                        <p:cNvPr id="0" name=""/>
                        <p:cNvPicPr>
                          <a:picLocks noChangeAspect="1" noChangeArrowheads="1"/>
                        </p:cNvPicPr>
                        <p:nvPr/>
                      </p:nvPicPr>
                      <p:blipFill>
                        <a:blip r:embed="rId5"/>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95584102"/>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78515" name="数式" r:id="rId6" imgW="1562040" imgH="431640" progId="Equation.3">
                    <p:embed/>
                  </p:oleObj>
                </mc:Choice>
                <mc:Fallback>
                  <p:oleObj name="数式" r:id="rId6" imgW="1562040" imgH="431640" progId="Equation.3">
                    <p:embed/>
                    <p:pic>
                      <p:nvPicPr>
                        <p:cNvPr id="0" name=""/>
                        <p:cNvPicPr>
                          <a:picLocks noChangeAspect="1" noChangeArrowheads="1"/>
                        </p:cNvPicPr>
                        <p:nvPr/>
                      </p:nvPicPr>
                      <p:blipFill>
                        <a:blip r:embed="rId7"/>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3157926"/>
              </p:ext>
            </p:extLst>
          </p:nvPr>
        </p:nvGraphicFramePr>
        <p:xfrm>
          <a:off x="600075" y="2075286"/>
          <a:ext cx="7019925" cy="2983833"/>
        </p:xfrm>
        <a:graphic>
          <a:graphicData uri="http://schemas.openxmlformats.org/presentationml/2006/ole">
            <mc:AlternateContent xmlns:mc="http://schemas.openxmlformats.org/markup-compatibility/2006">
              <mc:Choice xmlns:v="urn:schemas-microsoft-com:vml" Requires="v">
                <p:oleObj spid="_x0000_s78516" name="Equation" r:id="rId8" imgW="5130720" imgH="2197080" progId="Equation.DSMT4">
                  <p:embed/>
                </p:oleObj>
              </mc:Choice>
              <mc:Fallback>
                <p:oleObj name="Equation" r:id="rId8" imgW="5130720" imgH="2197080" progId="Equation.DSMT4">
                  <p:embed/>
                  <p:pic>
                    <p:nvPicPr>
                      <p:cNvPr id="0" name=""/>
                      <p:cNvPicPr>
                        <a:picLocks noChangeAspect="1" noChangeArrowheads="1"/>
                      </p:cNvPicPr>
                      <p:nvPr/>
                    </p:nvPicPr>
                    <p:blipFill>
                      <a:blip r:embed="rId9"/>
                      <a:srcRect/>
                      <a:stretch>
                        <a:fillRect/>
                      </a:stretch>
                    </p:blipFill>
                    <p:spPr bwMode="auto">
                      <a:xfrm>
                        <a:off x="600075" y="2075286"/>
                        <a:ext cx="7019925" cy="2983833"/>
                      </a:xfrm>
                      <a:prstGeom prst="rect">
                        <a:avLst/>
                      </a:prstGeom>
                      <a:noFill/>
                      <a:ln>
                        <a:noFill/>
                      </a:ln>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533867815"/>
              </p:ext>
            </p:extLst>
          </p:nvPr>
        </p:nvGraphicFramePr>
        <p:xfrm>
          <a:off x="5181600" y="4928393"/>
          <a:ext cx="3268663" cy="1268413"/>
        </p:xfrm>
        <a:graphic>
          <a:graphicData uri="http://schemas.openxmlformats.org/presentationml/2006/ole">
            <mc:AlternateContent xmlns:mc="http://schemas.openxmlformats.org/markup-compatibility/2006">
              <mc:Choice xmlns:v="urn:schemas-microsoft-com:vml" Requires="v">
                <p:oleObj spid="_x0000_s78517" name="数式" r:id="rId10" imgW="1688760" imgH="660240" progId="Equation.3">
                  <p:embed/>
                </p:oleObj>
              </mc:Choice>
              <mc:Fallback>
                <p:oleObj name="数式" r:id="rId10" imgW="1688760" imgH="660240" progId="Equation.3">
                  <p:embed/>
                  <p:pic>
                    <p:nvPicPr>
                      <p:cNvPr id="0" name="Object 11"/>
                      <p:cNvPicPr>
                        <a:picLocks noChangeAspect="1" noChangeArrowheads="1"/>
                      </p:cNvPicPr>
                      <p:nvPr/>
                    </p:nvPicPr>
                    <p:blipFill>
                      <a:blip r:embed="rId11"/>
                      <a:srcRect/>
                      <a:stretch>
                        <a:fillRect/>
                      </a:stretch>
                    </p:blipFill>
                    <p:spPr bwMode="auto">
                      <a:xfrm>
                        <a:off x="5181600" y="4928393"/>
                        <a:ext cx="326866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562964308"/>
              </p:ext>
            </p:extLst>
          </p:nvPr>
        </p:nvGraphicFramePr>
        <p:xfrm>
          <a:off x="457200" y="5156834"/>
          <a:ext cx="4275234" cy="811530"/>
        </p:xfrm>
        <a:graphic>
          <a:graphicData uri="http://schemas.openxmlformats.org/presentationml/2006/ole">
            <mc:AlternateContent xmlns:mc="http://schemas.openxmlformats.org/markup-compatibility/2006">
              <mc:Choice xmlns:v="urn:schemas-microsoft-com:vml" Requires="v">
                <p:oleObj spid="_x0000_s78518" name="数式" r:id="rId12" imgW="1193760" imgH="228600" progId="Equation.3">
                  <p:embed/>
                </p:oleObj>
              </mc:Choice>
              <mc:Fallback>
                <p:oleObj name="数式" r:id="rId12" imgW="1193760" imgH="228600" progId="Equation.3">
                  <p:embed/>
                  <p:pic>
                    <p:nvPicPr>
                      <p:cNvPr id="0" name="Object 11"/>
                      <p:cNvPicPr>
                        <a:picLocks noChangeAspect="1" noChangeArrowheads="1"/>
                      </p:cNvPicPr>
                      <p:nvPr/>
                    </p:nvPicPr>
                    <p:blipFill>
                      <a:blip r:embed="rId13"/>
                      <a:srcRect/>
                      <a:stretch>
                        <a:fillRect/>
                      </a:stretch>
                    </p:blipFill>
                    <p:spPr bwMode="auto">
                      <a:xfrm>
                        <a:off x="457200" y="5156834"/>
                        <a:ext cx="4275234" cy="811530"/>
                      </a:xfrm>
                      <a:prstGeom prst="rect">
                        <a:avLst/>
                      </a:prstGeom>
                      <a:noFill/>
                      <a:ln>
                        <a:noFill/>
                      </a:ln>
                    </p:spPr>
                  </p:pic>
                </p:oleObj>
              </mc:Fallback>
            </mc:AlternateContent>
          </a:graphicData>
        </a:graphic>
      </p:graphicFrame>
      <p:sp>
        <p:nvSpPr>
          <p:cNvPr id="15" name="TextBox 14">
            <a:extLst>
              <a:ext uri="{FF2B5EF4-FFF2-40B4-BE49-F238E27FC236}">
                <a16:creationId xmlns:a16="http://schemas.microsoft.com/office/drawing/2014/main" id="{20C7743C-4ED1-4FCB-9C4C-5CD48F76641D}"/>
              </a:ext>
            </a:extLst>
          </p:cNvPr>
          <p:cNvSpPr txBox="1"/>
          <p:nvPr/>
        </p:nvSpPr>
        <p:spPr>
          <a:xfrm>
            <a:off x="152400" y="136525"/>
            <a:ext cx="8686800" cy="461665"/>
          </a:xfrm>
          <a:prstGeom prst="rect">
            <a:avLst/>
          </a:prstGeom>
          <a:noFill/>
        </p:spPr>
        <p:txBody>
          <a:bodyPr wrap="square" rtlCol="0">
            <a:spAutoFit/>
          </a:bodyPr>
          <a:lstStyle/>
          <a:p>
            <a:r>
              <a:rPr lang="en-US" sz="2400" dirty="0">
                <a:latin typeface="+mj-lt"/>
              </a:rPr>
              <a:t>Previously derived form for the </a:t>
            </a:r>
            <a:r>
              <a:rPr lang="en-US" sz="2400" dirty="0" err="1">
                <a:latin typeface="+mj-lt"/>
              </a:rPr>
              <a:t>Lagrangian</a:t>
            </a:r>
            <a:r>
              <a:rPr lang="en-US" sz="2400" dirty="0">
                <a:latin typeface="+mj-lt"/>
              </a:rPr>
              <a:t> --</a:t>
            </a:r>
          </a:p>
        </p:txBody>
      </p:sp>
    </p:spTree>
    <p:extLst>
      <p:ext uri="{BB962C8B-B14F-4D97-AF65-F5344CB8AC3E}">
        <p14:creationId xmlns:p14="http://schemas.microsoft.com/office/powerpoint/2010/main" val="4072580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grpSp>
        <p:nvGrpSpPr>
          <p:cNvPr id="6" name="Group 5"/>
          <p:cNvGrpSpPr/>
          <p:nvPr/>
        </p:nvGrpSpPr>
        <p:grpSpPr>
          <a:xfrm>
            <a:off x="685800" y="318135"/>
            <a:ext cx="6754812" cy="973455"/>
            <a:chOff x="685800" y="318135"/>
            <a:chExt cx="6754812" cy="97345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567441833"/>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79296" name="数式" r:id="rId4" imgW="190440" imgH="177480" progId="Equation.3">
                    <p:embed/>
                  </p:oleObj>
                </mc:Choice>
                <mc:Fallback>
                  <p:oleObj name="数式" r:id="rId4" imgW="190440" imgH="177480" progId="Equation.3">
                    <p:embed/>
                    <p:pic>
                      <p:nvPicPr>
                        <p:cNvPr id="0" name=""/>
                        <p:cNvPicPr>
                          <a:picLocks noChangeAspect="1" noChangeArrowheads="1"/>
                        </p:cNvPicPr>
                        <p:nvPr/>
                      </p:nvPicPr>
                      <p:blipFill>
                        <a:blip r:embed="rId5"/>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796884506"/>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79297" name="数式" r:id="rId6" imgW="1562040" imgH="431640" progId="Equation.3">
                    <p:embed/>
                  </p:oleObj>
                </mc:Choice>
                <mc:Fallback>
                  <p:oleObj name="数式" r:id="rId6" imgW="1562040" imgH="431640" progId="Equation.3">
                    <p:embed/>
                    <p:pic>
                      <p:nvPicPr>
                        <p:cNvPr id="0" name=""/>
                        <p:cNvPicPr>
                          <a:picLocks noChangeAspect="1" noChangeArrowheads="1"/>
                        </p:cNvPicPr>
                        <p:nvPr/>
                      </p:nvPicPr>
                      <p:blipFill>
                        <a:blip r:embed="rId7"/>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577817262"/>
              </p:ext>
            </p:extLst>
          </p:nvPr>
        </p:nvGraphicFramePr>
        <p:xfrm>
          <a:off x="1250951" y="1911350"/>
          <a:ext cx="5835650" cy="2827338"/>
        </p:xfrm>
        <a:graphic>
          <a:graphicData uri="http://schemas.openxmlformats.org/presentationml/2006/ole">
            <mc:AlternateContent xmlns:mc="http://schemas.openxmlformats.org/markup-compatibility/2006">
              <mc:Choice xmlns:v="urn:schemas-microsoft-com:vml" Requires="v">
                <p:oleObj spid="_x0000_s79298" name="数式" r:id="rId8" imgW="3213000" imgH="1473120" progId="Equation.3">
                  <p:embed/>
                </p:oleObj>
              </mc:Choice>
              <mc:Fallback>
                <p:oleObj name="数式" r:id="rId8" imgW="3213000" imgH="1473120" progId="Equation.3">
                  <p:embed/>
                  <p:pic>
                    <p:nvPicPr>
                      <p:cNvPr id="0" name=""/>
                      <p:cNvPicPr>
                        <a:picLocks noChangeAspect="1" noChangeArrowheads="1"/>
                      </p:cNvPicPr>
                      <p:nvPr/>
                    </p:nvPicPr>
                    <p:blipFill>
                      <a:blip r:embed="rId9"/>
                      <a:srcRect/>
                      <a:stretch>
                        <a:fillRect/>
                      </a:stretch>
                    </p:blipFill>
                    <p:spPr bwMode="auto">
                      <a:xfrm>
                        <a:off x="1250951" y="1911350"/>
                        <a:ext cx="5835650" cy="2827338"/>
                      </a:xfrm>
                      <a:prstGeom prst="rect">
                        <a:avLst/>
                      </a:prstGeom>
                      <a:noFill/>
                      <a:ln>
                        <a:noFill/>
                      </a:ln>
                    </p:spPr>
                  </p:pic>
                </p:oleObj>
              </mc:Fallback>
            </mc:AlternateContent>
          </a:graphicData>
        </a:graphic>
      </p:graphicFrame>
      <p:sp>
        <p:nvSpPr>
          <p:cNvPr id="5" name="TextBox 4"/>
          <p:cNvSpPr txBox="1"/>
          <p:nvPr/>
        </p:nvSpPr>
        <p:spPr>
          <a:xfrm>
            <a:off x="762000" y="4589889"/>
            <a:ext cx="6781800" cy="830997"/>
          </a:xfrm>
          <a:prstGeom prst="rect">
            <a:avLst/>
          </a:prstGeom>
          <a:noFill/>
        </p:spPr>
        <p:txBody>
          <a:bodyPr wrap="square" rtlCol="0">
            <a:spAutoFit/>
          </a:bodyPr>
          <a:lstStyle/>
          <a:p>
            <a:r>
              <a:rPr lang="en-US" sz="2400" dirty="0">
                <a:latin typeface="+mj-lt"/>
                <a:sym typeface="Wingdings" panose="05000000000000000000" pitchFamily="2" charset="2"/>
              </a:rPr>
              <a:t>Hamilton’s principle from the “backwards” application of the Euler-Lagrange equations to </a:t>
            </a:r>
            <a:endParaRPr lang="en-US" sz="2400" dirty="0">
              <a:latin typeface="+mj-lt"/>
            </a:endParaRPr>
          </a:p>
        </p:txBody>
      </p:sp>
      <p:graphicFrame>
        <p:nvGraphicFramePr>
          <p:cNvPr id="13" name="Object 12">
            <a:extLst>
              <a:ext uri="{FF2B5EF4-FFF2-40B4-BE49-F238E27FC236}">
                <a16:creationId xmlns:a16="http://schemas.microsoft.com/office/drawing/2014/main" id="{9D584F45-2C5D-49D3-BDCC-DAE24F504E3E}"/>
              </a:ext>
            </a:extLst>
          </p:cNvPr>
          <p:cNvGraphicFramePr>
            <a:graphicFrameLocks noChangeAspect="1"/>
          </p:cNvGraphicFramePr>
          <p:nvPr>
            <p:extLst>
              <p:ext uri="{D42A27DB-BD31-4B8C-83A1-F6EECF244321}">
                <p14:modId xmlns:p14="http://schemas.microsoft.com/office/powerpoint/2010/main" val="2829688887"/>
              </p:ext>
            </p:extLst>
          </p:nvPr>
        </p:nvGraphicFramePr>
        <p:xfrm>
          <a:off x="1277454" y="5509854"/>
          <a:ext cx="3904145" cy="899136"/>
        </p:xfrm>
        <a:graphic>
          <a:graphicData uri="http://schemas.openxmlformats.org/presentationml/2006/ole">
            <mc:AlternateContent xmlns:mc="http://schemas.openxmlformats.org/markup-compatibility/2006">
              <mc:Choice xmlns:v="urn:schemas-microsoft-com:vml" Requires="v">
                <p:oleObj spid="_x0000_s79299" name="Equation" r:id="rId10" imgW="2095200" imgH="482400" progId="Equation.DSMT4">
                  <p:embed/>
                </p:oleObj>
              </mc:Choice>
              <mc:Fallback>
                <p:oleObj name="Equation" r:id="rId10" imgW="2095200" imgH="482400" progId="Equation.DSMT4">
                  <p:embed/>
                  <p:pic>
                    <p:nvPicPr>
                      <p:cNvPr id="0" name=""/>
                      <p:cNvPicPr/>
                      <p:nvPr/>
                    </p:nvPicPr>
                    <p:blipFill>
                      <a:blip r:embed="rId11"/>
                      <a:stretch>
                        <a:fillRect/>
                      </a:stretch>
                    </p:blipFill>
                    <p:spPr>
                      <a:xfrm>
                        <a:off x="1277454" y="5509854"/>
                        <a:ext cx="3904145" cy="899136"/>
                      </a:xfrm>
                      <a:prstGeom prst="rect">
                        <a:avLst/>
                      </a:prstGeom>
                    </p:spPr>
                  </p:pic>
                </p:oleObj>
              </mc:Fallback>
            </mc:AlternateContent>
          </a:graphicData>
        </a:graphic>
      </p:graphicFrame>
    </p:spTree>
    <p:extLst>
      <p:ext uri="{BB962C8B-B14F-4D97-AF65-F5344CB8AC3E}">
        <p14:creationId xmlns:p14="http://schemas.microsoft.com/office/powerpoint/2010/main" val="1838558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3339967259"/>
              </p:ext>
            </p:extLst>
          </p:nvPr>
        </p:nvGraphicFramePr>
        <p:xfrm>
          <a:off x="76200" y="1617663"/>
          <a:ext cx="8818563" cy="3317875"/>
        </p:xfrm>
        <a:graphic>
          <a:graphicData uri="http://schemas.openxmlformats.org/presentationml/2006/ole">
            <mc:AlternateContent xmlns:mc="http://schemas.openxmlformats.org/markup-compatibility/2006">
              <mc:Choice xmlns:v="urn:schemas-microsoft-com:vml" Requires="v">
                <p:oleObj spid="_x0000_s85077" name="Equation" r:id="rId4" imgW="6095880" imgH="2311200" progId="Equation.DSMT4">
                  <p:embed/>
                </p:oleObj>
              </mc:Choice>
              <mc:Fallback>
                <p:oleObj name="Equation" r:id="rId4" imgW="6095880" imgH="2311200" progId="Equation.DSMT4">
                  <p:embed/>
                  <p:pic>
                    <p:nvPicPr>
                      <p:cNvPr id="0" name=""/>
                      <p:cNvPicPr>
                        <a:picLocks noChangeAspect="1" noChangeArrowheads="1"/>
                      </p:cNvPicPr>
                      <p:nvPr/>
                    </p:nvPicPr>
                    <p:blipFill>
                      <a:blip r:embed="rId5"/>
                      <a:srcRect/>
                      <a:stretch>
                        <a:fillRect/>
                      </a:stretch>
                    </p:blipFill>
                    <p:spPr bwMode="auto">
                      <a:xfrm>
                        <a:off x="76200" y="1617663"/>
                        <a:ext cx="8818563" cy="3317875"/>
                      </a:xfrm>
                      <a:prstGeom prst="rect">
                        <a:avLst/>
                      </a:prstGeom>
                      <a:noFill/>
                      <a:ln>
                        <a:noFill/>
                      </a:ln>
                    </p:spPr>
                  </p:pic>
                </p:oleObj>
              </mc:Fallback>
            </mc:AlternateContent>
          </a:graphicData>
        </a:graphic>
      </p:graphicFrame>
      <p:sp>
        <p:nvSpPr>
          <p:cNvPr id="5" name="TextBox 4"/>
          <p:cNvSpPr txBox="1"/>
          <p:nvPr/>
        </p:nvSpPr>
        <p:spPr>
          <a:xfrm>
            <a:off x="304800" y="200632"/>
            <a:ext cx="7848600" cy="1200329"/>
          </a:xfrm>
          <a:prstGeom prst="rect">
            <a:avLst/>
          </a:prstGeom>
          <a:noFill/>
        </p:spPr>
        <p:txBody>
          <a:bodyPr wrap="square" rtlCol="0">
            <a:spAutoFit/>
          </a:bodyPr>
          <a:lstStyle/>
          <a:p>
            <a:r>
              <a:rPr lang="en-US" sz="2400" dirty="0">
                <a:latin typeface="+mj-lt"/>
              </a:rPr>
              <a:t>Summary –</a:t>
            </a:r>
          </a:p>
          <a:p>
            <a:endParaRPr lang="en-US" sz="2400" dirty="0">
              <a:latin typeface="+mj-lt"/>
            </a:endParaRPr>
          </a:p>
          <a:p>
            <a:r>
              <a:rPr lang="en-US" sz="2400" dirty="0">
                <a:latin typeface="+mj-lt"/>
              </a:rPr>
              <a:t>Hamilton’s principle:</a:t>
            </a:r>
          </a:p>
        </p:txBody>
      </p:sp>
    </p:spTree>
    <p:extLst>
      <p:ext uri="{BB962C8B-B14F-4D97-AF65-F5344CB8AC3E}">
        <p14:creationId xmlns:p14="http://schemas.microsoft.com/office/powerpoint/2010/main" val="1838558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2184036501"/>
              </p:ext>
            </p:extLst>
          </p:nvPr>
        </p:nvGraphicFramePr>
        <p:xfrm>
          <a:off x="477078" y="795338"/>
          <a:ext cx="6632575" cy="2633662"/>
        </p:xfrm>
        <a:graphic>
          <a:graphicData uri="http://schemas.openxmlformats.org/presentationml/2006/ole">
            <mc:AlternateContent xmlns:mc="http://schemas.openxmlformats.org/markup-compatibility/2006">
              <mc:Choice xmlns:v="urn:schemas-microsoft-com:vml" Requires="v">
                <p:oleObj spid="_x0000_s91220" name="数式" r:id="rId4" imgW="3429000" imgH="1371600" progId="Equation.3">
                  <p:embed/>
                </p:oleObj>
              </mc:Choice>
              <mc:Fallback>
                <p:oleObj name="数式" r:id="rId4" imgW="3429000" imgH="1371600" progId="Equation.3">
                  <p:embed/>
                  <p:pic>
                    <p:nvPicPr>
                      <p:cNvPr id="0" name=""/>
                      <p:cNvPicPr>
                        <a:picLocks noChangeAspect="1" noChangeArrowheads="1"/>
                      </p:cNvPicPr>
                      <p:nvPr/>
                    </p:nvPicPr>
                    <p:blipFill>
                      <a:blip r:embed="rId5"/>
                      <a:srcRect/>
                      <a:stretch>
                        <a:fillRect/>
                      </a:stretch>
                    </p:blipFill>
                    <p:spPr bwMode="auto">
                      <a:xfrm>
                        <a:off x="477078" y="795338"/>
                        <a:ext cx="6632575" cy="263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p:cNvSpPr txBox="1"/>
          <p:nvPr/>
        </p:nvSpPr>
        <p:spPr>
          <a:xfrm>
            <a:off x="304800" y="206561"/>
            <a:ext cx="7848600" cy="461665"/>
          </a:xfrm>
          <a:prstGeom prst="rect">
            <a:avLst/>
          </a:prstGeom>
          <a:noFill/>
        </p:spPr>
        <p:txBody>
          <a:bodyPr wrap="square" rtlCol="0">
            <a:spAutoFit/>
          </a:bodyPr>
          <a:lstStyle/>
          <a:p>
            <a:r>
              <a:rPr lang="en-US" sz="2400" dirty="0">
                <a:latin typeface="+mj-lt"/>
              </a:rPr>
              <a:t>Note: in “proof” of Hamilton’s principle:</a:t>
            </a:r>
          </a:p>
        </p:txBody>
      </p:sp>
      <p:sp>
        <p:nvSpPr>
          <p:cNvPr id="6" name="TextBox 5">
            <a:extLst>
              <a:ext uri="{FF2B5EF4-FFF2-40B4-BE49-F238E27FC236}">
                <a16:creationId xmlns:a16="http://schemas.microsoft.com/office/drawing/2014/main" id="{CEA9B4DA-2FA7-4A84-9AFE-5BBEA014EA4F}"/>
              </a:ext>
            </a:extLst>
          </p:cNvPr>
          <p:cNvSpPr txBox="1"/>
          <p:nvPr/>
        </p:nvSpPr>
        <p:spPr>
          <a:xfrm>
            <a:off x="152400" y="3810000"/>
            <a:ext cx="8534400" cy="2308324"/>
          </a:xfrm>
          <a:prstGeom prst="rect">
            <a:avLst/>
          </a:prstGeom>
          <a:noFill/>
        </p:spPr>
        <p:txBody>
          <a:bodyPr wrap="square" rtlCol="0">
            <a:spAutoFit/>
          </a:bodyPr>
          <a:lstStyle/>
          <a:p>
            <a:r>
              <a:rPr lang="en-US" sz="2400" dirty="0">
                <a:latin typeface="+mj-lt"/>
              </a:rPr>
              <a:t>Why do we need velocity dependent forces?</a:t>
            </a:r>
          </a:p>
          <a:p>
            <a:pPr marL="914400" lvl="1" indent="-457200">
              <a:buFont typeface="+mj-lt"/>
              <a:buAutoNum type="alphaLcPeriod"/>
            </a:pPr>
            <a:r>
              <a:rPr lang="en-US" sz="2400" dirty="0">
                <a:latin typeface="+mj-lt"/>
              </a:rPr>
              <a:t>Friction is sometimes represented as a velocity dependent force.   (difficult to treat with </a:t>
            </a:r>
            <a:r>
              <a:rPr lang="en-US" sz="2400" dirty="0" err="1">
                <a:latin typeface="+mj-lt"/>
              </a:rPr>
              <a:t>Lagrangian</a:t>
            </a:r>
            <a:r>
              <a:rPr lang="en-US" sz="2400" dirty="0">
                <a:latin typeface="+mj-lt"/>
              </a:rPr>
              <a:t> mechanics.)</a:t>
            </a:r>
          </a:p>
          <a:p>
            <a:pPr marL="914400" lvl="1" indent="-457200">
              <a:buFont typeface="+mj-lt"/>
              <a:buAutoNum type="alphaLcPeriod"/>
            </a:pPr>
            <a:r>
              <a:rPr lang="en-US" sz="2400" dirty="0">
                <a:latin typeface="+mj-lt"/>
              </a:rPr>
              <a:t>Lorentz force on a moving charged particle in the presence of a magnetic field.</a:t>
            </a:r>
          </a:p>
        </p:txBody>
      </p:sp>
    </p:spTree>
    <p:extLst>
      <p:ext uri="{BB962C8B-B14F-4D97-AF65-F5344CB8AC3E}">
        <p14:creationId xmlns:p14="http://schemas.microsoft.com/office/powerpoint/2010/main" val="1602081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828800" y="5105400"/>
            <a:ext cx="3124200" cy="533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343136167"/>
              </p:ext>
            </p:extLst>
          </p:nvPr>
        </p:nvGraphicFramePr>
        <p:xfrm>
          <a:off x="407987" y="1820863"/>
          <a:ext cx="8202613" cy="4727575"/>
        </p:xfrm>
        <a:graphic>
          <a:graphicData uri="http://schemas.openxmlformats.org/presentationml/2006/ole">
            <mc:AlternateContent xmlns:mc="http://schemas.openxmlformats.org/markup-compatibility/2006">
              <mc:Choice xmlns:v="urn:schemas-microsoft-com:vml" Requires="v">
                <p:oleObj spid="_x0000_s92326" name="Equation" r:id="rId4" imgW="4241520" imgH="2463480" progId="Equation.DSMT4">
                  <p:embed/>
                </p:oleObj>
              </mc:Choice>
              <mc:Fallback>
                <p:oleObj name="Equation" r:id="rId4" imgW="4241520" imgH="2463480" progId="Equation.DSMT4">
                  <p:embed/>
                  <p:pic>
                    <p:nvPicPr>
                      <p:cNvPr id="0" name=""/>
                      <p:cNvPicPr>
                        <a:picLocks noChangeAspect="1" noChangeArrowheads="1"/>
                      </p:cNvPicPr>
                      <p:nvPr/>
                    </p:nvPicPr>
                    <p:blipFill>
                      <a:blip r:embed="rId5"/>
                      <a:srcRect/>
                      <a:stretch>
                        <a:fillRect/>
                      </a:stretch>
                    </p:blipFill>
                    <p:spPr bwMode="auto">
                      <a:xfrm>
                        <a:off x="407987" y="1820863"/>
                        <a:ext cx="8202613" cy="472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07873625"/>
              </p:ext>
            </p:extLst>
          </p:nvPr>
        </p:nvGraphicFramePr>
        <p:xfrm>
          <a:off x="228600" y="596900"/>
          <a:ext cx="8867775" cy="1317625"/>
        </p:xfrm>
        <a:graphic>
          <a:graphicData uri="http://schemas.openxmlformats.org/presentationml/2006/ole">
            <mc:AlternateContent xmlns:mc="http://schemas.openxmlformats.org/markup-compatibility/2006">
              <mc:Choice xmlns:v="urn:schemas-microsoft-com:vml" Requires="v">
                <p:oleObj spid="_x0000_s92327" name="数式" r:id="rId6" imgW="4584600" imgH="685800" progId="Equation.3">
                  <p:embed/>
                </p:oleObj>
              </mc:Choice>
              <mc:Fallback>
                <p:oleObj name="数式" r:id="rId6" imgW="4584600" imgH="685800" progId="Equation.3">
                  <p:embed/>
                  <p:pic>
                    <p:nvPicPr>
                      <p:cNvPr id="0" name=""/>
                      <p:cNvPicPr>
                        <a:picLocks noChangeAspect="1" noChangeArrowheads="1"/>
                      </p:cNvPicPr>
                      <p:nvPr/>
                    </p:nvPicPr>
                    <p:blipFill>
                      <a:blip r:embed="rId7"/>
                      <a:srcRect/>
                      <a:stretch>
                        <a:fillRect/>
                      </a:stretch>
                    </p:blipFill>
                    <p:spPr bwMode="auto">
                      <a:xfrm>
                        <a:off x="228600" y="596900"/>
                        <a:ext cx="8867775" cy="131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a:t>
            </a:r>
          </a:p>
        </p:txBody>
      </p:sp>
      <p:sp>
        <p:nvSpPr>
          <p:cNvPr id="9" name="TextBox 8">
            <a:extLst>
              <a:ext uri="{FF2B5EF4-FFF2-40B4-BE49-F238E27FC236}">
                <a16:creationId xmlns:a16="http://schemas.microsoft.com/office/drawing/2014/main" id="{45BC8167-BB54-4D14-9583-2AC25D6E5869}"/>
              </a:ext>
            </a:extLst>
          </p:cNvPr>
          <p:cNvSpPr txBox="1"/>
          <p:nvPr/>
        </p:nvSpPr>
        <p:spPr>
          <a:xfrm>
            <a:off x="5486399" y="2514600"/>
            <a:ext cx="3609975" cy="1200329"/>
          </a:xfrm>
          <a:prstGeom prst="rect">
            <a:avLst/>
          </a:prstGeom>
          <a:noFill/>
        </p:spPr>
        <p:txBody>
          <a:bodyPr wrap="square" rtlCol="0">
            <a:spAutoFit/>
          </a:bodyPr>
          <a:lstStyle/>
          <a:p>
            <a:r>
              <a:rPr lang="en-US" sz="2400" dirty="0">
                <a:latin typeface="+mj-lt"/>
              </a:rPr>
              <a:t>Note: Here we are using cartesian coordinates for convenience.</a:t>
            </a:r>
          </a:p>
        </p:txBody>
      </p:sp>
    </p:spTree>
    <p:extLst>
      <p:ext uri="{BB962C8B-B14F-4D97-AF65-F5344CB8AC3E}">
        <p14:creationId xmlns:p14="http://schemas.microsoft.com/office/powerpoint/2010/main" val="3393989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8894</TotalTime>
  <Words>1007</Words>
  <Application>Microsoft Office PowerPoint</Application>
  <PresentationFormat>On-screen Show (4:3)</PresentationFormat>
  <Paragraphs>193</Paragraphs>
  <Slides>27</Slides>
  <Notes>24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3" baseType="lpstr">
      <vt:lpstr>Arial</vt:lpstr>
      <vt:lpstr>Calibri</vt:lpstr>
      <vt:lpstr>Symbol</vt:lpstr>
      <vt:lpstr>Office Theme</vt:lpstr>
      <vt:lpstr>数式</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475</cp:revision>
  <cp:lastPrinted>2020-09-12T16:38:37Z</cp:lastPrinted>
  <dcterms:created xsi:type="dcterms:W3CDTF">2012-01-10T18:32:24Z</dcterms:created>
  <dcterms:modified xsi:type="dcterms:W3CDTF">2021-09-13T14:58:03Z</dcterms:modified>
  <cp:contentStatus/>
</cp:coreProperties>
</file>