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6" r:id="rId2"/>
    <p:sldId id="354" r:id="rId3"/>
    <p:sldId id="400" r:id="rId4"/>
    <p:sldId id="401" r:id="rId5"/>
    <p:sldId id="402" r:id="rId6"/>
    <p:sldId id="404" r:id="rId7"/>
    <p:sldId id="405" r:id="rId8"/>
    <p:sldId id="425" r:id="rId9"/>
    <p:sldId id="406" r:id="rId10"/>
    <p:sldId id="408" r:id="rId11"/>
    <p:sldId id="420" r:id="rId12"/>
    <p:sldId id="409" r:id="rId13"/>
    <p:sldId id="412" r:id="rId14"/>
    <p:sldId id="426" r:id="rId15"/>
    <p:sldId id="421" r:id="rId16"/>
    <p:sldId id="422" r:id="rId17"/>
    <p:sldId id="427" r:id="rId18"/>
    <p:sldId id="414" r:id="rId19"/>
    <p:sldId id="415" r:id="rId20"/>
    <p:sldId id="413" r:id="rId21"/>
    <p:sldId id="416" r:id="rId22"/>
    <p:sldId id="417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4CBA"/>
    <a:srgbClr val="A06699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85695" autoAdjust="0"/>
  </p:normalViewPr>
  <p:slideViewPr>
    <p:cSldViewPr>
      <p:cViewPr varScale="1">
        <p:scale>
          <a:sx n="70" d="100"/>
          <a:sy n="70" d="100"/>
        </p:scale>
        <p:origin x="133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18.wmf"/><Relationship Id="rId4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 we will continue to explore the mathematical and physical properties of the </a:t>
            </a:r>
            <a:r>
              <a:rPr lang="en-US" dirty="0" err="1"/>
              <a:t>Lagrangian</a:t>
            </a:r>
            <a:r>
              <a:rPr lang="en-US" dirty="0"/>
              <a:t> formalism.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211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with a constant magnetic field.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9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Noting that the </a:t>
            </a:r>
            <a:r>
              <a:rPr lang="en-US" dirty="0" err="1"/>
              <a:t>Lagrangian</a:t>
            </a:r>
            <a:r>
              <a:rPr lang="en-US" dirty="0"/>
              <a:t> analysis generally results in second order differential equations.      We now explore the possibility of alternative </a:t>
            </a:r>
            <a:r>
              <a:rPr lang="en-US" dirty="0" err="1"/>
              <a:t>formultions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506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Digression on relationships between alternative coordinate formulations.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13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Relationships for changing variables   of  general </a:t>
            </a:r>
            <a:r>
              <a:rPr lang="en-US" dirty="0" err="1"/>
              <a:t>functionsl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179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examples.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4341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 from thermodynamic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683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 thermodynamic energy </a:t>
            </a:r>
            <a:r>
              <a:rPr lang="en-US" dirty="0" err="1"/>
              <a:t>functiosn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3216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Relationships between the old and new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4820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Applying the ideas of variable change to the </a:t>
            </a:r>
            <a:r>
              <a:rPr lang="en-US" dirty="0" err="1"/>
              <a:t>Lagrangian</a:t>
            </a:r>
            <a:r>
              <a:rPr lang="en-US" dirty="0"/>
              <a:t> formulation.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530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Transforming from the </a:t>
            </a:r>
            <a:r>
              <a:rPr lang="en-US" dirty="0" err="1"/>
              <a:t>Lagrangian</a:t>
            </a:r>
            <a:r>
              <a:rPr lang="en-US" dirty="0"/>
              <a:t> to Hamiltonian formulation of mechanics.      We will continue this discussion </a:t>
            </a:r>
            <a:r>
              <a:rPr lang="en-US"/>
              <a:t>on Friday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421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schedule.     Home work from Lecture 10 due Monday.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526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the Euler-Lagrange equations with a focus on finding constants of the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367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231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using different coordinates.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46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Reviewing “alternative” form of Euler-Lagrange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75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constant of the motion found from the </a:t>
            </a:r>
            <a:r>
              <a:rPr lang="en-US" dirty="0" err="1"/>
              <a:t>Lagrangian</a:t>
            </a:r>
            <a:r>
              <a:rPr lang="en-US" dirty="0"/>
              <a:t>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377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23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Non-trivial example with constant magnetic field.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30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2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2.wmf"/><Relationship Id="rId12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in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on Lecture 11-- Chap. 3 &amp; 6 (F &amp;W)</a:t>
            </a:r>
          </a:p>
          <a:p>
            <a:pPr algn="ctr"/>
            <a:endParaRPr lang="en-US" sz="3200" b="1" dirty="0"/>
          </a:p>
          <a:p>
            <a:pPr algn="ctr"/>
            <a:r>
              <a:rPr lang="en-US" sz="2400" b="1" dirty="0">
                <a:solidFill>
                  <a:srgbClr val="904CBA"/>
                </a:solidFill>
              </a:rPr>
              <a:t>Details and extensions of </a:t>
            </a:r>
            <a:r>
              <a:rPr lang="en-US" sz="2400" b="1" dirty="0" err="1">
                <a:solidFill>
                  <a:srgbClr val="904CBA"/>
                </a:solidFill>
              </a:rPr>
              <a:t>Lagrangian</a:t>
            </a:r>
            <a:r>
              <a:rPr lang="en-US" sz="2400" b="1" dirty="0">
                <a:solidFill>
                  <a:srgbClr val="904CBA"/>
                </a:solidFill>
              </a:rPr>
              <a:t> mechanics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Constants of the motion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Conserved quantities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Legendre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267780"/>
              </p:ext>
            </p:extLst>
          </p:nvPr>
        </p:nvGraphicFramePr>
        <p:xfrm>
          <a:off x="923925" y="381000"/>
          <a:ext cx="7294563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47" name="Equation" r:id="rId4" imgW="4431960" imgH="3720960" progId="Equation.DSMT4">
                  <p:embed/>
                </p:oleObj>
              </mc:Choice>
              <mc:Fallback>
                <p:oleObj name="Equation" r:id="rId4" imgW="4431960" imgH="37209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381000"/>
                        <a:ext cx="7294563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927" y="63653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</a:t>
            </a:r>
          </a:p>
        </p:txBody>
      </p:sp>
    </p:spTree>
    <p:extLst>
      <p:ext uri="{BB962C8B-B14F-4D97-AF65-F5344CB8AC3E}">
        <p14:creationId xmlns:p14="http://schemas.microsoft.com/office/powerpoint/2010/main" val="3419080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121579"/>
              </p:ext>
            </p:extLst>
          </p:nvPr>
        </p:nvGraphicFramePr>
        <p:xfrm>
          <a:off x="2590800" y="136525"/>
          <a:ext cx="4810125" cy="579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96" name="Equation" r:id="rId4" imgW="3555720" imgH="4317840" progId="Equation.DSMT4">
                  <p:embed/>
                </p:oleObj>
              </mc:Choice>
              <mc:Fallback>
                <p:oleObj name="Equation" r:id="rId4" imgW="3555720" imgH="4317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36525"/>
                        <a:ext cx="4810125" cy="579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7173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</a:t>
            </a:r>
          </a:p>
        </p:txBody>
      </p:sp>
    </p:spTree>
    <p:extLst>
      <p:ext uri="{BB962C8B-B14F-4D97-AF65-F5344CB8AC3E}">
        <p14:creationId xmlns:p14="http://schemas.microsoft.com/office/powerpoint/2010/main" val="1971345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513" y="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876917"/>
              </p:ext>
            </p:extLst>
          </p:nvPr>
        </p:nvGraphicFramePr>
        <p:xfrm>
          <a:off x="609600" y="344488"/>
          <a:ext cx="6338888" cy="224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77" name="Equation" r:id="rId4" imgW="3276360" imgH="1168200" progId="Equation.DSMT4">
                  <p:embed/>
                </p:oleObj>
              </mc:Choice>
              <mc:Fallback>
                <p:oleObj name="Equation" r:id="rId4" imgW="3276360" imgH="1168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44488"/>
                        <a:ext cx="6338888" cy="224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2590800"/>
            <a:ext cx="8229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Switching variables – Legendre transformation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/>
              <a:t>Your question –</a:t>
            </a:r>
          </a:p>
          <a:p>
            <a:pPr lvl="1"/>
            <a:r>
              <a:rPr lang="en-US" sz="2400" dirty="0"/>
              <a:t>What is the reasoning behind doing a change of variables for the </a:t>
            </a:r>
            <a:r>
              <a:rPr lang="en-US" sz="2400" dirty="0" err="1"/>
              <a:t>Lagrangian</a:t>
            </a:r>
            <a:r>
              <a:rPr lang="en-US" sz="2400" dirty="0"/>
              <a:t>?</a:t>
            </a:r>
          </a:p>
          <a:p>
            <a:endParaRPr lang="en-US" sz="2400" dirty="0"/>
          </a:p>
          <a:p>
            <a:r>
              <a:rPr lang="en-US" sz="2400" dirty="0"/>
              <a:t>Comment –</a:t>
            </a:r>
          </a:p>
          <a:p>
            <a:pPr lvl="1"/>
            <a:r>
              <a:rPr lang="en-US" sz="2400" dirty="0"/>
              <a:t>We are leading up to deriving the Hamiltonian formulation of mechanics which is a useful alternative analysis tool.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6126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145109"/>
              </p:ext>
            </p:extLst>
          </p:nvPr>
        </p:nvGraphicFramePr>
        <p:xfrm>
          <a:off x="838200" y="1351647"/>
          <a:ext cx="4252913" cy="586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1" name="数式" r:id="rId4" imgW="1473120" imgH="203040" progId="Equation.3">
                  <p:embed/>
                </p:oleObj>
              </mc:Choice>
              <mc:Fallback>
                <p:oleObj name="数式" r:id="rId4" imgW="14731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351647"/>
                        <a:ext cx="4252913" cy="5866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867279"/>
              </p:ext>
            </p:extLst>
          </p:nvPr>
        </p:nvGraphicFramePr>
        <p:xfrm>
          <a:off x="838200" y="1807792"/>
          <a:ext cx="7086600" cy="3060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2" name="数式" r:id="rId6" imgW="2234880" imgH="965160" progId="Equation.3">
                  <p:embed/>
                </p:oleObj>
              </mc:Choice>
              <mc:Fallback>
                <p:oleObj name="数式" r:id="rId6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807792"/>
                        <a:ext cx="7086600" cy="30601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721873"/>
              </p:ext>
            </p:extLst>
          </p:nvPr>
        </p:nvGraphicFramePr>
        <p:xfrm>
          <a:off x="464241" y="4827114"/>
          <a:ext cx="5557837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3" name="数式" r:id="rId8" imgW="1663560" imgH="469800" progId="Equation.3">
                  <p:embed/>
                </p:oleObj>
              </mc:Choice>
              <mc:Fallback>
                <p:oleObj name="数式" r:id="rId8" imgW="16635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241" y="4827114"/>
                        <a:ext cx="5557837" cy="157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524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Mathematical transformations for continuous functions of several variables &amp; Legendre transforms: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1800" y="928687"/>
            <a:ext cx="6400800" cy="46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change of variables: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139DEB-B8D6-4F8F-A483-0B03B96F2433}"/>
              </a:ext>
            </a:extLst>
          </p:cNvPr>
          <p:cNvSpPr txBox="1"/>
          <p:nvPr/>
        </p:nvSpPr>
        <p:spPr>
          <a:xfrm>
            <a:off x="6165159" y="5315746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Assuming  </a:t>
            </a:r>
            <a:r>
              <a:rPr lang="en-US" sz="2400" i="1" dirty="0" err="1">
                <a:latin typeface="+mj-lt"/>
              </a:rPr>
              <a:t>dz</a:t>
            </a:r>
            <a:r>
              <a:rPr lang="en-US" sz="2400" i="1" dirty="0">
                <a:latin typeface="+mj-lt"/>
              </a:rPr>
              <a:t>=0</a:t>
            </a:r>
            <a:r>
              <a:rPr lang="en-US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4948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BFAEF-3AC5-4B42-9878-EBE298AAC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D3871-85ED-4D4C-A5C9-999D4110C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D38990-765F-49AF-96B2-1397A60F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55B60A-44ED-4E0C-BF24-B9EE184777D7}"/>
              </a:ext>
            </a:extLst>
          </p:cNvPr>
          <p:cNvSpPr txBox="1"/>
          <p:nvPr/>
        </p:nvSpPr>
        <p:spPr>
          <a:xfrm>
            <a:off x="381000" y="2286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on notation for partial derivatives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DD4E75A-ECF2-461C-8C90-9FCF191870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232667"/>
              </p:ext>
            </p:extLst>
          </p:nvPr>
        </p:nvGraphicFramePr>
        <p:xfrm>
          <a:off x="384313" y="710143"/>
          <a:ext cx="7489825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9" name="Equation" r:id="rId3" imgW="2361960" imgH="469800" progId="Equation.DSMT4">
                  <p:embed/>
                </p:oleObj>
              </mc:Choice>
              <mc:Fallback>
                <p:oleObj name="Equation" r:id="rId3" imgW="2361960" imgH="4698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313" y="710143"/>
                        <a:ext cx="7489825" cy="149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Up 6">
            <a:extLst>
              <a:ext uri="{FF2B5EF4-FFF2-40B4-BE49-F238E27FC236}">
                <a16:creationId xmlns:a16="http://schemas.microsoft.com/office/drawing/2014/main" id="{1F182E34-F845-4982-8346-3264C5A20E3F}"/>
              </a:ext>
            </a:extLst>
          </p:cNvPr>
          <p:cNvSpPr/>
          <p:nvPr/>
        </p:nvSpPr>
        <p:spPr>
          <a:xfrm rot="2545749">
            <a:off x="4477636" y="2039236"/>
            <a:ext cx="4572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0757A5-8386-4B39-9D56-471CE88B0637}"/>
              </a:ext>
            </a:extLst>
          </p:cNvPr>
          <p:cNvSpPr txBox="1"/>
          <p:nvPr/>
        </p:nvSpPr>
        <p:spPr>
          <a:xfrm>
            <a:off x="3810000" y="2590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hold </a:t>
            </a:r>
            <a:r>
              <a:rPr lang="en-US" sz="2400" i="1" dirty="0">
                <a:latin typeface="+mj-lt"/>
              </a:rPr>
              <a:t>y</a:t>
            </a:r>
            <a:r>
              <a:rPr lang="en-US" sz="2400" dirty="0">
                <a:latin typeface="+mj-lt"/>
              </a:rPr>
              <a:t> fixed.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A1636947-B870-404B-9C94-4DFF5F055034}"/>
              </a:ext>
            </a:extLst>
          </p:cNvPr>
          <p:cNvSpPr/>
          <p:nvPr/>
        </p:nvSpPr>
        <p:spPr>
          <a:xfrm rot="708064">
            <a:off x="6857999" y="2204683"/>
            <a:ext cx="4572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AEA97F-C483-4CE2-A0C1-6496BDAADF06}"/>
              </a:ext>
            </a:extLst>
          </p:cNvPr>
          <p:cNvSpPr txBox="1"/>
          <p:nvPr/>
        </p:nvSpPr>
        <p:spPr>
          <a:xfrm>
            <a:off x="6705600" y="2814935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hold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fixed.</a:t>
            </a:r>
          </a:p>
        </p:txBody>
      </p:sp>
    </p:spTree>
    <p:extLst>
      <p:ext uri="{BB962C8B-B14F-4D97-AF65-F5344CB8AC3E}">
        <p14:creationId xmlns:p14="http://schemas.microsoft.com/office/powerpoint/2010/main" val="1413725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902372"/>
              </p:ext>
            </p:extLst>
          </p:nvPr>
        </p:nvGraphicFramePr>
        <p:xfrm>
          <a:off x="594591" y="1190783"/>
          <a:ext cx="5059218" cy="218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44" name="数式" r:id="rId4" imgW="2234880" imgH="965160" progId="Equation.3">
                  <p:embed/>
                </p:oleObj>
              </mc:Choice>
              <mc:Fallback>
                <p:oleObj name="数式" r:id="rId4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91" y="1190783"/>
                        <a:ext cx="5059218" cy="218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840398"/>
              </p:ext>
            </p:extLst>
          </p:nvPr>
        </p:nvGraphicFramePr>
        <p:xfrm>
          <a:off x="304800" y="3886200"/>
          <a:ext cx="7284534" cy="118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45" name="Equation" r:id="rId6" imgW="4546440" imgH="736560" progId="Equation.DSMT4">
                  <p:embed/>
                </p:oleObj>
              </mc:Choice>
              <mc:Fallback>
                <p:oleObj name="Equation" r:id="rId6" imgW="454644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886200"/>
                        <a:ext cx="7284534" cy="118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wn Arrow 4"/>
          <p:cNvSpPr/>
          <p:nvPr/>
        </p:nvSpPr>
        <p:spPr>
          <a:xfrm rot="792859">
            <a:off x="2800417" y="3454744"/>
            <a:ext cx="762000" cy="588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7824453">
            <a:off x="5540974" y="3288402"/>
            <a:ext cx="762000" cy="588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400" y="272101"/>
            <a:ext cx="6400800" cy="46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change of variables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1753641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751905"/>
              </p:ext>
            </p:extLst>
          </p:nvPr>
        </p:nvGraphicFramePr>
        <p:xfrm>
          <a:off x="3733800" y="980355"/>
          <a:ext cx="5059218" cy="218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76" name="数式" r:id="rId4" imgW="2234880" imgH="965160" progId="Equation.3">
                  <p:embed/>
                </p:oleObj>
              </mc:Choice>
              <mc:Fallback>
                <p:oleObj name="数式" r:id="rId4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980355"/>
                        <a:ext cx="5059218" cy="218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367227"/>
              </p:ext>
            </p:extLst>
          </p:nvPr>
        </p:nvGraphicFramePr>
        <p:xfrm>
          <a:off x="230153" y="3373989"/>
          <a:ext cx="4090987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77" name="Equation" r:id="rId6" imgW="2552400" imgH="1536480" progId="Equation.DSMT4">
                  <p:embed/>
                </p:oleObj>
              </mc:Choice>
              <mc:Fallback>
                <p:oleObj name="Equation" r:id="rId6" imgW="2552400" imgH="1536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53" y="3373989"/>
                        <a:ext cx="4090987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155661"/>
              </p:ext>
            </p:extLst>
          </p:nvPr>
        </p:nvGraphicFramePr>
        <p:xfrm>
          <a:off x="609600" y="1195817"/>
          <a:ext cx="2748605" cy="162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78" name="Equation" r:id="rId8" imgW="1892160" imgH="1117440" progId="Equation.DSMT4">
                  <p:embed/>
                </p:oleObj>
              </mc:Choice>
              <mc:Fallback>
                <p:oleObj name="Equation" r:id="rId8" imgW="189216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9600" y="1195817"/>
                        <a:ext cx="2748605" cy="1623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520962"/>
              </p:ext>
            </p:extLst>
          </p:nvPr>
        </p:nvGraphicFramePr>
        <p:xfrm>
          <a:off x="4743449" y="3455745"/>
          <a:ext cx="3724275" cy="230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79" name="Equation" r:id="rId10" imgW="2323800" imgH="1434960" progId="Equation.DSMT4">
                  <p:embed/>
                </p:oleObj>
              </mc:Choice>
              <mc:Fallback>
                <p:oleObj name="Equation" r:id="rId10" imgW="2323800" imgH="1434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449" y="3455745"/>
                        <a:ext cx="3724275" cy="2300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95264" y="3402777"/>
            <a:ext cx="606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sp>
        <p:nvSpPr>
          <p:cNvPr id="13" name="AutoShape 7" descr="Image result for check mark image"/>
          <p:cNvSpPr>
            <a:spLocks noChangeAspect="1" noChangeArrowheads="1"/>
          </p:cNvSpPr>
          <p:nvPr/>
        </p:nvSpPr>
        <p:spPr bwMode="auto">
          <a:xfrm>
            <a:off x="193439" y="-647701"/>
            <a:ext cx="1295400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15" t="18118" r="19591" b="21988"/>
          <a:stretch/>
        </p:blipFill>
        <p:spPr>
          <a:xfrm>
            <a:off x="2514600" y="4648199"/>
            <a:ext cx="381000" cy="38100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324600" y="3505200"/>
            <a:ext cx="606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15" t="18118" r="19591" b="21988"/>
          <a:stretch/>
        </p:blipFill>
        <p:spPr>
          <a:xfrm>
            <a:off x="7010400" y="4648200"/>
            <a:ext cx="381000" cy="38100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52400" y="272101"/>
            <a:ext cx="6400800" cy="46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change of variables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2426996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CB9614-3011-48AF-BAC8-685482A12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683DD3-E2ED-4002-93C5-6FE393D83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5D68C-CF4D-45D7-8733-48C462B1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9E9EA8-C19E-44BE-8825-EC3CBA7BAE04}"/>
              </a:ext>
            </a:extLst>
          </p:cNvPr>
          <p:cNvSpPr txBox="1"/>
          <p:nvPr/>
        </p:nvSpPr>
        <p:spPr>
          <a:xfrm>
            <a:off x="762000" y="685800"/>
            <a:ext cx="6934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that we see that these transformations are possible, we should ask the question why we might want to do this?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An example comes from thermodynamics where we have various interdependent variables such as temperature T, pressure P,   volume V,   etc. etc.      Often a  measurable property can be specified as a function of two of those, while the other variables are  also dependent on those two.  For example we might specify T and P  while the volume will be V(T,P).     Or we might specify T and V while the pressure will be P(T,V).</a:t>
            </a:r>
          </a:p>
        </p:txBody>
      </p:sp>
    </p:spTree>
    <p:extLst>
      <p:ext uri="{BB962C8B-B14F-4D97-AF65-F5344CB8AC3E}">
        <p14:creationId xmlns:p14="http://schemas.microsoft.com/office/powerpoint/2010/main" val="1759026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930553"/>
              </p:ext>
            </p:extLst>
          </p:nvPr>
        </p:nvGraphicFramePr>
        <p:xfrm>
          <a:off x="1260641" y="914400"/>
          <a:ext cx="7415019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83" name="数式" r:id="rId4" imgW="3746160" imgH="2501640" progId="Equation.3">
                  <p:embed/>
                </p:oleObj>
              </mc:Choice>
              <mc:Fallback>
                <p:oleObj name="数式" r:id="rId4" imgW="3746160" imgH="250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641" y="914400"/>
                        <a:ext cx="7415019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1365" y="471142"/>
            <a:ext cx="7315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thermodynamic functions: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986BFF-66B6-4D2C-B847-5EF401016F80}"/>
              </a:ext>
            </a:extLst>
          </p:cNvPr>
          <p:cNvSpPr txBox="1"/>
          <p:nvPr/>
        </p:nvSpPr>
        <p:spPr>
          <a:xfrm>
            <a:off x="228600" y="13652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 from thermo --</a:t>
            </a:r>
          </a:p>
        </p:txBody>
      </p:sp>
    </p:spTree>
    <p:extLst>
      <p:ext uri="{BB962C8B-B14F-4D97-AF65-F5344CB8AC3E}">
        <p14:creationId xmlns:p14="http://schemas.microsoft.com/office/powerpoint/2010/main" val="2974126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3" t="45281" r="15435" b="18050"/>
          <a:stretch/>
        </p:blipFill>
        <p:spPr bwMode="auto">
          <a:xfrm>
            <a:off x="166969" y="609600"/>
            <a:ext cx="8824631" cy="2853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9682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5029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EAA42D-EC6F-49BB-BFAF-549CF27099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275" y="762000"/>
            <a:ext cx="8375408" cy="498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292651"/>
              </p:ext>
            </p:extLst>
          </p:nvPr>
        </p:nvGraphicFramePr>
        <p:xfrm>
          <a:off x="381000" y="3240236"/>
          <a:ext cx="8398330" cy="2322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26" name="Equation" r:id="rId4" imgW="6108480" imgH="1688760" progId="Equation.DSMT4">
                  <p:embed/>
                </p:oleObj>
              </mc:Choice>
              <mc:Fallback>
                <p:oleObj name="Equation" r:id="rId4" imgW="6108480" imgH="1688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40236"/>
                        <a:ext cx="8398330" cy="23223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762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Mathematical transformations for continuous functions of several variables &amp; Legendre transforms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952728"/>
              </p:ext>
            </p:extLst>
          </p:nvPr>
        </p:nvGraphicFramePr>
        <p:xfrm>
          <a:off x="609600" y="685802"/>
          <a:ext cx="4953000" cy="2138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27" name="数式" r:id="rId6" imgW="2234880" imgH="965160" progId="Equation.3">
                  <p:embed/>
                </p:oleObj>
              </mc:Choice>
              <mc:Fallback>
                <p:oleObj name="数式" r:id="rId6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685802"/>
                        <a:ext cx="4953000" cy="2138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 flipV="1">
            <a:off x="6019800" y="4267200"/>
            <a:ext cx="53340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543800" y="4267200"/>
            <a:ext cx="53340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371600" y="3962400"/>
            <a:ext cx="1371600" cy="1371600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057400" y="4000500"/>
            <a:ext cx="2209800" cy="1371600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994967"/>
              </p:ext>
            </p:extLst>
          </p:nvPr>
        </p:nvGraphicFramePr>
        <p:xfrm>
          <a:off x="2972083" y="5426295"/>
          <a:ext cx="5181033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28" name="Equation" r:id="rId8" imgW="3746160" imgH="685800" progId="Equation.DSMT4">
                  <p:embed/>
                </p:oleObj>
              </mc:Choice>
              <mc:Fallback>
                <p:oleObj name="Equation" r:id="rId8" imgW="37461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2083" y="5426295"/>
                        <a:ext cx="5181033" cy="94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055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8294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339604"/>
              </p:ext>
            </p:extLst>
          </p:nvPr>
        </p:nvGraphicFramePr>
        <p:xfrm>
          <a:off x="990600" y="457200"/>
          <a:ext cx="6019800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07" name="数式" r:id="rId4" imgW="3149280" imgH="1143000" progId="Equation.3">
                  <p:embed/>
                </p:oleObj>
              </mc:Choice>
              <mc:Fallback>
                <p:oleObj name="数式" r:id="rId4" imgW="31492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7200"/>
                        <a:ext cx="6019800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95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Switching variables – Legendre transformation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874433"/>
              </p:ext>
            </p:extLst>
          </p:nvPr>
        </p:nvGraphicFramePr>
        <p:xfrm>
          <a:off x="833438" y="3333750"/>
          <a:ext cx="6557962" cy="224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08" name="数式" r:id="rId6" imgW="3390840" imgH="1168200" progId="Equation.3">
                  <p:embed/>
                </p:oleObj>
              </mc:Choice>
              <mc:Fallback>
                <p:oleObj name="数式" r:id="rId6" imgW="3390840" imgH="1168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8" y="3333750"/>
                        <a:ext cx="6557962" cy="224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5358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Hamiltonian picture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374004"/>
              </p:ext>
            </p:extLst>
          </p:nvPr>
        </p:nvGraphicFramePr>
        <p:xfrm>
          <a:off x="936625" y="1295400"/>
          <a:ext cx="7369175" cy="402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07" name="数式" r:id="rId4" imgW="3809880" imgH="2095200" progId="Equation.3">
                  <p:embed/>
                </p:oleObj>
              </mc:Choice>
              <mc:Fallback>
                <p:oleObj name="数式" r:id="rId4" imgW="3809880" imgH="2095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295400"/>
                        <a:ext cx="7369175" cy="402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334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544510"/>
              </p:ext>
            </p:extLst>
          </p:nvPr>
        </p:nvGraphicFramePr>
        <p:xfrm>
          <a:off x="1412875" y="1474788"/>
          <a:ext cx="5468938" cy="354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87" name="Equation" r:id="rId4" imgW="2946240" imgH="1841400" progId="Equation.DSMT4">
                  <p:embed/>
                </p:oleObj>
              </mc:Choice>
              <mc:Fallback>
                <p:oleObj name="Equation" r:id="rId4" imgW="2946240" imgH="1841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1474788"/>
                        <a:ext cx="5468938" cy="3541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33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 </a:t>
            </a:r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formalism (without constraints)</a:t>
            </a:r>
          </a:p>
        </p:txBody>
      </p:sp>
    </p:spTree>
    <p:extLst>
      <p:ext uri="{BB962C8B-B14F-4D97-AF65-F5344CB8AC3E}">
        <p14:creationId xmlns:p14="http://schemas.microsoft.com/office/powerpoint/2010/main" val="2578672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constants of the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8869244"/>
              </p:ext>
            </p:extLst>
          </p:nvPr>
        </p:nvGraphicFramePr>
        <p:xfrm>
          <a:off x="1855788" y="1571625"/>
          <a:ext cx="4813300" cy="334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92" name="Equation" r:id="rId4" imgW="2489040" imgH="1739880" progId="Equation.DSMT4">
                  <p:embed/>
                </p:oleObj>
              </mc:Choice>
              <mc:Fallback>
                <p:oleObj name="Equation" r:id="rId4" imgW="2489040" imgH="1739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788" y="1571625"/>
                        <a:ext cx="4813300" cy="334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5541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constants of the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463498"/>
              </p:ext>
            </p:extLst>
          </p:nvPr>
        </p:nvGraphicFramePr>
        <p:xfrm>
          <a:off x="284163" y="1303338"/>
          <a:ext cx="7958137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4" name="Equation" r:id="rId4" imgW="4114800" imgH="2019240" progId="Equation.DSMT4">
                  <p:embed/>
                </p:oleObj>
              </mc:Choice>
              <mc:Fallback>
                <p:oleObj name="Equation" r:id="rId4" imgW="4114800" imgH="2019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3" y="1303338"/>
                        <a:ext cx="7958137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0782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52800" y="4648200"/>
            <a:ext cx="2971800" cy="8191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819428"/>
              </p:ext>
            </p:extLst>
          </p:nvPr>
        </p:nvGraphicFramePr>
        <p:xfrm>
          <a:off x="1387475" y="1023938"/>
          <a:ext cx="5749925" cy="444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60" name="数式" r:id="rId4" imgW="2971800" imgH="2311200" progId="Equation.3">
                  <p:embed/>
                </p:oleObj>
              </mc:Choice>
              <mc:Fallback>
                <p:oleObj name="数式" r:id="rId4" imgW="2971800" imgH="23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023938"/>
                        <a:ext cx="5749925" cy="444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5334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 alternative form of Euler-Lagrange equations:</a:t>
            </a:r>
          </a:p>
        </p:txBody>
      </p:sp>
    </p:spTree>
    <p:extLst>
      <p:ext uri="{BB962C8B-B14F-4D97-AF65-F5344CB8AC3E}">
        <p14:creationId xmlns:p14="http://schemas.microsoft.com/office/powerpoint/2010/main" val="3126379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76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constant of the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949787"/>
              </p:ext>
            </p:extLst>
          </p:nvPr>
        </p:nvGraphicFramePr>
        <p:xfrm>
          <a:off x="1143000" y="450850"/>
          <a:ext cx="4889500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73" name="Equation" r:id="rId4" imgW="2527200" imgH="1333440" progId="Equation.DSMT4">
                  <p:embed/>
                </p:oleObj>
              </mc:Choice>
              <mc:Fallback>
                <p:oleObj name="Equation" r:id="rId4" imgW="2527200" imgH="13334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50850"/>
                        <a:ext cx="4889500" cy="256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497951"/>
              </p:ext>
            </p:extLst>
          </p:nvPr>
        </p:nvGraphicFramePr>
        <p:xfrm>
          <a:off x="1424781" y="3069008"/>
          <a:ext cx="6827838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74" name="数式" r:id="rId6" imgW="3530520" imgH="1117440" progId="Equation.3">
                  <p:embed/>
                </p:oleObj>
              </mc:Choice>
              <mc:Fallback>
                <p:oleObj name="数式" r:id="rId6" imgW="3530520" imgH="1117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4781" y="3069008"/>
                        <a:ext cx="6827838" cy="214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507457"/>
              </p:ext>
            </p:extLst>
          </p:nvPr>
        </p:nvGraphicFramePr>
        <p:xfrm>
          <a:off x="2289159" y="5181600"/>
          <a:ext cx="5711841" cy="1254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75" name="Equation" r:id="rId8" imgW="4546440" imgH="1002960" progId="Equation.DSMT4">
                  <p:embed/>
                </p:oleObj>
              </mc:Choice>
              <mc:Fallback>
                <p:oleObj name="Equation" r:id="rId8" imgW="4546440" imgH="1002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59" y="5181600"/>
                        <a:ext cx="5711841" cy="12541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5112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2BE68A-5618-413D-A084-7BB3C79C4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9A0968-7C70-4D05-816D-12B35DA6A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97B7A-D98A-43E9-9723-1C342A9BB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9EFEC1-9B10-432C-92FA-1BF9F8D6085C}"/>
              </a:ext>
            </a:extLst>
          </p:cNvPr>
          <p:cNvSpPr txBox="1"/>
          <p:nvPr/>
        </p:nvSpPr>
        <p:spPr>
          <a:xfrm>
            <a:off x="453887" y="3483417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Why might this be useful?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7EB39C1-84B1-4E6D-B578-BCF64883E5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267476"/>
              </p:ext>
            </p:extLst>
          </p:nvPr>
        </p:nvGraphicFramePr>
        <p:xfrm>
          <a:off x="453887" y="422229"/>
          <a:ext cx="3560762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6" name="Equation" r:id="rId3" imgW="1841400" imgH="507960" progId="Equation.DSMT4">
                  <p:embed/>
                </p:oleObj>
              </mc:Choice>
              <mc:Fallback>
                <p:oleObj name="Equation" r:id="rId3" imgW="1841400" imgH="5079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887" y="422229"/>
                        <a:ext cx="3560762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79DB1B7-D395-45C3-9611-D007F932D6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6623638"/>
              </p:ext>
            </p:extLst>
          </p:nvPr>
        </p:nvGraphicFramePr>
        <p:xfrm>
          <a:off x="424070" y="1282918"/>
          <a:ext cx="594995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7" name="Equation" r:id="rId5" imgW="4736880" imgH="622080" progId="Equation.DSMT4">
                  <p:embed/>
                </p:oleObj>
              </mc:Choice>
              <mc:Fallback>
                <p:oleObj name="Equation" r:id="rId5" imgW="4736880" imgH="62208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070" y="1282918"/>
                        <a:ext cx="594995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859B4C4-8679-477C-8A08-3F67A418AEF2}"/>
              </a:ext>
            </a:extLst>
          </p:cNvPr>
          <p:cNvSpPr txBox="1"/>
          <p:nvPr/>
        </p:nvSpPr>
        <p:spPr>
          <a:xfrm>
            <a:off x="4343400" y="910385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3 variable functions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D29672-FB9D-4367-B09D-08BBA5375229}"/>
              </a:ext>
            </a:extLst>
          </p:cNvPr>
          <p:cNvSpPr txBox="1"/>
          <p:nvPr/>
        </p:nvSpPr>
        <p:spPr>
          <a:xfrm>
            <a:off x="2362200" y="2052935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1 variable function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04721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76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constant of the motion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177154"/>
              </p:ext>
            </p:extLst>
          </p:nvPr>
        </p:nvGraphicFramePr>
        <p:xfrm>
          <a:off x="838200" y="381000"/>
          <a:ext cx="4791075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91" name="数式" r:id="rId4" imgW="2476440" imgH="1333440" progId="Equation.3">
                  <p:embed/>
                </p:oleObj>
              </mc:Choice>
              <mc:Fallback>
                <p:oleObj name="数式" r:id="rId4" imgW="2476440" imgH="1333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1000"/>
                        <a:ext cx="4791075" cy="256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306607"/>
              </p:ext>
            </p:extLst>
          </p:nvPr>
        </p:nvGraphicFramePr>
        <p:xfrm>
          <a:off x="1295400" y="3048000"/>
          <a:ext cx="5943600" cy="219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92" name="数式" r:id="rId6" imgW="3073320" imgH="1143000" progId="Equation.3">
                  <p:embed/>
                </p:oleObj>
              </mc:Choice>
              <mc:Fallback>
                <p:oleObj name="数式" r:id="rId6" imgW="3073320" imgH="1143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048000"/>
                        <a:ext cx="5943600" cy="219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860347"/>
              </p:ext>
            </p:extLst>
          </p:nvPr>
        </p:nvGraphicFramePr>
        <p:xfrm>
          <a:off x="2209800" y="5165725"/>
          <a:ext cx="4435475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93" name="Equation" r:id="rId8" imgW="3530520" imgH="1028520" progId="Equation.DSMT4">
                  <p:embed/>
                </p:oleObj>
              </mc:Choice>
              <mc:Fallback>
                <p:oleObj name="Equation" r:id="rId8" imgW="353052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165725"/>
                        <a:ext cx="4435475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706D19E-F050-4969-8793-E0953631A855}"/>
              </a:ext>
            </a:extLst>
          </p:cNvPr>
          <p:cNvSpPr txBox="1"/>
          <p:nvPr/>
        </p:nvSpPr>
        <p:spPr>
          <a:xfrm>
            <a:off x="4876800" y="3499147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2 variable functions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FE75A1-659C-49B8-8A26-A658EEA35888}"/>
              </a:ext>
            </a:extLst>
          </p:cNvPr>
          <p:cNvSpPr txBox="1"/>
          <p:nvPr/>
        </p:nvSpPr>
        <p:spPr>
          <a:xfrm>
            <a:off x="5502275" y="589404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1 variable function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0287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9453</TotalTime>
  <Words>747</Words>
  <Application>Microsoft Office PowerPoint</Application>
  <PresentationFormat>On-screen Show (4:3)</PresentationFormat>
  <Paragraphs>154</Paragraphs>
  <Slides>22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513</cp:revision>
  <cp:lastPrinted>2019-09-15T20:24:39Z</cp:lastPrinted>
  <dcterms:created xsi:type="dcterms:W3CDTF">2012-01-10T18:32:24Z</dcterms:created>
  <dcterms:modified xsi:type="dcterms:W3CDTF">2021-09-14T02:23:30Z</dcterms:modified>
</cp:coreProperties>
</file>