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450" r:id="rId3"/>
    <p:sldId id="454" r:id="rId4"/>
    <p:sldId id="416" r:id="rId5"/>
    <p:sldId id="461" r:id="rId6"/>
    <p:sldId id="417" r:id="rId7"/>
    <p:sldId id="418" r:id="rId8"/>
    <p:sldId id="419" r:id="rId9"/>
    <p:sldId id="462" r:id="rId10"/>
    <p:sldId id="456" r:id="rId11"/>
    <p:sldId id="420" r:id="rId12"/>
    <p:sldId id="457" r:id="rId13"/>
    <p:sldId id="427" r:id="rId14"/>
    <p:sldId id="463" r:id="rId15"/>
    <p:sldId id="423" r:id="rId16"/>
    <p:sldId id="424" r:id="rId17"/>
    <p:sldId id="425" r:id="rId18"/>
    <p:sldId id="426" r:id="rId19"/>
    <p:sldId id="431" r:id="rId20"/>
    <p:sldId id="432" r:id="rId21"/>
    <p:sldId id="458" r:id="rId22"/>
    <p:sldId id="433" r:id="rId23"/>
    <p:sldId id="453" r:id="rId24"/>
    <p:sldId id="428" r:id="rId25"/>
    <p:sldId id="429" r:id="rId26"/>
    <p:sldId id="43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92" d="100"/>
          <a:sy n="92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lecture shows how to “derive”  the Hamiltonian formalism from the </a:t>
            </a:r>
            <a:r>
              <a:rPr lang="en-US" dirty="0" err="1"/>
              <a:t>Lagrangian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6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74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0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56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with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63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Working out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7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evaluation of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21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Recap of treatment of electromagnetic interactions in the </a:t>
            </a:r>
            <a:r>
              <a:rPr lang="en-US" dirty="0" err="1"/>
              <a:t>Lagrangian</a:t>
            </a:r>
            <a:r>
              <a:rPr lang="en-US" dirty="0"/>
              <a:t> and Hamiltonian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38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99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a interesting addition property of the Hamiltonian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05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Poisson bracket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64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a homework problem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63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9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93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Starting with the </a:t>
            </a:r>
            <a:r>
              <a:rPr lang="en-US" dirty="0" err="1"/>
              <a:t>Lagrangian</a:t>
            </a:r>
            <a:r>
              <a:rPr lang="en-US" dirty="0"/>
              <a:t> and then performing a Legendre transformation.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0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the Hamiltonian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55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Showing that Hamilton’s principle can be formulated with the Hamiltonian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29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called “Canonical”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1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recipe.    Tape this to your wall!!!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47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constants of the motion within the Hamiltonian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5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009" y="609600"/>
            <a:ext cx="90909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12 – Chap. 3&amp;6 (F&amp;W)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Constructing the Hamiltonian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Hamilton’s canonical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17E2F-B7F8-4F3A-9215-73007CFB1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C88A3-44F3-4172-A1F4-EBC95A17C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DF7D7-7B22-4E66-98B5-A63AD0F8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5F9306-7534-4BDE-8D4D-B9D8D84AA0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57002"/>
              </p:ext>
            </p:extLst>
          </p:nvPr>
        </p:nvGraphicFramePr>
        <p:xfrm>
          <a:off x="399291" y="686952"/>
          <a:ext cx="2211387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5" name="Equation" r:id="rId3" imgW="1143000" imgH="888840" progId="Equation.DSMT4">
                  <p:embed/>
                </p:oleObj>
              </mc:Choice>
              <mc:Fallback>
                <p:oleObj name="Equation" r:id="rId3" imgW="1143000" imgH="8888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91" y="686952"/>
                        <a:ext cx="2211387" cy="170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309F4F9-6E49-47F8-A731-5145F3EB917A}"/>
              </a:ext>
            </a:extLst>
          </p:cNvPr>
          <p:cNvSpPr txBox="1"/>
          <p:nvPr/>
        </p:nvSpPr>
        <p:spPr>
          <a:xfrm>
            <a:off x="228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Hamiltonian formulation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997AE-C4A8-4887-8809-92D9084C6FBE}"/>
              </a:ext>
            </a:extLst>
          </p:cNvPr>
          <p:cNvSpPr txBox="1"/>
          <p:nvPr/>
        </p:nvSpPr>
        <p:spPr>
          <a:xfrm>
            <a:off x="76200" y="2621033"/>
            <a:ext cx="906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are these equations known as the “canonical equations”?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they are beautiful.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The term is meant to elevate their importance to the level of the music of J. S. Bach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To help you remember them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No good reason; it is just a name</a:t>
            </a:r>
          </a:p>
          <a:p>
            <a:pPr marL="914400" lvl="1" indent="-457200"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720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232086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3" name="数式" r:id="rId4" imgW="3581280" imgH="1930320" progId="Equation.3">
                  <p:embed/>
                </p:oleObj>
              </mc:Choice>
              <mc:Fallback>
                <p:oleObj name="数式" r:id="rId4" imgW="358128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3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CFFA53-AA40-4272-8CF2-7FDA6B3D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ACAEA-CC19-4BDA-B272-A8E2C207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AFFCE-1E73-4AB0-BEBD-727082BA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09AF2F-EE59-4D1B-99ED-5850011641C8}"/>
              </a:ext>
            </a:extLst>
          </p:cNvPr>
          <p:cNvSpPr txBox="1"/>
          <p:nvPr/>
        </p:nvSpPr>
        <p:spPr>
          <a:xfrm>
            <a:off x="533400" y="3810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happens when you miss a step in the recipe?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big deal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Big deal – can lead to shame and humiliation (or at least wrong analysis)</a:t>
            </a:r>
          </a:p>
        </p:txBody>
      </p:sp>
    </p:spTree>
    <p:extLst>
      <p:ext uri="{BB962C8B-B14F-4D97-AF65-F5344CB8AC3E}">
        <p14:creationId xmlns:p14="http://schemas.microsoft.com/office/powerpoint/2010/main" val="396520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Constants of the motion in 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989425"/>
              </p:ext>
            </p:extLst>
          </p:nvPr>
        </p:nvGraphicFramePr>
        <p:xfrm>
          <a:off x="1930400" y="1371600"/>
          <a:ext cx="5283200" cy="482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13" name="Equation" r:id="rId4" imgW="2730240" imgH="2514600" progId="Equation.DSMT4">
                  <p:embed/>
                </p:oleObj>
              </mc:Choice>
              <mc:Fallback>
                <p:oleObj name="Equation" r:id="rId4" imgW="2730240" imgH="2514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1371600"/>
                        <a:ext cx="5283200" cy="482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09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F670C-3A3C-4577-9FBA-A80CACDD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F35843-1E65-4016-B249-F365F81D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83CB5-7A2D-4F16-8AF8-62FA9D06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112909-707E-4ECC-A0A9-130C545166E9}"/>
              </a:ext>
            </a:extLst>
          </p:cNvPr>
          <p:cNvSpPr txBox="1"/>
          <p:nvPr/>
        </p:nvSpPr>
        <p:spPr>
          <a:xfrm>
            <a:off x="381000" y="3048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is the </a:t>
            </a:r>
            <a:r>
              <a:rPr lang="en-US" sz="2400" dirty="0"/>
              <a:t>physical meaning to a constant H?</a:t>
            </a:r>
          </a:p>
          <a:p>
            <a:endParaRPr lang="en-US" sz="2400" dirty="0"/>
          </a:p>
          <a:p>
            <a:r>
              <a:rPr lang="en-US" sz="2400" dirty="0"/>
              <a:t>Comment --  Whenever you find a constant of the motion, it is helpful for analyzing the trajectory.   In this case, H often represents the mechanical energy of the system so that constant H implies that energy is conserved.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4455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762009"/>
              </p:ext>
            </p:extLst>
          </p:nvPr>
        </p:nvGraphicFramePr>
        <p:xfrm>
          <a:off x="1081088" y="717550"/>
          <a:ext cx="74422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17" name="Equation" r:id="rId4" imgW="3848040" imgH="2234880" progId="Equation.DSMT4">
                  <p:embed/>
                </p:oleObj>
              </mc:Choice>
              <mc:Fallback>
                <p:oleObj name="Equation" r:id="rId4" imgW="3848040" imgH="223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717550"/>
                        <a:ext cx="74422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320676"/>
              </p:ext>
            </p:extLst>
          </p:nvPr>
        </p:nvGraphicFramePr>
        <p:xfrm>
          <a:off x="1319213" y="422275"/>
          <a:ext cx="5132387" cy="532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45" name="Equation" r:id="rId4" imgW="2654280" imgH="2768400" progId="Equation.DSMT4">
                  <p:embed/>
                </p:oleObj>
              </mc:Choice>
              <mc:Fallback>
                <p:oleObj name="Equation" r:id="rId4" imgW="2654280" imgH="27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422275"/>
                        <a:ext cx="5132387" cy="532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9005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60592"/>
              </p:ext>
            </p:extLst>
          </p:nvPr>
        </p:nvGraphicFramePr>
        <p:xfrm>
          <a:off x="803275" y="847725"/>
          <a:ext cx="7591425" cy="511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5" name="Equation" r:id="rId4" imgW="3924000" imgH="2654280" progId="Equation.DSMT4">
                  <p:embed/>
                </p:oleObj>
              </mc:Choice>
              <mc:Fallback>
                <p:oleObj name="Equation" r:id="rId4" imgW="3924000" imgH="265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847725"/>
                        <a:ext cx="7591425" cy="511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037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1543"/>
              </p:ext>
            </p:extLst>
          </p:nvPr>
        </p:nvGraphicFramePr>
        <p:xfrm>
          <a:off x="895350" y="593725"/>
          <a:ext cx="6024563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91" name="Equation" r:id="rId4" imgW="2717640" imgH="2654280" progId="Equation.DSMT4">
                  <p:embed/>
                </p:oleObj>
              </mc:Choice>
              <mc:Fallback>
                <p:oleObj name="Equation" r:id="rId4" imgW="2717640" imgH="265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593725"/>
                        <a:ext cx="6024563" cy="583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702967"/>
              </p:ext>
            </p:extLst>
          </p:nvPr>
        </p:nvGraphicFramePr>
        <p:xfrm>
          <a:off x="895350" y="885825"/>
          <a:ext cx="6024563" cy="524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92" name="Equation" r:id="rId4" imgW="2717640" imgH="2387520" progId="Equation.DSMT4">
                  <p:embed/>
                </p:oleObj>
              </mc:Choice>
              <mc:Fallback>
                <p:oleObj name="Equation" r:id="rId4" imgW="2717640" imgH="2387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885825"/>
                        <a:ext cx="6024563" cy="524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equations of motion for constant magnetic field:</a:t>
            </a:r>
          </a:p>
        </p:txBody>
      </p:sp>
    </p:spTree>
    <p:extLst>
      <p:ext uri="{BB962C8B-B14F-4D97-AF65-F5344CB8AC3E}">
        <p14:creationId xmlns:p14="http://schemas.microsoft.com/office/powerpoint/2010/main" val="340905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33981" y="539115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74468B-EA0A-4084-BED8-5B8FBEF1F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7" y="609600"/>
            <a:ext cx="8320939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41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58302"/>
              </p:ext>
            </p:extLst>
          </p:nvPr>
        </p:nvGraphicFramePr>
        <p:xfrm>
          <a:off x="1149350" y="941388"/>
          <a:ext cx="5516563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2" name="数式" r:id="rId4" imgW="2489040" imgH="2336760" progId="Equation.3">
                  <p:embed/>
                </p:oleObj>
              </mc:Choice>
              <mc:Fallback>
                <p:oleObj name="数式" r:id="rId4" imgW="248904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941388"/>
                        <a:ext cx="5516563" cy="513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equations of motion for constant magnetic field                               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916548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DA2E1-3D22-4059-884D-05D1F2B5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1936B-0617-420F-8659-37C531DE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93740-EFFE-41F3-9BCD-603DD574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4D94A-8506-4F93-BA72-6EC53A11B3F3}"/>
              </a:ext>
            </a:extLst>
          </p:cNvPr>
          <p:cNvSpPr txBox="1"/>
          <p:nvPr/>
        </p:nvSpPr>
        <p:spPr>
          <a:xfrm>
            <a:off x="609600" y="32766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Are these results equivalent to the results of the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analysis?</a:t>
            </a:r>
          </a:p>
          <a:p>
            <a:r>
              <a:rPr lang="en-US" sz="2400" dirty="0">
                <a:latin typeface="+mj-lt"/>
              </a:rPr>
              <a:t>        a.   Yes</a:t>
            </a:r>
          </a:p>
          <a:p>
            <a:r>
              <a:rPr lang="en-US" sz="2400" dirty="0">
                <a:latin typeface="+mj-lt"/>
              </a:rPr>
              <a:t>        b.   </a:t>
            </a:r>
            <a:r>
              <a:rPr lang="en-US" sz="2400">
                <a:latin typeface="+mj-lt"/>
              </a:rPr>
              <a:t>No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A7834FA-7E8F-4D1B-8570-254BD8A6FE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74682"/>
              </p:ext>
            </p:extLst>
          </p:nvPr>
        </p:nvGraphicFramePr>
        <p:xfrm>
          <a:off x="1143000" y="380999"/>
          <a:ext cx="2895600" cy="2399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5" name="Equation" r:id="rId3" imgW="1002960" imgH="838080" progId="Equation.DSMT4">
                  <p:embed/>
                </p:oleObj>
              </mc:Choice>
              <mc:Fallback>
                <p:oleObj name="Equation" r:id="rId3" imgW="1002960" imgH="838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0999"/>
                        <a:ext cx="2895600" cy="2399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3826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68041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23" name="Equation" r:id="rId4" imgW="6134040" imgH="3416040" progId="Equation.DSMT4">
                  <p:embed/>
                </p:oleObj>
              </mc:Choice>
              <mc:Fallback>
                <p:oleObj name="Equation" r:id="rId4" imgW="6134040" imgH="341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423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5579353-DF8B-4F53-BD5A-39C36710F287}"/>
              </a:ext>
            </a:extLst>
          </p:cNvPr>
          <p:cNvSpPr/>
          <p:nvPr/>
        </p:nvSpPr>
        <p:spPr>
          <a:xfrm>
            <a:off x="609600" y="4267200"/>
            <a:ext cx="6324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ABC89-2C6B-4582-BB54-867A5C0A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876EA7-FABF-4CB6-A7E3-A0E711EA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CC419-FE88-464B-AEC0-A69E202B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D517CE9-4C2F-4904-A653-BD833C3553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528950"/>
              </p:ext>
            </p:extLst>
          </p:nvPr>
        </p:nvGraphicFramePr>
        <p:xfrm>
          <a:off x="188118" y="762000"/>
          <a:ext cx="8767763" cy="439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5" name="Equation" r:id="rId4" imgW="7162560" imgH="3593880" progId="Equation.DSMT4">
                  <p:embed/>
                </p:oleObj>
              </mc:Choice>
              <mc:Fallback>
                <p:oleObj name="Equation" r:id="rId4" imgW="7162560" imgH="3593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118" y="762000"/>
                        <a:ext cx="8767763" cy="4398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Left 6">
            <a:extLst>
              <a:ext uri="{FF2B5EF4-FFF2-40B4-BE49-F238E27FC236}">
                <a16:creationId xmlns:a16="http://schemas.microsoft.com/office/drawing/2014/main" id="{EEA72A42-3932-4109-AE6A-843C6C89E3B8}"/>
              </a:ext>
            </a:extLst>
          </p:cNvPr>
          <p:cNvSpPr/>
          <p:nvPr/>
        </p:nvSpPr>
        <p:spPr>
          <a:xfrm rot="1656263">
            <a:off x="3032316" y="5276902"/>
            <a:ext cx="1143000" cy="706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2B5F27-0B91-4EAB-B275-E0E171395E39}"/>
              </a:ext>
            </a:extLst>
          </p:cNvPr>
          <p:cNvSpPr txBox="1"/>
          <p:nvPr/>
        </p:nvSpPr>
        <p:spPr>
          <a:xfrm>
            <a:off x="4343400" y="5486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Canonical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1252485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98961"/>
              </p:ext>
            </p:extLst>
          </p:nvPr>
        </p:nvGraphicFramePr>
        <p:xfrm>
          <a:off x="774699" y="1304925"/>
          <a:ext cx="7912101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30" name="数式" r:id="rId4" imgW="4089240" imgH="2336760" progId="Equation.3">
                  <p:embed/>
                </p:oleObj>
              </mc:Choice>
              <mc:Fallback>
                <p:oleObj name="数式" r:id="rId4" imgW="408924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699" y="1304925"/>
                        <a:ext cx="7912101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0631" y="324276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properties of Hamiltonian formalism –</a:t>
            </a:r>
          </a:p>
          <a:p>
            <a:r>
              <a:rPr lang="en-US" sz="2400" dirty="0">
                <a:latin typeface="+mj-lt"/>
              </a:rPr>
              <a:t>         Poisson brackets:</a:t>
            </a:r>
          </a:p>
        </p:txBody>
      </p:sp>
    </p:spTree>
    <p:extLst>
      <p:ext uri="{BB962C8B-B14F-4D97-AF65-F5344CB8AC3E}">
        <p14:creationId xmlns:p14="http://schemas.microsoft.com/office/powerpoint/2010/main" val="959866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68776"/>
              </p:ext>
            </p:extLst>
          </p:nvPr>
        </p:nvGraphicFramePr>
        <p:xfrm>
          <a:off x="774700" y="1766888"/>
          <a:ext cx="7912100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54" name="数式" r:id="rId4" imgW="4089240" imgH="1854000" progId="Equation.3">
                  <p:embed/>
                </p:oleObj>
              </mc:Choice>
              <mc:Fallback>
                <p:oleObj name="数式" r:id="rId4" imgW="408924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66888"/>
                        <a:ext cx="7912100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brackets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757599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789417"/>
              </p:ext>
            </p:extLst>
          </p:nvPr>
        </p:nvGraphicFramePr>
        <p:xfrm>
          <a:off x="1371600" y="1292225"/>
          <a:ext cx="5529263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88" name="数式" r:id="rId4" imgW="2857320" imgH="1218960" progId="Equation.3">
                  <p:embed/>
                </p:oleObj>
              </mc:Choice>
              <mc:Fallback>
                <p:oleObj name="数式" r:id="rId4" imgW="285732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2225"/>
                        <a:ext cx="5529263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brackets -- continued: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28814"/>
              </p:ext>
            </p:extLst>
          </p:nvPr>
        </p:nvGraphicFramePr>
        <p:xfrm>
          <a:off x="1295400" y="4953000"/>
          <a:ext cx="52593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89" name="数式" r:id="rId6" imgW="2717640" imgH="609480" progId="Equation.3">
                  <p:embed/>
                </p:oleObj>
              </mc:Choice>
              <mc:Fallback>
                <p:oleObj name="数式" r:id="rId6" imgW="27176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525938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Right 8">
            <a:extLst>
              <a:ext uri="{FF2B5EF4-FFF2-40B4-BE49-F238E27FC236}">
                <a16:creationId xmlns:a16="http://schemas.microsoft.com/office/drawing/2014/main" id="{8CF89191-6189-4AC8-8DDC-BF8010D95EB1}"/>
              </a:ext>
            </a:extLst>
          </p:cNvPr>
          <p:cNvSpPr/>
          <p:nvPr/>
        </p:nvSpPr>
        <p:spPr>
          <a:xfrm>
            <a:off x="4724400" y="5562600"/>
            <a:ext cx="1295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F5A5FA-9FE9-48C7-B9A9-15A92BB5F7BF}"/>
              </a:ext>
            </a:extLst>
          </p:cNvPr>
          <p:cNvSpPr txBox="1"/>
          <p:nvPr/>
        </p:nvSpPr>
        <p:spPr>
          <a:xfrm>
            <a:off x="6324600" y="5514677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next time</a:t>
            </a:r>
          </a:p>
        </p:txBody>
      </p:sp>
    </p:spTree>
    <p:extLst>
      <p:ext uri="{BB962C8B-B14F-4D97-AF65-F5344CB8AC3E}">
        <p14:creationId xmlns:p14="http://schemas.microsoft.com/office/powerpoint/2010/main" val="172501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E99C9-48B9-48C2-8843-2A04655E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E21A7-5704-465D-A898-29CEAE84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EA1B1-7E4A-49D4-8427-99E11D45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FDD595-9C90-4D42-9931-4872C9C3C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6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8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5901"/>
              </p:ext>
            </p:extLst>
          </p:nvPr>
        </p:nvGraphicFramePr>
        <p:xfrm>
          <a:off x="990600" y="4572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18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19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ACD5D-E19D-4646-BCE9-DA30DDE9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0C06B-1903-4071-9082-FA7DE45B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4780C-CAAB-43F3-B6CD-058008BB7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6F14DF9-6630-4E29-8065-C50847005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424481"/>
              </p:ext>
            </p:extLst>
          </p:nvPr>
        </p:nvGraphicFramePr>
        <p:xfrm>
          <a:off x="124239" y="228600"/>
          <a:ext cx="8572500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4" name="Equation" r:id="rId3" imgW="4952880" imgH="1143000" progId="Equation.DSMT4">
                  <p:embed/>
                </p:oleObj>
              </mc:Choice>
              <mc:Fallback>
                <p:oleObj name="Equation" r:id="rId3" imgW="49528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239" y="228600"/>
                        <a:ext cx="8572500" cy="197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EC58EB4-C0AF-4759-8D28-B92827D2EDEC}"/>
              </a:ext>
            </a:extLst>
          </p:cNvPr>
          <p:cNvSpPr txBox="1"/>
          <p:nvPr/>
        </p:nvSpPr>
        <p:spPr>
          <a:xfrm>
            <a:off x="228600" y="4038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analysis on the following slides is a generalization to multiple dimensions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Symbol" panose="05050102010706020507" pitchFamily="18" charset="2"/>
              </a:rPr>
              <a:t>s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 err="1">
                <a:latin typeface="+mj-lt"/>
              </a:rPr>
              <a:t>p</a:t>
            </a:r>
            <a:r>
              <a:rPr lang="en-US" sz="2400" i="1" baseline="-25000" dirty="0" err="1">
                <a:latin typeface="Symbol" panose="05050102010706020507" pitchFamily="18" charset="2"/>
              </a:rPr>
              <a:t>s</a:t>
            </a:r>
            <a:r>
              <a:rPr lang="en-US" sz="2400" dirty="0">
                <a:latin typeface="+mj-lt"/>
              </a:rPr>
              <a:t> ….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C866B-DFED-4467-A1F5-19C376ACB33B}"/>
              </a:ext>
            </a:extLst>
          </p:cNvPr>
          <p:cNvCxnSpPr/>
          <p:nvPr/>
        </p:nvCxnSpPr>
        <p:spPr>
          <a:xfrm flipH="1" flipV="1">
            <a:off x="1600200" y="1981200"/>
            <a:ext cx="83820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DE1F59D-ABCE-4615-8990-CA9C8A55BB1F}"/>
              </a:ext>
            </a:extLst>
          </p:cNvPr>
          <p:cNvCxnSpPr>
            <a:cxnSpLocks/>
          </p:cNvCxnSpPr>
          <p:nvPr/>
        </p:nvCxnSpPr>
        <p:spPr>
          <a:xfrm flipV="1">
            <a:off x="2590800" y="2094708"/>
            <a:ext cx="1066800" cy="8957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845E265-1B88-4E15-A001-4556F24BEE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521430"/>
              </p:ext>
            </p:extLst>
          </p:nvPr>
        </p:nvGraphicFramePr>
        <p:xfrm>
          <a:off x="2517360" y="2998556"/>
          <a:ext cx="4642727" cy="696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5" name="Equation" r:id="rId5" imgW="2793960" imgH="419040" progId="Equation.DSMT4">
                  <p:embed/>
                </p:oleObj>
              </mc:Choice>
              <mc:Fallback>
                <p:oleObj name="Equation" r:id="rId5" imgW="2793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7360" y="2998556"/>
                        <a:ext cx="4642727" cy="696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91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1463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8855"/>
              </p:ext>
            </p:extLst>
          </p:nvPr>
        </p:nvGraphicFramePr>
        <p:xfrm>
          <a:off x="850900" y="733839"/>
          <a:ext cx="7442200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14" name="Equation" r:id="rId4" imgW="3848040" imgH="2869920" progId="Equation.DSMT4">
                  <p:embed/>
                </p:oleObj>
              </mc:Choice>
              <mc:Fallback>
                <p:oleObj name="Equation" r:id="rId4" imgW="3848040" imgH="2869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733839"/>
                        <a:ext cx="7442200" cy="551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15389AC-AC8E-4A55-A9D3-DBCE5064CB94}"/>
              </a:ext>
            </a:extLst>
          </p:cNvPr>
          <p:cNvGrpSpPr/>
          <p:nvPr/>
        </p:nvGrpSpPr>
        <p:grpSpPr>
          <a:xfrm>
            <a:off x="3200400" y="2334270"/>
            <a:ext cx="3048000" cy="762000"/>
            <a:chOff x="3124200" y="2667000"/>
            <a:chExt cx="3048000" cy="762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50B139-4729-45D2-A80A-5B265E644383}"/>
                </a:ext>
              </a:extLst>
            </p:cNvPr>
            <p:cNvCxnSpPr/>
            <p:nvPr/>
          </p:nvCxnSpPr>
          <p:spPr>
            <a:xfrm flipV="1">
              <a:off x="3124200" y="2667000"/>
              <a:ext cx="6858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09F2C94-4F02-4C24-926B-4C173B648761}"/>
                </a:ext>
              </a:extLst>
            </p:cNvPr>
            <p:cNvCxnSpPr/>
            <p:nvPr/>
          </p:nvCxnSpPr>
          <p:spPr>
            <a:xfrm flipV="1">
              <a:off x="5486400" y="2667000"/>
              <a:ext cx="6858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Direct application of Hamiltonian’s principle using the Hamiltonian function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99922"/>
              </p:ext>
            </p:extLst>
          </p:nvPr>
        </p:nvGraphicFramePr>
        <p:xfrm>
          <a:off x="829876" y="2403895"/>
          <a:ext cx="8261350" cy="365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35" name="Equation" r:id="rId4" imgW="6286320" imgH="2806560" progId="Equation.DSMT4">
                  <p:embed/>
                </p:oleObj>
              </mc:Choice>
              <mc:Fallback>
                <p:oleObj name="Equation" r:id="rId4" imgW="6286320" imgH="280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876" y="2403895"/>
                        <a:ext cx="8261350" cy="365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65188" y="1135797"/>
            <a:ext cx="6754812" cy="973455"/>
            <a:chOff x="685800" y="318135"/>
            <a:chExt cx="6754812" cy="973455"/>
          </a:xfrm>
        </p:grpSpPr>
        <p:sp>
          <p:nvSpPr>
            <p:cNvPr id="8" name="Oval 7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921547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36" name="数式" r:id="rId6" imgW="190440" imgH="177480" progId="Equation.3">
                    <p:embed/>
                  </p:oleObj>
                </mc:Choice>
                <mc:Fallback>
                  <p:oleObj name="数式" r:id="rId6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4697779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37" name="数式" r:id="rId8" imgW="1562040" imgH="431640" progId="Equation.3">
                    <p:embed/>
                  </p:oleObj>
                </mc:Choice>
                <mc:Fallback>
                  <p:oleObj name="数式" r:id="rId8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664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3200400"/>
            <a:ext cx="1676400" cy="1752600"/>
          </a:xfrm>
          <a:prstGeom prst="rect">
            <a:avLst/>
          </a:prstGeom>
          <a:solidFill>
            <a:srgbClr val="DA32AA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Hamilton’s principle continued: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099977"/>
              </p:ext>
            </p:extLst>
          </p:nvPr>
        </p:nvGraphicFramePr>
        <p:xfrm>
          <a:off x="903249" y="684909"/>
          <a:ext cx="5943600" cy="1528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1" name="Equation" r:id="rId4" imgW="4165560" imgH="1079280" progId="Equation.DSMT4">
                  <p:embed/>
                </p:oleObj>
              </mc:Choice>
              <mc:Fallback>
                <p:oleObj name="Equation" r:id="rId4" imgW="4165560" imgH="1079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49" y="684909"/>
                        <a:ext cx="5943600" cy="1528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0220"/>
              </p:ext>
            </p:extLst>
          </p:nvPr>
        </p:nvGraphicFramePr>
        <p:xfrm>
          <a:off x="836613" y="2209800"/>
          <a:ext cx="6783387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2" name="数式" r:id="rId6" imgW="3504960" imgH="1409400" progId="Equation.3">
                  <p:embed/>
                </p:oleObj>
              </mc:Choice>
              <mc:Fallback>
                <p:oleObj name="数式" r:id="rId6" imgW="350496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209800"/>
                        <a:ext cx="6783387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  <a:latin typeface="+mj-lt"/>
              </a:rPr>
              <a:t>Canonical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52351"/>
              </p:ext>
            </p:extLst>
          </p:nvPr>
        </p:nvGraphicFramePr>
        <p:xfrm>
          <a:off x="609600" y="5081884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63" name="数式" r:id="rId8" imgW="5168880" imgH="736560" progId="Equation.3">
                  <p:embed/>
                </p:oleObj>
              </mc:Choice>
              <mc:Fallback>
                <p:oleObj name="数式" r:id="rId8" imgW="516888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81884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5791200" y="53340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5024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474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8D8AA-6379-438E-B08E-10E59B0E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14444-589F-4276-866F-18ABA693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58092-997E-4CD1-8E66-7076A92C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BC2C5E-ECFC-4A26-8CB8-D6FBF83DC84D}"/>
              </a:ext>
            </a:extLst>
          </p:cNvPr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comments about “details”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1524357-2F67-4965-9117-1B9286AA6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376031"/>
              </p:ext>
            </p:extLst>
          </p:nvPr>
        </p:nvGraphicFramePr>
        <p:xfrm>
          <a:off x="251791" y="1143000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2" name="数式" r:id="rId3" imgW="5168880" imgH="736560" progId="Equation.3">
                  <p:embed/>
                </p:oleObj>
              </mc:Choice>
              <mc:Fallback>
                <p:oleObj name="数式" r:id="rId3" imgW="5168880" imgH="73656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91" y="1143000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BC3A04D6-5439-43B4-BF75-5EF2238B13A7}"/>
              </a:ext>
            </a:extLst>
          </p:cNvPr>
          <p:cNvSpPr/>
          <p:nvPr/>
        </p:nvSpPr>
        <p:spPr>
          <a:xfrm rot="5400000">
            <a:off x="5958358" y="2195042"/>
            <a:ext cx="275281" cy="914400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B23E20-DEBF-4486-B72E-46190534C3E4}"/>
              </a:ext>
            </a:extLst>
          </p:cNvPr>
          <p:cNvSpPr txBox="1"/>
          <p:nvPr/>
        </p:nvSpPr>
        <p:spPr>
          <a:xfrm>
            <a:off x="5334000" y="2928202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Vanishes because</a:t>
            </a:r>
          </a:p>
          <a:p>
            <a:r>
              <a:rPr lang="en-US" i="1" dirty="0" err="1">
                <a:latin typeface="Symbol" panose="05050102010706020507" pitchFamily="18" charset="2"/>
              </a:rPr>
              <a:t>d</a:t>
            </a:r>
            <a:r>
              <a:rPr lang="en-US" i="1" dirty="0" err="1">
                <a:latin typeface="+mj-lt"/>
              </a:rPr>
              <a:t>q</a:t>
            </a:r>
            <a:r>
              <a:rPr lang="en-US" i="1" dirty="0">
                <a:latin typeface="+mj-lt"/>
              </a:rPr>
              <a:t>(</a:t>
            </a:r>
            <a:r>
              <a:rPr lang="en-US" i="1" dirty="0" err="1">
                <a:latin typeface="+mj-lt"/>
              </a:rPr>
              <a:t>t</a:t>
            </a:r>
            <a:r>
              <a:rPr lang="en-US" i="1" baseline="-25000" dirty="0" err="1">
                <a:latin typeface="+mj-lt"/>
              </a:rPr>
              <a:t>f</a:t>
            </a:r>
            <a:r>
              <a:rPr lang="en-US" i="1" dirty="0">
                <a:latin typeface="+mj-lt"/>
              </a:rPr>
              <a:t>)=</a:t>
            </a:r>
            <a:r>
              <a:rPr lang="en-US" i="1" dirty="0" err="1">
                <a:latin typeface="Symbol" panose="05050102010706020507" pitchFamily="18" charset="2"/>
              </a:rPr>
              <a:t>d</a:t>
            </a:r>
            <a:r>
              <a:rPr lang="en-US" i="1" dirty="0" err="1"/>
              <a:t>q</a:t>
            </a:r>
            <a:r>
              <a:rPr lang="en-US" i="1" dirty="0"/>
              <a:t>(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i="1" dirty="0"/>
              <a:t>)  </a:t>
            </a:r>
            <a:r>
              <a:rPr lang="en-US" dirty="0"/>
              <a:t>due to </a:t>
            </a:r>
          </a:p>
          <a:p>
            <a:r>
              <a:rPr lang="en-US" dirty="0">
                <a:latin typeface="+mj-lt"/>
              </a:rPr>
              <a:t>the premise of </a:t>
            </a:r>
          </a:p>
          <a:p>
            <a:r>
              <a:rPr lang="en-US" dirty="0">
                <a:latin typeface="+mj-lt"/>
              </a:rPr>
              <a:t>Hamilton’s principle.</a:t>
            </a:r>
          </a:p>
        </p:txBody>
      </p:sp>
    </p:spTree>
    <p:extLst>
      <p:ext uri="{BB962C8B-B14F-4D97-AF65-F5344CB8AC3E}">
        <p14:creationId xmlns:p14="http://schemas.microsoft.com/office/powerpoint/2010/main" val="372445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9807</TotalTime>
  <Words>721</Words>
  <Application>Microsoft Office PowerPoint</Application>
  <PresentationFormat>On-screen Show (4:3)</PresentationFormat>
  <Paragraphs>167</Paragraphs>
  <Slides>26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528</cp:revision>
  <cp:lastPrinted>2020-09-19T14:30:57Z</cp:lastPrinted>
  <dcterms:created xsi:type="dcterms:W3CDTF">2012-01-10T18:32:24Z</dcterms:created>
  <dcterms:modified xsi:type="dcterms:W3CDTF">2021-09-16T03:59:14Z</dcterms:modified>
</cp:coreProperties>
</file>