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6" r:id="rId2"/>
    <p:sldId id="450" r:id="rId3"/>
    <p:sldId id="477" r:id="rId4"/>
    <p:sldId id="428" r:id="rId5"/>
    <p:sldId id="429"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6" r:id="rId20"/>
    <p:sldId id="457" r:id="rId21"/>
    <p:sldId id="458" r:id="rId22"/>
    <p:sldId id="459" r:id="rId23"/>
    <p:sldId id="460" r:id="rId24"/>
    <p:sldId id="461" r:id="rId25"/>
    <p:sldId id="462" r:id="rId26"/>
    <p:sldId id="463" r:id="rId27"/>
    <p:sldId id="464" r:id="rId28"/>
    <p:sldId id="465" r:id="rId29"/>
    <p:sldId id="466" r:id="rId30"/>
    <p:sldId id="467" r:id="rId31"/>
    <p:sldId id="468" r:id="rId32"/>
    <p:sldId id="469" r:id="rId33"/>
    <p:sldId id="470" r:id="rId34"/>
    <p:sldId id="471" r:id="rId35"/>
    <p:sldId id="472" r:id="rId36"/>
    <p:sldId id="473" r:id="rId37"/>
    <p:sldId id="474" r:id="rId38"/>
    <p:sldId id="475" r:id="rId39"/>
    <p:sldId id="476"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92" d="100"/>
          <a:sy n="92" d="100"/>
        </p:scale>
        <p:origin x="1186" y="72"/>
      </p:cViewPr>
      <p:guideLst>
        <p:guide orient="horz" pos="2160"/>
        <p:guide pos="2880"/>
      </p:guideLst>
    </p:cSldViewPr>
  </p:slideViewPr>
  <p:notesTextViewPr>
    <p:cViewPr>
      <p:scale>
        <a:sx n="1" d="1"/>
        <a:sy n="1" d="1"/>
      </p:scale>
      <p:origin x="0" y="0"/>
    </p:cViewPr>
  </p:notesTextViewPr>
  <p:sorterViewPr>
    <p:cViewPr>
      <p:scale>
        <a:sx n="48" d="100"/>
        <a:sy n="4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5.wmf"/><Relationship Id="rId1" Type="http://schemas.openxmlformats.org/officeDocument/2006/relationships/image" Target="../media/image17.wmf"/><Relationship Id="rId4"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5.wmf"/><Relationship Id="rId1" Type="http://schemas.openxmlformats.org/officeDocument/2006/relationships/image" Target="../media/image17.wmf"/><Relationship Id="rId4"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9/18/2021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9/18/2021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introduce the notion of phase space, prove an important theorem concerning the density of particles in phase space, and show some interesting examples.      The slides at the end are included only for those of you who may be interested in </a:t>
            </a:r>
            <a:r>
              <a:rPr lang="en-US"/>
              <a:t>statistical mechanics.      </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46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the density of phase space – Liouville </a:t>
            </a:r>
            <a:r>
              <a:rPr lang="en-US" dirty="0" err="1"/>
              <a:t>theorm</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28669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flow in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261959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47019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18417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5759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more formal derivation of Liouville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02088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36139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63579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99429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shows an example of </a:t>
            </a:r>
            <a:r>
              <a:rPr lang="en-US" dirty="0" err="1"/>
              <a:t>Lagrangian</a:t>
            </a:r>
            <a:r>
              <a:rPr lang="en-US" dirty="0"/>
              <a:t> and Hamiltonian mechanics use to make realistic simulations of real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25093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short homework problem due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49836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the approach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53459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drawing of system modeled.</a:t>
            </a:r>
          </a:p>
        </p:txBody>
      </p:sp>
      <p:sp>
        <p:nvSpPr>
          <p:cNvPr id="4" name="Slide Number Placeholder 3"/>
          <p:cNvSpPr>
            <a:spLocks noGrp="1"/>
          </p:cNvSpPr>
          <p:nvPr>
            <p:ph type="sldNum" sz="quarter" idx="10"/>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Hamiltonian of particle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821892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cannot generally be solved </a:t>
            </a:r>
            <a:r>
              <a:rPr lang="en-US" dirty="0" err="1"/>
              <a:t>analystically</a:t>
            </a:r>
            <a:r>
              <a:rPr lang="en-US" dirty="0"/>
              <a:t> so that numerical methods must be used.    This slide shows some of the ideas for numerical devaluations.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293594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ideas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542707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Andersen’s approach of “extending the </a:t>
            </a:r>
            <a:r>
              <a:rPr lang="en-US" dirty="0" err="1"/>
              <a:t>Lagrangian</a:t>
            </a:r>
            <a:r>
              <a:rPr lang="en-US" dirty="0"/>
              <a:t> to include pressure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38556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803291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45723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alpha represents the controlling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87027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simulation for a particular system.</a:t>
            </a:r>
          </a:p>
        </p:txBody>
      </p:sp>
      <p:sp>
        <p:nvSpPr>
          <p:cNvPr id="4" name="Slide Number Placeholder 3"/>
          <p:cNvSpPr>
            <a:spLocks noGrp="1"/>
          </p:cNvSpPr>
          <p:nvPr>
            <p:ph type="sldNum" sz="quarter" idx="10"/>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76542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507605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volume and pressure variation for a particular simulation.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505558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famous paper controlling the temperature rather than the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095230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Nose’’s</a:t>
            </a:r>
            <a:r>
              <a:rPr lang="en-US" dirty="0"/>
              <a:t>    idea to control the temperature using an “extended”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804744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how the scale factor s behaves on </a:t>
            </a:r>
            <a:r>
              <a:rPr lang="en-US" dirty="0" err="1"/>
              <a:t>averate</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620959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1861989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references to the related statistical mechanics developments.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709400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statistical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2073150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1632910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2099350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really work?        We see that the approach allows fluctuations in the temperature, but the average is apparently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112708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an interesting addition property of the Hamiltonian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6390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Poisson Bracket.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51216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followed by introducing the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90569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of phase space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24369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09058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19496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9/20/2021</a:t>
            </a:r>
            <a:endParaRPr lang="en-US" dirty="0"/>
          </a:p>
        </p:txBody>
      </p:sp>
      <p:sp>
        <p:nvSpPr>
          <p:cNvPr id="5" name="Footer Placeholder 4"/>
          <p:cNvSpPr>
            <a:spLocks noGrp="1"/>
          </p:cNvSpPr>
          <p:nvPr>
            <p:ph type="ftr" sz="quarter" idx="11"/>
          </p:nvPr>
        </p:nvSpPr>
        <p:spPr/>
        <p:txBody>
          <a:bodyPr/>
          <a:lstStyle/>
          <a:p>
            <a:r>
              <a:rPr lang="en-US"/>
              <a:t>PHY 711  Fall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9/20/2021</a:t>
            </a:r>
            <a:endParaRPr lang="en-US" dirty="0"/>
          </a:p>
        </p:txBody>
      </p:sp>
      <p:sp>
        <p:nvSpPr>
          <p:cNvPr id="5" name="Footer Placeholder 4"/>
          <p:cNvSpPr>
            <a:spLocks noGrp="1"/>
          </p:cNvSpPr>
          <p:nvPr>
            <p:ph type="ftr" sz="quarter" idx="11"/>
          </p:nvPr>
        </p:nvSpPr>
        <p:spPr/>
        <p:txBody>
          <a:bodyPr/>
          <a:lstStyle/>
          <a:p>
            <a:r>
              <a:rPr lang="en-US"/>
              <a:t>PHY 711  Fall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9/20/2021</a:t>
            </a:r>
            <a:endParaRPr lang="en-US" dirty="0"/>
          </a:p>
        </p:txBody>
      </p:sp>
      <p:sp>
        <p:nvSpPr>
          <p:cNvPr id="5" name="Footer Placeholder 4"/>
          <p:cNvSpPr>
            <a:spLocks noGrp="1"/>
          </p:cNvSpPr>
          <p:nvPr>
            <p:ph type="ftr" sz="quarter" idx="11"/>
          </p:nvPr>
        </p:nvSpPr>
        <p:spPr/>
        <p:txBody>
          <a:bodyPr/>
          <a:lstStyle/>
          <a:p>
            <a:r>
              <a:rPr lang="en-US"/>
              <a:t>PHY 711  Fall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9/20/2021</a:t>
            </a:r>
            <a:endParaRPr lang="en-US" dirty="0"/>
          </a:p>
        </p:txBody>
      </p:sp>
      <p:sp>
        <p:nvSpPr>
          <p:cNvPr id="5" name="Footer Placeholder 4"/>
          <p:cNvSpPr>
            <a:spLocks noGrp="1"/>
          </p:cNvSpPr>
          <p:nvPr>
            <p:ph type="ftr" sz="quarter" idx="11"/>
          </p:nvPr>
        </p:nvSpPr>
        <p:spPr/>
        <p:txBody>
          <a:bodyPr/>
          <a:lstStyle/>
          <a:p>
            <a:r>
              <a:rPr lang="en-US"/>
              <a:t>PHY 711  Fall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9/20/2021</a:t>
            </a:r>
            <a:endParaRPr lang="en-US" dirty="0"/>
          </a:p>
        </p:txBody>
      </p:sp>
      <p:sp>
        <p:nvSpPr>
          <p:cNvPr id="5" name="Footer Placeholder 4"/>
          <p:cNvSpPr>
            <a:spLocks noGrp="1"/>
          </p:cNvSpPr>
          <p:nvPr>
            <p:ph type="ftr" sz="quarter" idx="11"/>
          </p:nvPr>
        </p:nvSpPr>
        <p:spPr/>
        <p:txBody>
          <a:bodyPr/>
          <a:lstStyle/>
          <a:p>
            <a:r>
              <a:rPr lang="en-US"/>
              <a:t>PHY 711  Fall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9/20/2021</a:t>
            </a:r>
            <a:endParaRPr lang="en-US" dirty="0"/>
          </a:p>
        </p:txBody>
      </p:sp>
      <p:sp>
        <p:nvSpPr>
          <p:cNvPr id="6" name="Footer Placeholder 5"/>
          <p:cNvSpPr>
            <a:spLocks noGrp="1"/>
          </p:cNvSpPr>
          <p:nvPr>
            <p:ph type="ftr" sz="quarter" idx="11"/>
          </p:nvPr>
        </p:nvSpPr>
        <p:spPr/>
        <p:txBody>
          <a:bodyPr/>
          <a:lstStyle/>
          <a:p>
            <a:r>
              <a:rPr lang="en-US"/>
              <a:t>PHY 711  Fall 2021 --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9/20/2021</a:t>
            </a:r>
            <a:endParaRPr lang="en-US" dirty="0"/>
          </a:p>
        </p:txBody>
      </p:sp>
      <p:sp>
        <p:nvSpPr>
          <p:cNvPr id="8" name="Footer Placeholder 7"/>
          <p:cNvSpPr>
            <a:spLocks noGrp="1"/>
          </p:cNvSpPr>
          <p:nvPr>
            <p:ph type="ftr" sz="quarter" idx="11"/>
          </p:nvPr>
        </p:nvSpPr>
        <p:spPr/>
        <p:txBody>
          <a:bodyPr/>
          <a:lstStyle/>
          <a:p>
            <a:r>
              <a:rPr lang="en-US"/>
              <a:t>PHY 711  Fall 2021 --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9/20/2021</a:t>
            </a:r>
            <a:endParaRPr lang="en-US" dirty="0"/>
          </a:p>
        </p:txBody>
      </p:sp>
      <p:sp>
        <p:nvSpPr>
          <p:cNvPr id="4" name="Footer Placeholder 3"/>
          <p:cNvSpPr>
            <a:spLocks noGrp="1"/>
          </p:cNvSpPr>
          <p:nvPr>
            <p:ph type="ftr" sz="quarter" idx="11"/>
          </p:nvPr>
        </p:nvSpPr>
        <p:spPr/>
        <p:txBody>
          <a:bodyPr/>
          <a:lstStyle/>
          <a:p>
            <a:r>
              <a:rPr lang="en-US"/>
              <a:t>PHY 711  Fall 2021 --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9/20/2021</a:t>
            </a:r>
            <a:endParaRPr lang="en-US" dirty="0"/>
          </a:p>
        </p:txBody>
      </p:sp>
      <p:sp>
        <p:nvSpPr>
          <p:cNvPr id="6" name="Footer Placeholder 5"/>
          <p:cNvSpPr>
            <a:spLocks noGrp="1"/>
          </p:cNvSpPr>
          <p:nvPr>
            <p:ph type="ftr" sz="quarter" idx="11"/>
          </p:nvPr>
        </p:nvSpPr>
        <p:spPr/>
        <p:txBody>
          <a:bodyPr/>
          <a:lstStyle/>
          <a:p>
            <a:r>
              <a:rPr lang="en-US"/>
              <a:t>PHY 711  Fall 2021 --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9/20/2021</a:t>
            </a:r>
            <a:endParaRPr lang="en-US" dirty="0"/>
          </a:p>
        </p:txBody>
      </p:sp>
      <p:sp>
        <p:nvSpPr>
          <p:cNvPr id="6" name="Footer Placeholder 5"/>
          <p:cNvSpPr>
            <a:spLocks noGrp="1"/>
          </p:cNvSpPr>
          <p:nvPr>
            <p:ph type="ftr" sz="quarter" idx="11"/>
          </p:nvPr>
        </p:nvSpPr>
        <p:spPr/>
        <p:txBody>
          <a:bodyPr/>
          <a:lstStyle/>
          <a:p>
            <a:r>
              <a:rPr lang="en-US"/>
              <a:t>PHY 711  Fall 2021 --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9/20/2021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1.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4.wmf"/><Relationship Id="rId4" Type="http://schemas.openxmlformats.org/officeDocument/2006/relationships/oleObject" Target="../embeddings/oleObject9.bin"/><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3.bin"/><Relationship Id="rId11" Type="http://schemas.openxmlformats.org/officeDocument/2006/relationships/image" Target="../media/image19.wmf"/><Relationship Id="rId5" Type="http://schemas.openxmlformats.org/officeDocument/2006/relationships/image" Target="../media/image17.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3.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6.wmf"/><Relationship Id="rId3" Type="http://schemas.openxmlformats.org/officeDocument/2006/relationships/notesSlide" Target="../notesSlides/notesSlide15.xml"/><Relationship Id="rId7" Type="http://schemas.openxmlformats.org/officeDocument/2006/relationships/image" Target="../media/image23.wmf"/><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2.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27.wmf"/><Relationship Id="rId4"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29.wmf"/><Relationship Id="rId4" Type="http://schemas.openxmlformats.org/officeDocument/2006/relationships/oleObject" Target="../embeddings/oleObject2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1.wmf"/><Relationship Id="rId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5.wmf"/><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6.wmf"/><Relationship Id="rId4"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23.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5.bin"/><Relationship Id="rId5" Type="http://schemas.openxmlformats.org/officeDocument/2006/relationships/image" Target="../media/image37.wmf"/><Relationship Id="rId4" Type="http://schemas.openxmlformats.org/officeDocument/2006/relationships/oleObject" Target="../embeddings/oleObject34.bin"/><Relationship Id="rId9" Type="http://schemas.openxmlformats.org/officeDocument/2006/relationships/image" Target="../media/image39.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0.w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41.wmf"/><Relationship Id="rId4"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43.wmf"/><Relationship Id="rId4" Type="http://schemas.openxmlformats.org/officeDocument/2006/relationships/oleObject" Target="../embeddings/oleObject4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45.wmf"/><Relationship Id="rId4" Type="http://schemas.openxmlformats.org/officeDocument/2006/relationships/oleObject" Target="../embeddings/oleObject4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hyperlink" Target="http://lammps.sandia.gov/" TargetMode="Externa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6.wmf"/><Relationship Id="rId5" Type="http://schemas.openxmlformats.org/officeDocument/2006/relationships/oleObject" Target="../embeddings/oleObject43.bin"/><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51.wmf"/><Relationship Id="rId5" Type="http://schemas.openxmlformats.org/officeDocument/2006/relationships/oleObject" Target="../embeddings/oleObject44.bin"/><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3.wmf"/><Relationship Id="rId5" Type="http://schemas.openxmlformats.org/officeDocument/2006/relationships/oleObject" Target="../embeddings/oleObject45.bin"/><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46.bin"/><Relationship Id="rId5" Type="http://schemas.openxmlformats.org/officeDocument/2006/relationships/image" Target="../media/image56.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57.wmf"/><Relationship Id="rId4" Type="http://schemas.openxmlformats.org/officeDocument/2006/relationships/oleObject" Target="../embeddings/oleObject47.bin"/></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60.wmf"/><Relationship Id="rId5" Type="http://schemas.openxmlformats.org/officeDocument/2006/relationships/oleObject" Target="../embeddings/oleObject48.bin"/><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78904" y="609600"/>
            <a:ext cx="8786191" cy="526297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endParaRPr lang="en-US" sz="3200" b="1" dirty="0"/>
          </a:p>
          <a:p>
            <a:pPr algn="ctr"/>
            <a:r>
              <a:rPr lang="en-US" sz="3200" b="1" dirty="0"/>
              <a:t>Discussion of Lecture 13 – Chap. 3&amp;6 (F&amp;W)</a:t>
            </a:r>
          </a:p>
          <a:p>
            <a:pPr marL="1428750" lvl="3" indent="-514350">
              <a:spcBef>
                <a:spcPct val="50000"/>
              </a:spcBef>
              <a:buFont typeface="+mj-lt"/>
              <a:buAutoNum type="arabicPeriod"/>
            </a:pPr>
            <a:r>
              <a:rPr lang="en-US" sz="3200" b="1" dirty="0">
                <a:solidFill>
                  <a:schemeClr val="folHlink"/>
                </a:solidFill>
              </a:rPr>
              <a:t>Phase space</a:t>
            </a:r>
          </a:p>
          <a:p>
            <a:pPr marL="1428750" lvl="3" indent="-514350">
              <a:spcBef>
                <a:spcPct val="50000"/>
              </a:spcBef>
              <a:buFont typeface="+mj-lt"/>
              <a:buAutoNum type="arabicPeriod"/>
            </a:pPr>
            <a:r>
              <a:rPr lang="en-US" sz="3200" b="1" dirty="0">
                <a:solidFill>
                  <a:schemeClr val="folHlink"/>
                </a:solidFill>
              </a:rPr>
              <a:t>Liouville theorem</a:t>
            </a:r>
          </a:p>
          <a:p>
            <a:pPr marL="1428750" lvl="3" indent="-514350">
              <a:spcBef>
                <a:spcPct val="50000"/>
              </a:spcBef>
              <a:buFont typeface="+mj-lt"/>
              <a:buAutoNum type="arabicPeriod"/>
            </a:pPr>
            <a:r>
              <a:rPr lang="en-US" sz="3200" b="1" dirty="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103274"/>
            <a:ext cx="4800600" cy="2677656"/>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84661302"/>
              </p:ext>
            </p:extLst>
          </p:nvPr>
        </p:nvGraphicFramePr>
        <p:xfrm>
          <a:off x="216131" y="4100624"/>
          <a:ext cx="8526462" cy="2146300"/>
        </p:xfrm>
        <a:graphic>
          <a:graphicData uri="http://schemas.openxmlformats.org/presentationml/2006/ole">
            <mc:AlternateContent xmlns:mc="http://schemas.openxmlformats.org/markup-compatibility/2006">
              <mc:Choice xmlns:v="urn:schemas-microsoft-com:vml" Requires="v">
                <p:oleObj spid="_x0000_s136239" name="数式" r:id="rId4" imgW="4406760" imgH="1117440" progId="Equation.3">
                  <p:embed/>
                </p:oleObj>
              </mc:Choice>
              <mc:Fallback>
                <p:oleObj name="数式" r:id="rId4" imgW="4406760" imgH="1117440" progId="Equation.3">
                  <p:embed/>
                  <p:pic>
                    <p:nvPicPr>
                      <p:cNvPr id="0" name=""/>
                      <p:cNvPicPr>
                        <a:picLocks noChangeAspect="1" noChangeArrowheads="1"/>
                      </p:cNvPicPr>
                      <p:nvPr/>
                    </p:nvPicPr>
                    <p:blipFill>
                      <a:blip r:embed="rId5"/>
                      <a:srcRect/>
                      <a:stretch>
                        <a:fillRect/>
                      </a:stretch>
                    </p:blipFill>
                    <p:spPr bwMode="auto">
                      <a:xfrm>
                        <a:off x="216131" y="4100624"/>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a:extLst>
              <a:ext uri="{FF2B5EF4-FFF2-40B4-BE49-F238E27FC236}">
                <a16:creationId xmlns:a16="http://schemas.microsoft.com/office/drawing/2014/main" id="{91F2D9E2-30BC-4EFC-9F7B-6EC7E52CEEAF}"/>
              </a:ext>
            </a:extLst>
          </p:cNvPr>
          <p:cNvPicPr>
            <a:picLocks noChangeAspect="1"/>
          </p:cNvPicPr>
          <p:nvPr/>
        </p:nvPicPr>
        <p:blipFill>
          <a:blip r:embed="rId6"/>
          <a:stretch>
            <a:fillRect/>
          </a:stretch>
        </p:blipFill>
        <p:spPr>
          <a:xfrm>
            <a:off x="5486400" y="31375"/>
            <a:ext cx="2652713" cy="3855353"/>
          </a:xfrm>
          <a:prstGeom prst="rect">
            <a:avLst/>
          </a:prstGeom>
        </p:spPr>
      </p:pic>
    </p:spTree>
    <p:extLst>
      <p:ext uri="{BB962C8B-B14F-4D97-AF65-F5344CB8AC3E}">
        <p14:creationId xmlns:p14="http://schemas.microsoft.com/office/powerpoint/2010/main" val="238642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00732664"/>
              </p:ext>
            </p:extLst>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spid="_x0000_s137353"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371501"/>
              </p:ext>
            </p:extLst>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spid="_x0000_s137354"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45415439"/>
              </p:ext>
            </p:extLst>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spid="_x0000_s137355"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84927653"/>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8422"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10724799"/>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8423"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6596903"/>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8424"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154175587"/>
              </p:ext>
            </p:extLst>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spid="_x0000_s138425" name="Equation" r:id="rId10" imgW="5448240" imgH="1574640" progId="Equation.DSMT4">
                  <p:embed/>
                </p:oleObj>
              </mc:Choice>
              <mc:Fallback>
                <p:oleObj name="Equation" r:id="rId10" imgW="5448240" imgH="1574640" progId="Equation.DSMT4">
                  <p:embed/>
                  <p:pic>
                    <p:nvPicPr>
                      <p:cNvPr id="0" name=""/>
                      <p:cNvPicPr>
                        <a:picLocks noChangeAspect="1" noChangeArrowheads="1"/>
                      </p:cNvPicPr>
                      <p:nvPr/>
                    </p:nvPicPr>
                    <p:blipFill>
                      <a:blip r:embed="rId11"/>
                      <a:srcRect/>
                      <a:stretch>
                        <a:fillRect/>
                      </a:stretch>
                    </p:blipFill>
                    <p:spPr bwMode="auto">
                      <a:xfrm>
                        <a:off x="957357" y="4419600"/>
                        <a:ext cx="7457300" cy="2139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136444538"/>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9446"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3150550"/>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9447"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3658817"/>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9448"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852447864"/>
              </p:ext>
            </p:extLst>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spid="_x0000_s139449" name="数式" r:id="rId10" imgW="1765080" imgH="863280" progId="Equation.3">
                  <p:embed/>
                </p:oleObj>
              </mc:Choice>
              <mc:Fallback>
                <p:oleObj name="数式" r:id="rId10" imgW="1765080" imgH="863280" progId="Equation.3">
                  <p:embed/>
                  <p:pic>
                    <p:nvPicPr>
                      <p:cNvPr id="0" name=""/>
                      <p:cNvPicPr>
                        <a:picLocks noChangeAspect="1" noChangeArrowheads="1"/>
                      </p:cNvPicPr>
                      <p:nvPr/>
                    </p:nvPicPr>
                    <p:blipFill>
                      <a:blip r:embed="rId11"/>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685800" y="152400"/>
            <a:ext cx="6934200" cy="1938992"/>
          </a:xfrm>
          <a:prstGeom prst="rect">
            <a:avLst/>
          </a:prstGeom>
          <a:noFill/>
        </p:spPr>
        <p:txBody>
          <a:bodyPr wrap="square" rtlCol="0">
            <a:spAutoFit/>
          </a:bodyPr>
          <a:lstStyle/>
          <a:p>
            <a:r>
              <a:rPr lang="en-US" sz="2400" dirty="0">
                <a:latin typeface="+mj-lt"/>
              </a:rPr>
              <a:t>Review:</a:t>
            </a:r>
          </a:p>
          <a:p>
            <a:r>
              <a:rPr lang="en-US" sz="2400" dirty="0" err="1">
                <a:latin typeface="+mj-lt"/>
              </a:rPr>
              <a:t>Liouville’s</a:t>
            </a:r>
            <a:r>
              <a:rPr lang="en-US" sz="2400" dirty="0">
                <a:latin typeface="+mj-lt"/>
              </a:rPr>
              <a:t> theorem:</a:t>
            </a:r>
          </a:p>
          <a:p>
            <a:r>
              <a:rPr lang="en-US" sz="2400" dirty="0">
                <a:latin typeface="+mj-lt"/>
              </a:rPr>
              <a:t>      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2710917"/>
              </p:ext>
            </p:extLst>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spid="_x0000_s140336" name="数式" r:id="rId4" imgW="3568680" imgH="1066680" progId="Equation.3">
                  <p:embed/>
                </p:oleObj>
              </mc:Choice>
              <mc:Fallback>
                <p:oleObj name="数式" r:id="rId4" imgW="3568680" imgH="1066680" progId="Equation.3">
                  <p:embed/>
                  <p:pic>
                    <p:nvPicPr>
                      <p:cNvPr id="0" name=""/>
                      <p:cNvPicPr/>
                      <p:nvPr/>
                    </p:nvPicPr>
                    <p:blipFill>
                      <a:blip r:embed="rId5"/>
                      <a:stretch>
                        <a:fillRect/>
                      </a:stretch>
                    </p:blipFill>
                    <p:spPr>
                      <a:xfrm>
                        <a:off x="671513" y="2057400"/>
                        <a:ext cx="8080375" cy="24161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F4D07B-FA8C-48F0-9C5B-D09399D37DF6}"/>
              </a:ext>
            </a:extLst>
          </p:cNvPr>
          <p:cNvSpPr txBox="1"/>
          <p:nvPr/>
        </p:nvSpPr>
        <p:spPr>
          <a:xfrm>
            <a:off x="685800" y="5029200"/>
            <a:ext cx="7543800" cy="830997"/>
          </a:xfrm>
          <a:prstGeom prst="rect">
            <a:avLst/>
          </a:prstGeom>
          <a:noFill/>
        </p:spPr>
        <p:txBody>
          <a:bodyPr wrap="square" rtlCol="0">
            <a:spAutoFit/>
          </a:bodyPr>
          <a:lstStyle/>
          <a:p>
            <a:r>
              <a:rPr lang="en-US" sz="2400" dirty="0">
                <a:latin typeface="+mj-lt"/>
              </a:rPr>
              <a:t>Note that we are assuming that no particles are created or destroyed in these processes.</a:t>
            </a:r>
          </a:p>
        </p:txBody>
      </p:sp>
    </p:spTree>
    <p:extLst>
      <p:ext uri="{BB962C8B-B14F-4D97-AF65-F5344CB8AC3E}">
        <p14:creationId xmlns:p14="http://schemas.microsoft.com/office/powerpoint/2010/main" val="299797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a:latin typeface="+mj-lt"/>
              </a:rPr>
              <a:t>Another proof of Liouville’s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38739659"/>
              </p:ext>
            </p:extLst>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spid="_x0000_s141544" name="数式" r:id="rId4" imgW="253800" imgH="393480" progId="Equation.3">
                  <p:embed/>
                </p:oleObj>
              </mc:Choice>
              <mc:Fallback>
                <p:oleObj name="数式" r:id="rId4" imgW="253800" imgH="393480" progId="Equation.3">
                  <p:embed/>
                  <p:pic>
                    <p:nvPicPr>
                      <p:cNvPr id="0" name=""/>
                      <p:cNvPicPr>
                        <a:picLocks noChangeAspect="1" noChangeArrowheads="1"/>
                      </p:cNvPicPr>
                      <p:nvPr/>
                    </p:nvPicPr>
                    <p:blipFill>
                      <a:blip r:embed="rId5"/>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09880987"/>
              </p:ext>
            </p:extLst>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spid="_x0000_s141545" name="数式" r:id="rId6" imgW="228600" imgH="164880" progId="Equation.3">
                  <p:embed/>
                </p:oleObj>
              </mc:Choice>
              <mc:Fallback>
                <p:oleObj name="数式" r:id="rId6" imgW="228600" imgH="164880" progId="Equation.3">
                  <p:embed/>
                  <p:pic>
                    <p:nvPicPr>
                      <p:cNvPr id="0" name=""/>
                      <p:cNvPicPr>
                        <a:picLocks noChangeAspect="1" noChangeArrowheads="1"/>
                      </p:cNvPicPr>
                      <p:nvPr/>
                    </p:nvPicPr>
                    <p:blipFill>
                      <a:blip r:embed="rId7"/>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4905300"/>
              </p:ext>
            </p:extLst>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spid="_x0000_s141546" name="数式" r:id="rId8" imgW="228600" imgH="164880" progId="Equation.3">
                  <p:embed/>
                </p:oleObj>
              </mc:Choice>
              <mc:Fallback>
                <p:oleObj name="数式" r:id="rId8" imgW="22860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5387659"/>
              </p:ext>
            </p:extLst>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spid="_x0000_s141547" name="数式" r:id="rId10" imgW="1307880" imgH="609480" progId="Equation.3">
                  <p:embed/>
                </p:oleObj>
              </mc:Choice>
              <mc:Fallback>
                <p:oleObj name="数式" r:id="rId10" imgW="1307880" imgH="609480" progId="Equation.3">
                  <p:embed/>
                  <p:pic>
                    <p:nvPicPr>
                      <p:cNvPr id="0" name=""/>
                      <p:cNvPicPr>
                        <a:picLocks noChangeAspect="1" noChangeArrowheads="1"/>
                      </p:cNvPicPr>
                      <p:nvPr/>
                    </p:nvPicPr>
                    <p:blipFill>
                      <a:blip r:embed="rId11"/>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5829810"/>
              </p:ext>
            </p:extLst>
          </p:nvPr>
        </p:nvGraphicFramePr>
        <p:xfrm>
          <a:off x="731837" y="4249738"/>
          <a:ext cx="8335963" cy="2074862"/>
        </p:xfrm>
        <a:graphic>
          <a:graphicData uri="http://schemas.openxmlformats.org/presentationml/2006/ole">
            <mc:AlternateContent xmlns:mc="http://schemas.openxmlformats.org/markup-compatibility/2006">
              <mc:Choice xmlns:v="urn:schemas-microsoft-com:vml" Requires="v">
                <p:oleObj spid="_x0000_s141548" name="数式" r:id="rId12" imgW="3682800" imgH="914400" progId="Equation.3">
                  <p:embed/>
                </p:oleObj>
              </mc:Choice>
              <mc:Fallback>
                <p:oleObj name="数式" r:id="rId12" imgW="3682800" imgH="914400" progId="Equation.3">
                  <p:embed/>
                  <p:pic>
                    <p:nvPicPr>
                      <p:cNvPr id="0" name=""/>
                      <p:cNvPicPr>
                        <a:picLocks noChangeAspect="1" noChangeArrowheads="1"/>
                      </p:cNvPicPr>
                      <p:nvPr/>
                    </p:nvPicPr>
                    <p:blipFill>
                      <a:blip r:embed="rId13"/>
                      <a:srcRect/>
                      <a:stretch>
                        <a:fillRect/>
                      </a:stretch>
                    </p:blipFill>
                    <p:spPr bwMode="auto">
                      <a:xfrm>
                        <a:off x="731837" y="4249738"/>
                        <a:ext cx="833596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6819391"/>
              </p:ext>
            </p:extLst>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spid="_x0000_s142428" name="数式" r:id="rId4" imgW="2920680" imgH="1460160" progId="Equation.3">
                  <p:embed/>
                </p:oleObj>
              </mc:Choice>
              <mc:Fallback>
                <p:oleObj name="数式" r:id="rId4" imgW="2920680" imgH="1460160" progId="Equation.3">
                  <p:embed/>
                  <p:pic>
                    <p:nvPicPr>
                      <p:cNvPr id="0" name=""/>
                      <p:cNvPicPr>
                        <a:picLocks noChangeAspect="1" noChangeArrowheads="1"/>
                      </p:cNvPicPr>
                      <p:nvPr/>
                    </p:nvPicPr>
                    <p:blipFill>
                      <a:blip r:embed="rId5"/>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1274104"/>
              </p:ext>
            </p:extLst>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spid="_x0000_s142429" name="数式" r:id="rId6" imgW="2311200" imgH="507960" progId="Equation.3">
                  <p:embed/>
                </p:oleObj>
              </mc:Choice>
              <mc:Fallback>
                <p:oleObj name="数式" r:id="rId6" imgW="2311200" imgH="507960" progId="Equation.3">
                  <p:embed/>
                  <p:pic>
                    <p:nvPicPr>
                      <p:cNvPr id="0" name=""/>
                      <p:cNvPicPr>
                        <a:picLocks noChangeAspect="1" noChangeArrowheads="1"/>
                      </p:cNvPicPr>
                      <p:nvPr/>
                    </p:nvPicPr>
                    <p:blipFill>
                      <a:blip r:embed="rId7"/>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96379276"/>
              </p:ext>
            </p:extLst>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spid="_x0000_s143452" name="数式" r:id="rId4" imgW="2438280" imgH="1041120" progId="Equation.3">
                  <p:embed/>
                </p:oleObj>
              </mc:Choice>
              <mc:Fallback>
                <p:oleObj name="数式" r:id="rId4" imgW="2438280" imgH="1041120" progId="Equation.3">
                  <p:embed/>
                  <p:pic>
                    <p:nvPicPr>
                      <p:cNvPr id="0" name=""/>
                      <p:cNvPicPr>
                        <a:picLocks noChangeAspect="1" noChangeArrowheads="1"/>
                      </p:cNvPicPr>
                      <p:nvPr/>
                    </p:nvPicPr>
                    <p:blipFill>
                      <a:blip r:embed="rId5"/>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7429770"/>
              </p:ext>
            </p:extLst>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spid="_x0000_s143453" name="数式" r:id="rId6" imgW="2946240" imgH="507960" progId="Equation.3">
                  <p:embed/>
                </p:oleObj>
              </mc:Choice>
              <mc:Fallback>
                <p:oleObj name="数式" r:id="rId6" imgW="2946240" imgH="507960" progId="Equation.3">
                  <p:embed/>
                  <p:pic>
                    <p:nvPicPr>
                      <p:cNvPr id="0" name=""/>
                      <p:cNvPicPr>
                        <a:picLocks noChangeAspect="1" noChangeArrowheads="1"/>
                      </p:cNvPicPr>
                      <p:nvPr/>
                    </p:nvPicPr>
                    <p:blipFill>
                      <a:blip r:embed="rId7"/>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332097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1712416"/>
            <a:ext cx="7391400" cy="4154984"/>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spid="_x0000_s144431" name="数式" r:id="rId4" imgW="495000" imgH="393480" progId="Equation.3">
                  <p:embed/>
                </p:oleObj>
              </mc:Choice>
              <mc:Fallback>
                <p:oleObj name="数式" r:id="rId4" imgW="495000" imgH="393480" progId="Equation.3">
                  <p:embed/>
                  <p:pic>
                    <p:nvPicPr>
                      <p:cNvPr id="0" name=""/>
                      <p:cNvPicPr>
                        <a:picLocks noChangeAspect="1" noChangeArrowheads="1"/>
                      </p:cNvPicPr>
                      <p:nvPr/>
                    </p:nvPicPr>
                    <p:blipFill>
                      <a:blip r:embed="rId5"/>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130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a:latin typeface="+mj-lt"/>
              </a:rPr>
              <a:t>J. Chem. Physics </a:t>
            </a:r>
            <a:r>
              <a:rPr lang="en-US" sz="2400" b="1" dirty="0">
                <a:latin typeface="+mj-lt"/>
              </a:rPr>
              <a:t>72</a:t>
            </a:r>
            <a:r>
              <a:rPr lang="en-US" sz="2400" dirty="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a:latin typeface="+mj-lt"/>
              </a:rPr>
              <a:t>Modern usage of </a:t>
            </a:r>
            <a:r>
              <a:rPr lang="en-US" sz="2400" dirty="0" err="1">
                <a:latin typeface="+mj-lt"/>
              </a:rPr>
              <a:t>Lagrangian</a:t>
            </a:r>
            <a:r>
              <a:rPr lang="en-US" sz="2400" dirty="0">
                <a:latin typeface="+mj-lt"/>
              </a:rPr>
              <a:t> and Hamiltonian formalisms</a:t>
            </a:r>
          </a:p>
        </p:txBody>
      </p:sp>
    </p:spTree>
    <p:extLst>
      <p:ext uri="{BB962C8B-B14F-4D97-AF65-F5344CB8AC3E}">
        <p14:creationId xmlns:p14="http://schemas.microsoft.com/office/powerpoint/2010/main" val="100800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ight Arrow 5"/>
          <p:cNvSpPr/>
          <p:nvPr/>
        </p:nvSpPr>
        <p:spPr>
          <a:xfrm>
            <a:off x="152400" y="5481637"/>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6F6C97E-9A49-4CE0-BE19-C5F7CF5639A4}"/>
              </a:ext>
            </a:extLst>
          </p:cNvPr>
          <p:cNvPicPr>
            <a:picLocks noChangeAspect="1"/>
          </p:cNvPicPr>
          <p:nvPr/>
        </p:nvPicPr>
        <p:blipFill>
          <a:blip r:embed="rId3"/>
          <a:stretch>
            <a:fillRect/>
          </a:stretch>
        </p:blipFill>
        <p:spPr>
          <a:xfrm>
            <a:off x="776287" y="457200"/>
            <a:ext cx="8430789" cy="5405437"/>
          </a:xfrm>
          <a:prstGeom prst="rect">
            <a:avLst/>
          </a:prstGeom>
        </p:spPr>
      </p:pic>
    </p:spTree>
    <p:extLst>
      <p:ext uri="{BB962C8B-B14F-4D97-AF65-F5344CB8AC3E}">
        <p14:creationId xmlns:p14="http://schemas.microsoft.com/office/powerpoint/2010/main" val="142994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2232563173"/>
              </p:ext>
            </p:extLst>
          </p:nvPr>
        </p:nvGraphicFramePr>
        <p:xfrm>
          <a:off x="347663" y="3368675"/>
          <a:ext cx="7073900" cy="2317750"/>
        </p:xfrm>
        <a:graphic>
          <a:graphicData uri="http://schemas.openxmlformats.org/presentationml/2006/ole">
            <mc:AlternateContent xmlns:mc="http://schemas.openxmlformats.org/markup-compatibility/2006">
              <mc:Choice xmlns:v="urn:schemas-microsoft-com:vml" Requires="v">
                <p:oleObj spid="_x0000_s1046" name="Equation" r:id="rId4" imgW="3657600" imgH="1206360" progId="Equation.DSMT4">
                  <p:embed/>
                </p:oleObj>
              </mc:Choice>
              <mc:Fallback>
                <p:oleObj name="Equation" r:id="rId4" imgW="3657600" imgH="1206360" progId="Equation.DSMT4">
                  <p:embed/>
                  <p:pic>
                    <p:nvPicPr>
                      <p:cNvPr id="6" name="Object 5"/>
                      <p:cNvPicPr>
                        <a:picLocks noChangeAspect="1" noChangeArrowheads="1"/>
                      </p:cNvPicPr>
                      <p:nvPr/>
                    </p:nvPicPr>
                    <p:blipFill>
                      <a:blip r:embed="rId5"/>
                      <a:srcRect/>
                      <a:stretch>
                        <a:fillRect/>
                      </a:stretch>
                    </p:blipFill>
                    <p:spPr bwMode="auto">
                      <a:xfrm>
                        <a:off x="347663" y="3368675"/>
                        <a:ext cx="7073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spid="_x0000_s146453" name="数式" r:id="rId4" imgW="2844720" imgH="380880" progId="Equation.3">
                  <p:embed/>
                </p:oleObj>
              </mc:Choice>
              <mc:Fallback>
                <p:oleObj name="数式" r:id="rId4" imgW="2844720" imgH="380880" progId="Equation.3">
                  <p:embed/>
                  <p:pic>
                    <p:nvPicPr>
                      <p:cNvPr id="27" name="Object 26"/>
                      <p:cNvPicPr>
                        <a:picLocks noChangeAspect="1" noChangeArrowheads="1"/>
                      </p:cNvPicPr>
                      <p:nvPr/>
                    </p:nvPicPr>
                    <p:blipFill>
                      <a:blip r:embed="rId5"/>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5013840"/>
              </p:ext>
            </p:extLst>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spid="_x0000_s147477" name="Equation" r:id="rId4" imgW="3098520" imgH="2844720" progId="Equation.DSMT4">
                  <p:embed/>
                </p:oleObj>
              </mc:Choice>
              <mc:Fallback>
                <p:oleObj name="Equation" r:id="rId4" imgW="3098520" imgH="2844720" progId="Equation.DSMT4">
                  <p:embed/>
                  <p:pic>
                    <p:nvPicPr>
                      <p:cNvPr id="5" name="Object 4"/>
                      <p:cNvPicPr>
                        <a:picLocks noChangeAspect="1" noChangeArrowheads="1"/>
                      </p:cNvPicPr>
                      <p:nvPr/>
                    </p:nvPicPr>
                    <p:blipFill>
                      <a:blip r:embed="rId5"/>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Tree>
    <p:extLst>
      <p:ext uri="{BB962C8B-B14F-4D97-AF65-F5344CB8AC3E}">
        <p14:creationId xmlns:p14="http://schemas.microsoft.com/office/powerpoint/2010/main" val="136611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481409359"/>
              </p:ext>
            </p:extLst>
          </p:nvPr>
        </p:nvGraphicFramePr>
        <p:xfrm>
          <a:off x="169863" y="939800"/>
          <a:ext cx="6308725" cy="1706563"/>
        </p:xfrm>
        <a:graphic>
          <a:graphicData uri="http://schemas.openxmlformats.org/presentationml/2006/ole">
            <mc:AlternateContent xmlns:mc="http://schemas.openxmlformats.org/markup-compatibility/2006">
              <mc:Choice xmlns:v="urn:schemas-microsoft-com:vml" Requires="v">
                <p:oleObj spid="_x0000_s148544" name="Equation" r:id="rId4" imgW="3263760" imgH="888840" progId="Equation.DSMT4">
                  <p:embed/>
                </p:oleObj>
              </mc:Choice>
              <mc:Fallback>
                <p:oleObj name="Equation" r:id="rId4" imgW="3263760" imgH="888840" progId="Equation.DSMT4">
                  <p:embed/>
                  <p:pic>
                    <p:nvPicPr>
                      <p:cNvPr id="6" name="Object 5"/>
                      <p:cNvPicPr>
                        <a:picLocks noChangeAspect="1" noChangeArrowheads="1"/>
                      </p:cNvPicPr>
                      <p:nvPr/>
                    </p:nvPicPr>
                    <p:blipFill>
                      <a:blip r:embed="rId5"/>
                      <a:srcRect/>
                      <a:stretch>
                        <a:fillRect/>
                      </a:stretch>
                    </p:blipFill>
                    <p:spPr bwMode="auto">
                      <a:xfrm>
                        <a:off x="169863" y="939800"/>
                        <a:ext cx="63087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5311618"/>
              </p:ext>
            </p:extLst>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spid="_x0000_s148545" name="数式" r:id="rId6" imgW="1676160" imgH="838080" progId="Equation.3">
                  <p:embed/>
                </p:oleObj>
              </mc:Choice>
              <mc:Fallback>
                <p:oleObj name="数式" r:id="rId6" imgW="1676160" imgH="838080" progId="Equation.3">
                  <p:embed/>
                  <p:pic>
                    <p:nvPicPr>
                      <p:cNvPr id="7" name="Object 6"/>
                      <p:cNvPicPr>
                        <a:picLocks noChangeAspect="1" noChangeArrowheads="1"/>
                      </p:cNvPicPr>
                      <p:nvPr/>
                    </p:nvPicPr>
                    <p:blipFill>
                      <a:blip r:embed="rId7"/>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58459903"/>
              </p:ext>
            </p:extLst>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spid="_x0000_s148546" name="数式" r:id="rId8" imgW="1714320" imgH="1015920" progId="Equation.3">
                  <p:embed/>
                </p:oleObj>
              </mc:Choice>
              <mc:Fallback>
                <p:oleObj name="数式" r:id="rId8" imgW="1714320" imgH="1015920" progId="Equation.3">
                  <p:embed/>
                  <p:pic>
                    <p:nvPicPr>
                      <p:cNvPr id="8" name="Object 7"/>
                      <p:cNvPicPr>
                        <a:picLocks noChangeAspect="1" noChangeArrowheads="1"/>
                      </p:cNvPicPr>
                      <p:nvPr/>
                    </p:nvPicPr>
                    <p:blipFill>
                      <a:blip r:embed="rId9"/>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a:latin typeface="+mj-lt"/>
              </a:rPr>
              <a:t>P constant, V variable</a:t>
            </a:r>
          </a:p>
        </p:txBody>
      </p:sp>
    </p:spTree>
    <p:extLst>
      <p:ext uri="{BB962C8B-B14F-4D97-AF65-F5344CB8AC3E}">
        <p14:creationId xmlns:p14="http://schemas.microsoft.com/office/powerpoint/2010/main" val="4137001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spid="_x0000_s149525" name="数式" r:id="rId4" imgW="4660560" imgH="1269720" progId="Equation.3">
                  <p:embed/>
                </p:oleObj>
              </mc:Choice>
              <mc:Fallback>
                <p:oleObj name="数式" r:id="rId4" imgW="4660560" imgH="1269720" progId="Equation.3">
                  <p:embed/>
                  <p:pic>
                    <p:nvPicPr>
                      <p:cNvPr id="5" name="Object 4"/>
                      <p:cNvPicPr>
                        <a:picLocks noChangeAspect="1" noChangeArrowheads="1"/>
                      </p:cNvPicPr>
                      <p:nvPr/>
                    </p:nvPicPr>
                    <p:blipFill>
                      <a:blip r:embed="rId5"/>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a:latin typeface="+mj-lt"/>
              </a:rPr>
              <a:t>kinetic energy of “balloon”</a:t>
            </a:r>
          </a:p>
        </p:txBody>
      </p:sp>
    </p:spTree>
    <p:extLst>
      <p:ext uri="{BB962C8B-B14F-4D97-AF65-F5344CB8AC3E}">
        <p14:creationId xmlns:p14="http://schemas.microsoft.com/office/powerpoint/2010/main" val="3370764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spid="_x0000_s150569" name="数式" r:id="rId4" imgW="4660560" imgH="1777680" progId="Equation.3">
                  <p:embed/>
                </p:oleObj>
              </mc:Choice>
              <mc:Fallback>
                <p:oleObj name="数式" r:id="rId4" imgW="4660560" imgH="1777680" progId="Equation.3">
                  <p:embed/>
                  <p:pic>
                    <p:nvPicPr>
                      <p:cNvPr id="5" name="Object 4"/>
                      <p:cNvPicPr>
                        <a:picLocks noChangeAspect="1" noChangeArrowheads="1"/>
                      </p:cNvPicPr>
                      <p:nvPr/>
                    </p:nvPicPr>
                    <p:blipFill>
                      <a:blip r:embed="rId5"/>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549707"/>
              </p:ext>
            </p:extLst>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spid="_x0000_s150570" name="Equation" r:id="rId6" imgW="3670200" imgH="1447560" progId="Equation.DSMT4">
                  <p:embed/>
                </p:oleObj>
              </mc:Choice>
              <mc:Fallback>
                <p:oleObj name="Equation" r:id="rId6" imgW="3670200" imgH="1447560" progId="Equation.DSMT4">
                  <p:embed/>
                  <p:pic>
                    <p:nvPicPr>
                      <p:cNvPr id="6" name="Object 5"/>
                      <p:cNvPicPr>
                        <a:picLocks noChangeAspect="1" noChangeArrowheads="1"/>
                      </p:cNvPicPr>
                      <p:nvPr/>
                    </p:nvPicPr>
                    <p:blipFill>
                      <a:blip r:embed="rId7"/>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a:latin typeface="+mj-lt"/>
              </a:rPr>
              <a:t>Relationship between system representations</a:t>
            </a:r>
          </a:p>
          <a:p>
            <a:r>
              <a:rPr lang="en-US" sz="2400" dirty="0">
                <a:latin typeface="+mj-lt"/>
              </a:rPr>
              <a:t>                </a:t>
            </a:r>
          </a:p>
          <a:p>
            <a:r>
              <a:rPr lang="en-US" sz="2400" dirty="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spid="_x0000_s151593" name="数式" r:id="rId4" imgW="1447560" imgH="711000" progId="Equation.3">
                  <p:embed/>
                </p:oleObj>
              </mc:Choice>
              <mc:Fallback>
                <p:oleObj name="数式" r:id="rId4" imgW="1447560" imgH="711000" progId="Equation.3">
                  <p:embed/>
                  <p:pic>
                    <p:nvPicPr>
                      <p:cNvPr id="6" name="Object 5"/>
                      <p:cNvPicPr>
                        <a:picLocks noChangeAspect="1" noChangeArrowheads="1"/>
                      </p:cNvPicPr>
                      <p:nvPr/>
                    </p:nvPicPr>
                    <p:blipFill>
                      <a:blip r:embed="rId5"/>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spid="_x0000_s151594" name="数式" r:id="rId6" imgW="3327120" imgH="1473120" progId="Equation.3">
                  <p:embed/>
                </p:oleObj>
              </mc:Choice>
              <mc:Fallback>
                <p:oleObj name="数式" r:id="rId6" imgW="3327120" imgH="1473120" progId="Equation.3">
                  <p:embed/>
                  <p:pic>
                    <p:nvPicPr>
                      <p:cNvPr id="8" name="Object 7"/>
                      <p:cNvPicPr>
                        <a:picLocks noChangeAspect="1" noChangeArrowheads="1"/>
                      </p:cNvPicPr>
                      <p:nvPr/>
                    </p:nvPicPr>
                    <p:blipFill>
                      <a:blip r:embed="rId7"/>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7046926"/>
              </p:ext>
            </p:extLst>
          </p:nvPr>
        </p:nvGraphicFramePr>
        <p:xfrm>
          <a:off x="76200" y="990600"/>
          <a:ext cx="8491537" cy="4656137"/>
        </p:xfrm>
        <a:graphic>
          <a:graphicData uri="http://schemas.openxmlformats.org/presentationml/2006/ole">
            <mc:AlternateContent xmlns:mc="http://schemas.openxmlformats.org/markup-compatibility/2006">
              <mc:Choice xmlns:v="urn:schemas-microsoft-com:vml" Requires="v">
                <p:oleObj spid="_x0000_s152597" name="Equation" r:id="rId4" imgW="4394160" imgH="2425680" progId="Equation.DSMT4">
                  <p:embed/>
                </p:oleObj>
              </mc:Choice>
              <mc:Fallback>
                <p:oleObj name="Equation" r:id="rId4" imgW="4394160" imgH="2425680" progId="Equation.DSMT4">
                  <p:embed/>
                  <p:pic>
                    <p:nvPicPr>
                      <p:cNvPr id="5" name="Object 4"/>
                      <p:cNvPicPr>
                        <a:picLocks noChangeAspect="1" noChangeArrowheads="1"/>
                      </p:cNvPicPr>
                      <p:nvPr/>
                    </p:nvPicPr>
                    <p:blipFill>
                      <a:blip r:embed="rId5"/>
                      <a:srcRect/>
                      <a:stretch>
                        <a:fillRect/>
                      </a:stretch>
                    </p:blipFill>
                    <p:spPr bwMode="auto">
                      <a:xfrm>
                        <a:off x="76200" y="990600"/>
                        <a:ext cx="84915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a:latin typeface="+mj-lt"/>
              </a:rPr>
              <a:t>Physical interpretation:</a:t>
            </a:r>
          </a:p>
        </p:txBody>
      </p:sp>
    </p:spTree>
    <p:extLst>
      <p:ext uri="{BB962C8B-B14F-4D97-AF65-F5344CB8AC3E}">
        <p14:creationId xmlns:p14="http://schemas.microsoft.com/office/powerpoint/2010/main" val="351338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239684" y="194101"/>
            <a:ext cx="7086600" cy="830997"/>
          </a:xfrm>
          <a:prstGeom prst="rect">
            <a:avLst/>
          </a:prstGeom>
          <a:noFill/>
        </p:spPr>
        <p:txBody>
          <a:bodyPr wrap="square" rtlCol="0">
            <a:spAutoFit/>
          </a:bodyPr>
          <a:lstStyle/>
          <a:p>
            <a:r>
              <a:rPr lang="en-US" sz="2400" dirty="0">
                <a:latin typeface="+mj-lt"/>
              </a:rPr>
              <a:t>Example simulation for NPT molecular dynamics simulation of Li</a:t>
            </a:r>
            <a:r>
              <a:rPr lang="en-US" sz="2400" baseline="-25000" dirty="0">
                <a:latin typeface="+mj-lt"/>
              </a:rPr>
              <a:t>2</a:t>
            </a:r>
            <a:r>
              <a:rPr lang="en-US" sz="2400" dirty="0">
                <a:latin typeface="+mj-lt"/>
              </a:rPr>
              <a:t>O using 1500 atoms with </a:t>
            </a:r>
            <a:r>
              <a:rPr lang="en-US" sz="2400" dirty="0">
                <a:latin typeface="Symbol" panose="05050102010706020507" pitchFamily="18" charset="2"/>
              </a:rPr>
              <a:t>q</a:t>
            </a:r>
            <a:r>
              <a:rPr lang="en-US" sz="2400" dirty="0">
                <a:latin typeface="+mj-lt"/>
              </a:rPr>
              <a:t>=0</a:t>
            </a:r>
          </a:p>
        </p:txBody>
      </p:sp>
      <p:pic>
        <p:nvPicPr>
          <p:cNvPr id="6" name="Picture 5"/>
          <p:cNvPicPr>
            <a:picLocks noChangeAspect="1"/>
          </p:cNvPicPr>
          <p:nvPr/>
        </p:nvPicPr>
        <p:blipFill>
          <a:blip r:embed="rId4"/>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376860902"/>
              </p:ext>
            </p:extLst>
          </p:nvPr>
        </p:nvGraphicFramePr>
        <p:xfrm>
          <a:off x="5180013" y="1905000"/>
          <a:ext cx="3830637" cy="1447800"/>
        </p:xfrm>
        <a:graphic>
          <a:graphicData uri="http://schemas.openxmlformats.org/presentationml/2006/ole">
            <mc:AlternateContent xmlns:mc="http://schemas.openxmlformats.org/markup-compatibility/2006">
              <mc:Choice xmlns:v="urn:schemas-microsoft-com:vml" Requires="v">
                <p:oleObj spid="_x0000_s153621" name="Equation" r:id="rId5" imgW="2654280" imgH="1002960" progId="Equation.DSMT4">
                  <p:embed/>
                </p:oleObj>
              </mc:Choice>
              <mc:Fallback>
                <p:oleObj name="Equation" r:id="rId5" imgW="2654280" imgH="1002960" progId="Equation.DSMT4">
                  <p:embed/>
                  <p:pic>
                    <p:nvPicPr>
                      <p:cNvPr id="7" name="Object 6"/>
                      <p:cNvPicPr/>
                      <p:nvPr/>
                    </p:nvPicPr>
                    <p:blipFill>
                      <a:blip r:embed="rId6"/>
                      <a:stretch>
                        <a:fillRect/>
                      </a:stretch>
                    </p:blipFill>
                    <p:spPr>
                      <a:xfrm>
                        <a:off x="5180013" y="1905000"/>
                        <a:ext cx="3830637"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a:latin typeface="+mj-lt"/>
              </a:rPr>
              <a:t>Use LAMMPS code</a:t>
            </a:r>
          </a:p>
          <a:p>
            <a:r>
              <a:rPr lang="en-US" sz="2400" dirty="0">
                <a:latin typeface="+mj-lt"/>
                <a:hlinkClick r:id="rId7"/>
              </a:rPr>
              <a:t>http://LAMMPS.sandia.gov</a:t>
            </a:r>
            <a:endParaRPr lang="en-US" sz="2400" dirty="0">
              <a:latin typeface="+mj-lt"/>
            </a:endParaRPr>
          </a:p>
        </p:txBody>
      </p:sp>
    </p:spTree>
    <p:extLst>
      <p:ext uri="{BB962C8B-B14F-4D97-AF65-F5344CB8AC3E}">
        <p14:creationId xmlns:p14="http://schemas.microsoft.com/office/powerpoint/2010/main" val="174941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90A7A-85B4-43FA-837C-5122CA51F37C}"/>
              </a:ext>
            </a:extLst>
          </p:cNvPr>
          <p:cNvSpPr>
            <a:spLocks noGrp="1"/>
          </p:cNvSpPr>
          <p:nvPr>
            <p:ph type="dt" sz="half" idx="10"/>
          </p:nvPr>
        </p:nvSpPr>
        <p:spPr/>
        <p:txBody>
          <a:bodyPr/>
          <a:lstStyle/>
          <a:p>
            <a:r>
              <a:rPr lang="en-US"/>
              <a:t>9/20/2021</a:t>
            </a:r>
            <a:endParaRPr lang="en-US" dirty="0"/>
          </a:p>
        </p:txBody>
      </p:sp>
      <p:sp>
        <p:nvSpPr>
          <p:cNvPr id="3" name="Footer Placeholder 2">
            <a:extLst>
              <a:ext uri="{FF2B5EF4-FFF2-40B4-BE49-F238E27FC236}">
                <a16:creationId xmlns:a16="http://schemas.microsoft.com/office/drawing/2014/main" id="{A5540E61-53E3-4650-BCE7-CC38A42CEA13}"/>
              </a:ext>
            </a:extLst>
          </p:cNvPr>
          <p:cNvSpPr>
            <a:spLocks noGrp="1"/>
          </p:cNvSpPr>
          <p:nvPr>
            <p:ph type="ftr" sz="quarter" idx="11"/>
          </p:nvPr>
        </p:nvSpPr>
        <p:spPr/>
        <p:txBody>
          <a:bodyPr/>
          <a:lstStyle/>
          <a:p>
            <a:r>
              <a:rPr lang="en-US"/>
              <a:t>PHY 711  Fall 2021 -- Lecture 13</a:t>
            </a:r>
            <a:endParaRPr lang="en-US" dirty="0"/>
          </a:p>
        </p:txBody>
      </p:sp>
      <p:sp>
        <p:nvSpPr>
          <p:cNvPr id="4" name="Slide Number Placeholder 3">
            <a:extLst>
              <a:ext uri="{FF2B5EF4-FFF2-40B4-BE49-F238E27FC236}">
                <a16:creationId xmlns:a16="http://schemas.microsoft.com/office/drawing/2014/main" id="{9FC286FE-6A63-427F-A173-D1462E53C3F1}"/>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9" name="Picture 8">
            <a:extLst>
              <a:ext uri="{FF2B5EF4-FFF2-40B4-BE49-F238E27FC236}">
                <a16:creationId xmlns:a16="http://schemas.microsoft.com/office/drawing/2014/main" id="{19CA3458-7E48-414A-838C-1169DD1E0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39" y="1066800"/>
            <a:ext cx="8911722" cy="4648200"/>
          </a:xfrm>
          <a:prstGeom prst="rect">
            <a:avLst/>
          </a:prstGeom>
        </p:spPr>
      </p:pic>
    </p:spTree>
    <p:extLst>
      <p:ext uri="{BB962C8B-B14F-4D97-AF65-F5344CB8AC3E}">
        <p14:creationId xmlns:p14="http://schemas.microsoft.com/office/powerpoint/2010/main" val="2052754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0266" y="2743200"/>
            <a:ext cx="6212933" cy="3393369"/>
          </a:xfrm>
          <a:prstGeom prst="rect">
            <a:avLst/>
          </a:prstGeom>
        </p:spPr>
      </p:pic>
      <p:pic>
        <p:nvPicPr>
          <p:cNvPr id="12" name="Picture 11"/>
          <p:cNvPicPr>
            <a:picLocks noChangeAspect="1"/>
          </p:cNvPicPr>
          <p:nvPr/>
        </p:nvPicPr>
        <p:blipFill>
          <a:blip r:embed="rId4"/>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a:latin typeface="+mj-lt"/>
              </a:rPr>
              <a:t>P (</a:t>
            </a:r>
            <a:r>
              <a:rPr lang="en-US" sz="2400" dirty="0" err="1">
                <a:latin typeface="+mj-lt"/>
              </a:rPr>
              <a:t>GPa</a:t>
            </a:r>
            <a:r>
              <a:rPr lang="en-US" sz="2400" dirty="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a:latin typeface="+mj-lt"/>
              </a:rPr>
              <a:t>V (</a:t>
            </a:r>
            <a:r>
              <a:rPr lang="en-US" sz="2400" dirty="0"/>
              <a:t>Å</a:t>
            </a:r>
            <a:r>
              <a:rPr lang="en-US" sz="2400" baseline="30000" dirty="0"/>
              <a:t>3</a:t>
            </a:r>
            <a:r>
              <a:rPr lang="en-US" sz="2400" dirty="0">
                <a:latin typeface="+mj-lt"/>
              </a:rPr>
              <a:t>)</a:t>
            </a:r>
          </a:p>
        </p:txBody>
      </p:sp>
      <p:sp>
        <p:nvSpPr>
          <p:cNvPr id="5" name="TextBox 4">
            <a:extLst>
              <a:ext uri="{FF2B5EF4-FFF2-40B4-BE49-F238E27FC236}">
                <a16:creationId xmlns:a16="http://schemas.microsoft.com/office/drawing/2014/main" id="{AC1890EE-E49B-4D05-A69D-BE78C900DFEC}"/>
              </a:ext>
            </a:extLst>
          </p:cNvPr>
          <p:cNvSpPr txBox="1"/>
          <p:nvPr/>
        </p:nvSpPr>
        <p:spPr>
          <a:xfrm>
            <a:off x="6622582" y="914400"/>
            <a:ext cx="1683218" cy="461665"/>
          </a:xfrm>
          <a:prstGeom prst="rect">
            <a:avLst/>
          </a:prstGeom>
          <a:noFill/>
        </p:spPr>
        <p:txBody>
          <a:bodyPr wrap="square" rtlCol="0">
            <a:spAutoFit/>
          </a:bodyPr>
          <a:lstStyle/>
          <a:p>
            <a:r>
              <a:rPr lang="en-US" sz="2400" dirty="0">
                <a:latin typeface="Symbol" panose="05050102010706020507" pitchFamily="18" charset="2"/>
              </a:rPr>
              <a:t>a</a:t>
            </a:r>
            <a:r>
              <a:rPr lang="en-US" sz="2400" dirty="0">
                <a:latin typeface="+mj-lt"/>
              </a:rPr>
              <a:t>=0</a:t>
            </a:r>
          </a:p>
        </p:txBody>
      </p:sp>
    </p:spTree>
    <p:extLst>
      <p:ext uri="{BB962C8B-B14F-4D97-AF65-F5344CB8AC3E}">
        <p14:creationId xmlns:p14="http://schemas.microsoft.com/office/powerpoint/2010/main" val="3917227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pic>
        <p:nvPicPr>
          <p:cNvPr id="5" name="Picture 4"/>
          <p:cNvPicPr>
            <a:picLocks noChangeAspect="1"/>
          </p:cNvPicPr>
          <p:nvPr/>
        </p:nvPicPr>
        <p:blipFill>
          <a:blip r:embed="rId3"/>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6485835"/>
              </p:ext>
            </p:extLst>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spid="_x0000_s154644" name="Equation" r:id="rId5" imgW="5790960" imgH="927000" progId="Equation.DSMT4">
                  <p:embed/>
                </p:oleObj>
              </mc:Choice>
              <mc:Fallback>
                <p:oleObj name="Equation" r:id="rId5" imgW="5790960" imgH="927000" progId="Equation.DSMT4">
                  <p:embed/>
                  <p:pic>
                    <p:nvPicPr>
                      <p:cNvPr id="5" name="Object 4"/>
                      <p:cNvPicPr/>
                      <p:nvPr/>
                    </p:nvPicPr>
                    <p:blipFill>
                      <a:blip r:embed="rId6"/>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a:latin typeface="+mj-lt"/>
              </a:rPr>
              <a:t>Equations of motion:</a:t>
            </a:r>
          </a:p>
        </p:txBody>
      </p:sp>
    </p:spTree>
    <p:extLst>
      <p:ext uri="{BB962C8B-B14F-4D97-AF65-F5344CB8AC3E}">
        <p14:creationId xmlns:p14="http://schemas.microsoft.com/office/powerpoint/2010/main" val="3325923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4"/>
          <a:stretch>
            <a:fillRect/>
          </a:stretch>
        </p:blipFill>
        <p:spPr>
          <a:xfrm>
            <a:off x="1371600" y="3374414"/>
            <a:ext cx="4200525" cy="1285875"/>
          </a:xfrm>
          <a:prstGeom prst="rect">
            <a:avLst/>
          </a:prstGeom>
        </p:spPr>
      </p:pic>
      <p:graphicFrame>
        <p:nvGraphicFramePr>
          <p:cNvPr id="10" name="Object 9">
            <a:extLst>
              <a:ext uri="{FF2B5EF4-FFF2-40B4-BE49-F238E27FC236}">
                <a16:creationId xmlns:a16="http://schemas.microsoft.com/office/drawing/2014/main" id="{969CA6BB-0F6A-4268-8B32-B189819AA205}"/>
              </a:ext>
            </a:extLst>
          </p:cNvPr>
          <p:cNvGraphicFramePr>
            <a:graphicFrameLocks noChangeAspect="1"/>
          </p:cNvGraphicFramePr>
          <p:nvPr>
            <p:extLst>
              <p:ext uri="{D42A27DB-BD31-4B8C-83A1-F6EECF244321}">
                <p14:modId xmlns:p14="http://schemas.microsoft.com/office/powerpoint/2010/main" val="1664073753"/>
              </p:ext>
            </p:extLst>
          </p:nvPr>
        </p:nvGraphicFramePr>
        <p:xfrm>
          <a:off x="1371600" y="1066800"/>
          <a:ext cx="5622925" cy="2039937"/>
        </p:xfrm>
        <a:graphic>
          <a:graphicData uri="http://schemas.openxmlformats.org/presentationml/2006/ole">
            <mc:AlternateContent xmlns:mc="http://schemas.openxmlformats.org/markup-compatibility/2006">
              <mc:Choice xmlns:v="urn:schemas-microsoft-com:vml" Requires="v">
                <p:oleObj spid="_x0000_s155668" name="Equation" r:id="rId5" imgW="2590560" imgH="939600" progId="Equation.DSMT4">
                  <p:embed/>
                </p:oleObj>
              </mc:Choice>
              <mc:Fallback>
                <p:oleObj name="Equation" r:id="rId5" imgW="2590560" imgH="939600" progId="Equation.DSMT4">
                  <p:embed/>
                  <p:pic>
                    <p:nvPicPr>
                      <p:cNvPr id="10" name="Object 9">
                        <a:extLst>
                          <a:ext uri="{FF2B5EF4-FFF2-40B4-BE49-F238E27FC236}">
                            <a16:creationId xmlns:a16="http://schemas.microsoft.com/office/drawing/2014/main" id="{969CA6BB-0F6A-4268-8B32-B189819AA205}"/>
                          </a:ext>
                        </a:extLst>
                      </p:cNvPr>
                      <p:cNvPicPr/>
                      <p:nvPr/>
                    </p:nvPicPr>
                    <p:blipFill>
                      <a:blip r:embed="rId6"/>
                      <a:stretch>
                        <a:fillRect/>
                      </a:stretch>
                    </p:blipFill>
                    <p:spPr>
                      <a:xfrm>
                        <a:off x="1371600" y="1066800"/>
                        <a:ext cx="5622925" cy="2039937"/>
                      </a:xfrm>
                      <a:prstGeom prst="rect">
                        <a:avLst/>
                      </a:prstGeom>
                    </p:spPr>
                  </p:pic>
                </p:oleObj>
              </mc:Fallback>
            </mc:AlternateContent>
          </a:graphicData>
        </a:graphic>
      </p:graphicFrame>
    </p:spTree>
    <p:extLst>
      <p:ext uri="{BB962C8B-B14F-4D97-AF65-F5344CB8AC3E}">
        <p14:creationId xmlns:p14="http://schemas.microsoft.com/office/powerpoint/2010/main" val="4190502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4"/>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a:latin typeface="+mj-lt"/>
              </a:rPr>
              <a:t>Hamiltonian</a:t>
            </a:r>
          </a:p>
        </p:txBody>
      </p:sp>
      <p:pic>
        <p:nvPicPr>
          <p:cNvPr id="8" name="Picture 7"/>
          <p:cNvPicPr>
            <a:picLocks noChangeAspect="1"/>
          </p:cNvPicPr>
          <p:nvPr/>
        </p:nvPicPr>
        <p:blipFill>
          <a:blip r:embed="rId5"/>
          <a:stretch>
            <a:fillRect/>
          </a:stretch>
        </p:blipFill>
        <p:spPr>
          <a:xfrm>
            <a:off x="1676400" y="3208565"/>
            <a:ext cx="6038850" cy="1019175"/>
          </a:xfrm>
          <a:prstGeom prst="rect">
            <a:avLst/>
          </a:prstGeom>
        </p:spPr>
      </p:pic>
      <p:graphicFrame>
        <p:nvGraphicFramePr>
          <p:cNvPr id="9" name="Object 8">
            <a:extLst>
              <a:ext uri="{FF2B5EF4-FFF2-40B4-BE49-F238E27FC236}">
                <a16:creationId xmlns:a16="http://schemas.microsoft.com/office/drawing/2014/main" id="{73900C69-C114-47B4-90C4-EEC868B2536C}"/>
              </a:ext>
            </a:extLst>
          </p:cNvPr>
          <p:cNvGraphicFramePr>
            <a:graphicFrameLocks noChangeAspect="1"/>
          </p:cNvGraphicFramePr>
          <p:nvPr/>
        </p:nvGraphicFramePr>
        <p:xfrm>
          <a:off x="1230313" y="4643438"/>
          <a:ext cx="6448425" cy="717550"/>
        </p:xfrm>
        <a:graphic>
          <a:graphicData uri="http://schemas.openxmlformats.org/presentationml/2006/ole">
            <mc:AlternateContent xmlns:mc="http://schemas.openxmlformats.org/markup-compatibility/2006">
              <mc:Choice xmlns:v="urn:schemas-microsoft-com:vml" Requires="v">
                <p:oleObj spid="_x0000_s156692" name="Equation" r:id="rId6" imgW="2171520" imgH="241200" progId="Equation.DSMT4">
                  <p:embed/>
                </p:oleObj>
              </mc:Choice>
              <mc:Fallback>
                <p:oleObj name="Equation" r:id="rId6" imgW="2171520" imgH="241200" progId="Equation.DSMT4">
                  <p:embed/>
                  <p:pic>
                    <p:nvPicPr>
                      <p:cNvPr id="9" name="Object 8">
                        <a:extLst>
                          <a:ext uri="{FF2B5EF4-FFF2-40B4-BE49-F238E27FC236}">
                            <a16:creationId xmlns:a16="http://schemas.microsoft.com/office/drawing/2014/main" id="{73900C69-C114-47B4-90C4-EEC868B2536C}"/>
                          </a:ext>
                        </a:extLst>
                      </p:cNvPr>
                      <p:cNvPicPr/>
                      <p:nvPr/>
                    </p:nvPicPr>
                    <p:blipFill>
                      <a:blip r:embed="rId7"/>
                      <a:stretch>
                        <a:fillRect/>
                      </a:stretch>
                    </p:blipFill>
                    <p:spPr>
                      <a:xfrm>
                        <a:off x="1230313" y="4643438"/>
                        <a:ext cx="6448425" cy="717550"/>
                      </a:xfrm>
                      <a:prstGeom prst="rect">
                        <a:avLst/>
                      </a:prstGeom>
                    </p:spPr>
                  </p:pic>
                </p:oleObj>
              </mc:Fallback>
            </mc:AlternateContent>
          </a:graphicData>
        </a:graphic>
      </p:graphicFrame>
    </p:spTree>
    <p:extLst>
      <p:ext uri="{BB962C8B-B14F-4D97-AF65-F5344CB8AC3E}">
        <p14:creationId xmlns:p14="http://schemas.microsoft.com/office/powerpoint/2010/main" val="2028385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1256401"/>
              </p:ext>
            </p:extLst>
          </p:nvPr>
        </p:nvGraphicFramePr>
        <p:xfrm>
          <a:off x="176213" y="268288"/>
          <a:ext cx="8534400" cy="4868862"/>
        </p:xfrm>
        <a:graphic>
          <a:graphicData uri="http://schemas.openxmlformats.org/presentationml/2006/ole">
            <mc:AlternateContent xmlns:mc="http://schemas.openxmlformats.org/markup-compatibility/2006">
              <mc:Choice xmlns:v="urn:schemas-microsoft-com:vml" Requires="v">
                <p:oleObj spid="_x0000_s157716" name="Equation" r:id="rId4" imgW="7124400" imgH="4063680" progId="Equation.DSMT4">
                  <p:embed/>
                </p:oleObj>
              </mc:Choice>
              <mc:Fallback>
                <p:oleObj name="Equation" r:id="rId4" imgW="7124400" imgH="4063680" progId="Equation.DSMT4">
                  <p:embed/>
                  <p:pic>
                    <p:nvPicPr>
                      <p:cNvPr id="5" name="Object 4"/>
                      <p:cNvPicPr/>
                      <p:nvPr/>
                    </p:nvPicPr>
                    <p:blipFill>
                      <a:blip r:embed="rId5"/>
                      <a:stretch>
                        <a:fillRect/>
                      </a:stretch>
                    </p:blipFill>
                    <p:spPr>
                      <a:xfrm>
                        <a:off x="176213" y="268288"/>
                        <a:ext cx="8534400" cy="4868862"/>
                      </a:xfrm>
                      <a:prstGeom prst="rect">
                        <a:avLst/>
                      </a:prstGeom>
                    </p:spPr>
                  </p:pic>
                </p:oleObj>
              </mc:Fallback>
            </mc:AlternateContent>
          </a:graphicData>
        </a:graphic>
      </p:graphicFrame>
      <p:sp>
        <p:nvSpPr>
          <p:cNvPr id="6" name="TextBox 5"/>
          <p:cNvSpPr txBox="1"/>
          <p:nvPr/>
        </p:nvSpPr>
        <p:spPr>
          <a:xfrm>
            <a:off x="480646" y="5524069"/>
            <a:ext cx="7924800" cy="830997"/>
          </a:xfrm>
          <a:prstGeom prst="rect">
            <a:avLst/>
          </a:prstGeom>
          <a:noFill/>
        </p:spPr>
        <p:txBody>
          <a:bodyPr wrap="square" rtlCol="0">
            <a:spAutoFit/>
          </a:bodyPr>
          <a:lstStyle/>
          <a:p>
            <a:r>
              <a:rPr lang="en-US" sz="2400" dirty="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13F03-A628-4A0C-AD65-702E43040E62}"/>
              </a:ext>
            </a:extLst>
          </p:cNvPr>
          <p:cNvSpPr>
            <a:spLocks noGrp="1"/>
          </p:cNvSpPr>
          <p:nvPr>
            <p:ph type="dt" sz="half" idx="10"/>
          </p:nvPr>
        </p:nvSpPr>
        <p:spPr/>
        <p:txBody>
          <a:bodyPr/>
          <a:lstStyle/>
          <a:p>
            <a:r>
              <a:rPr lang="en-US"/>
              <a:t>9/20/2021</a:t>
            </a:r>
            <a:endParaRPr lang="en-US" dirty="0"/>
          </a:p>
        </p:txBody>
      </p:sp>
      <p:sp>
        <p:nvSpPr>
          <p:cNvPr id="3" name="Footer Placeholder 2">
            <a:extLst>
              <a:ext uri="{FF2B5EF4-FFF2-40B4-BE49-F238E27FC236}">
                <a16:creationId xmlns:a16="http://schemas.microsoft.com/office/drawing/2014/main" id="{EB73EABE-C429-4BA2-A3BD-CD832C32AB95}"/>
              </a:ext>
            </a:extLst>
          </p:cNvPr>
          <p:cNvSpPr>
            <a:spLocks noGrp="1"/>
          </p:cNvSpPr>
          <p:nvPr>
            <p:ph type="ftr" sz="quarter" idx="11"/>
          </p:nvPr>
        </p:nvSpPr>
        <p:spPr/>
        <p:txBody>
          <a:bodyPr/>
          <a:lstStyle/>
          <a:p>
            <a:r>
              <a:rPr lang="en-US"/>
              <a:t>PHY 711  Fall 2021 -- Lecture 13</a:t>
            </a:r>
            <a:endParaRPr lang="en-US" dirty="0"/>
          </a:p>
        </p:txBody>
      </p:sp>
      <p:sp>
        <p:nvSpPr>
          <p:cNvPr id="4" name="Slide Number Placeholder 3">
            <a:extLst>
              <a:ext uri="{FF2B5EF4-FFF2-40B4-BE49-F238E27FC236}">
                <a16:creationId xmlns:a16="http://schemas.microsoft.com/office/drawing/2014/main" id="{7F6E8706-3BEA-4B0E-9696-4E44AD07D320}"/>
              </a:ext>
            </a:extLst>
          </p:cNvPr>
          <p:cNvSpPr>
            <a:spLocks noGrp="1"/>
          </p:cNvSpPr>
          <p:nvPr>
            <p:ph type="sldNum" sz="quarter" idx="12"/>
          </p:nvPr>
        </p:nvSpPr>
        <p:spPr/>
        <p:txBody>
          <a:bodyPr/>
          <a:lstStyle/>
          <a:p>
            <a:fld id="{CE368B07-CEBF-4C80-90AF-53B34FA04CF3}" type="slidenum">
              <a:rPr lang="en-US" smtClean="0"/>
              <a:t>36</a:t>
            </a:fld>
            <a:endParaRPr lang="en-US" dirty="0"/>
          </a:p>
        </p:txBody>
      </p:sp>
      <p:pic>
        <p:nvPicPr>
          <p:cNvPr id="5" name="Picture 4">
            <a:extLst>
              <a:ext uri="{FF2B5EF4-FFF2-40B4-BE49-F238E27FC236}">
                <a16:creationId xmlns:a16="http://schemas.microsoft.com/office/drawing/2014/main" id="{69E1D803-8ADE-4B53-80A2-994057237A64}"/>
              </a:ext>
            </a:extLst>
          </p:cNvPr>
          <p:cNvPicPr>
            <a:picLocks noChangeAspect="1"/>
          </p:cNvPicPr>
          <p:nvPr/>
        </p:nvPicPr>
        <p:blipFill>
          <a:blip r:embed="rId3"/>
          <a:stretch>
            <a:fillRect/>
          </a:stretch>
        </p:blipFill>
        <p:spPr>
          <a:xfrm>
            <a:off x="990600" y="838200"/>
            <a:ext cx="5142738" cy="1295400"/>
          </a:xfrm>
          <a:prstGeom prst="rect">
            <a:avLst/>
          </a:prstGeom>
        </p:spPr>
      </p:pic>
      <p:sp>
        <p:nvSpPr>
          <p:cNvPr id="6" name="TextBox 5">
            <a:extLst>
              <a:ext uri="{FF2B5EF4-FFF2-40B4-BE49-F238E27FC236}">
                <a16:creationId xmlns:a16="http://schemas.microsoft.com/office/drawing/2014/main" id="{9CF14CFF-2F3D-4FDC-93C9-F95117111DCF}"/>
              </a:ext>
            </a:extLst>
          </p:cNvPr>
          <p:cNvSpPr txBox="1"/>
          <p:nvPr/>
        </p:nvSpPr>
        <p:spPr>
          <a:xfrm>
            <a:off x="381000" y="136525"/>
            <a:ext cx="7543800" cy="830997"/>
          </a:xfrm>
          <a:prstGeom prst="rect">
            <a:avLst/>
          </a:prstGeom>
          <a:noFill/>
        </p:spPr>
        <p:txBody>
          <a:bodyPr wrap="square" rtlCol="0">
            <a:spAutoFit/>
          </a:bodyPr>
          <a:lstStyle/>
          <a:p>
            <a:r>
              <a:rPr lang="en-US" sz="2400" dirty="0">
                <a:latin typeface="+mj-lt"/>
              </a:rPr>
              <a:t>Relationship between </a:t>
            </a:r>
            <a:r>
              <a:rPr lang="en-US" sz="2400" dirty="0" err="1">
                <a:latin typeface="+mj-lt"/>
              </a:rPr>
              <a:t>Nose’’s</a:t>
            </a:r>
            <a:r>
              <a:rPr lang="en-US" sz="2400" dirty="0">
                <a:latin typeface="+mj-lt"/>
              </a:rPr>
              <a:t> partition function and the canonical partition function:</a:t>
            </a:r>
          </a:p>
        </p:txBody>
      </p:sp>
      <p:sp>
        <p:nvSpPr>
          <p:cNvPr id="7" name="Right Brace 6">
            <a:extLst>
              <a:ext uri="{FF2B5EF4-FFF2-40B4-BE49-F238E27FC236}">
                <a16:creationId xmlns:a16="http://schemas.microsoft.com/office/drawing/2014/main" id="{3C5BDCEB-8097-4EBB-87DC-245A643BDE9B}"/>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B08F04D-AD3A-48C9-9986-EEC3766B2AA1}"/>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pic>
        <p:nvPicPr>
          <p:cNvPr id="9" name="Picture 8">
            <a:extLst>
              <a:ext uri="{FF2B5EF4-FFF2-40B4-BE49-F238E27FC236}">
                <a16:creationId xmlns:a16="http://schemas.microsoft.com/office/drawing/2014/main" id="{9D3C5AC6-337F-484B-9F14-8BE5F798F50C}"/>
              </a:ext>
            </a:extLst>
          </p:cNvPr>
          <p:cNvPicPr>
            <a:picLocks noChangeAspect="1"/>
          </p:cNvPicPr>
          <p:nvPr/>
        </p:nvPicPr>
        <p:blipFill>
          <a:blip r:embed="rId4"/>
          <a:stretch>
            <a:fillRect/>
          </a:stretch>
        </p:blipFill>
        <p:spPr>
          <a:xfrm rot="60000">
            <a:off x="228600" y="5000777"/>
            <a:ext cx="8915400" cy="856074"/>
          </a:xfrm>
          <a:prstGeom prst="rect">
            <a:avLst/>
          </a:prstGeom>
        </p:spPr>
      </p:pic>
      <p:sp>
        <p:nvSpPr>
          <p:cNvPr id="10" name="TextBox 9">
            <a:extLst>
              <a:ext uri="{FF2B5EF4-FFF2-40B4-BE49-F238E27FC236}">
                <a16:creationId xmlns:a16="http://schemas.microsoft.com/office/drawing/2014/main" id="{AC8830E6-0151-4705-9912-F275FA3C58C5}"/>
              </a:ext>
            </a:extLst>
          </p:cNvPr>
          <p:cNvSpPr txBox="1"/>
          <p:nvPr/>
        </p:nvSpPr>
        <p:spPr>
          <a:xfrm>
            <a:off x="457200" y="3647151"/>
            <a:ext cx="7543800" cy="830997"/>
          </a:xfrm>
          <a:prstGeom prst="rect">
            <a:avLst/>
          </a:prstGeom>
          <a:noFill/>
        </p:spPr>
        <p:txBody>
          <a:bodyPr wrap="square" rtlCol="0">
            <a:spAutoFit/>
          </a:bodyPr>
          <a:lstStyle/>
          <a:p>
            <a:r>
              <a:rPr lang="en-US" sz="2400" dirty="0">
                <a:latin typeface="+mj-lt"/>
              </a:rPr>
              <a:t>Some details:</a:t>
            </a:r>
          </a:p>
          <a:p>
            <a:r>
              <a:rPr lang="en-US" sz="2400" dirty="0">
                <a:latin typeface="+mj-lt"/>
              </a:rPr>
              <a:t>    Starting with partition for microcanonical ensemble:</a:t>
            </a:r>
          </a:p>
        </p:txBody>
      </p:sp>
    </p:spTree>
    <p:extLst>
      <p:ext uri="{BB962C8B-B14F-4D97-AF65-F5344CB8AC3E}">
        <p14:creationId xmlns:p14="http://schemas.microsoft.com/office/powerpoint/2010/main" val="2152028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F2E0B-1512-4EAE-A36C-78CE75A9E9C7}"/>
              </a:ext>
            </a:extLst>
          </p:cNvPr>
          <p:cNvSpPr>
            <a:spLocks noGrp="1"/>
          </p:cNvSpPr>
          <p:nvPr>
            <p:ph type="dt" sz="half" idx="10"/>
          </p:nvPr>
        </p:nvSpPr>
        <p:spPr/>
        <p:txBody>
          <a:bodyPr/>
          <a:lstStyle/>
          <a:p>
            <a:r>
              <a:rPr lang="en-US"/>
              <a:t>9/20/2021</a:t>
            </a:r>
            <a:endParaRPr lang="en-US" dirty="0"/>
          </a:p>
        </p:txBody>
      </p:sp>
      <p:sp>
        <p:nvSpPr>
          <p:cNvPr id="3" name="Footer Placeholder 2">
            <a:extLst>
              <a:ext uri="{FF2B5EF4-FFF2-40B4-BE49-F238E27FC236}">
                <a16:creationId xmlns:a16="http://schemas.microsoft.com/office/drawing/2014/main" id="{44D5597A-68E7-4F64-8733-9103BE8C0B2C}"/>
              </a:ext>
            </a:extLst>
          </p:cNvPr>
          <p:cNvSpPr>
            <a:spLocks noGrp="1"/>
          </p:cNvSpPr>
          <p:nvPr>
            <p:ph type="ftr" sz="quarter" idx="11"/>
          </p:nvPr>
        </p:nvSpPr>
        <p:spPr/>
        <p:txBody>
          <a:bodyPr/>
          <a:lstStyle/>
          <a:p>
            <a:r>
              <a:rPr lang="en-US"/>
              <a:t>PHY 711  Fall 2021 -- Lecture 13</a:t>
            </a:r>
            <a:endParaRPr lang="en-US" dirty="0"/>
          </a:p>
        </p:txBody>
      </p:sp>
      <p:sp>
        <p:nvSpPr>
          <p:cNvPr id="4" name="Slide Number Placeholder 3">
            <a:extLst>
              <a:ext uri="{FF2B5EF4-FFF2-40B4-BE49-F238E27FC236}">
                <a16:creationId xmlns:a16="http://schemas.microsoft.com/office/drawing/2014/main" id="{4F228470-36DF-48EE-800F-772ACB2B09CD}"/>
              </a:ext>
            </a:extLst>
          </p:cNvPr>
          <p:cNvSpPr>
            <a:spLocks noGrp="1"/>
          </p:cNvSpPr>
          <p:nvPr>
            <p:ph type="sldNum" sz="quarter" idx="12"/>
          </p:nvPr>
        </p:nvSpPr>
        <p:spPr/>
        <p:txBody>
          <a:bodyPr/>
          <a:lstStyle/>
          <a:p>
            <a:fld id="{CE368B07-CEBF-4C80-90AF-53B34FA04CF3}" type="slidenum">
              <a:rPr lang="en-US" smtClean="0"/>
              <a:t>37</a:t>
            </a:fld>
            <a:endParaRPr lang="en-US" dirty="0"/>
          </a:p>
        </p:txBody>
      </p:sp>
      <p:pic>
        <p:nvPicPr>
          <p:cNvPr id="5" name="Picture 4">
            <a:extLst>
              <a:ext uri="{FF2B5EF4-FFF2-40B4-BE49-F238E27FC236}">
                <a16:creationId xmlns:a16="http://schemas.microsoft.com/office/drawing/2014/main" id="{E236278C-1EA8-431A-8E9F-89356784DFB4}"/>
              </a:ext>
            </a:extLst>
          </p:cNvPr>
          <p:cNvPicPr>
            <a:picLocks noChangeAspect="1"/>
          </p:cNvPicPr>
          <p:nvPr/>
        </p:nvPicPr>
        <p:blipFill>
          <a:blip r:embed="rId4"/>
          <a:stretch>
            <a:fillRect/>
          </a:stretch>
        </p:blipFill>
        <p:spPr>
          <a:xfrm rot="60000">
            <a:off x="221808" y="306332"/>
            <a:ext cx="8915400" cy="856074"/>
          </a:xfrm>
          <a:prstGeom prst="rect">
            <a:avLst/>
          </a:prstGeom>
        </p:spPr>
      </p:pic>
      <p:graphicFrame>
        <p:nvGraphicFramePr>
          <p:cNvPr id="6" name="Object 5">
            <a:extLst>
              <a:ext uri="{FF2B5EF4-FFF2-40B4-BE49-F238E27FC236}">
                <a16:creationId xmlns:a16="http://schemas.microsoft.com/office/drawing/2014/main" id="{14E01825-E70B-4D40-8977-AF9E0596B046}"/>
              </a:ext>
            </a:extLst>
          </p:cNvPr>
          <p:cNvGraphicFramePr>
            <a:graphicFrameLocks noChangeAspect="1"/>
          </p:cNvGraphicFramePr>
          <p:nvPr>
            <p:extLst>
              <p:ext uri="{D42A27DB-BD31-4B8C-83A1-F6EECF244321}">
                <p14:modId xmlns:p14="http://schemas.microsoft.com/office/powerpoint/2010/main" val="4186916262"/>
              </p:ext>
            </p:extLst>
          </p:nvPr>
        </p:nvGraphicFramePr>
        <p:xfrm>
          <a:off x="246580" y="1066800"/>
          <a:ext cx="8705850" cy="5006975"/>
        </p:xfrm>
        <a:graphic>
          <a:graphicData uri="http://schemas.openxmlformats.org/presentationml/2006/ole">
            <mc:AlternateContent xmlns:mc="http://schemas.openxmlformats.org/markup-compatibility/2006">
              <mc:Choice xmlns:v="urn:schemas-microsoft-com:vml" Requires="v">
                <p:oleObj spid="_x0000_s158740" name="Equation" r:id="rId5" imgW="4749480" imgH="2730240" progId="Equation.DSMT4">
                  <p:embed/>
                </p:oleObj>
              </mc:Choice>
              <mc:Fallback>
                <p:oleObj name="Equation" r:id="rId5" imgW="4749480" imgH="2730240" progId="Equation.DSMT4">
                  <p:embed/>
                  <p:pic>
                    <p:nvPicPr>
                      <p:cNvPr id="6" name="Object 5">
                        <a:extLst>
                          <a:ext uri="{FF2B5EF4-FFF2-40B4-BE49-F238E27FC236}">
                            <a16:creationId xmlns:a16="http://schemas.microsoft.com/office/drawing/2014/main" id="{14E01825-E70B-4D40-8977-AF9E0596B046}"/>
                          </a:ext>
                        </a:extLst>
                      </p:cNvPr>
                      <p:cNvPicPr/>
                      <p:nvPr/>
                    </p:nvPicPr>
                    <p:blipFill>
                      <a:blip r:embed="rId6"/>
                      <a:stretch>
                        <a:fillRect/>
                      </a:stretch>
                    </p:blipFill>
                    <p:spPr>
                      <a:xfrm>
                        <a:off x="246580" y="1066800"/>
                        <a:ext cx="8705850" cy="5006975"/>
                      </a:xfrm>
                      <a:prstGeom prst="rect">
                        <a:avLst/>
                      </a:prstGeom>
                    </p:spPr>
                  </p:pic>
                </p:oleObj>
              </mc:Fallback>
            </mc:AlternateContent>
          </a:graphicData>
        </a:graphic>
      </p:graphicFrame>
    </p:spTree>
    <p:extLst>
      <p:ext uri="{BB962C8B-B14F-4D97-AF65-F5344CB8AC3E}">
        <p14:creationId xmlns:p14="http://schemas.microsoft.com/office/powerpoint/2010/main" val="1862999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1E07-7C37-4112-BA47-E3A7119878D4}"/>
              </a:ext>
            </a:extLst>
          </p:cNvPr>
          <p:cNvSpPr>
            <a:spLocks noGrp="1"/>
          </p:cNvSpPr>
          <p:nvPr>
            <p:ph type="dt" sz="half" idx="10"/>
          </p:nvPr>
        </p:nvSpPr>
        <p:spPr/>
        <p:txBody>
          <a:bodyPr/>
          <a:lstStyle/>
          <a:p>
            <a:r>
              <a:rPr lang="en-US"/>
              <a:t>9/20/2021</a:t>
            </a:r>
            <a:endParaRPr lang="en-US" dirty="0"/>
          </a:p>
        </p:txBody>
      </p:sp>
      <p:sp>
        <p:nvSpPr>
          <p:cNvPr id="3" name="Footer Placeholder 2">
            <a:extLst>
              <a:ext uri="{FF2B5EF4-FFF2-40B4-BE49-F238E27FC236}">
                <a16:creationId xmlns:a16="http://schemas.microsoft.com/office/drawing/2014/main" id="{9BD1E4D9-C200-4B2F-8017-92C1750F23C3}"/>
              </a:ext>
            </a:extLst>
          </p:cNvPr>
          <p:cNvSpPr>
            <a:spLocks noGrp="1"/>
          </p:cNvSpPr>
          <p:nvPr>
            <p:ph type="ftr" sz="quarter" idx="11"/>
          </p:nvPr>
        </p:nvSpPr>
        <p:spPr/>
        <p:txBody>
          <a:bodyPr/>
          <a:lstStyle/>
          <a:p>
            <a:r>
              <a:rPr lang="en-US"/>
              <a:t>PHY 711  Fall 2021 -- Lecture 13</a:t>
            </a:r>
            <a:endParaRPr lang="en-US" dirty="0"/>
          </a:p>
        </p:txBody>
      </p:sp>
      <p:sp>
        <p:nvSpPr>
          <p:cNvPr id="4" name="Slide Number Placeholder 3">
            <a:extLst>
              <a:ext uri="{FF2B5EF4-FFF2-40B4-BE49-F238E27FC236}">
                <a16:creationId xmlns:a16="http://schemas.microsoft.com/office/drawing/2014/main" id="{40954C95-FFAE-4F26-97F8-40D378F98AF0}"/>
              </a:ext>
            </a:extLst>
          </p:cNvPr>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a:extLst>
              <a:ext uri="{FF2B5EF4-FFF2-40B4-BE49-F238E27FC236}">
                <a16:creationId xmlns:a16="http://schemas.microsoft.com/office/drawing/2014/main" id="{7016C209-F50F-4EC0-B609-85BEFEDDD581}"/>
              </a:ext>
            </a:extLst>
          </p:cNvPr>
          <p:cNvSpPr txBox="1"/>
          <p:nvPr/>
        </p:nvSpPr>
        <p:spPr>
          <a:xfrm>
            <a:off x="457200" y="381000"/>
            <a:ext cx="7696200" cy="461665"/>
          </a:xfrm>
          <a:prstGeom prst="rect">
            <a:avLst/>
          </a:prstGeom>
          <a:noFill/>
        </p:spPr>
        <p:txBody>
          <a:bodyPr wrap="square" rtlCol="0">
            <a:spAutoFit/>
          </a:bodyPr>
          <a:lstStyle/>
          <a:p>
            <a:r>
              <a:rPr lang="en-US" sz="2400" dirty="0">
                <a:latin typeface="+mj-lt"/>
              </a:rPr>
              <a:t>When the dust clears --</a:t>
            </a:r>
          </a:p>
        </p:txBody>
      </p:sp>
      <p:pic>
        <p:nvPicPr>
          <p:cNvPr id="6" name="Picture 5">
            <a:extLst>
              <a:ext uri="{FF2B5EF4-FFF2-40B4-BE49-F238E27FC236}">
                <a16:creationId xmlns:a16="http://schemas.microsoft.com/office/drawing/2014/main" id="{C497C2FA-0385-4930-AD26-E078725AF32A}"/>
              </a:ext>
            </a:extLst>
          </p:cNvPr>
          <p:cNvPicPr>
            <a:picLocks noChangeAspect="1"/>
          </p:cNvPicPr>
          <p:nvPr/>
        </p:nvPicPr>
        <p:blipFill>
          <a:blip r:embed="rId3"/>
          <a:stretch>
            <a:fillRect/>
          </a:stretch>
        </p:blipFill>
        <p:spPr>
          <a:xfrm>
            <a:off x="990600" y="838200"/>
            <a:ext cx="5142738" cy="1295400"/>
          </a:xfrm>
          <a:prstGeom prst="rect">
            <a:avLst/>
          </a:prstGeom>
        </p:spPr>
      </p:pic>
      <p:sp>
        <p:nvSpPr>
          <p:cNvPr id="7" name="Right Brace 6">
            <a:extLst>
              <a:ext uri="{FF2B5EF4-FFF2-40B4-BE49-F238E27FC236}">
                <a16:creationId xmlns:a16="http://schemas.microsoft.com/office/drawing/2014/main" id="{97197FC7-C00C-4A8E-820A-56A74FA819AC}"/>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04D258-8213-4EC7-A45E-70243251D2E0}"/>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sp>
        <p:nvSpPr>
          <p:cNvPr id="9" name="TextBox 8">
            <a:extLst>
              <a:ext uri="{FF2B5EF4-FFF2-40B4-BE49-F238E27FC236}">
                <a16:creationId xmlns:a16="http://schemas.microsoft.com/office/drawing/2014/main" id="{E4257E22-EFD8-4467-ABE4-2359457127A1}"/>
              </a:ext>
            </a:extLst>
          </p:cNvPr>
          <p:cNvSpPr txBox="1"/>
          <p:nvPr/>
        </p:nvSpPr>
        <p:spPr>
          <a:xfrm>
            <a:off x="609600" y="3810000"/>
            <a:ext cx="7162800" cy="1938992"/>
          </a:xfrm>
          <a:prstGeom prst="rect">
            <a:avLst/>
          </a:prstGeom>
          <a:noFill/>
        </p:spPr>
        <p:txBody>
          <a:bodyPr wrap="square" rtlCol="0">
            <a:spAutoFit/>
          </a:bodyPr>
          <a:lstStyle/>
          <a:p>
            <a:r>
              <a:rPr lang="en-US" sz="2400" dirty="0">
                <a:latin typeface="+mj-lt"/>
                <a:sym typeface="Wingdings" panose="05000000000000000000" pitchFamily="2" charset="2"/>
              </a:rPr>
              <a:t>The Nose’ ensemble should sample phase space in the same way as does the canonical ensemble at </a:t>
            </a:r>
            <a:r>
              <a:rPr lang="en-US" sz="2400" dirty="0" err="1">
                <a:latin typeface="+mj-lt"/>
                <a:sym typeface="Wingdings" panose="05000000000000000000" pitchFamily="2" charset="2"/>
              </a:rPr>
              <a:t>T</a:t>
            </a:r>
            <a:r>
              <a:rPr lang="en-US" sz="2400" baseline="-25000" dirty="0" err="1">
                <a:latin typeface="+mj-lt"/>
                <a:sym typeface="Wingdings" panose="05000000000000000000" pitchFamily="2" charset="2"/>
              </a:rPr>
              <a:t>eq</a:t>
            </a:r>
            <a:r>
              <a:rPr lang="en-US" sz="2400" baseline="30000" dirty="0">
                <a:latin typeface="+mj-lt"/>
                <a:sym typeface="Wingdings" panose="05000000000000000000" pitchFamily="2" charset="2"/>
              </a:rPr>
              <a:t>.</a:t>
            </a:r>
            <a:endParaRPr lang="en-US" sz="2400" dirty="0">
              <a:latin typeface="+mj-lt"/>
              <a:sym typeface="Wingdings" panose="05000000000000000000" pitchFamily="2" charset="2"/>
            </a:endParaRPr>
          </a:p>
          <a:p>
            <a:endParaRPr lang="en-US" sz="2400" dirty="0">
              <a:latin typeface="+mj-lt"/>
              <a:sym typeface="Wingdings" panose="05000000000000000000" pitchFamily="2" charset="2"/>
            </a:endParaRPr>
          </a:p>
          <a:p>
            <a:endParaRPr lang="en-US" sz="2400" dirty="0">
              <a:latin typeface="+mj-lt"/>
            </a:endParaRPr>
          </a:p>
        </p:txBody>
      </p:sp>
    </p:spTree>
    <p:extLst>
      <p:ext uri="{BB962C8B-B14F-4D97-AF65-F5344CB8AC3E}">
        <p14:creationId xmlns:p14="http://schemas.microsoft.com/office/powerpoint/2010/main" val="1633222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pic>
        <p:nvPicPr>
          <p:cNvPr id="5" name="Picture 4"/>
          <p:cNvPicPr>
            <a:picLocks noChangeAspect="1"/>
          </p:cNvPicPr>
          <p:nvPr/>
        </p:nvPicPr>
        <p:blipFill>
          <a:blip r:embed="rId3"/>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93898961"/>
              </p:ext>
            </p:extLst>
          </p:nvPr>
        </p:nvGraphicFramePr>
        <p:xfrm>
          <a:off x="774699" y="1304925"/>
          <a:ext cx="7912101" cy="4486275"/>
        </p:xfrm>
        <a:graphic>
          <a:graphicData uri="http://schemas.openxmlformats.org/presentationml/2006/ole">
            <mc:AlternateContent xmlns:mc="http://schemas.openxmlformats.org/markup-compatibility/2006">
              <mc:Choice xmlns:v="urn:schemas-microsoft-com:vml" Requires="v">
                <p:oleObj spid="_x0000_s126031" name="数式" r:id="rId4" imgW="4089240" imgH="2336760" progId="Equation.3">
                  <p:embed/>
                </p:oleObj>
              </mc:Choice>
              <mc:Fallback>
                <p:oleObj name="数式" r:id="rId4" imgW="4089240" imgH="2336760" progId="Equation.3">
                  <p:embed/>
                  <p:pic>
                    <p:nvPicPr>
                      <p:cNvPr id="0" name="Object 5"/>
                      <p:cNvPicPr>
                        <a:picLocks noChangeAspect="1" noChangeArrowheads="1"/>
                      </p:cNvPicPr>
                      <p:nvPr/>
                    </p:nvPicPr>
                    <p:blipFill>
                      <a:blip r:embed="rId5"/>
                      <a:srcRect/>
                      <a:stretch>
                        <a:fillRect/>
                      </a:stretch>
                    </p:blipFill>
                    <p:spPr bwMode="auto">
                      <a:xfrm>
                        <a:off x="774699" y="1304925"/>
                        <a:ext cx="791210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50631" y="324276"/>
            <a:ext cx="6934200" cy="830997"/>
          </a:xfrm>
          <a:prstGeom prst="rect">
            <a:avLst/>
          </a:prstGeom>
          <a:noFill/>
        </p:spPr>
        <p:txBody>
          <a:bodyPr wrap="square" rtlCol="0">
            <a:spAutoFit/>
          </a:bodyPr>
          <a:lstStyle/>
          <a:p>
            <a:r>
              <a:rPr lang="en-US" sz="2400" dirty="0">
                <a:latin typeface="+mj-lt"/>
              </a:rPr>
              <a:t>With the Hamiltonian formalism comes the notion of phase space --</a:t>
            </a:r>
          </a:p>
        </p:txBody>
      </p:sp>
    </p:spTree>
    <p:extLst>
      <p:ext uri="{BB962C8B-B14F-4D97-AF65-F5344CB8AC3E}">
        <p14:creationId xmlns:p14="http://schemas.microsoft.com/office/powerpoint/2010/main" val="95986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11961443"/>
              </p:ext>
            </p:extLst>
          </p:nvPr>
        </p:nvGraphicFramePr>
        <p:xfrm>
          <a:off x="785813" y="823913"/>
          <a:ext cx="7862887" cy="4048125"/>
        </p:xfrm>
        <a:graphic>
          <a:graphicData uri="http://schemas.openxmlformats.org/presentationml/2006/ole">
            <mc:AlternateContent xmlns:mc="http://schemas.openxmlformats.org/markup-compatibility/2006">
              <mc:Choice xmlns:v="urn:schemas-microsoft-com:vml" Requires="v">
                <p:oleObj spid="_x0000_s127055" name="Equation" r:id="rId4" imgW="4063680" imgH="2108160" progId="Equation.DSMT4">
                  <p:embed/>
                </p:oleObj>
              </mc:Choice>
              <mc:Fallback>
                <p:oleObj name="Equation" r:id="rId4" imgW="4063680" imgH="2108160" progId="Equation.DSMT4">
                  <p:embed/>
                  <p:pic>
                    <p:nvPicPr>
                      <p:cNvPr id="0" name=""/>
                      <p:cNvPicPr>
                        <a:picLocks noChangeAspect="1" noChangeArrowheads="1"/>
                      </p:cNvPicPr>
                      <p:nvPr/>
                    </p:nvPicPr>
                    <p:blipFill>
                      <a:blip r:embed="rId5"/>
                      <a:srcRect/>
                      <a:stretch>
                        <a:fillRect/>
                      </a:stretch>
                    </p:blipFill>
                    <p:spPr bwMode="auto">
                      <a:xfrm>
                        <a:off x="785813" y="823913"/>
                        <a:ext cx="7862887"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759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4789417"/>
              </p:ext>
            </p:extLst>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spid="_x0000_s132192" name="数式" r:id="rId4" imgW="2857320" imgH="1218960" progId="Equation.3">
                  <p:embed/>
                </p:oleObj>
              </mc:Choice>
              <mc:Fallback>
                <p:oleObj name="数式" r:id="rId4" imgW="2857320" imgH="1218960" progId="Equation.3">
                  <p:embed/>
                  <p:pic>
                    <p:nvPicPr>
                      <p:cNvPr id="0" name=""/>
                      <p:cNvPicPr>
                        <a:picLocks noChangeAspect="1" noChangeArrowheads="1"/>
                      </p:cNvPicPr>
                      <p:nvPr/>
                    </p:nvPicPr>
                    <p:blipFill>
                      <a:blip r:embed="rId5"/>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a:latin typeface="+mj-lt"/>
              </a:rPr>
              <a:t>Poisson brackets -- continued:</a:t>
            </a:r>
          </a:p>
        </p:txBody>
      </p:sp>
      <p:sp>
        <p:nvSpPr>
          <p:cNvPr id="7" name="TextBox 6"/>
          <p:cNvSpPr txBox="1"/>
          <p:nvPr/>
        </p:nvSpPr>
        <p:spPr>
          <a:xfrm>
            <a:off x="496093" y="4107379"/>
            <a:ext cx="6858000" cy="461665"/>
          </a:xfrm>
          <a:prstGeom prst="rect">
            <a:avLst/>
          </a:prstGeom>
          <a:noFill/>
        </p:spPr>
        <p:txBody>
          <a:bodyPr wrap="square" rtlCol="0">
            <a:spAutoFit/>
          </a:bodyPr>
          <a:lstStyle/>
          <a:p>
            <a:r>
              <a:rPr lang="en-US" sz="2400" dirty="0" err="1">
                <a:latin typeface="+mj-lt"/>
              </a:rPr>
              <a:t>Liouville</a:t>
            </a:r>
            <a:r>
              <a:rPr lang="en-US" sz="2400" dirty="0">
                <a:latin typeface="+mj-lt"/>
              </a:rPr>
              <a:t> theorem</a:t>
            </a:r>
          </a:p>
        </p:txBody>
      </p:sp>
      <p:graphicFrame>
        <p:nvGraphicFramePr>
          <p:cNvPr id="8" name="Object 7"/>
          <p:cNvGraphicFramePr>
            <a:graphicFrameLocks noChangeAspect="1"/>
          </p:cNvGraphicFramePr>
          <p:nvPr>
            <p:extLst>
              <p:ext uri="{D42A27DB-BD31-4B8C-83A1-F6EECF244321}">
                <p14:modId xmlns:p14="http://schemas.microsoft.com/office/powerpoint/2010/main" val="1339302444"/>
              </p:ext>
            </p:extLst>
          </p:nvPr>
        </p:nvGraphicFramePr>
        <p:xfrm>
          <a:off x="990600" y="4724400"/>
          <a:ext cx="5259387" cy="1169988"/>
        </p:xfrm>
        <a:graphic>
          <a:graphicData uri="http://schemas.openxmlformats.org/presentationml/2006/ole">
            <mc:AlternateContent xmlns:mc="http://schemas.openxmlformats.org/markup-compatibility/2006">
              <mc:Choice xmlns:v="urn:schemas-microsoft-com:vml" Requires="v">
                <p:oleObj spid="_x0000_s132193" name="数式" r:id="rId6" imgW="2717640" imgH="609480" progId="Equation.3">
                  <p:embed/>
                </p:oleObj>
              </mc:Choice>
              <mc:Fallback>
                <p:oleObj name="数式" r:id="rId6" imgW="2717640" imgH="609480" progId="Equation.3">
                  <p:embed/>
                  <p:pic>
                    <p:nvPicPr>
                      <p:cNvPr id="0" name=""/>
                      <p:cNvPicPr>
                        <a:picLocks noChangeAspect="1" noChangeArrowheads="1"/>
                      </p:cNvPicPr>
                      <p:nvPr/>
                    </p:nvPicPr>
                    <p:blipFill>
                      <a:blip r:embed="rId7"/>
                      <a:srcRect/>
                      <a:stretch>
                        <a:fillRect/>
                      </a:stretch>
                    </p:blipFill>
                    <p:spPr bwMode="auto">
                      <a:xfrm>
                        <a:off x="990600" y="47244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96ABFCD7-EECB-4009-9F8D-921C285E464D}"/>
              </a:ext>
            </a:extLst>
          </p:cNvPr>
          <p:cNvSpPr txBox="1"/>
          <p:nvPr/>
        </p:nvSpPr>
        <p:spPr>
          <a:xfrm>
            <a:off x="4724400" y="5257800"/>
            <a:ext cx="4114800" cy="1200329"/>
          </a:xfrm>
          <a:prstGeom prst="rect">
            <a:avLst/>
          </a:prstGeom>
          <a:noFill/>
        </p:spPr>
        <p:txBody>
          <a:bodyPr wrap="square" rtlCol="0">
            <a:spAutoFit/>
          </a:bodyPr>
          <a:lstStyle/>
          <a:p>
            <a:r>
              <a:rPr lang="en-US" sz="2400" dirty="0">
                <a:latin typeface="+mj-lt"/>
              </a:rPr>
              <a:t>In the following slides we will justify this statement using several approaches.</a:t>
            </a:r>
          </a:p>
        </p:txBody>
      </p:sp>
    </p:spTree>
    <p:extLst>
      <p:ext uri="{BB962C8B-B14F-4D97-AF65-F5344CB8AC3E}">
        <p14:creationId xmlns:p14="http://schemas.microsoft.com/office/powerpoint/2010/main" val="172501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1371416364"/>
              </p:ext>
            </p:extLst>
          </p:nvPr>
        </p:nvGraphicFramePr>
        <p:xfrm>
          <a:off x="1166813" y="1095375"/>
          <a:ext cx="6734175" cy="2244725"/>
        </p:xfrm>
        <a:graphic>
          <a:graphicData uri="http://schemas.openxmlformats.org/presentationml/2006/ole">
            <mc:AlternateContent xmlns:mc="http://schemas.openxmlformats.org/markup-compatibility/2006">
              <mc:Choice xmlns:v="urn:schemas-microsoft-com:vml" Requires="v">
                <p:oleObj spid="_x0000_s133168" name="Equation" r:id="rId4" imgW="3479760" imgH="1168200" progId="Equation.DSMT4">
                  <p:embed/>
                </p:oleObj>
              </mc:Choice>
              <mc:Fallback>
                <p:oleObj name="Equation" r:id="rId4" imgW="3479760" imgH="1168200" progId="Equation.DSMT4">
                  <p:embed/>
                  <p:pic>
                    <p:nvPicPr>
                      <p:cNvPr id="0" name=""/>
                      <p:cNvPicPr>
                        <a:picLocks noChangeAspect="1" noChangeArrowheads="1"/>
                      </p:cNvPicPr>
                      <p:nvPr/>
                    </p:nvPicPr>
                    <p:blipFill>
                      <a:blip r:embed="rId5"/>
                      <a:srcRect/>
                      <a:stretch>
                        <a:fillRect/>
                      </a:stretch>
                    </p:blipFill>
                    <p:spPr bwMode="auto">
                      <a:xfrm>
                        <a:off x="1166813" y="1095375"/>
                        <a:ext cx="6734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7DF74675-EDF5-40B7-955B-B56A88B9EF17}"/>
              </a:ext>
            </a:extLst>
          </p:cNvPr>
          <p:cNvSpPr txBox="1"/>
          <p:nvPr/>
        </p:nvSpPr>
        <p:spPr>
          <a:xfrm>
            <a:off x="457200" y="3962400"/>
            <a:ext cx="7848600" cy="2308324"/>
          </a:xfrm>
          <a:prstGeom prst="rect">
            <a:avLst/>
          </a:prstGeom>
          <a:noFill/>
        </p:spPr>
        <p:txBody>
          <a:bodyPr wrap="square" rtlCol="0">
            <a:spAutoFit/>
          </a:bodyPr>
          <a:lstStyle/>
          <a:p>
            <a:r>
              <a:rPr lang="en-US" sz="2400" dirty="0">
                <a:latin typeface="+mj-lt"/>
              </a:rPr>
              <a:t>The notion of density of particles in  phase space is simply the ratio of the number of particles per unit phase space volume.      It seems reasonable that under conditions where there are no sources or sinks for the particles, that the density should remain constant in time.</a:t>
            </a:r>
          </a:p>
        </p:txBody>
      </p:sp>
    </p:spTree>
    <p:extLst>
      <p:ext uri="{BB962C8B-B14F-4D97-AF65-F5344CB8AC3E}">
        <p14:creationId xmlns:p14="http://schemas.microsoft.com/office/powerpoint/2010/main" val="214695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131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a:latin typeface="+mj-lt"/>
              </a:rPr>
              <a:t>Phase space diagram for one-dimensional motion due to constant force</a:t>
            </a:r>
          </a:p>
        </p:txBody>
      </p:sp>
      <p:graphicFrame>
        <p:nvGraphicFramePr>
          <p:cNvPr id="10" name="Object 9"/>
          <p:cNvGraphicFramePr>
            <a:graphicFrameLocks noChangeAspect="1"/>
          </p:cNvGraphicFramePr>
          <p:nvPr>
            <p:extLst>
              <p:ext uri="{D42A27DB-BD31-4B8C-83A1-F6EECF244321}">
                <p14:modId xmlns:p14="http://schemas.microsoft.com/office/powerpoint/2010/main" val="3685674566"/>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spid="_x0000_s134191" name="Equation" r:id="rId5" imgW="4457520" imgH="1206360" progId="Equation.DSMT4">
                  <p:embed/>
                </p:oleObj>
              </mc:Choice>
              <mc:Fallback>
                <p:oleObj name="Equation" r:id="rId5" imgW="4457520" imgH="1206360" progId="Equation.DSMT4">
                  <p:embed/>
                  <p:pic>
                    <p:nvPicPr>
                      <p:cNvPr id="0" name=""/>
                      <p:cNvPicPr/>
                      <p:nvPr/>
                    </p:nvPicPr>
                    <p:blipFill>
                      <a:blip r:embed="rId6"/>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132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a:latin typeface="+mj-lt"/>
              </a:rPr>
              <a:t>x</a:t>
            </a:r>
          </a:p>
        </p:txBody>
      </p:sp>
      <p:graphicFrame>
        <p:nvGraphicFramePr>
          <p:cNvPr id="12" name="Object 11"/>
          <p:cNvGraphicFramePr>
            <a:graphicFrameLocks noChangeAspect="1"/>
          </p:cNvGraphicFramePr>
          <p:nvPr>
            <p:extLst>
              <p:ext uri="{D42A27DB-BD31-4B8C-83A1-F6EECF244321}">
                <p14:modId xmlns:p14="http://schemas.microsoft.com/office/powerpoint/2010/main" val="354549503"/>
              </p:ext>
            </p:extLst>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spid="_x0000_s135215" name="Equation" r:id="rId5" imgW="5130720" imgH="1206360" progId="Equation.DSMT4">
                  <p:embed/>
                </p:oleObj>
              </mc:Choice>
              <mc:Fallback>
                <p:oleObj name="Equation" r:id="rId5" imgW="5130720" imgH="1206360" progId="Equation.DSMT4">
                  <p:embed/>
                  <p:pic>
                    <p:nvPicPr>
                      <p:cNvPr id="0" name=""/>
                      <p:cNvPicPr/>
                      <p:nvPr/>
                    </p:nvPicPr>
                    <p:blipFill>
                      <a:blip r:embed="rId6"/>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9835</TotalTime>
  <Words>1475</Words>
  <Application>Microsoft Office PowerPoint</Application>
  <PresentationFormat>On-screen Show (4:3)</PresentationFormat>
  <Paragraphs>293</Paragraphs>
  <Slides>39</Slides>
  <Notes>39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5"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533</cp:revision>
  <cp:lastPrinted>2020-09-22T02:40:41Z</cp:lastPrinted>
  <dcterms:created xsi:type="dcterms:W3CDTF">2012-01-10T18:32:24Z</dcterms:created>
  <dcterms:modified xsi:type="dcterms:W3CDTF">2021-09-18T20:16:47Z</dcterms:modified>
</cp:coreProperties>
</file>