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96" r:id="rId2"/>
    <p:sldId id="450" r:id="rId3"/>
    <p:sldId id="477" r:id="rId4"/>
    <p:sldId id="478" r:id="rId5"/>
    <p:sldId id="428" r:id="rId6"/>
    <p:sldId id="429" r:id="rId7"/>
    <p:sldId id="437" r:id="rId8"/>
    <p:sldId id="438" r:id="rId9"/>
    <p:sldId id="439" r:id="rId10"/>
    <p:sldId id="440" r:id="rId11"/>
    <p:sldId id="441" r:id="rId12"/>
    <p:sldId id="442" r:id="rId13"/>
    <p:sldId id="443" r:id="rId14"/>
    <p:sldId id="444" r:id="rId15"/>
    <p:sldId id="445" r:id="rId16"/>
    <p:sldId id="446" r:id="rId17"/>
    <p:sldId id="447" r:id="rId18"/>
    <p:sldId id="448" r:id="rId19"/>
    <p:sldId id="449" r:id="rId20"/>
    <p:sldId id="456" r:id="rId21"/>
    <p:sldId id="457" r:id="rId22"/>
    <p:sldId id="458" r:id="rId23"/>
    <p:sldId id="459" r:id="rId24"/>
    <p:sldId id="460" r:id="rId25"/>
    <p:sldId id="461" r:id="rId26"/>
    <p:sldId id="462" r:id="rId27"/>
    <p:sldId id="463" r:id="rId28"/>
    <p:sldId id="464" r:id="rId29"/>
    <p:sldId id="465" r:id="rId30"/>
    <p:sldId id="466" r:id="rId31"/>
    <p:sldId id="467" r:id="rId32"/>
    <p:sldId id="468" r:id="rId33"/>
    <p:sldId id="469" r:id="rId34"/>
    <p:sldId id="470" r:id="rId35"/>
    <p:sldId id="471" r:id="rId36"/>
    <p:sldId id="472" r:id="rId37"/>
    <p:sldId id="473" r:id="rId38"/>
    <p:sldId id="474" r:id="rId39"/>
    <p:sldId id="475" r:id="rId40"/>
    <p:sldId id="476" r:id="rId4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autoAdjust="0"/>
    <p:restoredTop sz="94660"/>
  </p:normalViewPr>
  <p:slideViewPr>
    <p:cSldViewPr>
      <p:cViewPr varScale="1">
        <p:scale>
          <a:sx n="92" d="100"/>
          <a:sy n="92" d="100"/>
        </p:scale>
        <p:origin x="710" y="67"/>
      </p:cViewPr>
      <p:guideLst>
        <p:guide orient="horz" pos="2160"/>
        <p:guide pos="2880"/>
      </p:guideLst>
    </p:cSldViewPr>
  </p:slideViewPr>
  <p:notesTextViewPr>
    <p:cViewPr>
      <p:scale>
        <a:sx n="1" d="1"/>
        <a:sy n="1" d="1"/>
      </p:scale>
      <p:origin x="0" y="0"/>
    </p:cViewPr>
  </p:notesTextViewPr>
  <p:sorterViewPr>
    <p:cViewPr>
      <p:scale>
        <a:sx n="48" d="100"/>
        <a:sy n="4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5.wmf"/><Relationship Id="rId1" Type="http://schemas.openxmlformats.org/officeDocument/2006/relationships/image" Target="../media/image17.wmf"/><Relationship Id="rId4" Type="http://schemas.openxmlformats.org/officeDocument/2006/relationships/image" Target="../media/image2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5" Type="http://schemas.openxmlformats.org/officeDocument/2006/relationships/image" Target="../media/image26.wmf"/><Relationship Id="rId4" Type="http://schemas.openxmlformats.org/officeDocument/2006/relationships/image" Target="../media/image25.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5.wmf"/><Relationship Id="rId1" Type="http://schemas.openxmlformats.org/officeDocument/2006/relationships/image" Target="../media/image17.wmf"/><Relationship Id="rId4"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8194727C-8B30-4386-9703-61EF7B04C9A7}" type="datetimeFigureOut">
              <a:rPr lang="en-US" smtClean="0"/>
              <a:t>9/20/2021</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9/20/2021</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introduce the notion of phase space, prove an important theorem concerning the density of particles in phase space, and show some interesting examples.      The slides at the end are included only for those of you who may be interested in </a:t>
            </a:r>
            <a:r>
              <a:rPr lang="en-US"/>
              <a:t>statistical mechanics.      </a:t>
            </a:r>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514616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Application to the density of phase space – Liouville </a:t>
            </a:r>
            <a:r>
              <a:rPr lang="en-US" dirty="0" err="1"/>
              <a:t>theorm</a:t>
            </a:r>
            <a:r>
              <a:rPr lang="en-US" dirty="0"/>
              <a:t>.</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4286690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Diagram of flow in phase space.</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3261959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1470196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1184170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Liouville theorem.</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2575961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more formal derivation of Liouville</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3020883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1361390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Derivation  of Liouville theorem</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635796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Comment.</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29942902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paper shows an example of </a:t>
            </a:r>
            <a:r>
              <a:rPr lang="en-US" dirty="0" err="1"/>
              <a:t>Lagrangian</a:t>
            </a:r>
            <a:r>
              <a:rPr lang="en-US" dirty="0"/>
              <a:t> and Hamiltonian mechanics use to make realistic simulations of real materials.</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1250932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short homework problem due Monday.</a:t>
            </a:r>
          </a:p>
        </p:txBody>
      </p:sp>
      <p:sp>
        <p:nvSpPr>
          <p:cNvPr id="4" name="Slide Number Placeholder 3"/>
          <p:cNvSpPr>
            <a:spLocks noGrp="1"/>
          </p:cNvSpPr>
          <p:nvPr>
            <p:ph type="sldNum" sz="quarter" idx="5"/>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34983635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introduction to the approach of H. C. Andersen</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353459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Schematic drawing of system modeled.</a:t>
            </a:r>
          </a:p>
        </p:txBody>
      </p:sp>
      <p:sp>
        <p:nvSpPr>
          <p:cNvPr id="4" name="Slide Number Placeholder 3"/>
          <p:cNvSpPr>
            <a:spLocks noGrp="1"/>
          </p:cNvSpPr>
          <p:nvPr>
            <p:ph type="sldNum" sz="quarter" idx="10"/>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18410896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Lagrangian</a:t>
            </a:r>
            <a:r>
              <a:rPr lang="en-US" dirty="0"/>
              <a:t> and Hamiltonian of particle system.</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8218924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equations cannot generally be solved </a:t>
            </a:r>
            <a:r>
              <a:rPr lang="en-US" dirty="0" err="1"/>
              <a:t>analystically</a:t>
            </a:r>
            <a:r>
              <a:rPr lang="en-US" dirty="0"/>
              <a:t> so that numerical methods must be used.    This slide shows some of the ideas for numerical devaluations.</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32935940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to the ideas of H. C. Andersen.</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25427078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Andersen’s approach of “extending the </a:t>
            </a:r>
            <a:r>
              <a:rPr lang="en-US" dirty="0" err="1"/>
              <a:t>Lagrangian</a:t>
            </a:r>
            <a:r>
              <a:rPr lang="en-US" dirty="0"/>
              <a:t> to include pressure effects.</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33855632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dirty="0"/>
          </a:p>
        </p:txBody>
      </p:sp>
    </p:spTree>
    <p:extLst>
      <p:ext uri="{BB962C8B-B14F-4D97-AF65-F5344CB8AC3E}">
        <p14:creationId xmlns:p14="http://schemas.microsoft.com/office/powerpoint/2010/main" val="18032911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28</a:t>
            </a:fld>
            <a:endParaRPr lang="en-US" dirty="0"/>
          </a:p>
        </p:txBody>
      </p:sp>
    </p:spTree>
    <p:extLst>
      <p:ext uri="{BB962C8B-B14F-4D97-AF65-F5344CB8AC3E}">
        <p14:creationId xmlns:p14="http://schemas.microsoft.com/office/powerpoint/2010/main" val="4572312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alpha represents the controlling pressure.</a:t>
            </a:r>
          </a:p>
        </p:txBody>
      </p:sp>
      <p:sp>
        <p:nvSpPr>
          <p:cNvPr id="4" name="Slide Number Placeholder 3"/>
          <p:cNvSpPr>
            <a:spLocks noGrp="1"/>
          </p:cNvSpPr>
          <p:nvPr>
            <p:ph type="sldNum" sz="quarter" idx="5"/>
          </p:nvPr>
        </p:nvSpPr>
        <p:spPr/>
        <p:txBody>
          <a:bodyPr/>
          <a:lstStyle/>
          <a:p>
            <a:fld id="{615B37F0-B5B5-4873-843A-F6B8A32A0D0F}" type="slidenum">
              <a:rPr lang="en-US" smtClean="0"/>
              <a:t>29</a:t>
            </a:fld>
            <a:endParaRPr lang="en-US" dirty="0"/>
          </a:p>
        </p:txBody>
      </p:sp>
    </p:spTree>
    <p:extLst>
      <p:ext uri="{BB962C8B-B14F-4D97-AF65-F5344CB8AC3E}">
        <p14:creationId xmlns:p14="http://schemas.microsoft.com/office/powerpoint/2010/main" val="3870273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illustration of  simulation for a particular system.</a:t>
            </a:r>
          </a:p>
        </p:txBody>
      </p:sp>
      <p:sp>
        <p:nvSpPr>
          <p:cNvPr id="4" name="Slide Number Placeholder 3"/>
          <p:cNvSpPr>
            <a:spLocks noGrp="1"/>
          </p:cNvSpPr>
          <p:nvPr>
            <p:ph type="sldNum" sz="quarter" idx="10"/>
          </p:nvPr>
        </p:nvSpPr>
        <p:spPr/>
        <p:txBody>
          <a:bodyPr/>
          <a:lstStyle/>
          <a:p>
            <a:fld id="{615B37F0-B5B5-4873-843A-F6B8A32A0D0F}" type="slidenum">
              <a:rPr lang="en-US" smtClean="0"/>
              <a:t>30</a:t>
            </a:fld>
            <a:endParaRPr lang="en-US" dirty="0"/>
          </a:p>
        </p:txBody>
      </p:sp>
    </p:spTree>
    <p:extLst>
      <p:ext uri="{BB962C8B-B14F-4D97-AF65-F5344CB8AC3E}">
        <p14:creationId xmlns:p14="http://schemas.microsoft.com/office/powerpoint/2010/main" val="1765428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3</a:t>
            </a:fld>
            <a:endParaRPr lang="en-US" dirty="0"/>
          </a:p>
        </p:txBody>
      </p:sp>
    </p:spTree>
    <p:extLst>
      <p:ext uri="{BB962C8B-B14F-4D97-AF65-F5344CB8AC3E}">
        <p14:creationId xmlns:p14="http://schemas.microsoft.com/office/powerpoint/2010/main" val="35076052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Plot of volume and pressure variation for a particular simulation.</a:t>
            </a:r>
          </a:p>
        </p:txBody>
      </p:sp>
      <p:sp>
        <p:nvSpPr>
          <p:cNvPr id="4" name="Slide Number Placeholder 3"/>
          <p:cNvSpPr>
            <a:spLocks noGrp="1"/>
          </p:cNvSpPr>
          <p:nvPr>
            <p:ph type="sldNum" sz="quarter" idx="5"/>
          </p:nvPr>
        </p:nvSpPr>
        <p:spPr/>
        <p:txBody>
          <a:bodyPr/>
          <a:lstStyle/>
          <a:p>
            <a:fld id="{615B37F0-B5B5-4873-843A-F6B8A32A0D0F}" type="slidenum">
              <a:rPr lang="en-US" smtClean="0"/>
              <a:t>31</a:t>
            </a:fld>
            <a:endParaRPr lang="en-US" dirty="0"/>
          </a:p>
        </p:txBody>
      </p:sp>
    </p:spTree>
    <p:extLst>
      <p:ext uri="{BB962C8B-B14F-4D97-AF65-F5344CB8AC3E}">
        <p14:creationId xmlns:p14="http://schemas.microsoft.com/office/powerpoint/2010/main" val="35055588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famous paper controlling the temperature rather than the pressure.</a:t>
            </a:r>
          </a:p>
        </p:txBody>
      </p:sp>
      <p:sp>
        <p:nvSpPr>
          <p:cNvPr id="4" name="Slide Number Placeholder 3"/>
          <p:cNvSpPr>
            <a:spLocks noGrp="1"/>
          </p:cNvSpPr>
          <p:nvPr>
            <p:ph type="sldNum" sz="quarter" idx="5"/>
          </p:nvPr>
        </p:nvSpPr>
        <p:spPr/>
        <p:txBody>
          <a:bodyPr/>
          <a:lstStyle/>
          <a:p>
            <a:fld id="{615B37F0-B5B5-4873-843A-F6B8A32A0D0F}" type="slidenum">
              <a:rPr lang="en-US" smtClean="0"/>
              <a:t>32</a:t>
            </a:fld>
            <a:endParaRPr lang="en-US" dirty="0"/>
          </a:p>
        </p:txBody>
      </p:sp>
    </p:spTree>
    <p:extLst>
      <p:ext uri="{BB962C8B-B14F-4D97-AF65-F5344CB8AC3E}">
        <p14:creationId xmlns:p14="http://schemas.microsoft.com/office/powerpoint/2010/main" val="30952305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Nose’’s</a:t>
            </a:r>
            <a:r>
              <a:rPr lang="en-US" dirty="0"/>
              <a:t>    idea to control the temperature using an “extended” </a:t>
            </a:r>
            <a:r>
              <a:rPr lang="en-US" dirty="0" err="1"/>
              <a:t>Lagrangian</a:t>
            </a:r>
            <a:r>
              <a:rPr lang="en-US" dirty="0"/>
              <a:t>.</a:t>
            </a:r>
          </a:p>
        </p:txBody>
      </p:sp>
      <p:sp>
        <p:nvSpPr>
          <p:cNvPr id="4" name="Slide Number Placeholder 3"/>
          <p:cNvSpPr>
            <a:spLocks noGrp="1"/>
          </p:cNvSpPr>
          <p:nvPr>
            <p:ph type="sldNum" sz="quarter" idx="5"/>
          </p:nvPr>
        </p:nvSpPr>
        <p:spPr/>
        <p:txBody>
          <a:bodyPr/>
          <a:lstStyle/>
          <a:p>
            <a:fld id="{615B37F0-B5B5-4873-843A-F6B8A32A0D0F}" type="slidenum">
              <a:rPr lang="en-US" smtClean="0"/>
              <a:t>33</a:t>
            </a:fld>
            <a:endParaRPr lang="en-US" dirty="0"/>
          </a:p>
        </p:txBody>
      </p:sp>
    </p:spTree>
    <p:extLst>
      <p:ext uri="{BB962C8B-B14F-4D97-AF65-F5344CB8AC3E}">
        <p14:creationId xmlns:p14="http://schemas.microsoft.com/office/powerpoint/2010/main" val="38047442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Showing how the scale factor s behaves on </a:t>
            </a:r>
            <a:r>
              <a:rPr lang="en-US" dirty="0" err="1"/>
              <a:t>averate</a:t>
            </a:r>
            <a:r>
              <a:rPr lang="en-US" dirty="0"/>
              <a:t>.</a:t>
            </a:r>
          </a:p>
        </p:txBody>
      </p:sp>
      <p:sp>
        <p:nvSpPr>
          <p:cNvPr id="4" name="Slide Number Placeholder 3"/>
          <p:cNvSpPr>
            <a:spLocks noGrp="1"/>
          </p:cNvSpPr>
          <p:nvPr>
            <p:ph type="sldNum" sz="quarter" idx="5"/>
          </p:nvPr>
        </p:nvSpPr>
        <p:spPr/>
        <p:txBody>
          <a:bodyPr/>
          <a:lstStyle/>
          <a:p>
            <a:fld id="{615B37F0-B5B5-4873-843A-F6B8A32A0D0F}" type="slidenum">
              <a:rPr lang="en-US" smtClean="0"/>
              <a:t>34</a:t>
            </a:fld>
            <a:endParaRPr lang="en-US" dirty="0"/>
          </a:p>
        </p:txBody>
      </p:sp>
    </p:spTree>
    <p:extLst>
      <p:ext uri="{BB962C8B-B14F-4D97-AF65-F5344CB8AC3E}">
        <p14:creationId xmlns:p14="http://schemas.microsoft.com/office/powerpoint/2010/main" val="6209596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35</a:t>
            </a:fld>
            <a:endParaRPr lang="en-US" dirty="0"/>
          </a:p>
        </p:txBody>
      </p:sp>
    </p:spTree>
    <p:extLst>
      <p:ext uri="{BB962C8B-B14F-4D97-AF65-F5344CB8AC3E}">
        <p14:creationId xmlns:p14="http://schemas.microsoft.com/office/powerpoint/2010/main" val="18619898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references to the related statistical mechanics developments.</a:t>
            </a:r>
          </a:p>
        </p:txBody>
      </p:sp>
      <p:sp>
        <p:nvSpPr>
          <p:cNvPr id="4" name="Slide Number Placeholder 3"/>
          <p:cNvSpPr>
            <a:spLocks noGrp="1"/>
          </p:cNvSpPr>
          <p:nvPr>
            <p:ph type="sldNum" sz="quarter" idx="5"/>
          </p:nvPr>
        </p:nvSpPr>
        <p:spPr/>
        <p:txBody>
          <a:bodyPr/>
          <a:lstStyle/>
          <a:p>
            <a:fld id="{615B37F0-B5B5-4873-843A-F6B8A32A0D0F}" type="slidenum">
              <a:rPr lang="en-US" smtClean="0"/>
              <a:t>36</a:t>
            </a:fld>
            <a:endParaRPr lang="en-US" dirty="0"/>
          </a:p>
        </p:txBody>
      </p:sp>
    </p:spTree>
    <p:extLst>
      <p:ext uri="{BB962C8B-B14F-4D97-AF65-F5344CB8AC3E}">
        <p14:creationId xmlns:p14="http://schemas.microsoft.com/office/powerpoint/2010/main" val="7094002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statistical mechanics.</a:t>
            </a:r>
          </a:p>
        </p:txBody>
      </p:sp>
      <p:sp>
        <p:nvSpPr>
          <p:cNvPr id="4" name="Slide Number Placeholder 3"/>
          <p:cNvSpPr>
            <a:spLocks noGrp="1"/>
          </p:cNvSpPr>
          <p:nvPr>
            <p:ph type="sldNum" sz="quarter" idx="5"/>
          </p:nvPr>
        </p:nvSpPr>
        <p:spPr/>
        <p:txBody>
          <a:bodyPr/>
          <a:lstStyle/>
          <a:p>
            <a:fld id="{615B37F0-B5B5-4873-843A-F6B8A32A0D0F}" type="slidenum">
              <a:rPr lang="en-US" smtClean="0"/>
              <a:t>37</a:t>
            </a:fld>
            <a:endParaRPr lang="en-US" dirty="0"/>
          </a:p>
        </p:txBody>
      </p:sp>
    </p:spTree>
    <p:extLst>
      <p:ext uri="{BB962C8B-B14F-4D97-AF65-F5344CB8AC3E}">
        <p14:creationId xmlns:p14="http://schemas.microsoft.com/office/powerpoint/2010/main" val="20731508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38</a:t>
            </a:fld>
            <a:endParaRPr lang="en-US" dirty="0"/>
          </a:p>
        </p:txBody>
      </p:sp>
    </p:spTree>
    <p:extLst>
      <p:ext uri="{BB962C8B-B14F-4D97-AF65-F5344CB8AC3E}">
        <p14:creationId xmlns:p14="http://schemas.microsoft.com/office/powerpoint/2010/main" val="16329100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39</a:t>
            </a:fld>
            <a:endParaRPr lang="en-US" dirty="0"/>
          </a:p>
        </p:txBody>
      </p:sp>
    </p:spTree>
    <p:extLst>
      <p:ext uri="{BB962C8B-B14F-4D97-AF65-F5344CB8AC3E}">
        <p14:creationId xmlns:p14="http://schemas.microsoft.com/office/powerpoint/2010/main" val="20993503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this really work?        We see that the approach allows fluctuations in the temperature, but the average is apparently controlled.</a:t>
            </a:r>
          </a:p>
        </p:txBody>
      </p:sp>
      <p:sp>
        <p:nvSpPr>
          <p:cNvPr id="4" name="Slide Number Placeholder 3"/>
          <p:cNvSpPr>
            <a:spLocks noGrp="1"/>
          </p:cNvSpPr>
          <p:nvPr>
            <p:ph type="sldNum" sz="quarter" idx="5"/>
          </p:nvPr>
        </p:nvSpPr>
        <p:spPr/>
        <p:txBody>
          <a:bodyPr/>
          <a:lstStyle/>
          <a:p>
            <a:fld id="{615B37F0-B5B5-4873-843A-F6B8A32A0D0F}" type="slidenum">
              <a:rPr lang="en-US" smtClean="0"/>
              <a:t>40</a:t>
            </a:fld>
            <a:endParaRPr lang="en-US" dirty="0"/>
          </a:p>
        </p:txBody>
      </p:sp>
    </p:spTree>
    <p:extLst>
      <p:ext uri="{BB962C8B-B14F-4D97-AF65-F5344CB8AC3E}">
        <p14:creationId xmlns:p14="http://schemas.microsoft.com/office/powerpoint/2010/main" val="1127083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an interesting addition property of the Hamiltonian formulation.</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dirty="0"/>
          </a:p>
        </p:txBody>
      </p:sp>
    </p:spTree>
    <p:extLst>
      <p:ext uri="{BB962C8B-B14F-4D97-AF65-F5344CB8AC3E}">
        <p14:creationId xmlns:p14="http://schemas.microsoft.com/office/powerpoint/2010/main" val="3063905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Introducing the Poisson Bracket.</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1512164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followed by introducing the Liouville theorem.</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2905694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Notion of phase space</a:t>
            </a:r>
          </a:p>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2243697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time evolution of phase space.</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1090582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example of time evolution of phase space.</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1194961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9/20/2021</a:t>
            </a:r>
            <a:endParaRPr lang="en-US" dirty="0"/>
          </a:p>
        </p:txBody>
      </p:sp>
      <p:sp>
        <p:nvSpPr>
          <p:cNvPr id="5" name="Footer Placeholder 4"/>
          <p:cNvSpPr>
            <a:spLocks noGrp="1"/>
          </p:cNvSpPr>
          <p:nvPr>
            <p:ph type="ftr" sz="quarter" idx="11"/>
          </p:nvPr>
        </p:nvSpPr>
        <p:spPr/>
        <p:txBody>
          <a:bodyPr/>
          <a:lstStyle/>
          <a:p>
            <a:r>
              <a:rPr lang="en-US"/>
              <a:t>PHY 711  Fall 2021 -- Lecture 13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9/20/2021</a:t>
            </a:r>
            <a:endParaRPr lang="en-US" dirty="0"/>
          </a:p>
        </p:txBody>
      </p:sp>
      <p:sp>
        <p:nvSpPr>
          <p:cNvPr id="5" name="Footer Placeholder 4"/>
          <p:cNvSpPr>
            <a:spLocks noGrp="1"/>
          </p:cNvSpPr>
          <p:nvPr>
            <p:ph type="ftr" sz="quarter" idx="11"/>
          </p:nvPr>
        </p:nvSpPr>
        <p:spPr/>
        <p:txBody>
          <a:bodyPr/>
          <a:lstStyle/>
          <a:p>
            <a:r>
              <a:rPr lang="en-US"/>
              <a:t>PHY 711  Fall 2021 -- Lecture 13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9/20/2021</a:t>
            </a:r>
            <a:endParaRPr lang="en-US" dirty="0"/>
          </a:p>
        </p:txBody>
      </p:sp>
      <p:sp>
        <p:nvSpPr>
          <p:cNvPr id="5" name="Footer Placeholder 4"/>
          <p:cNvSpPr>
            <a:spLocks noGrp="1"/>
          </p:cNvSpPr>
          <p:nvPr>
            <p:ph type="ftr" sz="quarter" idx="11"/>
          </p:nvPr>
        </p:nvSpPr>
        <p:spPr/>
        <p:txBody>
          <a:bodyPr/>
          <a:lstStyle/>
          <a:p>
            <a:r>
              <a:rPr lang="en-US"/>
              <a:t>PHY 711  Fall 2021 -- Lecture 13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9/20/2021</a:t>
            </a:r>
            <a:endParaRPr lang="en-US" dirty="0"/>
          </a:p>
        </p:txBody>
      </p:sp>
      <p:sp>
        <p:nvSpPr>
          <p:cNvPr id="5" name="Footer Placeholder 4"/>
          <p:cNvSpPr>
            <a:spLocks noGrp="1"/>
          </p:cNvSpPr>
          <p:nvPr>
            <p:ph type="ftr" sz="quarter" idx="11"/>
          </p:nvPr>
        </p:nvSpPr>
        <p:spPr/>
        <p:txBody>
          <a:bodyPr/>
          <a:lstStyle/>
          <a:p>
            <a:r>
              <a:rPr lang="en-US"/>
              <a:t>PHY 711  Fall 2021 -- Lecture 13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9/20/2021</a:t>
            </a:r>
            <a:endParaRPr lang="en-US" dirty="0"/>
          </a:p>
        </p:txBody>
      </p:sp>
      <p:sp>
        <p:nvSpPr>
          <p:cNvPr id="5" name="Footer Placeholder 4"/>
          <p:cNvSpPr>
            <a:spLocks noGrp="1"/>
          </p:cNvSpPr>
          <p:nvPr>
            <p:ph type="ftr" sz="quarter" idx="11"/>
          </p:nvPr>
        </p:nvSpPr>
        <p:spPr/>
        <p:txBody>
          <a:bodyPr/>
          <a:lstStyle/>
          <a:p>
            <a:r>
              <a:rPr lang="en-US"/>
              <a:t>PHY 711  Fall 2021 -- Lecture 13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9/20/2021</a:t>
            </a:r>
            <a:endParaRPr lang="en-US" dirty="0"/>
          </a:p>
        </p:txBody>
      </p:sp>
      <p:sp>
        <p:nvSpPr>
          <p:cNvPr id="6" name="Footer Placeholder 5"/>
          <p:cNvSpPr>
            <a:spLocks noGrp="1"/>
          </p:cNvSpPr>
          <p:nvPr>
            <p:ph type="ftr" sz="quarter" idx="11"/>
          </p:nvPr>
        </p:nvSpPr>
        <p:spPr/>
        <p:txBody>
          <a:bodyPr/>
          <a:lstStyle/>
          <a:p>
            <a:r>
              <a:rPr lang="en-US"/>
              <a:t>PHY 711  Fall 2021 -- Lecture 13</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9/20/2021</a:t>
            </a:r>
            <a:endParaRPr lang="en-US" dirty="0"/>
          </a:p>
        </p:txBody>
      </p:sp>
      <p:sp>
        <p:nvSpPr>
          <p:cNvPr id="8" name="Footer Placeholder 7"/>
          <p:cNvSpPr>
            <a:spLocks noGrp="1"/>
          </p:cNvSpPr>
          <p:nvPr>
            <p:ph type="ftr" sz="quarter" idx="11"/>
          </p:nvPr>
        </p:nvSpPr>
        <p:spPr/>
        <p:txBody>
          <a:bodyPr/>
          <a:lstStyle/>
          <a:p>
            <a:r>
              <a:rPr lang="en-US"/>
              <a:t>PHY 711  Fall 2021 -- Lecture 13</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9/20/2021</a:t>
            </a:r>
            <a:endParaRPr lang="en-US" dirty="0"/>
          </a:p>
        </p:txBody>
      </p:sp>
      <p:sp>
        <p:nvSpPr>
          <p:cNvPr id="4" name="Footer Placeholder 3"/>
          <p:cNvSpPr>
            <a:spLocks noGrp="1"/>
          </p:cNvSpPr>
          <p:nvPr>
            <p:ph type="ftr" sz="quarter" idx="11"/>
          </p:nvPr>
        </p:nvSpPr>
        <p:spPr/>
        <p:txBody>
          <a:bodyPr/>
          <a:lstStyle/>
          <a:p>
            <a:r>
              <a:rPr lang="en-US"/>
              <a:t>PHY 711  Fall 2021 -- Lecture 13</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9/20/2021</a:t>
            </a:r>
            <a:endParaRPr lang="en-US" dirty="0"/>
          </a:p>
        </p:txBody>
      </p:sp>
      <p:sp>
        <p:nvSpPr>
          <p:cNvPr id="3" name="Footer Placeholder 2"/>
          <p:cNvSpPr>
            <a:spLocks noGrp="1"/>
          </p:cNvSpPr>
          <p:nvPr>
            <p:ph type="ftr" sz="quarter" idx="11"/>
          </p:nvPr>
        </p:nvSpPr>
        <p:spPr/>
        <p:txBody>
          <a:bodyPr/>
          <a:lstStyle/>
          <a:p>
            <a:r>
              <a:rPr lang="en-US"/>
              <a:t>PHY 711  Fall 2021 --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9/20/2021</a:t>
            </a:r>
            <a:endParaRPr lang="en-US" dirty="0"/>
          </a:p>
        </p:txBody>
      </p:sp>
      <p:sp>
        <p:nvSpPr>
          <p:cNvPr id="6" name="Footer Placeholder 5"/>
          <p:cNvSpPr>
            <a:spLocks noGrp="1"/>
          </p:cNvSpPr>
          <p:nvPr>
            <p:ph type="ftr" sz="quarter" idx="11"/>
          </p:nvPr>
        </p:nvSpPr>
        <p:spPr/>
        <p:txBody>
          <a:bodyPr/>
          <a:lstStyle/>
          <a:p>
            <a:r>
              <a:rPr lang="en-US"/>
              <a:t>PHY 711  Fall 2021 -- Lecture 13</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9/20/2021</a:t>
            </a:r>
            <a:endParaRPr lang="en-US" dirty="0"/>
          </a:p>
        </p:txBody>
      </p:sp>
      <p:sp>
        <p:nvSpPr>
          <p:cNvPr id="6" name="Footer Placeholder 5"/>
          <p:cNvSpPr>
            <a:spLocks noGrp="1"/>
          </p:cNvSpPr>
          <p:nvPr>
            <p:ph type="ftr" sz="quarter" idx="11"/>
          </p:nvPr>
        </p:nvSpPr>
        <p:spPr/>
        <p:txBody>
          <a:bodyPr/>
          <a:lstStyle/>
          <a:p>
            <a:r>
              <a:rPr lang="en-US"/>
              <a:t>PHY 711  Fall 2021 -- Lecture 13</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9/20/2021</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2021 -- Lecture 13</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10.wmf"/><Relationship Id="rId5" Type="http://schemas.openxmlformats.org/officeDocument/2006/relationships/oleObject" Target="../embeddings/oleObject7.bin"/><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13.png"/><Relationship Id="rId5" Type="http://schemas.openxmlformats.org/officeDocument/2006/relationships/image" Target="../media/image12.wmf"/><Relationship Id="rId4" Type="http://schemas.openxmlformats.org/officeDocument/2006/relationships/oleObject" Target="../embeddings/oleObject8.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11.xml"/><Relationship Id="rId7" Type="http://schemas.openxmlformats.org/officeDocument/2006/relationships/image" Target="../media/image15.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10.bin"/><Relationship Id="rId5" Type="http://schemas.openxmlformats.org/officeDocument/2006/relationships/image" Target="../media/image14.wmf"/><Relationship Id="rId4" Type="http://schemas.openxmlformats.org/officeDocument/2006/relationships/oleObject" Target="../embeddings/oleObject9.bin"/><Relationship Id="rId9" Type="http://schemas.openxmlformats.org/officeDocument/2006/relationships/image" Target="../media/image16.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12.xml"/><Relationship Id="rId7" Type="http://schemas.openxmlformats.org/officeDocument/2006/relationships/image" Target="../media/image15.w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13.bin"/><Relationship Id="rId11" Type="http://schemas.openxmlformats.org/officeDocument/2006/relationships/image" Target="../media/image19.wmf"/><Relationship Id="rId5" Type="http://schemas.openxmlformats.org/officeDocument/2006/relationships/image" Target="../media/image17.wmf"/><Relationship Id="rId10" Type="http://schemas.openxmlformats.org/officeDocument/2006/relationships/oleObject" Target="../embeddings/oleObject15.bin"/><Relationship Id="rId4" Type="http://schemas.openxmlformats.org/officeDocument/2006/relationships/oleObject" Target="../embeddings/oleObject12.bin"/><Relationship Id="rId9" Type="http://schemas.openxmlformats.org/officeDocument/2006/relationships/image" Target="../media/image18.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notesSlide" Target="../notesSlides/notesSlide13.xml"/><Relationship Id="rId7" Type="http://schemas.openxmlformats.org/officeDocument/2006/relationships/image" Target="../media/image15.w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17.bin"/><Relationship Id="rId11" Type="http://schemas.openxmlformats.org/officeDocument/2006/relationships/image" Target="../media/image20.wmf"/><Relationship Id="rId5" Type="http://schemas.openxmlformats.org/officeDocument/2006/relationships/image" Target="../media/image17.wmf"/><Relationship Id="rId10" Type="http://schemas.openxmlformats.org/officeDocument/2006/relationships/oleObject" Target="../embeddings/oleObject19.bin"/><Relationship Id="rId4" Type="http://schemas.openxmlformats.org/officeDocument/2006/relationships/oleObject" Target="../embeddings/oleObject16.bin"/><Relationship Id="rId9" Type="http://schemas.openxmlformats.org/officeDocument/2006/relationships/image" Target="../media/image18.w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21.wmf"/><Relationship Id="rId4" Type="http://schemas.openxmlformats.org/officeDocument/2006/relationships/oleObject" Target="../embeddings/oleObject20.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image" Target="../media/image26.wmf"/><Relationship Id="rId3" Type="http://schemas.openxmlformats.org/officeDocument/2006/relationships/notesSlide" Target="../notesSlides/notesSlide15.xml"/><Relationship Id="rId7" Type="http://schemas.openxmlformats.org/officeDocument/2006/relationships/image" Target="../media/image23.wmf"/><Relationship Id="rId12"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22.bin"/><Relationship Id="rId11" Type="http://schemas.openxmlformats.org/officeDocument/2006/relationships/image" Target="../media/image25.wmf"/><Relationship Id="rId5" Type="http://schemas.openxmlformats.org/officeDocument/2006/relationships/image" Target="../media/image22.wmf"/><Relationship Id="rId10" Type="http://schemas.openxmlformats.org/officeDocument/2006/relationships/oleObject" Target="../embeddings/oleObject24.bin"/><Relationship Id="rId4" Type="http://schemas.openxmlformats.org/officeDocument/2006/relationships/oleObject" Target="../embeddings/oleObject21.bin"/><Relationship Id="rId9" Type="http://schemas.openxmlformats.org/officeDocument/2006/relationships/image" Target="../media/image24.w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8.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27.bin"/><Relationship Id="rId5" Type="http://schemas.openxmlformats.org/officeDocument/2006/relationships/image" Target="../media/image27.wmf"/><Relationship Id="rId4" Type="http://schemas.openxmlformats.org/officeDocument/2006/relationships/oleObject" Target="../embeddings/oleObject26.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30.w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29.bin"/><Relationship Id="rId5" Type="http://schemas.openxmlformats.org/officeDocument/2006/relationships/image" Target="../media/image29.wmf"/><Relationship Id="rId4" Type="http://schemas.openxmlformats.org/officeDocument/2006/relationships/oleObject" Target="../embeddings/oleObject28.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31.wmf"/><Relationship Id="rId4" Type="http://schemas.openxmlformats.org/officeDocument/2006/relationships/oleObject" Target="../embeddings/oleObject30.bin"/></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34.png"/><Relationship Id="rId5" Type="http://schemas.openxmlformats.org/officeDocument/2006/relationships/image" Target="../media/image33.wmf"/><Relationship Id="rId4" Type="http://schemas.openxmlformats.org/officeDocument/2006/relationships/oleObject" Target="../embeddings/oleObject31.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35.wmf"/><Relationship Id="rId4" Type="http://schemas.openxmlformats.org/officeDocument/2006/relationships/oleObject" Target="../embeddings/oleObject32.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image" Target="../media/image36.wmf"/><Relationship Id="rId4" Type="http://schemas.openxmlformats.org/officeDocument/2006/relationships/oleObject" Target="../embeddings/oleObject33.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36.bin"/><Relationship Id="rId3" Type="http://schemas.openxmlformats.org/officeDocument/2006/relationships/notesSlide" Target="../notesSlides/notesSlide23.xml"/><Relationship Id="rId7" Type="http://schemas.openxmlformats.org/officeDocument/2006/relationships/image" Target="../media/image38.wmf"/><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oleObject" Target="../embeddings/oleObject35.bin"/><Relationship Id="rId5" Type="http://schemas.openxmlformats.org/officeDocument/2006/relationships/image" Target="../media/image37.wmf"/><Relationship Id="rId4" Type="http://schemas.openxmlformats.org/officeDocument/2006/relationships/oleObject" Target="../embeddings/oleObject34.bin"/><Relationship Id="rId9" Type="http://schemas.openxmlformats.org/officeDocument/2006/relationships/image" Target="../media/image39.w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image" Target="../media/image40.wmf"/><Relationship Id="rId4" Type="http://schemas.openxmlformats.org/officeDocument/2006/relationships/oleObject" Target="../embeddings/oleObject37.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42.wmf"/><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oleObject" Target="../embeddings/oleObject39.bin"/><Relationship Id="rId5" Type="http://schemas.openxmlformats.org/officeDocument/2006/relationships/image" Target="../media/image41.wmf"/><Relationship Id="rId4" Type="http://schemas.openxmlformats.org/officeDocument/2006/relationships/oleObject" Target="../embeddings/oleObject38.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44.wmf"/><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oleObject" Target="../embeddings/oleObject41.bin"/><Relationship Id="rId5" Type="http://schemas.openxmlformats.org/officeDocument/2006/relationships/image" Target="../media/image43.wmf"/><Relationship Id="rId4" Type="http://schemas.openxmlformats.org/officeDocument/2006/relationships/oleObject" Target="../embeddings/oleObject40.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23.vml"/><Relationship Id="rId5" Type="http://schemas.openxmlformats.org/officeDocument/2006/relationships/image" Target="../media/image45.wmf"/><Relationship Id="rId4" Type="http://schemas.openxmlformats.org/officeDocument/2006/relationships/oleObject" Target="../embeddings/oleObject42.bin"/></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hyperlink" Target="http://lammps.sandia.gov/" TargetMode="External"/><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image" Target="../media/image46.wmf"/><Relationship Id="rId5" Type="http://schemas.openxmlformats.org/officeDocument/2006/relationships/oleObject" Target="../embeddings/oleObject43.bin"/><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image" Target="../media/image51.wmf"/><Relationship Id="rId5" Type="http://schemas.openxmlformats.org/officeDocument/2006/relationships/oleObject" Target="../embeddings/oleObject44.bin"/><Relationship Id="rId4" Type="http://schemas.openxmlformats.org/officeDocument/2006/relationships/image" Target="../media/image52.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image" Target="../media/image53.wmf"/><Relationship Id="rId5" Type="http://schemas.openxmlformats.org/officeDocument/2006/relationships/oleObject" Target="../embeddings/oleObject45.bin"/><Relationship Id="rId4" Type="http://schemas.openxmlformats.org/officeDocument/2006/relationships/image" Target="../media/image54.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55.wmf"/><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oleObject" Target="../embeddings/oleObject46.bin"/><Relationship Id="rId5" Type="http://schemas.openxmlformats.org/officeDocument/2006/relationships/image" Target="../media/image56.png"/><Relationship Id="rId4" Type="http://schemas.openxmlformats.org/officeDocument/2006/relationships/image" Target="../media/image54.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vmlDrawing" Target="../drawings/vmlDrawing28.vml"/><Relationship Id="rId5" Type="http://schemas.openxmlformats.org/officeDocument/2006/relationships/image" Target="../media/image57.wmf"/><Relationship Id="rId4" Type="http://schemas.openxmlformats.org/officeDocument/2006/relationships/oleObject" Target="../embeddings/oleObject47.bin"/></Relationships>
</file>

<file path=ppt/slides/_rels/slide3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vmlDrawing" Target="../drawings/vmlDrawing29.vml"/><Relationship Id="rId6" Type="http://schemas.openxmlformats.org/officeDocument/2006/relationships/image" Target="../media/image60.wmf"/><Relationship Id="rId5" Type="http://schemas.openxmlformats.org/officeDocument/2006/relationships/oleObject" Target="../embeddings/oleObject48.bin"/><Relationship Id="rId4" Type="http://schemas.openxmlformats.org/officeDocument/2006/relationships/image" Target="../media/image59.png"/></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4.w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6.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5.w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7.wmf"/><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8.wmf"/><Relationship Id="rId5" Type="http://schemas.openxmlformats.org/officeDocument/2006/relationships/oleObject" Target="../embeddings/oleObject6.bin"/><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9/20/2021</a:t>
            </a:r>
            <a:endParaRPr lang="en-US" dirty="0"/>
          </a:p>
        </p:txBody>
      </p:sp>
      <p:sp>
        <p:nvSpPr>
          <p:cNvPr id="3" name="Footer Placeholder 2"/>
          <p:cNvSpPr>
            <a:spLocks noGrp="1"/>
          </p:cNvSpPr>
          <p:nvPr>
            <p:ph type="ftr" sz="quarter" idx="11"/>
          </p:nvPr>
        </p:nvSpPr>
        <p:spPr/>
        <p:txBody>
          <a:bodyPr/>
          <a:lstStyle/>
          <a:p>
            <a:r>
              <a:rPr lang="en-US"/>
              <a:t>PHY 711  Fall 2021 --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178904" y="609600"/>
            <a:ext cx="8786191" cy="5262979"/>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in Olin 103</a:t>
            </a:r>
          </a:p>
          <a:p>
            <a:pPr algn="ctr"/>
            <a:endParaRPr lang="en-US" sz="3200" b="1" dirty="0"/>
          </a:p>
          <a:p>
            <a:pPr algn="ctr"/>
            <a:endParaRPr lang="en-US" sz="3200" b="1" dirty="0"/>
          </a:p>
          <a:p>
            <a:pPr algn="ctr"/>
            <a:r>
              <a:rPr lang="en-US" sz="3200" b="1" dirty="0"/>
              <a:t>Discussion of Lecture 13 – Chap. 3&amp;6 (F&amp;W)</a:t>
            </a:r>
          </a:p>
          <a:p>
            <a:pPr marL="1428750" lvl="3" indent="-514350">
              <a:spcBef>
                <a:spcPct val="50000"/>
              </a:spcBef>
              <a:buFont typeface="+mj-lt"/>
              <a:buAutoNum type="arabicPeriod"/>
            </a:pPr>
            <a:r>
              <a:rPr lang="en-US" sz="3200" b="1" dirty="0">
                <a:solidFill>
                  <a:schemeClr val="folHlink"/>
                </a:solidFill>
              </a:rPr>
              <a:t>Phase space</a:t>
            </a:r>
          </a:p>
          <a:p>
            <a:pPr marL="1428750" lvl="3" indent="-514350">
              <a:spcBef>
                <a:spcPct val="50000"/>
              </a:spcBef>
              <a:buFont typeface="+mj-lt"/>
              <a:buAutoNum type="arabicPeriod"/>
            </a:pPr>
            <a:r>
              <a:rPr lang="en-US" sz="3200" b="1" dirty="0">
                <a:solidFill>
                  <a:schemeClr val="folHlink"/>
                </a:solidFill>
              </a:rPr>
              <a:t>Liouville theorem</a:t>
            </a:r>
          </a:p>
          <a:p>
            <a:pPr marL="1428750" lvl="3" indent="-514350">
              <a:spcBef>
                <a:spcPct val="50000"/>
              </a:spcBef>
              <a:buFont typeface="+mj-lt"/>
              <a:buAutoNum type="arabicPeriod"/>
            </a:pPr>
            <a:r>
              <a:rPr lang="en-US" sz="3200" b="1" dirty="0">
                <a:solidFill>
                  <a:schemeClr val="folHlink"/>
                </a:solidFill>
              </a:rPr>
              <a:t>Examples</a:t>
            </a: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9/20/2021</a:t>
            </a:r>
            <a:endParaRPr lang="en-US" dirty="0"/>
          </a:p>
        </p:txBody>
      </p:sp>
      <p:sp>
        <p:nvSpPr>
          <p:cNvPr id="3" name="Footer Placeholder 2"/>
          <p:cNvSpPr>
            <a:spLocks noGrp="1"/>
          </p:cNvSpPr>
          <p:nvPr>
            <p:ph type="ftr" sz="quarter" idx="11"/>
          </p:nvPr>
        </p:nvSpPr>
        <p:spPr/>
        <p:txBody>
          <a:bodyPr/>
          <a:lstStyle/>
          <a:p>
            <a:r>
              <a:rPr lang="en-US"/>
              <a:t>PHY 711  Fall 2021 --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pic>
        <p:nvPicPr>
          <p:cNvPr id="132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8275" y="838200"/>
            <a:ext cx="626745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Parallelogram 5"/>
          <p:cNvSpPr/>
          <p:nvPr/>
        </p:nvSpPr>
        <p:spPr>
          <a:xfrm>
            <a:off x="6096000" y="3200400"/>
            <a:ext cx="1524000" cy="990600"/>
          </a:xfrm>
          <a:prstGeom prst="parallelogram">
            <a:avLst>
              <a:gd name="adj" fmla="val 0"/>
            </a:avLst>
          </a:prstGeom>
          <a:solidFill>
            <a:schemeClr val="bg1">
              <a:lumMod val="65000"/>
              <a:alpha val="6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6"/>
          <p:cNvSpPr/>
          <p:nvPr/>
        </p:nvSpPr>
        <p:spPr>
          <a:xfrm rot="16373687">
            <a:off x="2160131" y="795211"/>
            <a:ext cx="1069842" cy="1541459"/>
          </a:xfrm>
          <a:prstGeom prst="parallelogram">
            <a:avLst>
              <a:gd name="adj" fmla="val 5125"/>
            </a:avLst>
          </a:prstGeom>
          <a:solidFill>
            <a:schemeClr val="bg1">
              <a:lumMod val="65000"/>
              <a:alpha val="6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85800" y="76200"/>
            <a:ext cx="8077200" cy="830997"/>
          </a:xfrm>
          <a:prstGeom prst="rect">
            <a:avLst/>
          </a:prstGeom>
          <a:noFill/>
        </p:spPr>
        <p:txBody>
          <a:bodyPr wrap="square" rtlCol="0">
            <a:spAutoFit/>
          </a:bodyPr>
          <a:lstStyle/>
          <a:p>
            <a:r>
              <a:rPr lang="en-US" sz="2400" dirty="0">
                <a:latin typeface="+mj-lt"/>
              </a:rPr>
              <a:t>Phase space diagram for one-dimensional motion due to spring force</a:t>
            </a:r>
          </a:p>
        </p:txBody>
      </p:sp>
      <p:sp>
        <p:nvSpPr>
          <p:cNvPr id="9" name="TextBox 8"/>
          <p:cNvSpPr txBox="1"/>
          <p:nvPr/>
        </p:nvSpPr>
        <p:spPr>
          <a:xfrm>
            <a:off x="1295400" y="1509712"/>
            <a:ext cx="1143000" cy="461665"/>
          </a:xfrm>
          <a:prstGeom prst="rect">
            <a:avLst/>
          </a:prstGeom>
          <a:noFill/>
        </p:spPr>
        <p:txBody>
          <a:bodyPr wrap="square" rtlCol="0">
            <a:spAutoFit/>
          </a:bodyPr>
          <a:lstStyle/>
          <a:p>
            <a:r>
              <a:rPr lang="en-US" sz="2400" b="1" i="1" dirty="0">
                <a:latin typeface="+mj-lt"/>
              </a:rPr>
              <a:t>p</a:t>
            </a:r>
          </a:p>
        </p:txBody>
      </p:sp>
      <p:sp>
        <p:nvSpPr>
          <p:cNvPr id="11" name="TextBox 10"/>
          <p:cNvSpPr txBox="1"/>
          <p:nvPr/>
        </p:nvSpPr>
        <p:spPr>
          <a:xfrm>
            <a:off x="5638800" y="4191000"/>
            <a:ext cx="1143000" cy="461665"/>
          </a:xfrm>
          <a:prstGeom prst="rect">
            <a:avLst/>
          </a:prstGeom>
          <a:noFill/>
        </p:spPr>
        <p:txBody>
          <a:bodyPr wrap="square" rtlCol="0">
            <a:spAutoFit/>
          </a:bodyPr>
          <a:lstStyle/>
          <a:p>
            <a:r>
              <a:rPr lang="en-US" sz="2400" b="1" i="1" dirty="0">
                <a:latin typeface="+mj-lt"/>
              </a:rPr>
              <a:t>x</a:t>
            </a:r>
          </a:p>
        </p:txBody>
      </p:sp>
      <p:graphicFrame>
        <p:nvGraphicFramePr>
          <p:cNvPr id="12" name="Object 11"/>
          <p:cNvGraphicFramePr>
            <a:graphicFrameLocks noChangeAspect="1"/>
          </p:cNvGraphicFramePr>
          <p:nvPr>
            <p:extLst>
              <p:ext uri="{D42A27DB-BD31-4B8C-83A1-F6EECF244321}">
                <p14:modId xmlns:p14="http://schemas.microsoft.com/office/powerpoint/2010/main" val="354549503"/>
              </p:ext>
            </p:extLst>
          </p:nvPr>
        </p:nvGraphicFramePr>
        <p:xfrm>
          <a:off x="1092200" y="4648200"/>
          <a:ext cx="7227888" cy="1700213"/>
        </p:xfrm>
        <a:graphic>
          <a:graphicData uri="http://schemas.openxmlformats.org/presentationml/2006/ole">
            <mc:AlternateContent xmlns:mc="http://schemas.openxmlformats.org/markup-compatibility/2006">
              <mc:Choice xmlns:v="urn:schemas-microsoft-com:vml" Requires="v">
                <p:oleObj spid="_x0000_s135225" name="Equation" r:id="rId5" imgW="5130720" imgH="1206360" progId="Equation.DSMT4">
                  <p:embed/>
                </p:oleObj>
              </mc:Choice>
              <mc:Fallback>
                <p:oleObj name="Equation" r:id="rId5" imgW="5130720" imgH="1206360" progId="Equation.DSMT4">
                  <p:embed/>
                  <p:pic>
                    <p:nvPicPr>
                      <p:cNvPr id="0" name=""/>
                      <p:cNvPicPr/>
                      <p:nvPr/>
                    </p:nvPicPr>
                    <p:blipFill>
                      <a:blip r:embed="rId6"/>
                      <a:stretch>
                        <a:fillRect/>
                      </a:stretch>
                    </p:blipFill>
                    <p:spPr>
                      <a:xfrm>
                        <a:off x="1092200" y="4648200"/>
                        <a:ext cx="7227888" cy="1700213"/>
                      </a:xfrm>
                      <a:prstGeom prst="rect">
                        <a:avLst/>
                      </a:prstGeom>
                    </p:spPr>
                  </p:pic>
                </p:oleObj>
              </mc:Fallback>
            </mc:AlternateContent>
          </a:graphicData>
        </a:graphic>
      </p:graphicFrame>
    </p:spTree>
    <p:extLst>
      <p:ext uri="{BB962C8B-B14F-4D97-AF65-F5344CB8AC3E}">
        <p14:creationId xmlns:p14="http://schemas.microsoft.com/office/powerpoint/2010/main" val="3964882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9/20/2021</a:t>
            </a:r>
            <a:endParaRPr lang="en-US" dirty="0"/>
          </a:p>
        </p:txBody>
      </p:sp>
      <p:sp>
        <p:nvSpPr>
          <p:cNvPr id="3" name="Footer Placeholder 2"/>
          <p:cNvSpPr>
            <a:spLocks noGrp="1"/>
          </p:cNvSpPr>
          <p:nvPr>
            <p:ph type="ftr" sz="quarter" idx="11"/>
          </p:nvPr>
        </p:nvSpPr>
        <p:spPr/>
        <p:txBody>
          <a:bodyPr/>
          <a:lstStyle/>
          <a:p>
            <a:r>
              <a:rPr lang="en-US"/>
              <a:t>PHY 711  Fall 2021 --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sp>
        <p:nvSpPr>
          <p:cNvPr id="5" name="TextBox 4"/>
          <p:cNvSpPr txBox="1"/>
          <p:nvPr/>
        </p:nvSpPr>
        <p:spPr>
          <a:xfrm>
            <a:off x="228600" y="103274"/>
            <a:ext cx="4800600" cy="2677656"/>
          </a:xfrm>
          <a:prstGeom prst="rect">
            <a:avLst/>
          </a:prstGeom>
          <a:noFill/>
        </p:spPr>
        <p:txBody>
          <a:bodyPr wrap="square" rtlCol="0">
            <a:spAutoFit/>
          </a:bodyPr>
          <a:lstStyle/>
          <a:p>
            <a:r>
              <a:rPr lang="en-US" sz="2400" dirty="0" err="1">
                <a:latin typeface="+mj-lt"/>
              </a:rPr>
              <a:t>Liouville’s</a:t>
            </a:r>
            <a:r>
              <a:rPr lang="en-US" sz="2400" dirty="0">
                <a:latin typeface="+mj-lt"/>
              </a:rPr>
              <a:t> Theorem   (1838)</a:t>
            </a:r>
          </a:p>
          <a:p>
            <a:endParaRPr lang="en-US" sz="2400" dirty="0">
              <a:latin typeface="+mj-lt"/>
            </a:endParaRPr>
          </a:p>
          <a:p>
            <a:r>
              <a:rPr lang="en-US" sz="2400" dirty="0">
                <a:latin typeface="+mj-lt"/>
              </a:rPr>
              <a:t>     The density of representative points in phase space corresponding to the motion of a system of particles remains constant during the motion.</a:t>
            </a:r>
          </a:p>
        </p:txBody>
      </p:sp>
      <p:graphicFrame>
        <p:nvGraphicFramePr>
          <p:cNvPr id="6" name="Object 5"/>
          <p:cNvGraphicFramePr>
            <a:graphicFrameLocks noChangeAspect="1"/>
          </p:cNvGraphicFramePr>
          <p:nvPr>
            <p:extLst>
              <p:ext uri="{D42A27DB-BD31-4B8C-83A1-F6EECF244321}">
                <p14:modId xmlns:p14="http://schemas.microsoft.com/office/powerpoint/2010/main" val="84661302"/>
              </p:ext>
            </p:extLst>
          </p:nvPr>
        </p:nvGraphicFramePr>
        <p:xfrm>
          <a:off x="216131" y="4100624"/>
          <a:ext cx="8526462" cy="2146300"/>
        </p:xfrm>
        <a:graphic>
          <a:graphicData uri="http://schemas.openxmlformats.org/presentationml/2006/ole">
            <mc:AlternateContent xmlns:mc="http://schemas.openxmlformats.org/markup-compatibility/2006">
              <mc:Choice xmlns:v="urn:schemas-microsoft-com:vml" Requires="v">
                <p:oleObj spid="_x0000_s136249" name="数式" r:id="rId4" imgW="4406760" imgH="1117440" progId="Equation.3">
                  <p:embed/>
                </p:oleObj>
              </mc:Choice>
              <mc:Fallback>
                <p:oleObj name="数式" r:id="rId4" imgW="4406760" imgH="1117440" progId="Equation.3">
                  <p:embed/>
                  <p:pic>
                    <p:nvPicPr>
                      <p:cNvPr id="0" name=""/>
                      <p:cNvPicPr>
                        <a:picLocks noChangeAspect="1" noChangeArrowheads="1"/>
                      </p:cNvPicPr>
                      <p:nvPr/>
                    </p:nvPicPr>
                    <p:blipFill>
                      <a:blip r:embed="rId5"/>
                      <a:srcRect/>
                      <a:stretch>
                        <a:fillRect/>
                      </a:stretch>
                    </p:blipFill>
                    <p:spPr bwMode="auto">
                      <a:xfrm>
                        <a:off x="216131" y="4100624"/>
                        <a:ext cx="8526462"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 name="Picture 6">
            <a:extLst>
              <a:ext uri="{FF2B5EF4-FFF2-40B4-BE49-F238E27FC236}">
                <a16:creationId xmlns:a16="http://schemas.microsoft.com/office/drawing/2014/main" id="{91F2D9E2-30BC-4EFC-9F7B-6EC7E52CEEAF}"/>
              </a:ext>
            </a:extLst>
          </p:cNvPr>
          <p:cNvPicPr>
            <a:picLocks noChangeAspect="1"/>
          </p:cNvPicPr>
          <p:nvPr/>
        </p:nvPicPr>
        <p:blipFill>
          <a:blip r:embed="rId6"/>
          <a:stretch>
            <a:fillRect/>
          </a:stretch>
        </p:blipFill>
        <p:spPr>
          <a:xfrm>
            <a:off x="5486400" y="31375"/>
            <a:ext cx="2652713" cy="3855353"/>
          </a:xfrm>
          <a:prstGeom prst="rect">
            <a:avLst/>
          </a:prstGeom>
        </p:spPr>
      </p:pic>
    </p:spTree>
    <p:extLst>
      <p:ext uri="{BB962C8B-B14F-4D97-AF65-F5344CB8AC3E}">
        <p14:creationId xmlns:p14="http://schemas.microsoft.com/office/powerpoint/2010/main" val="2386422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9/20/2021</a:t>
            </a:r>
            <a:endParaRPr lang="en-US" dirty="0"/>
          </a:p>
        </p:txBody>
      </p:sp>
      <p:sp>
        <p:nvSpPr>
          <p:cNvPr id="3" name="Footer Placeholder 2"/>
          <p:cNvSpPr>
            <a:spLocks noGrp="1"/>
          </p:cNvSpPr>
          <p:nvPr>
            <p:ph type="ftr" sz="quarter" idx="11"/>
          </p:nvPr>
        </p:nvSpPr>
        <p:spPr/>
        <p:txBody>
          <a:bodyPr/>
          <a:lstStyle/>
          <a:p>
            <a:r>
              <a:rPr lang="en-US"/>
              <a:t>PHY 711  Fall 2021 --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sp>
        <p:nvSpPr>
          <p:cNvPr id="5" name="TextBox 4"/>
          <p:cNvSpPr txBox="1"/>
          <p:nvPr/>
        </p:nvSpPr>
        <p:spPr>
          <a:xfrm>
            <a:off x="533400" y="228600"/>
            <a:ext cx="8229600" cy="461665"/>
          </a:xfrm>
          <a:prstGeom prst="rect">
            <a:avLst/>
          </a:prstGeom>
          <a:noFill/>
        </p:spPr>
        <p:txBody>
          <a:bodyPr wrap="square" rtlCol="0">
            <a:spAutoFit/>
          </a:bodyPr>
          <a:lstStyle/>
          <a:p>
            <a:r>
              <a:rPr lang="en-US" sz="2400" dirty="0" err="1">
                <a:latin typeface="+mj-lt"/>
              </a:rPr>
              <a:t>Liouville’s</a:t>
            </a:r>
            <a:r>
              <a:rPr lang="en-US" sz="2400" dirty="0">
                <a:latin typeface="+mj-lt"/>
              </a:rPr>
              <a:t> theorem</a:t>
            </a:r>
          </a:p>
        </p:txBody>
      </p:sp>
      <p:cxnSp>
        <p:nvCxnSpPr>
          <p:cNvPr id="7" name="Straight Arrow Connector 6"/>
          <p:cNvCxnSpPr/>
          <p:nvPr/>
        </p:nvCxnSpPr>
        <p:spPr>
          <a:xfrm flipV="1">
            <a:off x="1828800" y="1524000"/>
            <a:ext cx="0" cy="3581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828800" y="5105400"/>
            <a:ext cx="4191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200400" y="5105400"/>
            <a:ext cx="1295400" cy="457200"/>
          </a:xfrm>
          <a:prstGeom prst="rect">
            <a:avLst/>
          </a:prstGeom>
          <a:noFill/>
        </p:spPr>
        <p:txBody>
          <a:bodyPr wrap="square" rtlCol="0">
            <a:spAutoFit/>
          </a:bodyPr>
          <a:lstStyle/>
          <a:p>
            <a:r>
              <a:rPr lang="en-US" sz="2400" b="1" i="1" dirty="0">
                <a:latin typeface="+mj-lt"/>
              </a:rPr>
              <a:t>x</a:t>
            </a:r>
          </a:p>
        </p:txBody>
      </p:sp>
      <p:sp>
        <p:nvSpPr>
          <p:cNvPr id="12" name="TextBox 11"/>
          <p:cNvSpPr txBox="1"/>
          <p:nvPr/>
        </p:nvSpPr>
        <p:spPr>
          <a:xfrm>
            <a:off x="1338943" y="2514600"/>
            <a:ext cx="1295400" cy="457200"/>
          </a:xfrm>
          <a:prstGeom prst="rect">
            <a:avLst/>
          </a:prstGeom>
          <a:noFill/>
        </p:spPr>
        <p:txBody>
          <a:bodyPr wrap="square" rtlCol="0">
            <a:spAutoFit/>
          </a:bodyPr>
          <a:lstStyle/>
          <a:p>
            <a:r>
              <a:rPr lang="en-US" sz="2400" b="1" i="1" dirty="0">
                <a:latin typeface="+mj-lt"/>
              </a:rPr>
              <a:t>p</a:t>
            </a:r>
          </a:p>
        </p:txBody>
      </p:sp>
      <p:sp>
        <p:nvSpPr>
          <p:cNvPr id="13" name="Rectangle 12"/>
          <p:cNvSpPr/>
          <p:nvPr/>
        </p:nvSpPr>
        <p:spPr>
          <a:xfrm>
            <a:off x="3200400" y="2133600"/>
            <a:ext cx="2895600" cy="1981200"/>
          </a:xfrm>
          <a:prstGeom prst="rect">
            <a:avLst/>
          </a:prstGeom>
          <a:solidFill>
            <a:schemeClr val="accent1">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971800" y="4191000"/>
            <a:ext cx="838200" cy="457200"/>
          </a:xfrm>
          <a:prstGeom prst="rect">
            <a:avLst/>
          </a:prstGeom>
          <a:noFill/>
        </p:spPr>
        <p:txBody>
          <a:bodyPr wrap="square" rtlCol="0">
            <a:spAutoFit/>
          </a:bodyPr>
          <a:lstStyle/>
          <a:p>
            <a:r>
              <a:rPr lang="en-US" sz="2400" b="1" i="1" dirty="0">
                <a:latin typeface="+mj-lt"/>
              </a:rPr>
              <a:t>(</a:t>
            </a:r>
            <a:r>
              <a:rPr lang="en-US" sz="2400" b="1" i="1" dirty="0" err="1">
                <a:latin typeface="+mj-lt"/>
              </a:rPr>
              <a:t>x,p</a:t>
            </a:r>
            <a:r>
              <a:rPr lang="en-US" sz="2400" b="1" i="1" dirty="0">
                <a:latin typeface="+mj-lt"/>
              </a:rPr>
              <a:t>)</a:t>
            </a:r>
          </a:p>
        </p:txBody>
      </p:sp>
      <p:sp>
        <p:nvSpPr>
          <p:cNvPr id="16" name="TextBox 15"/>
          <p:cNvSpPr txBox="1"/>
          <p:nvPr/>
        </p:nvSpPr>
        <p:spPr>
          <a:xfrm>
            <a:off x="5715000" y="4191000"/>
            <a:ext cx="1752600" cy="461665"/>
          </a:xfrm>
          <a:prstGeom prst="rect">
            <a:avLst/>
          </a:prstGeom>
          <a:noFill/>
        </p:spPr>
        <p:txBody>
          <a:bodyPr wrap="square" rtlCol="0">
            <a:spAutoFit/>
          </a:bodyPr>
          <a:lstStyle/>
          <a:p>
            <a:r>
              <a:rPr lang="en-US" sz="2400" b="1" i="1" dirty="0">
                <a:latin typeface="+mj-lt"/>
              </a:rPr>
              <a:t>(</a:t>
            </a:r>
            <a:r>
              <a:rPr lang="en-US" sz="2400" b="1" i="1" dirty="0" err="1">
                <a:latin typeface="+mj-lt"/>
              </a:rPr>
              <a:t>x+</a:t>
            </a:r>
            <a:r>
              <a:rPr lang="en-US" sz="2400" b="1" i="1" dirty="0" err="1">
                <a:latin typeface="Symbol" pitchFamily="18" charset="2"/>
              </a:rPr>
              <a:t>D</a:t>
            </a:r>
            <a:r>
              <a:rPr lang="en-US" sz="2400" b="1" i="1" dirty="0" err="1">
                <a:latin typeface="+mj-lt"/>
              </a:rPr>
              <a:t>x,p</a:t>
            </a:r>
            <a:r>
              <a:rPr lang="en-US" sz="2400" b="1" i="1" dirty="0">
                <a:latin typeface="+mj-lt"/>
              </a:rPr>
              <a:t>)</a:t>
            </a:r>
          </a:p>
        </p:txBody>
      </p:sp>
      <p:sp>
        <p:nvSpPr>
          <p:cNvPr id="17" name="TextBox 16"/>
          <p:cNvSpPr txBox="1"/>
          <p:nvPr/>
        </p:nvSpPr>
        <p:spPr>
          <a:xfrm>
            <a:off x="5867400" y="1600200"/>
            <a:ext cx="2057400" cy="461665"/>
          </a:xfrm>
          <a:prstGeom prst="rect">
            <a:avLst/>
          </a:prstGeom>
          <a:noFill/>
        </p:spPr>
        <p:txBody>
          <a:bodyPr wrap="square" rtlCol="0">
            <a:spAutoFit/>
          </a:bodyPr>
          <a:lstStyle/>
          <a:p>
            <a:r>
              <a:rPr lang="en-US" sz="2400" b="1" i="1" dirty="0">
                <a:latin typeface="+mj-lt"/>
              </a:rPr>
              <a:t>(</a:t>
            </a:r>
            <a:r>
              <a:rPr lang="en-US" sz="2400" b="1" i="1" dirty="0" err="1">
                <a:latin typeface="+mj-lt"/>
              </a:rPr>
              <a:t>x+</a:t>
            </a:r>
            <a:r>
              <a:rPr lang="en-US" sz="2400" b="1" i="1" dirty="0" err="1">
                <a:latin typeface="Symbol" pitchFamily="18" charset="2"/>
              </a:rPr>
              <a:t>D</a:t>
            </a:r>
            <a:r>
              <a:rPr lang="en-US" sz="2400" b="1" i="1" dirty="0" err="1">
                <a:latin typeface="+mj-lt"/>
              </a:rPr>
              <a:t>x,p+</a:t>
            </a:r>
            <a:r>
              <a:rPr lang="en-US" sz="2400" b="1" i="1" dirty="0" err="1">
                <a:latin typeface="Symbol" pitchFamily="18" charset="2"/>
              </a:rPr>
              <a:t>D</a:t>
            </a:r>
            <a:r>
              <a:rPr lang="en-US" sz="2400" b="1" i="1" dirty="0" err="1">
                <a:latin typeface="+mj-lt"/>
              </a:rPr>
              <a:t>p</a:t>
            </a:r>
            <a:r>
              <a:rPr lang="en-US" sz="2400" b="1" i="1" dirty="0">
                <a:latin typeface="+mj-lt"/>
              </a:rPr>
              <a:t>)</a:t>
            </a:r>
          </a:p>
        </p:txBody>
      </p:sp>
      <p:sp>
        <p:nvSpPr>
          <p:cNvPr id="18" name="TextBox 17"/>
          <p:cNvSpPr txBox="1"/>
          <p:nvPr/>
        </p:nvSpPr>
        <p:spPr>
          <a:xfrm>
            <a:off x="2667000" y="1671935"/>
            <a:ext cx="2057400" cy="461665"/>
          </a:xfrm>
          <a:prstGeom prst="rect">
            <a:avLst/>
          </a:prstGeom>
          <a:noFill/>
        </p:spPr>
        <p:txBody>
          <a:bodyPr wrap="square" rtlCol="0">
            <a:spAutoFit/>
          </a:bodyPr>
          <a:lstStyle/>
          <a:p>
            <a:r>
              <a:rPr lang="en-US" sz="2400" b="1" i="1" dirty="0">
                <a:latin typeface="+mj-lt"/>
              </a:rPr>
              <a:t>(</a:t>
            </a:r>
            <a:r>
              <a:rPr lang="en-US" sz="2400" b="1" i="1" dirty="0" err="1">
                <a:latin typeface="+mj-lt"/>
              </a:rPr>
              <a:t>x,p+</a:t>
            </a:r>
            <a:r>
              <a:rPr lang="en-US" sz="2400" b="1" i="1" dirty="0" err="1">
                <a:latin typeface="Symbol" pitchFamily="18" charset="2"/>
              </a:rPr>
              <a:t>D</a:t>
            </a:r>
            <a:r>
              <a:rPr lang="en-US" sz="2400" b="1" i="1" dirty="0" err="1">
                <a:latin typeface="+mj-lt"/>
              </a:rPr>
              <a:t>p</a:t>
            </a:r>
            <a:r>
              <a:rPr lang="en-US" sz="2400" b="1" i="1" dirty="0">
                <a:latin typeface="+mj-lt"/>
              </a:rPr>
              <a:t>)</a:t>
            </a:r>
          </a:p>
        </p:txBody>
      </p:sp>
      <p:sp>
        <p:nvSpPr>
          <p:cNvPr id="19" name="Right Arrow 18"/>
          <p:cNvSpPr/>
          <p:nvPr/>
        </p:nvSpPr>
        <p:spPr>
          <a:xfrm>
            <a:off x="2133600" y="297180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6400800" y="304800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16200000">
            <a:off x="4248150" y="4438651"/>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16200000">
            <a:off x="4248150" y="139065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Object 22"/>
          <p:cNvGraphicFramePr>
            <a:graphicFrameLocks noChangeAspect="1"/>
          </p:cNvGraphicFramePr>
          <p:nvPr>
            <p:extLst>
              <p:ext uri="{D42A27DB-BD31-4B8C-83A1-F6EECF244321}">
                <p14:modId xmlns:p14="http://schemas.microsoft.com/office/powerpoint/2010/main" val="2500732664"/>
              </p:ext>
            </p:extLst>
          </p:nvPr>
        </p:nvGraphicFramePr>
        <p:xfrm>
          <a:off x="2286000" y="2630487"/>
          <a:ext cx="246063" cy="341313"/>
        </p:xfrm>
        <a:graphic>
          <a:graphicData uri="http://schemas.openxmlformats.org/presentationml/2006/ole">
            <mc:AlternateContent xmlns:mc="http://schemas.openxmlformats.org/markup-compatibility/2006">
              <mc:Choice xmlns:v="urn:schemas-microsoft-com:vml" Requires="v">
                <p:oleObj spid="_x0000_s137383" name="数式" r:id="rId4" imgW="126720" imgH="177480" progId="Equation.3">
                  <p:embed/>
                </p:oleObj>
              </mc:Choice>
              <mc:Fallback>
                <p:oleObj name="数式" r:id="rId4" imgW="126720" imgH="177480" progId="Equation.3">
                  <p:embed/>
                  <p:pic>
                    <p:nvPicPr>
                      <p:cNvPr id="0" name=""/>
                      <p:cNvPicPr>
                        <a:picLocks noChangeAspect="1" noChangeArrowheads="1"/>
                      </p:cNvPicPr>
                      <p:nvPr/>
                    </p:nvPicPr>
                    <p:blipFill>
                      <a:blip r:embed="rId5"/>
                      <a:srcRect/>
                      <a:stretch>
                        <a:fillRect/>
                      </a:stretch>
                    </p:blipFill>
                    <p:spPr bwMode="auto">
                      <a:xfrm>
                        <a:off x="2286000" y="2630487"/>
                        <a:ext cx="24606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389371501"/>
              </p:ext>
            </p:extLst>
          </p:nvPr>
        </p:nvGraphicFramePr>
        <p:xfrm>
          <a:off x="4225925" y="4435475"/>
          <a:ext cx="295275" cy="390525"/>
        </p:xfrm>
        <a:graphic>
          <a:graphicData uri="http://schemas.openxmlformats.org/presentationml/2006/ole">
            <mc:AlternateContent xmlns:mc="http://schemas.openxmlformats.org/markup-compatibility/2006">
              <mc:Choice xmlns:v="urn:schemas-microsoft-com:vml" Requires="v">
                <p:oleObj spid="_x0000_s137384" name="数式" r:id="rId6" imgW="152280" imgH="203040" progId="Equation.3">
                  <p:embed/>
                </p:oleObj>
              </mc:Choice>
              <mc:Fallback>
                <p:oleObj name="数式" r:id="rId6" imgW="152280" imgH="203040" progId="Equation.3">
                  <p:embed/>
                  <p:pic>
                    <p:nvPicPr>
                      <p:cNvPr id="0" name=""/>
                      <p:cNvPicPr>
                        <a:picLocks noChangeAspect="1" noChangeArrowheads="1"/>
                      </p:cNvPicPr>
                      <p:nvPr/>
                    </p:nvPicPr>
                    <p:blipFill>
                      <a:blip r:embed="rId7"/>
                      <a:srcRect/>
                      <a:stretch>
                        <a:fillRect/>
                      </a:stretch>
                    </p:blipFill>
                    <p:spPr bwMode="auto">
                      <a:xfrm>
                        <a:off x="4225925" y="4435475"/>
                        <a:ext cx="2952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3745415439"/>
              </p:ext>
            </p:extLst>
          </p:nvPr>
        </p:nvGraphicFramePr>
        <p:xfrm>
          <a:off x="4279900" y="2560638"/>
          <a:ext cx="492125" cy="757237"/>
        </p:xfrm>
        <a:graphic>
          <a:graphicData uri="http://schemas.openxmlformats.org/presentationml/2006/ole">
            <mc:AlternateContent xmlns:mc="http://schemas.openxmlformats.org/markup-compatibility/2006">
              <mc:Choice xmlns:v="urn:schemas-microsoft-com:vml" Requires="v">
                <p:oleObj spid="_x0000_s137385" name="数式" r:id="rId8" imgW="253800" imgH="393480" progId="Equation.3">
                  <p:embed/>
                </p:oleObj>
              </mc:Choice>
              <mc:Fallback>
                <p:oleObj name="数式" r:id="rId8" imgW="253800" imgH="393480" progId="Equation.3">
                  <p:embed/>
                  <p:pic>
                    <p:nvPicPr>
                      <p:cNvPr id="0" name=""/>
                      <p:cNvPicPr>
                        <a:picLocks noChangeAspect="1" noChangeArrowheads="1"/>
                      </p:cNvPicPr>
                      <p:nvPr/>
                    </p:nvPicPr>
                    <p:blipFill>
                      <a:blip r:embed="rId9"/>
                      <a:srcRect/>
                      <a:stretch>
                        <a:fillRect/>
                      </a:stretch>
                    </p:blipFill>
                    <p:spPr bwMode="auto">
                      <a:xfrm>
                        <a:off x="4279900" y="2560638"/>
                        <a:ext cx="4921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19768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9/20/2021</a:t>
            </a:r>
            <a:endParaRPr lang="en-US" dirty="0"/>
          </a:p>
        </p:txBody>
      </p:sp>
      <p:sp>
        <p:nvSpPr>
          <p:cNvPr id="3" name="Footer Placeholder 2"/>
          <p:cNvSpPr>
            <a:spLocks noGrp="1"/>
          </p:cNvSpPr>
          <p:nvPr>
            <p:ph type="ftr" sz="quarter" idx="11"/>
          </p:nvPr>
        </p:nvSpPr>
        <p:spPr/>
        <p:txBody>
          <a:bodyPr/>
          <a:lstStyle/>
          <a:p>
            <a:r>
              <a:rPr lang="en-US"/>
              <a:t>PHY 711  Fall 2021 --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sp>
        <p:nvSpPr>
          <p:cNvPr id="5" name="TextBox 4"/>
          <p:cNvSpPr txBox="1"/>
          <p:nvPr/>
        </p:nvSpPr>
        <p:spPr>
          <a:xfrm>
            <a:off x="185057" y="209006"/>
            <a:ext cx="8229600" cy="461665"/>
          </a:xfrm>
          <a:prstGeom prst="rect">
            <a:avLst/>
          </a:prstGeom>
          <a:noFill/>
        </p:spPr>
        <p:txBody>
          <a:bodyPr wrap="square" rtlCol="0">
            <a:spAutoFit/>
          </a:bodyPr>
          <a:lstStyle/>
          <a:p>
            <a:r>
              <a:rPr lang="en-US" sz="2400" dirty="0" err="1">
                <a:latin typeface="+mj-lt"/>
              </a:rPr>
              <a:t>Liouville’s</a:t>
            </a:r>
            <a:r>
              <a:rPr lang="en-US" sz="2400" dirty="0">
                <a:latin typeface="+mj-lt"/>
              </a:rPr>
              <a:t> theorem -- continued</a:t>
            </a:r>
          </a:p>
        </p:txBody>
      </p:sp>
      <p:grpSp>
        <p:nvGrpSpPr>
          <p:cNvPr id="6" name="Group 5"/>
          <p:cNvGrpSpPr/>
          <p:nvPr/>
        </p:nvGrpSpPr>
        <p:grpSpPr>
          <a:xfrm>
            <a:off x="2177143" y="304800"/>
            <a:ext cx="6585857" cy="4419600"/>
            <a:chOff x="1143000" y="762000"/>
            <a:chExt cx="6585857" cy="4419600"/>
          </a:xfrm>
        </p:grpSpPr>
        <p:cxnSp>
          <p:nvCxnSpPr>
            <p:cNvPr id="7" name="Straight Arrow Connector 6"/>
            <p:cNvCxnSpPr/>
            <p:nvPr/>
          </p:nvCxnSpPr>
          <p:spPr>
            <a:xfrm flipV="1">
              <a:off x="1632857" y="1143000"/>
              <a:ext cx="0" cy="3581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632857" y="4724400"/>
              <a:ext cx="4191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004457" y="4724400"/>
              <a:ext cx="1295400" cy="457200"/>
            </a:xfrm>
            <a:prstGeom prst="rect">
              <a:avLst/>
            </a:prstGeom>
            <a:noFill/>
          </p:spPr>
          <p:txBody>
            <a:bodyPr wrap="square" rtlCol="0">
              <a:spAutoFit/>
            </a:bodyPr>
            <a:lstStyle/>
            <a:p>
              <a:r>
                <a:rPr lang="en-US" sz="2400" b="1" i="1" dirty="0">
                  <a:latin typeface="+mj-lt"/>
                </a:rPr>
                <a:t>x</a:t>
              </a:r>
            </a:p>
          </p:txBody>
        </p:sp>
        <p:sp>
          <p:nvSpPr>
            <p:cNvPr id="12" name="TextBox 11"/>
            <p:cNvSpPr txBox="1"/>
            <p:nvPr/>
          </p:nvSpPr>
          <p:spPr>
            <a:xfrm>
              <a:off x="1143000" y="2133600"/>
              <a:ext cx="1295400" cy="457200"/>
            </a:xfrm>
            <a:prstGeom prst="rect">
              <a:avLst/>
            </a:prstGeom>
            <a:noFill/>
          </p:spPr>
          <p:txBody>
            <a:bodyPr wrap="square" rtlCol="0">
              <a:spAutoFit/>
            </a:bodyPr>
            <a:lstStyle/>
            <a:p>
              <a:r>
                <a:rPr lang="en-US" sz="2400" b="1" i="1" dirty="0">
                  <a:latin typeface="+mj-lt"/>
                </a:rPr>
                <a:t>p</a:t>
              </a:r>
            </a:p>
          </p:txBody>
        </p:sp>
        <p:sp>
          <p:nvSpPr>
            <p:cNvPr id="13" name="Rectangle 12"/>
            <p:cNvSpPr/>
            <p:nvPr/>
          </p:nvSpPr>
          <p:spPr>
            <a:xfrm>
              <a:off x="3004457" y="1752600"/>
              <a:ext cx="2895600" cy="1981200"/>
            </a:xfrm>
            <a:prstGeom prst="rect">
              <a:avLst/>
            </a:prstGeom>
            <a:solidFill>
              <a:schemeClr val="accent1">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775857" y="3810000"/>
              <a:ext cx="838200" cy="457200"/>
            </a:xfrm>
            <a:prstGeom prst="rect">
              <a:avLst/>
            </a:prstGeom>
            <a:noFill/>
          </p:spPr>
          <p:txBody>
            <a:bodyPr wrap="square" rtlCol="0">
              <a:spAutoFit/>
            </a:bodyPr>
            <a:lstStyle/>
            <a:p>
              <a:r>
                <a:rPr lang="en-US" sz="2400" b="1" i="1" dirty="0">
                  <a:latin typeface="+mj-lt"/>
                </a:rPr>
                <a:t>(</a:t>
              </a:r>
              <a:r>
                <a:rPr lang="en-US" sz="2400" b="1" i="1" dirty="0" err="1">
                  <a:latin typeface="+mj-lt"/>
                </a:rPr>
                <a:t>x,p</a:t>
              </a:r>
              <a:r>
                <a:rPr lang="en-US" sz="2400" b="1" i="1" dirty="0">
                  <a:latin typeface="+mj-lt"/>
                </a:rPr>
                <a:t>)</a:t>
              </a:r>
            </a:p>
          </p:txBody>
        </p:sp>
        <p:sp>
          <p:nvSpPr>
            <p:cNvPr id="16" name="TextBox 15"/>
            <p:cNvSpPr txBox="1"/>
            <p:nvPr/>
          </p:nvSpPr>
          <p:spPr>
            <a:xfrm>
              <a:off x="5519057" y="3810000"/>
              <a:ext cx="1752600" cy="461665"/>
            </a:xfrm>
            <a:prstGeom prst="rect">
              <a:avLst/>
            </a:prstGeom>
            <a:noFill/>
          </p:spPr>
          <p:txBody>
            <a:bodyPr wrap="square" rtlCol="0">
              <a:spAutoFit/>
            </a:bodyPr>
            <a:lstStyle/>
            <a:p>
              <a:r>
                <a:rPr lang="en-US" sz="2400" b="1" i="1" dirty="0">
                  <a:latin typeface="+mj-lt"/>
                </a:rPr>
                <a:t>(</a:t>
              </a:r>
              <a:r>
                <a:rPr lang="en-US" sz="2400" b="1" i="1" dirty="0" err="1">
                  <a:latin typeface="+mj-lt"/>
                </a:rPr>
                <a:t>x+</a:t>
              </a:r>
              <a:r>
                <a:rPr lang="en-US" sz="2400" b="1" i="1" dirty="0" err="1">
                  <a:latin typeface="Symbol" pitchFamily="18" charset="2"/>
                </a:rPr>
                <a:t>D</a:t>
              </a:r>
              <a:r>
                <a:rPr lang="en-US" sz="2400" b="1" i="1" dirty="0" err="1">
                  <a:latin typeface="+mj-lt"/>
                </a:rPr>
                <a:t>x,p</a:t>
              </a:r>
              <a:r>
                <a:rPr lang="en-US" sz="2400" b="1" i="1" dirty="0">
                  <a:latin typeface="+mj-lt"/>
                </a:rPr>
                <a:t>)</a:t>
              </a:r>
            </a:p>
          </p:txBody>
        </p:sp>
        <p:sp>
          <p:nvSpPr>
            <p:cNvPr id="17" name="TextBox 16"/>
            <p:cNvSpPr txBox="1"/>
            <p:nvPr/>
          </p:nvSpPr>
          <p:spPr>
            <a:xfrm>
              <a:off x="5671457" y="1219200"/>
              <a:ext cx="2057400" cy="461665"/>
            </a:xfrm>
            <a:prstGeom prst="rect">
              <a:avLst/>
            </a:prstGeom>
            <a:noFill/>
          </p:spPr>
          <p:txBody>
            <a:bodyPr wrap="square" rtlCol="0">
              <a:spAutoFit/>
            </a:bodyPr>
            <a:lstStyle/>
            <a:p>
              <a:r>
                <a:rPr lang="en-US" sz="2400" b="1" i="1" dirty="0">
                  <a:latin typeface="+mj-lt"/>
                </a:rPr>
                <a:t>(</a:t>
              </a:r>
              <a:r>
                <a:rPr lang="en-US" sz="2400" b="1" i="1" dirty="0" err="1">
                  <a:latin typeface="+mj-lt"/>
                </a:rPr>
                <a:t>x+</a:t>
              </a:r>
              <a:r>
                <a:rPr lang="en-US" sz="2400" b="1" i="1" dirty="0" err="1">
                  <a:latin typeface="Symbol" pitchFamily="18" charset="2"/>
                </a:rPr>
                <a:t>D</a:t>
              </a:r>
              <a:r>
                <a:rPr lang="en-US" sz="2400" b="1" i="1" dirty="0" err="1">
                  <a:latin typeface="+mj-lt"/>
                </a:rPr>
                <a:t>x,p+</a:t>
              </a:r>
              <a:r>
                <a:rPr lang="en-US" sz="2400" b="1" i="1" dirty="0" err="1">
                  <a:latin typeface="Symbol" pitchFamily="18" charset="2"/>
                </a:rPr>
                <a:t>D</a:t>
              </a:r>
              <a:r>
                <a:rPr lang="en-US" sz="2400" b="1" i="1" dirty="0" err="1">
                  <a:latin typeface="+mj-lt"/>
                </a:rPr>
                <a:t>p</a:t>
              </a:r>
              <a:r>
                <a:rPr lang="en-US" sz="2400" b="1" i="1" dirty="0">
                  <a:latin typeface="+mj-lt"/>
                </a:rPr>
                <a:t>)</a:t>
              </a:r>
            </a:p>
          </p:txBody>
        </p:sp>
        <p:sp>
          <p:nvSpPr>
            <p:cNvPr id="18" name="TextBox 17"/>
            <p:cNvSpPr txBox="1"/>
            <p:nvPr/>
          </p:nvSpPr>
          <p:spPr>
            <a:xfrm>
              <a:off x="2471057" y="1290935"/>
              <a:ext cx="2057400" cy="461665"/>
            </a:xfrm>
            <a:prstGeom prst="rect">
              <a:avLst/>
            </a:prstGeom>
            <a:noFill/>
          </p:spPr>
          <p:txBody>
            <a:bodyPr wrap="square" rtlCol="0">
              <a:spAutoFit/>
            </a:bodyPr>
            <a:lstStyle/>
            <a:p>
              <a:r>
                <a:rPr lang="en-US" sz="2400" b="1" i="1" dirty="0">
                  <a:latin typeface="+mj-lt"/>
                </a:rPr>
                <a:t>(</a:t>
              </a:r>
              <a:r>
                <a:rPr lang="en-US" sz="2400" b="1" i="1" dirty="0" err="1">
                  <a:latin typeface="+mj-lt"/>
                </a:rPr>
                <a:t>x,p+</a:t>
              </a:r>
              <a:r>
                <a:rPr lang="en-US" sz="2400" b="1" i="1" dirty="0" err="1">
                  <a:latin typeface="Symbol" pitchFamily="18" charset="2"/>
                </a:rPr>
                <a:t>D</a:t>
              </a:r>
              <a:r>
                <a:rPr lang="en-US" sz="2400" b="1" i="1" dirty="0" err="1">
                  <a:latin typeface="+mj-lt"/>
                </a:rPr>
                <a:t>p</a:t>
              </a:r>
              <a:r>
                <a:rPr lang="en-US" sz="2400" b="1" i="1" dirty="0">
                  <a:latin typeface="+mj-lt"/>
                </a:rPr>
                <a:t>)</a:t>
              </a:r>
            </a:p>
          </p:txBody>
        </p:sp>
        <p:sp>
          <p:nvSpPr>
            <p:cNvPr id="19" name="Right Arrow 18"/>
            <p:cNvSpPr/>
            <p:nvPr/>
          </p:nvSpPr>
          <p:spPr>
            <a:xfrm>
              <a:off x="1937657" y="259080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6204857" y="266700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16200000">
              <a:off x="4052207" y="4057651"/>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16200000">
              <a:off x="4052207" y="100965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Object 22"/>
            <p:cNvGraphicFramePr>
              <a:graphicFrameLocks noChangeAspect="1"/>
            </p:cNvGraphicFramePr>
            <p:nvPr>
              <p:extLst>
                <p:ext uri="{D42A27DB-BD31-4B8C-83A1-F6EECF244321}">
                  <p14:modId xmlns:p14="http://schemas.microsoft.com/office/powerpoint/2010/main" val="784927653"/>
                </p:ext>
              </p:extLst>
            </p:nvPr>
          </p:nvGraphicFramePr>
          <p:xfrm>
            <a:off x="2090057" y="2249487"/>
            <a:ext cx="246063" cy="341313"/>
          </p:xfrm>
          <a:graphic>
            <a:graphicData uri="http://schemas.openxmlformats.org/presentationml/2006/ole">
              <mc:AlternateContent xmlns:mc="http://schemas.openxmlformats.org/markup-compatibility/2006">
                <mc:Choice xmlns:v="urn:schemas-microsoft-com:vml" Requires="v">
                  <p:oleObj spid="_x0000_s138462" name="数式" r:id="rId4" imgW="126720" imgH="177480" progId="Equation.3">
                    <p:embed/>
                  </p:oleObj>
                </mc:Choice>
                <mc:Fallback>
                  <p:oleObj name="数式" r:id="rId4" imgW="126720" imgH="177480" progId="Equation.3">
                    <p:embed/>
                    <p:pic>
                      <p:nvPicPr>
                        <p:cNvPr id="0" name=""/>
                        <p:cNvPicPr>
                          <a:picLocks noChangeAspect="1" noChangeArrowheads="1"/>
                        </p:cNvPicPr>
                        <p:nvPr/>
                      </p:nvPicPr>
                      <p:blipFill>
                        <a:blip r:embed="rId5"/>
                        <a:srcRect/>
                        <a:stretch>
                          <a:fillRect/>
                        </a:stretch>
                      </p:blipFill>
                      <p:spPr bwMode="auto">
                        <a:xfrm>
                          <a:off x="2090057" y="2249487"/>
                          <a:ext cx="24606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3810724799"/>
                </p:ext>
              </p:extLst>
            </p:nvPr>
          </p:nvGraphicFramePr>
          <p:xfrm>
            <a:off x="4029982" y="4054475"/>
            <a:ext cx="295275" cy="390525"/>
          </p:xfrm>
          <a:graphic>
            <a:graphicData uri="http://schemas.openxmlformats.org/presentationml/2006/ole">
              <mc:AlternateContent xmlns:mc="http://schemas.openxmlformats.org/markup-compatibility/2006">
                <mc:Choice xmlns:v="urn:schemas-microsoft-com:vml" Requires="v">
                  <p:oleObj spid="_x0000_s138463" name="数式" r:id="rId6" imgW="152280" imgH="203040" progId="Equation.3">
                    <p:embed/>
                  </p:oleObj>
                </mc:Choice>
                <mc:Fallback>
                  <p:oleObj name="数式" r:id="rId6" imgW="152280" imgH="203040" progId="Equation.3">
                    <p:embed/>
                    <p:pic>
                      <p:nvPicPr>
                        <p:cNvPr id="0" name=""/>
                        <p:cNvPicPr>
                          <a:picLocks noChangeAspect="1" noChangeArrowheads="1"/>
                        </p:cNvPicPr>
                        <p:nvPr/>
                      </p:nvPicPr>
                      <p:blipFill>
                        <a:blip r:embed="rId7"/>
                        <a:srcRect/>
                        <a:stretch>
                          <a:fillRect/>
                        </a:stretch>
                      </p:blipFill>
                      <p:spPr bwMode="auto">
                        <a:xfrm>
                          <a:off x="4029982" y="4054475"/>
                          <a:ext cx="2952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4266596903"/>
                </p:ext>
              </p:extLst>
            </p:nvPr>
          </p:nvGraphicFramePr>
          <p:xfrm>
            <a:off x="4083957" y="2179638"/>
            <a:ext cx="492125" cy="757237"/>
          </p:xfrm>
          <a:graphic>
            <a:graphicData uri="http://schemas.openxmlformats.org/presentationml/2006/ole">
              <mc:AlternateContent xmlns:mc="http://schemas.openxmlformats.org/markup-compatibility/2006">
                <mc:Choice xmlns:v="urn:schemas-microsoft-com:vml" Requires="v">
                  <p:oleObj spid="_x0000_s138464" name="数式" r:id="rId8" imgW="253800" imgH="393480" progId="Equation.3">
                    <p:embed/>
                  </p:oleObj>
                </mc:Choice>
                <mc:Fallback>
                  <p:oleObj name="数式" r:id="rId8" imgW="253800" imgH="393480" progId="Equation.3">
                    <p:embed/>
                    <p:pic>
                      <p:nvPicPr>
                        <p:cNvPr id="0" name=""/>
                        <p:cNvPicPr>
                          <a:picLocks noChangeAspect="1" noChangeArrowheads="1"/>
                        </p:cNvPicPr>
                        <p:nvPr/>
                      </p:nvPicPr>
                      <p:blipFill>
                        <a:blip r:embed="rId9"/>
                        <a:srcRect/>
                        <a:stretch>
                          <a:fillRect/>
                        </a:stretch>
                      </p:blipFill>
                      <p:spPr bwMode="auto">
                        <a:xfrm>
                          <a:off x="4083957" y="2179638"/>
                          <a:ext cx="4921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26" name="Object 25"/>
          <p:cNvGraphicFramePr>
            <a:graphicFrameLocks noChangeAspect="1"/>
          </p:cNvGraphicFramePr>
          <p:nvPr>
            <p:extLst>
              <p:ext uri="{D42A27DB-BD31-4B8C-83A1-F6EECF244321}">
                <p14:modId xmlns:p14="http://schemas.microsoft.com/office/powerpoint/2010/main" val="1154175587"/>
              </p:ext>
            </p:extLst>
          </p:nvPr>
        </p:nvGraphicFramePr>
        <p:xfrm>
          <a:off x="957357" y="4419600"/>
          <a:ext cx="7457300" cy="2139950"/>
        </p:xfrm>
        <a:graphic>
          <a:graphicData uri="http://schemas.openxmlformats.org/presentationml/2006/ole">
            <mc:AlternateContent xmlns:mc="http://schemas.openxmlformats.org/markup-compatibility/2006">
              <mc:Choice xmlns:v="urn:schemas-microsoft-com:vml" Requires="v">
                <p:oleObj spid="_x0000_s138465" name="Equation" r:id="rId10" imgW="5448240" imgH="1574640" progId="Equation.DSMT4">
                  <p:embed/>
                </p:oleObj>
              </mc:Choice>
              <mc:Fallback>
                <p:oleObj name="Equation" r:id="rId10" imgW="5448240" imgH="1574640" progId="Equation.DSMT4">
                  <p:embed/>
                  <p:pic>
                    <p:nvPicPr>
                      <p:cNvPr id="0" name=""/>
                      <p:cNvPicPr>
                        <a:picLocks noChangeAspect="1" noChangeArrowheads="1"/>
                      </p:cNvPicPr>
                      <p:nvPr/>
                    </p:nvPicPr>
                    <p:blipFill>
                      <a:blip r:embed="rId11"/>
                      <a:srcRect/>
                      <a:stretch>
                        <a:fillRect/>
                      </a:stretch>
                    </p:blipFill>
                    <p:spPr bwMode="auto">
                      <a:xfrm>
                        <a:off x="957357" y="4419600"/>
                        <a:ext cx="7457300" cy="21399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967309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9/20/2021</a:t>
            </a:r>
            <a:endParaRPr lang="en-US" dirty="0"/>
          </a:p>
        </p:txBody>
      </p:sp>
      <p:sp>
        <p:nvSpPr>
          <p:cNvPr id="3" name="Footer Placeholder 2"/>
          <p:cNvSpPr>
            <a:spLocks noGrp="1"/>
          </p:cNvSpPr>
          <p:nvPr>
            <p:ph type="ftr" sz="quarter" idx="11"/>
          </p:nvPr>
        </p:nvSpPr>
        <p:spPr/>
        <p:txBody>
          <a:bodyPr/>
          <a:lstStyle/>
          <a:p>
            <a:r>
              <a:rPr lang="en-US"/>
              <a:t>PHY 711  Fall 2021 --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sp>
        <p:nvSpPr>
          <p:cNvPr id="5" name="TextBox 4"/>
          <p:cNvSpPr txBox="1"/>
          <p:nvPr/>
        </p:nvSpPr>
        <p:spPr>
          <a:xfrm>
            <a:off x="185057" y="209006"/>
            <a:ext cx="8229600" cy="461665"/>
          </a:xfrm>
          <a:prstGeom prst="rect">
            <a:avLst/>
          </a:prstGeom>
          <a:noFill/>
        </p:spPr>
        <p:txBody>
          <a:bodyPr wrap="square" rtlCol="0">
            <a:spAutoFit/>
          </a:bodyPr>
          <a:lstStyle/>
          <a:p>
            <a:r>
              <a:rPr lang="en-US" sz="2400" dirty="0" err="1">
                <a:latin typeface="+mj-lt"/>
              </a:rPr>
              <a:t>Liouville’s</a:t>
            </a:r>
            <a:r>
              <a:rPr lang="en-US" sz="2400" dirty="0">
                <a:latin typeface="+mj-lt"/>
              </a:rPr>
              <a:t> theorem -- continued</a:t>
            </a:r>
          </a:p>
        </p:txBody>
      </p:sp>
      <p:grpSp>
        <p:nvGrpSpPr>
          <p:cNvPr id="6" name="Group 5"/>
          <p:cNvGrpSpPr/>
          <p:nvPr/>
        </p:nvGrpSpPr>
        <p:grpSpPr>
          <a:xfrm>
            <a:off x="2177143" y="304800"/>
            <a:ext cx="6585857" cy="4419600"/>
            <a:chOff x="1143000" y="762000"/>
            <a:chExt cx="6585857" cy="4419600"/>
          </a:xfrm>
        </p:grpSpPr>
        <p:cxnSp>
          <p:nvCxnSpPr>
            <p:cNvPr id="7" name="Straight Arrow Connector 6"/>
            <p:cNvCxnSpPr/>
            <p:nvPr/>
          </p:nvCxnSpPr>
          <p:spPr>
            <a:xfrm flipV="1">
              <a:off x="1632857" y="1143000"/>
              <a:ext cx="0" cy="3581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632857" y="4724400"/>
              <a:ext cx="4191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004457" y="4724400"/>
              <a:ext cx="1295400" cy="457200"/>
            </a:xfrm>
            <a:prstGeom prst="rect">
              <a:avLst/>
            </a:prstGeom>
            <a:noFill/>
          </p:spPr>
          <p:txBody>
            <a:bodyPr wrap="square" rtlCol="0">
              <a:spAutoFit/>
            </a:bodyPr>
            <a:lstStyle/>
            <a:p>
              <a:r>
                <a:rPr lang="en-US" sz="2400" b="1" i="1" dirty="0">
                  <a:latin typeface="+mj-lt"/>
                </a:rPr>
                <a:t>x</a:t>
              </a:r>
            </a:p>
          </p:txBody>
        </p:sp>
        <p:sp>
          <p:nvSpPr>
            <p:cNvPr id="12" name="TextBox 11"/>
            <p:cNvSpPr txBox="1"/>
            <p:nvPr/>
          </p:nvSpPr>
          <p:spPr>
            <a:xfrm>
              <a:off x="1143000" y="2133600"/>
              <a:ext cx="1295400" cy="457200"/>
            </a:xfrm>
            <a:prstGeom prst="rect">
              <a:avLst/>
            </a:prstGeom>
            <a:noFill/>
          </p:spPr>
          <p:txBody>
            <a:bodyPr wrap="square" rtlCol="0">
              <a:spAutoFit/>
            </a:bodyPr>
            <a:lstStyle/>
            <a:p>
              <a:r>
                <a:rPr lang="en-US" sz="2400" b="1" i="1" dirty="0">
                  <a:latin typeface="+mj-lt"/>
                </a:rPr>
                <a:t>p</a:t>
              </a:r>
            </a:p>
          </p:txBody>
        </p:sp>
        <p:sp>
          <p:nvSpPr>
            <p:cNvPr id="13" name="Rectangle 12"/>
            <p:cNvSpPr/>
            <p:nvPr/>
          </p:nvSpPr>
          <p:spPr>
            <a:xfrm>
              <a:off x="3004457" y="1752600"/>
              <a:ext cx="2895600" cy="1981200"/>
            </a:xfrm>
            <a:prstGeom prst="rect">
              <a:avLst/>
            </a:prstGeom>
            <a:solidFill>
              <a:schemeClr val="accent1">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775857" y="3810000"/>
              <a:ext cx="838200" cy="457200"/>
            </a:xfrm>
            <a:prstGeom prst="rect">
              <a:avLst/>
            </a:prstGeom>
            <a:noFill/>
          </p:spPr>
          <p:txBody>
            <a:bodyPr wrap="square" rtlCol="0">
              <a:spAutoFit/>
            </a:bodyPr>
            <a:lstStyle/>
            <a:p>
              <a:r>
                <a:rPr lang="en-US" sz="2400" b="1" i="1" dirty="0">
                  <a:latin typeface="+mj-lt"/>
                </a:rPr>
                <a:t>(</a:t>
              </a:r>
              <a:r>
                <a:rPr lang="en-US" sz="2400" b="1" i="1" dirty="0" err="1">
                  <a:latin typeface="+mj-lt"/>
                </a:rPr>
                <a:t>x,p</a:t>
              </a:r>
              <a:r>
                <a:rPr lang="en-US" sz="2400" b="1" i="1" dirty="0">
                  <a:latin typeface="+mj-lt"/>
                </a:rPr>
                <a:t>)</a:t>
              </a:r>
            </a:p>
          </p:txBody>
        </p:sp>
        <p:sp>
          <p:nvSpPr>
            <p:cNvPr id="16" name="TextBox 15"/>
            <p:cNvSpPr txBox="1"/>
            <p:nvPr/>
          </p:nvSpPr>
          <p:spPr>
            <a:xfrm>
              <a:off x="5519057" y="3810000"/>
              <a:ext cx="1752600" cy="461665"/>
            </a:xfrm>
            <a:prstGeom prst="rect">
              <a:avLst/>
            </a:prstGeom>
            <a:noFill/>
          </p:spPr>
          <p:txBody>
            <a:bodyPr wrap="square" rtlCol="0">
              <a:spAutoFit/>
            </a:bodyPr>
            <a:lstStyle/>
            <a:p>
              <a:r>
                <a:rPr lang="en-US" sz="2400" b="1" i="1" dirty="0">
                  <a:latin typeface="+mj-lt"/>
                </a:rPr>
                <a:t>(</a:t>
              </a:r>
              <a:r>
                <a:rPr lang="en-US" sz="2400" b="1" i="1" dirty="0" err="1">
                  <a:latin typeface="+mj-lt"/>
                </a:rPr>
                <a:t>x+</a:t>
              </a:r>
              <a:r>
                <a:rPr lang="en-US" sz="2400" b="1" i="1" dirty="0" err="1">
                  <a:latin typeface="Symbol" pitchFamily="18" charset="2"/>
                </a:rPr>
                <a:t>D</a:t>
              </a:r>
              <a:r>
                <a:rPr lang="en-US" sz="2400" b="1" i="1" dirty="0" err="1">
                  <a:latin typeface="+mj-lt"/>
                </a:rPr>
                <a:t>x,p</a:t>
              </a:r>
              <a:r>
                <a:rPr lang="en-US" sz="2400" b="1" i="1" dirty="0">
                  <a:latin typeface="+mj-lt"/>
                </a:rPr>
                <a:t>)</a:t>
              </a:r>
            </a:p>
          </p:txBody>
        </p:sp>
        <p:sp>
          <p:nvSpPr>
            <p:cNvPr id="17" name="TextBox 16"/>
            <p:cNvSpPr txBox="1"/>
            <p:nvPr/>
          </p:nvSpPr>
          <p:spPr>
            <a:xfrm>
              <a:off x="5671457" y="1219200"/>
              <a:ext cx="2057400" cy="461665"/>
            </a:xfrm>
            <a:prstGeom prst="rect">
              <a:avLst/>
            </a:prstGeom>
            <a:noFill/>
          </p:spPr>
          <p:txBody>
            <a:bodyPr wrap="square" rtlCol="0">
              <a:spAutoFit/>
            </a:bodyPr>
            <a:lstStyle/>
            <a:p>
              <a:r>
                <a:rPr lang="en-US" sz="2400" b="1" i="1" dirty="0">
                  <a:latin typeface="+mj-lt"/>
                </a:rPr>
                <a:t>(</a:t>
              </a:r>
              <a:r>
                <a:rPr lang="en-US" sz="2400" b="1" i="1" dirty="0" err="1">
                  <a:latin typeface="+mj-lt"/>
                </a:rPr>
                <a:t>x+</a:t>
              </a:r>
              <a:r>
                <a:rPr lang="en-US" sz="2400" b="1" i="1" dirty="0" err="1">
                  <a:latin typeface="Symbol" pitchFamily="18" charset="2"/>
                </a:rPr>
                <a:t>D</a:t>
              </a:r>
              <a:r>
                <a:rPr lang="en-US" sz="2400" b="1" i="1" dirty="0" err="1">
                  <a:latin typeface="+mj-lt"/>
                </a:rPr>
                <a:t>x,p+</a:t>
              </a:r>
              <a:r>
                <a:rPr lang="en-US" sz="2400" b="1" i="1" dirty="0" err="1">
                  <a:latin typeface="Symbol" pitchFamily="18" charset="2"/>
                </a:rPr>
                <a:t>D</a:t>
              </a:r>
              <a:r>
                <a:rPr lang="en-US" sz="2400" b="1" i="1" dirty="0" err="1">
                  <a:latin typeface="+mj-lt"/>
                </a:rPr>
                <a:t>p</a:t>
              </a:r>
              <a:r>
                <a:rPr lang="en-US" sz="2400" b="1" i="1" dirty="0">
                  <a:latin typeface="+mj-lt"/>
                </a:rPr>
                <a:t>)</a:t>
              </a:r>
            </a:p>
          </p:txBody>
        </p:sp>
        <p:sp>
          <p:nvSpPr>
            <p:cNvPr id="18" name="TextBox 17"/>
            <p:cNvSpPr txBox="1"/>
            <p:nvPr/>
          </p:nvSpPr>
          <p:spPr>
            <a:xfrm>
              <a:off x="2471057" y="1290935"/>
              <a:ext cx="2057400" cy="461665"/>
            </a:xfrm>
            <a:prstGeom prst="rect">
              <a:avLst/>
            </a:prstGeom>
            <a:noFill/>
          </p:spPr>
          <p:txBody>
            <a:bodyPr wrap="square" rtlCol="0">
              <a:spAutoFit/>
            </a:bodyPr>
            <a:lstStyle/>
            <a:p>
              <a:r>
                <a:rPr lang="en-US" sz="2400" b="1" i="1" dirty="0">
                  <a:latin typeface="+mj-lt"/>
                </a:rPr>
                <a:t>(</a:t>
              </a:r>
              <a:r>
                <a:rPr lang="en-US" sz="2400" b="1" i="1" dirty="0" err="1">
                  <a:latin typeface="+mj-lt"/>
                </a:rPr>
                <a:t>x,p+</a:t>
              </a:r>
              <a:r>
                <a:rPr lang="en-US" sz="2400" b="1" i="1" dirty="0" err="1">
                  <a:latin typeface="Symbol" pitchFamily="18" charset="2"/>
                </a:rPr>
                <a:t>D</a:t>
              </a:r>
              <a:r>
                <a:rPr lang="en-US" sz="2400" b="1" i="1" dirty="0" err="1">
                  <a:latin typeface="+mj-lt"/>
                </a:rPr>
                <a:t>p</a:t>
              </a:r>
              <a:r>
                <a:rPr lang="en-US" sz="2400" b="1" i="1" dirty="0">
                  <a:latin typeface="+mj-lt"/>
                </a:rPr>
                <a:t>)</a:t>
              </a:r>
            </a:p>
          </p:txBody>
        </p:sp>
        <p:sp>
          <p:nvSpPr>
            <p:cNvPr id="19" name="Right Arrow 18"/>
            <p:cNvSpPr/>
            <p:nvPr/>
          </p:nvSpPr>
          <p:spPr>
            <a:xfrm>
              <a:off x="1937657" y="259080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6204857" y="266700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16200000">
              <a:off x="4052207" y="4057651"/>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16200000">
              <a:off x="4052207" y="100965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Object 22"/>
            <p:cNvGraphicFramePr>
              <a:graphicFrameLocks noChangeAspect="1"/>
            </p:cNvGraphicFramePr>
            <p:nvPr>
              <p:extLst>
                <p:ext uri="{D42A27DB-BD31-4B8C-83A1-F6EECF244321}">
                  <p14:modId xmlns:p14="http://schemas.microsoft.com/office/powerpoint/2010/main" val="2136444538"/>
                </p:ext>
              </p:extLst>
            </p:nvPr>
          </p:nvGraphicFramePr>
          <p:xfrm>
            <a:off x="2090057" y="2249487"/>
            <a:ext cx="246063" cy="341313"/>
          </p:xfrm>
          <a:graphic>
            <a:graphicData uri="http://schemas.openxmlformats.org/presentationml/2006/ole">
              <mc:AlternateContent xmlns:mc="http://schemas.openxmlformats.org/markup-compatibility/2006">
                <mc:Choice xmlns:v="urn:schemas-microsoft-com:vml" Requires="v">
                  <p:oleObj spid="_x0000_s139486" name="数式" r:id="rId4" imgW="126720" imgH="177480" progId="Equation.3">
                    <p:embed/>
                  </p:oleObj>
                </mc:Choice>
                <mc:Fallback>
                  <p:oleObj name="数式" r:id="rId4" imgW="126720" imgH="177480" progId="Equation.3">
                    <p:embed/>
                    <p:pic>
                      <p:nvPicPr>
                        <p:cNvPr id="0" name=""/>
                        <p:cNvPicPr>
                          <a:picLocks noChangeAspect="1" noChangeArrowheads="1"/>
                        </p:cNvPicPr>
                        <p:nvPr/>
                      </p:nvPicPr>
                      <p:blipFill>
                        <a:blip r:embed="rId5"/>
                        <a:srcRect/>
                        <a:stretch>
                          <a:fillRect/>
                        </a:stretch>
                      </p:blipFill>
                      <p:spPr bwMode="auto">
                        <a:xfrm>
                          <a:off x="2090057" y="2249487"/>
                          <a:ext cx="24606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1663150550"/>
                </p:ext>
              </p:extLst>
            </p:nvPr>
          </p:nvGraphicFramePr>
          <p:xfrm>
            <a:off x="4029982" y="4054475"/>
            <a:ext cx="295275" cy="390525"/>
          </p:xfrm>
          <a:graphic>
            <a:graphicData uri="http://schemas.openxmlformats.org/presentationml/2006/ole">
              <mc:AlternateContent xmlns:mc="http://schemas.openxmlformats.org/markup-compatibility/2006">
                <mc:Choice xmlns:v="urn:schemas-microsoft-com:vml" Requires="v">
                  <p:oleObj spid="_x0000_s139487" name="数式" r:id="rId6" imgW="152280" imgH="203040" progId="Equation.3">
                    <p:embed/>
                  </p:oleObj>
                </mc:Choice>
                <mc:Fallback>
                  <p:oleObj name="数式" r:id="rId6" imgW="152280" imgH="203040" progId="Equation.3">
                    <p:embed/>
                    <p:pic>
                      <p:nvPicPr>
                        <p:cNvPr id="0" name=""/>
                        <p:cNvPicPr>
                          <a:picLocks noChangeAspect="1" noChangeArrowheads="1"/>
                        </p:cNvPicPr>
                        <p:nvPr/>
                      </p:nvPicPr>
                      <p:blipFill>
                        <a:blip r:embed="rId7"/>
                        <a:srcRect/>
                        <a:stretch>
                          <a:fillRect/>
                        </a:stretch>
                      </p:blipFill>
                      <p:spPr bwMode="auto">
                        <a:xfrm>
                          <a:off x="4029982" y="4054475"/>
                          <a:ext cx="2952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3573658817"/>
                </p:ext>
              </p:extLst>
            </p:nvPr>
          </p:nvGraphicFramePr>
          <p:xfrm>
            <a:off x="4083957" y="2179638"/>
            <a:ext cx="492125" cy="757237"/>
          </p:xfrm>
          <a:graphic>
            <a:graphicData uri="http://schemas.openxmlformats.org/presentationml/2006/ole">
              <mc:AlternateContent xmlns:mc="http://schemas.openxmlformats.org/markup-compatibility/2006">
                <mc:Choice xmlns:v="urn:schemas-microsoft-com:vml" Requires="v">
                  <p:oleObj spid="_x0000_s139488" name="数式" r:id="rId8" imgW="253800" imgH="393480" progId="Equation.3">
                    <p:embed/>
                  </p:oleObj>
                </mc:Choice>
                <mc:Fallback>
                  <p:oleObj name="数式" r:id="rId8" imgW="253800" imgH="393480" progId="Equation.3">
                    <p:embed/>
                    <p:pic>
                      <p:nvPicPr>
                        <p:cNvPr id="0" name=""/>
                        <p:cNvPicPr>
                          <a:picLocks noChangeAspect="1" noChangeArrowheads="1"/>
                        </p:cNvPicPr>
                        <p:nvPr/>
                      </p:nvPicPr>
                      <p:blipFill>
                        <a:blip r:embed="rId9"/>
                        <a:srcRect/>
                        <a:stretch>
                          <a:fillRect/>
                        </a:stretch>
                      </p:blipFill>
                      <p:spPr bwMode="auto">
                        <a:xfrm>
                          <a:off x="4083957" y="2179638"/>
                          <a:ext cx="4921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26" name="Object 25"/>
          <p:cNvGraphicFramePr>
            <a:graphicFrameLocks noChangeAspect="1"/>
          </p:cNvGraphicFramePr>
          <p:nvPr>
            <p:extLst>
              <p:ext uri="{D42A27DB-BD31-4B8C-83A1-F6EECF244321}">
                <p14:modId xmlns:p14="http://schemas.microsoft.com/office/powerpoint/2010/main" val="1852447864"/>
              </p:ext>
            </p:extLst>
          </p:nvPr>
        </p:nvGraphicFramePr>
        <p:xfrm>
          <a:off x="808037" y="4876800"/>
          <a:ext cx="3421063" cy="1660525"/>
        </p:xfrm>
        <a:graphic>
          <a:graphicData uri="http://schemas.openxmlformats.org/presentationml/2006/ole">
            <mc:AlternateContent xmlns:mc="http://schemas.openxmlformats.org/markup-compatibility/2006">
              <mc:Choice xmlns:v="urn:schemas-microsoft-com:vml" Requires="v">
                <p:oleObj spid="_x0000_s139489" name="数式" r:id="rId10" imgW="1765080" imgH="863280" progId="Equation.3">
                  <p:embed/>
                </p:oleObj>
              </mc:Choice>
              <mc:Fallback>
                <p:oleObj name="数式" r:id="rId10" imgW="1765080" imgH="863280" progId="Equation.3">
                  <p:embed/>
                  <p:pic>
                    <p:nvPicPr>
                      <p:cNvPr id="0" name=""/>
                      <p:cNvPicPr>
                        <a:picLocks noChangeAspect="1" noChangeArrowheads="1"/>
                      </p:cNvPicPr>
                      <p:nvPr/>
                    </p:nvPicPr>
                    <p:blipFill>
                      <a:blip r:embed="rId11"/>
                      <a:srcRect/>
                      <a:stretch>
                        <a:fillRect/>
                      </a:stretch>
                    </p:blipFill>
                    <p:spPr bwMode="auto">
                      <a:xfrm>
                        <a:off x="808037" y="4876800"/>
                        <a:ext cx="3421063"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99491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9/20/2021</a:t>
            </a:r>
            <a:endParaRPr lang="en-US" dirty="0"/>
          </a:p>
        </p:txBody>
      </p:sp>
      <p:sp>
        <p:nvSpPr>
          <p:cNvPr id="3" name="Footer Placeholder 2"/>
          <p:cNvSpPr>
            <a:spLocks noGrp="1"/>
          </p:cNvSpPr>
          <p:nvPr>
            <p:ph type="ftr" sz="quarter" idx="11"/>
          </p:nvPr>
        </p:nvSpPr>
        <p:spPr/>
        <p:txBody>
          <a:bodyPr/>
          <a:lstStyle/>
          <a:p>
            <a:r>
              <a:rPr lang="en-US"/>
              <a:t>PHY 711  Fall 2021 --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sp>
        <p:nvSpPr>
          <p:cNvPr id="5" name="TextBox 4"/>
          <p:cNvSpPr txBox="1"/>
          <p:nvPr/>
        </p:nvSpPr>
        <p:spPr>
          <a:xfrm>
            <a:off x="685800" y="152400"/>
            <a:ext cx="6934200" cy="1938992"/>
          </a:xfrm>
          <a:prstGeom prst="rect">
            <a:avLst/>
          </a:prstGeom>
          <a:noFill/>
        </p:spPr>
        <p:txBody>
          <a:bodyPr wrap="square" rtlCol="0">
            <a:spAutoFit/>
          </a:bodyPr>
          <a:lstStyle/>
          <a:p>
            <a:r>
              <a:rPr lang="en-US" sz="2400" dirty="0">
                <a:latin typeface="+mj-lt"/>
              </a:rPr>
              <a:t>Review:</a:t>
            </a:r>
          </a:p>
          <a:p>
            <a:r>
              <a:rPr lang="en-US" sz="2400" dirty="0" err="1">
                <a:latin typeface="+mj-lt"/>
              </a:rPr>
              <a:t>Liouville’s</a:t>
            </a:r>
            <a:r>
              <a:rPr lang="en-US" sz="2400" dirty="0">
                <a:latin typeface="+mj-lt"/>
              </a:rPr>
              <a:t> theorem:</a:t>
            </a:r>
          </a:p>
          <a:p>
            <a:r>
              <a:rPr lang="en-US" sz="2400" dirty="0">
                <a:latin typeface="+mj-lt"/>
              </a:rPr>
              <a:t>      Imagine a collection of particles obeying the Canonical equations of motion in phase space.</a:t>
            </a:r>
          </a:p>
          <a:p>
            <a:r>
              <a:rPr lang="en-US" sz="2400" dirty="0">
                <a:latin typeface="+mj-lt"/>
              </a:rPr>
              <a:t>     </a:t>
            </a:r>
          </a:p>
        </p:txBody>
      </p:sp>
      <p:graphicFrame>
        <p:nvGraphicFramePr>
          <p:cNvPr id="6" name="Object 5"/>
          <p:cNvGraphicFramePr>
            <a:graphicFrameLocks noChangeAspect="1"/>
          </p:cNvGraphicFramePr>
          <p:nvPr>
            <p:extLst>
              <p:ext uri="{D42A27DB-BD31-4B8C-83A1-F6EECF244321}">
                <p14:modId xmlns:p14="http://schemas.microsoft.com/office/powerpoint/2010/main" val="1472710917"/>
              </p:ext>
            </p:extLst>
          </p:nvPr>
        </p:nvGraphicFramePr>
        <p:xfrm>
          <a:off x="671513" y="2057400"/>
          <a:ext cx="8080375" cy="2416175"/>
        </p:xfrm>
        <a:graphic>
          <a:graphicData uri="http://schemas.openxmlformats.org/presentationml/2006/ole">
            <mc:AlternateContent xmlns:mc="http://schemas.openxmlformats.org/markup-compatibility/2006">
              <mc:Choice xmlns:v="urn:schemas-microsoft-com:vml" Requires="v">
                <p:oleObj spid="_x0000_s140346" name="数式" r:id="rId4" imgW="3568680" imgH="1066680" progId="Equation.3">
                  <p:embed/>
                </p:oleObj>
              </mc:Choice>
              <mc:Fallback>
                <p:oleObj name="数式" r:id="rId4" imgW="3568680" imgH="1066680" progId="Equation.3">
                  <p:embed/>
                  <p:pic>
                    <p:nvPicPr>
                      <p:cNvPr id="0" name=""/>
                      <p:cNvPicPr/>
                      <p:nvPr/>
                    </p:nvPicPr>
                    <p:blipFill>
                      <a:blip r:embed="rId5"/>
                      <a:stretch>
                        <a:fillRect/>
                      </a:stretch>
                    </p:blipFill>
                    <p:spPr>
                      <a:xfrm>
                        <a:off x="671513" y="2057400"/>
                        <a:ext cx="8080375" cy="2416175"/>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ADF4D07B-FA8C-48F0-9C5B-D09399D37DF6}"/>
              </a:ext>
            </a:extLst>
          </p:cNvPr>
          <p:cNvSpPr txBox="1"/>
          <p:nvPr/>
        </p:nvSpPr>
        <p:spPr>
          <a:xfrm>
            <a:off x="685800" y="5029200"/>
            <a:ext cx="7543800" cy="830997"/>
          </a:xfrm>
          <a:prstGeom prst="rect">
            <a:avLst/>
          </a:prstGeom>
          <a:noFill/>
        </p:spPr>
        <p:txBody>
          <a:bodyPr wrap="square" rtlCol="0">
            <a:spAutoFit/>
          </a:bodyPr>
          <a:lstStyle/>
          <a:p>
            <a:r>
              <a:rPr lang="en-US" sz="2400" dirty="0">
                <a:latin typeface="+mj-lt"/>
              </a:rPr>
              <a:t>Note that we are assuming that no particles are created or destroyed in these processes.</a:t>
            </a:r>
          </a:p>
        </p:txBody>
      </p:sp>
    </p:spTree>
    <p:extLst>
      <p:ext uri="{BB962C8B-B14F-4D97-AF65-F5344CB8AC3E}">
        <p14:creationId xmlns:p14="http://schemas.microsoft.com/office/powerpoint/2010/main" val="2997979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9/20/2021</a:t>
            </a:r>
            <a:endParaRPr lang="en-US" dirty="0"/>
          </a:p>
        </p:txBody>
      </p:sp>
      <p:sp>
        <p:nvSpPr>
          <p:cNvPr id="3" name="Footer Placeholder 2"/>
          <p:cNvSpPr>
            <a:spLocks noGrp="1"/>
          </p:cNvSpPr>
          <p:nvPr>
            <p:ph type="ftr" sz="quarter" idx="11"/>
          </p:nvPr>
        </p:nvSpPr>
        <p:spPr/>
        <p:txBody>
          <a:bodyPr/>
          <a:lstStyle/>
          <a:p>
            <a:r>
              <a:rPr lang="en-US"/>
              <a:t>PHY 711  Fall 2021 --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sp>
        <p:nvSpPr>
          <p:cNvPr id="5" name="TextBox 4"/>
          <p:cNvSpPr txBox="1"/>
          <p:nvPr/>
        </p:nvSpPr>
        <p:spPr>
          <a:xfrm>
            <a:off x="533400" y="381000"/>
            <a:ext cx="6705600" cy="461665"/>
          </a:xfrm>
          <a:prstGeom prst="rect">
            <a:avLst/>
          </a:prstGeom>
          <a:noFill/>
        </p:spPr>
        <p:txBody>
          <a:bodyPr wrap="square" rtlCol="0">
            <a:spAutoFit/>
          </a:bodyPr>
          <a:lstStyle/>
          <a:p>
            <a:r>
              <a:rPr lang="en-US" sz="2400" dirty="0">
                <a:latin typeface="+mj-lt"/>
              </a:rPr>
              <a:t>Another proof of Liouville’s theorem:</a:t>
            </a:r>
          </a:p>
        </p:txBody>
      </p:sp>
      <p:sp>
        <p:nvSpPr>
          <p:cNvPr id="6" name="Cloud 5"/>
          <p:cNvSpPr/>
          <p:nvPr/>
        </p:nvSpPr>
        <p:spPr>
          <a:xfrm>
            <a:off x="2057400" y="1676400"/>
            <a:ext cx="2286000" cy="1828800"/>
          </a:xfrm>
          <a:prstGeom prst="cloud">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4138739659"/>
              </p:ext>
            </p:extLst>
          </p:nvPr>
        </p:nvGraphicFramePr>
        <p:xfrm>
          <a:off x="2913063" y="2144713"/>
          <a:ext cx="574675" cy="892175"/>
        </p:xfrm>
        <a:graphic>
          <a:graphicData uri="http://schemas.openxmlformats.org/presentationml/2006/ole">
            <mc:AlternateContent xmlns:mc="http://schemas.openxmlformats.org/markup-compatibility/2006">
              <mc:Choice xmlns:v="urn:schemas-microsoft-com:vml" Requires="v">
                <p:oleObj spid="_x0000_s141594" name="数式" r:id="rId4" imgW="253800" imgH="393480" progId="Equation.3">
                  <p:embed/>
                </p:oleObj>
              </mc:Choice>
              <mc:Fallback>
                <p:oleObj name="数式" r:id="rId4" imgW="253800" imgH="393480" progId="Equation.3">
                  <p:embed/>
                  <p:pic>
                    <p:nvPicPr>
                      <p:cNvPr id="0" name=""/>
                      <p:cNvPicPr>
                        <a:picLocks noChangeAspect="1" noChangeArrowheads="1"/>
                      </p:cNvPicPr>
                      <p:nvPr/>
                    </p:nvPicPr>
                    <p:blipFill>
                      <a:blip r:embed="rId5"/>
                      <a:srcRect/>
                      <a:stretch>
                        <a:fillRect/>
                      </a:stretch>
                    </p:blipFill>
                    <p:spPr bwMode="auto">
                      <a:xfrm>
                        <a:off x="2913063" y="2144713"/>
                        <a:ext cx="5746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ight Arrow 7"/>
          <p:cNvSpPr/>
          <p:nvPr/>
        </p:nvSpPr>
        <p:spPr>
          <a:xfrm rot="2897824">
            <a:off x="3822469" y="3427615"/>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6038004">
            <a:off x="2923309" y="1147156"/>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0800000">
            <a:off x="1295400" y="2197331"/>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7383125">
            <a:off x="1752600" y="3571702"/>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4400204" y="1981200"/>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4009880987"/>
              </p:ext>
            </p:extLst>
          </p:nvPr>
        </p:nvGraphicFramePr>
        <p:xfrm>
          <a:off x="4500717" y="3656215"/>
          <a:ext cx="517525" cy="374650"/>
        </p:xfrm>
        <a:graphic>
          <a:graphicData uri="http://schemas.openxmlformats.org/presentationml/2006/ole">
            <mc:AlternateContent xmlns:mc="http://schemas.openxmlformats.org/markup-compatibility/2006">
              <mc:Choice xmlns:v="urn:schemas-microsoft-com:vml" Requires="v">
                <p:oleObj spid="_x0000_s141595" name="数式" r:id="rId6" imgW="228600" imgH="164880" progId="Equation.3">
                  <p:embed/>
                </p:oleObj>
              </mc:Choice>
              <mc:Fallback>
                <p:oleObj name="数式" r:id="rId6" imgW="228600" imgH="164880" progId="Equation.3">
                  <p:embed/>
                  <p:pic>
                    <p:nvPicPr>
                      <p:cNvPr id="0" name=""/>
                      <p:cNvPicPr>
                        <a:picLocks noChangeAspect="1" noChangeArrowheads="1"/>
                      </p:cNvPicPr>
                      <p:nvPr/>
                    </p:nvPicPr>
                    <p:blipFill>
                      <a:blip r:embed="rId7"/>
                      <a:srcRect/>
                      <a:stretch>
                        <a:fillRect/>
                      </a:stretch>
                    </p:blipFill>
                    <p:spPr bwMode="auto">
                      <a:xfrm>
                        <a:off x="4500717" y="3656215"/>
                        <a:ext cx="5175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304905300"/>
              </p:ext>
            </p:extLst>
          </p:nvPr>
        </p:nvGraphicFramePr>
        <p:xfrm>
          <a:off x="5121275" y="1981200"/>
          <a:ext cx="517525" cy="374650"/>
        </p:xfrm>
        <a:graphic>
          <a:graphicData uri="http://schemas.openxmlformats.org/presentationml/2006/ole">
            <mc:AlternateContent xmlns:mc="http://schemas.openxmlformats.org/markup-compatibility/2006">
              <mc:Choice xmlns:v="urn:schemas-microsoft-com:vml" Requires="v">
                <p:oleObj spid="_x0000_s141596" name="数式" r:id="rId8" imgW="228600" imgH="164880" progId="Equation.3">
                  <p:embed/>
                </p:oleObj>
              </mc:Choice>
              <mc:Fallback>
                <p:oleObj name="数式" r:id="rId8" imgW="228600" imgH="1648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21275" y="1981200"/>
                        <a:ext cx="5175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875387659"/>
              </p:ext>
            </p:extLst>
          </p:nvPr>
        </p:nvGraphicFramePr>
        <p:xfrm>
          <a:off x="5562600" y="2438400"/>
          <a:ext cx="2960687" cy="1382712"/>
        </p:xfrm>
        <a:graphic>
          <a:graphicData uri="http://schemas.openxmlformats.org/presentationml/2006/ole">
            <mc:AlternateContent xmlns:mc="http://schemas.openxmlformats.org/markup-compatibility/2006">
              <mc:Choice xmlns:v="urn:schemas-microsoft-com:vml" Requires="v">
                <p:oleObj spid="_x0000_s141597" name="数式" r:id="rId10" imgW="1307880" imgH="609480" progId="Equation.3">
                  <p:embed/>
                </p:oleObj>
              </mc:Choice>
              <mc:Fallback>
                <p:oleObj name="数式" r:id="rId10" imgW="1307880" imgH="609480" progId="Equation.3">
                  <p:embed/>
                  <p:pic>
                    <p:nvPicPr>
                      <p:cNvPr id="0" name=""/>
                      <p:cNvPicPr>
                        <a:picLocks noChangeAspect="1" noChangeArrowheads="1"/>
                      </p:cNvPicPr>
                      <p:nvPr/>
                    </p:nvPicPr>
                    <p:blipFill>
                      <a:blip r:embed="rId11"/>
                      <a:srcRect/>
                      <a:stretch>
                        <a:fillRect/>
                      </a:stretch>
                    </p:blipFill>
                    <p:spPr bwMode="auto">
                      <a:xfrm>
                        <a:off x="5562600" y="2438400"/>
                        <a:ext cx="2960687" cy="138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325829810"/>
              </p:ext>
            </p:extLst>
          </p:nvPr>
        </p:nvGraphicFramePr>
        <p:xfrm>
          <a:off x="731837" y="4249738"/>
          <a:ext cx="8335963" cy="2074862"/>
        </p:xfrm>
        <a:graphic>
          <a:graphicData uri="http://schemas.openxmlformats.org/presentationml/2006/ole">
            <mc:AlternateContent xmlns:mc="http://schemas.openxmlformats.org/markup-compatibility/2006">
              <mc:Choice xmlns:v="urn:schemas-microsoft-com:vml" Requires="v">
                <p:oleObj spid="_x0000_s141598" name="数式" r:id="rId12" imgW="3682800" imgH="914400" progId="Equation.3">
                  <p:embed/>
                </p:oleObj>
              </mc:Choice>
              <mc:Fallback>
                <p:oleObj name="数式" r:id="rId12" imgW="3682800" imgH="914400" progId="Equation.3">
                  <p:embed/>
                  <p:pic>
                    <p:nvPicPr>
                      <p:cNvPr id="0" name=""/>
                      <p:cNvPicPr>
                        <a:picLocks noChangeAspect="1" noChangeArrowheads="1"/>
                      </p:cNvPicPr>
                      <p:nvPr/>
                    </p:nvPicPr>
                    <p:blipFill>
                      <a:blip r:embed="rId13"/>
                      <a:srcRect/>
                      <a:stretch>
                        <a:fillRect/>
                      </a:stretch>
                    </p:blipFill>
                    <p:spPr bwMode="auto">
                      <a:xfrm>
                        <a:off x="731837" y="4249738"/>
                        <a:ext cx="8335963"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43997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9/20/2021</a:t>
            </a:r>
            <a:endParaRPr lang="en-US" dirty="0"/>
          </a:p>
        </p:txBody>
      </p:sp>
      <p:sp>
        <p:nvSpPr>
          <p:cNvPr id="3" name="Footer Placeholder 2"/>
          <p:cNvSpPr>
            <a:spLocks noGrp="1"/>
          </p:cNvSpPr>
          <p:nvPr>
            <p:ph type="ftr" sz="quarter" idx="11"/>
          </p:nvPr>
        </p:nvSpPr>
        <p:spPr/>
        <p:txBody>
          <a:bodyPr/>
          <a:lstStyle/>
          <a:p>
            <a:r>
              <a:rPr lang="en-US"/>
              <a:t>PHY 711  Fall 2021 --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526819391"/>
              </p:ext>
            </p:extLst>
          </p:nvPr>
        </p:nvGraphicFramePr>
        <p:xfrm>
          <a:off x="214313" y="571500"/>
          <a:ext cx="6615112" cy="3314700"/>
        </p:xfrm>
        <a:graphic>
          <a:graphicData uri="http://schemas.openxmlformats.org/presentationml/2006/ole">
            <mc:AlternateContent xmlns:mc="http://schemas.openxmlformats.org/markup-compatibility/2006">
              <mc:Choice xmlns:v="urn:schemas-microsoft-com:vml" Requires="v">
                <p:oleObj spid="_x0000_s142448" name="数式" r:id="rId4" imgW="2920680" imgH="1460160" progId="Equation.3">
                  <p:embed/>
                </p:oleObj>
              </mc:Choice>
              <mc:Fallback>
                <p:oleObj name="数式" r:id="rId4" imgW="2920680" imgH="1460160" progId="Equation.3">
                  <p:embed/>
                  <p:pic>
                    <p:nvPicPr>
                      <p:cNvPr id="0" name=""/>
                      <p:cNvPicPr>
                        <a:picLocks noChangeAspect="1" noChangeArrowheads="1"/>
                      </p:cNvPicPr>
                      <p:nvPr/>
                    </p:nvPicPr>
                    <p:blipFill>
                      <a:blip r:embed="rId5"/>
                      <a:srcRect/>
                      <a:stretch>
                        <a:fillRect/>
                      </a:stretch>
                    </p:blipFill>
                    <p:spPr bwMode="auto">
                      <a:xfrm>
                        <a:off x="214313" y="571500"/>
                        <a:ext cx="6615112"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291274104"/>
              </p:ext>
            </p:extLst>
          </p:nvPr>
        </p:nvGraphicFramePr>
        <p:xfrm>
          <a:off x="990600" y="4191000"/>
          <a:ext cx="4876800" cy="1075352"/>
        </p:xfrm>
        <a:graphic>
          <a:graphicData uri="http://schemas.openxmlformats.org/presentationml/2006/ole">
            <mc:AlternateContent xmlns:mc="http://schemas.openxmlformats.org/markup-compatibility/2006">
              <mc:Choice xmlns:v="urn:schemas-microsoft-com:vml" Requires="v">
                <p:oleObj spid="_x0000_s142449" name="数式" r:id="rId6" imgW="2311200" imgH="507960" progId="Equation.3">
                  <p:embed/>
                </p:oleObj>
              </mc:Choice>
              <mc:Fallback>
                <p:oleObj name="数式" r:id="rId6" imgW="2311200" imgH="507960" progId="Equation.3">
                  <p:embed/>
                  <p:pic>
                    <p:nvPicPr>
                      <p:cNvPr id="0" name=""/>
                      <p:cNvPicPr>
                        <a:picLocks noChangeAspect="1" noChangeArrowheads="1"/>
                      </p:cNvPicPr>
                      <p:nvPr/>
                    </p:nvPicPr>
                    <p:blipFill>
                      <a:blip r:embed="rId7"/>
                      <a:srcRect/>
                      <a:stretch>
                        <a:fillRect/>
                      </a:stretch>
                    </p:blipFill>
                    <p:spPr bwMode="auto">
                      <a:xfrm>
                        <a:off x="990600" y="4191000"/>
                        <a:ext cx="4876800" cy="107535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77817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9/20/2021</a:t>
            </a:r>
            <a:endParaRPr lang="en-US" dirty="0"/>
          </a:p>
        </p:txBody>
      </p:sp>
      <p:sp>
        <p:nvSpPr>
          <p:cNvPr id="3" name="Footer Placeholder 2"/>
          <p:cNvSpPr>
            <a:spLocks noGrp="1"/>
          </p:cNvSpPr>
          <p:nvPr>
            <p:ph type="ftr" sz="quarter" idx="11"/>
          </p:nvPr>
        </p:nvSpPr>
        <p:spPr/>
        <p:txBody>
          <a:bodyPr/>
          <a:lstStyle/>
          <a:p>
            <a:r>
              <a:rPr lang="en-US"/>
              <a:t>PHY 711  Fall 2021 --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796379276"/>
              </p:ext>
            </p:extLst>
          </p:nvPr>
        </p:nvGraphicFramePr>
        <p:xfrm>
          <a:off x="871538" y="2971800"/>
          <a:ext cx="5521325" cy="2363788"/>
        </p:xfrm>
        <a:graphic>
          <a:graphicData uri="http://schemas.openxmlformats.org/presentationml/2006/ole">
            <mc:AlternateContent xmlns:mc="http://schemas.openxmlformats.org/markup-compatibility/2006">
              <mc:Choice xmlns:v="urn:schemas-microsoft-com:vml" Requires="v">
                <p:oleObj spid="_x0000_s143472" name="数式" r:id="rId4" imgW="2438280" imgH="1041120" progId="Equation.3">
                  <p:embed/>
                </p:oleObj>
              </mc:Choice>
              <mc:Fallback>
                <p:oleObj name="数式" r:id="rId4" imgW="2438280" imgH="1041120" progId="Equation.3">
                  <p:embed/>
                  <p:pic>
                    <p:nvPicPr>
                      <p:cNvPr id="0" name=""/>
                      <p:cNvPicPr>
                        <a:picLocks noChangeAspect="1" noChangeArrowheads="1"/>
                      </p:cNvPicPr>
                      <p:nvPr/>
                    </p:nvPicPr>
                    <p:blipFill>
                      <a:blip r:embed="rId5"/>
                      <a:srcRect/>
                      <a:stretch>
                        <a:fillRect/>
                      </a:stretch>
                    </p:blipFill>
                    <p:spPr bwMode="auto">
                      <a:xfrm>
                        <a:off x="871538" y="2971800"/>
                        <a:ext cx="5521325" cy="236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597429770"/>
              </p:ext>
            </p:extLst>
          </p:nvPr>
        </p:nvGraphicFramePr>
        <p:xfrm>
          <a:off x="185738" y="1081088"/>
          <a:ext cx="6672262" cy="1152525"/>
        </p:xfrm>
        <a:graphic>
          <a:graphicData uri="http://schemas.openxmlformats.org/presentationml/2006/ole">
            <mc:AlternateContent xmlns:mc="http://schemas.openxmlformats.org/markup-compatibility/2006">
              <mc:Choice xmlns:v="urn:schemas-microsoft-com:vml" Requires="v">
                <p:oleObj spid="_x0000_s143473" name="数式" r:id="rId6" imgW="2946240" imgH="507960" progId="Equation.3">
                  <p:embed/>
                </p:oleObj>
              </mc:Choice>
              <mc:Fallback>
                <p:oleObj name="数式" r:id="rId6" imgW="2946240" imgH="507960" progId="Equation.3">
                  <p:embed/>
                  <p:pic>
                    <p:nvPicPr>
                      <p:cNvPr id="0" name=""/>
                      <p:cNvPicPr>
                        <a:picLocks noChangeAspect="1" noChangeArrowheads="1"/>
                      </p:cNvPicPr>
                      <p:nvPr/>
                    </p:nvPicPr>
                    <p:blipFill>
                      <a:blip r:embed="rId7"/>
                      <a:srcRect/>
                      <a:stretch>
                        <a:fillRect/>
                      </a:stretch>
                    </p:blipFill>
                    <p:spPr bwMode="auto">
                      <a:xfrm>
                        <a:off x="185738" y="1081088"/>
                        <a:ext cx="6672262"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 name="Straight Arrow Connector 7"/>
          <p:cNvCxnSpPr/>
          <p:nvPr/>
        </p:nvCxnSpPr>
        <p:spPr>
          <a:xfrm flipV="1">
            <a:off x="4419600" y="914400"/>
            <a:ext cx="24384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086600" y="609600"/>
            <a:ext cx="838200" cy="457200"/>
          </a:xfrm>
          <a:prstGeom prst="rect">
            <a:avLst/>
          </a:prstGeom>
          <a:noFill/>
        </p:spPr>
        <p:txBody>
          <a:bodyPr wrap="square" rtlCol="0">
            <a:spAutoFit/>
          </a:bodyPr>
          <a:lstStyle/>
          <a:p>
            <a:r>
              <a:rPr lang="en-US" sz="2400" dirty="0">
                <a:latin typeface="+mj-lt"/>
              </a:rPr>
              <a:t>0</a:t>
            </a:r>
          </a:p>
        </p:txBody>
      </p:sp>
    </p:spTree>
    <p:extLst>
      <p:ext uri="{BB962C8B-B14F-4D97-AF65-F5344CB8AC3E}">
        <p14:creationId xmlns:p14="http://schemas.microsoft.com/office/powerpoint/2010/main" val="3320974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81200" y="533400"/>
            <a:ext cx="1371600" cy="1066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9/20/2021</a:t>
            </a:r>
            <a:endParaRPr lang="en-US" dirty="0"/>
          </a:p>
        </p:txBody>
      </p:sp>
      <p:sp>
        <p:nvSpPr>
          <p:cNvPr id="3" name="Footer Placeholder 2"/>
          <p:cNvSpPr>
            <a:spLocks noGrp="1"/>
          </p:cNvSpPr>
          <p:nvPr>
            <p:ph type="ftr" sz="quarter" idx="11"/>
          </p:nvPr>
        </p:nvSpPr>
        <p:spPr/>
        <p:txBody>
          <a:bodyPr/>
          <a:lstStyle/>
          <a:p>
            <a:r>
              <a:rPr lang="en-US"/>
              <a:t>PHY 711  Fall 2021 --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sp>
        <p:nvSpPr>
          <p:cNvPr id="5" name="TextBox 4"/>
          <p:cNvSpPr txBox="1"/>
          <p:nvPr/>
        </p:nvSpPr>
        <p:spPr>
          <a:xfrm>
            <a:off x="457200" y="1712416"/>
            <a:ext cx="7391400" cy="4893647"/>
          </a:xfrm>
          <a:prstGeom prst="rect">
            <a:avLst/>
          </a:prstGeom>
          <a:noFill/>
        </p:spPr>
        <p:txBody>
          <a:bodyPr wrap="square" rtlCol="0">
            <a:spAutoFit/>
          </a:bodyPr>
          <a:lstStyle/>
          <a:p>
            <a:r>
              <a:rPr lang="en-US" sz="2400" dirty="0">
                <a:latin typeface="+mj-lt"/>
              </a:rPr>
              <a:t>Importance of </a:t>
            </a:r>
            <a:r>
              <a:rPr lang="en-US" sz="2400" dirty="0" err="1">
                <a:latin typeface="+mj-lt"/>
              </a:rPr>
              <a:t>Liouville’s</a:t>
            </a:r>
            <a:r>
              <a:rPr lang="en-US" sz="2400" dirty="0">
                <a:latin typeface="+mj-lt"/>
              </a:rPr>
              <a:t> theorem to statistical mechanical analysis:</a:t>
            </a:r>
          </a:p>
          <a:p>
            <a:endParaRPr lang="en-US" sz="2400" dirty="0">
              <a:latin typeface="+mj-lt"/>
            </a:endParaRPr>
          </a:p>
          <a:p>
            <a:pPr lvl="1"/>
            <a:r>
              <a:rPr lang="en-US" sz="2400" dirty="0">
                <a:latin typeface="+mj-lt"/>
              </a:rPr>
              <a:t>In statistical mechanics, we need to evaluate the probability of various configurations of particles. The fact that the density of particles in phase space is constant in time, implies that each point in phase space is equally probable and that the time average of the evolution of a system can be determined by an average of the system over phase space volume. </a:t>
            </a:r>
            <a:r>
              <a:rPr lang="en-US" sz="2400" dirty="0">
                <a:solidFill>
                  <a:srgbClr val="FF0000"/>
                </a:solidFill>
                <a:latin typeface="+mj-lt"/>
              </a:rPr>
              <a:t>Computationally this can be approximated using molecular dynamics or sampling methods.</a:t>
            </a:r>
          </a:p>
        </p:txBody>
      </p:sp>
      <p:graphicFrame>
        <p:nvGraphicFramePr>
          <p:cNvPr id="6" name="Object 5"/>
          <p:cNvGraphicFramePr>
            <a:graphicFrameLocks noChangeAspect="1"/>
          </p:cNvGraphicFramePr>
          <p:nvPr>
            <p:extLst>
              <p:ext uri="{D42A27DB-BD31-4B8C-83A1-F6EECF244321}">
                <p14:modId xmlns:p14="http://schemas.microsoft.com/office/powerpoint/2010/main" val="3902527956"/>
              </p:ext>
            </p:extLst>
          </p:nvPr>
        </p:nvGraphicFramePr>
        <p:xfrm>
          <a:off x="1981200" y="457199"/>
          <a:ext cx="1371600" cy="1083201"/>
        </p:xfrm>
        <a:graphic>
          <a:graphicData uri="http://schemas.openxmlformats.org/presentationml/2006/ole">
            <mc:AlternateContent xmlns:mc="http://schemas.openxmlformats.org/markup-compatibility/2006">
              <mc:Choice xmlns:v="urn:schemas-microsoft-com:vml" Requires="v">
                <p:oleObj spid="_x0000_s144441" name="数式" r:id="rId4" imgW="495000" imgH="393480" progId="Equation.3">
                  <p:embed/>
                </p:oleObj>
              </mc:Choice>
              <mc:Fallback>
                <p:oleObj name="数式" r:id="rId4" imgW="495000" imgH="393480" progId="Equation.3">
                  <p:embed/>
                  <p:pic>
                    <p:nvPicPr>
                      <p:cNvPr id="0" name=""/>
                      <p:cNvPicPr>
                        <a:picLocks noChangeAspect="1" noChangeArrowheads="1"/>
                      </p:cNvPicPr>
                      <p:nvPr/>
                    </p:nvPicPr>
                    <p:blipFill>
                      <a:blip r:embed="rId5"/>
                      <a:srcRect/>
                      <a:stretch>
                        <a:fillRect/>
                      </a:stretch>
                    </p:blipFill>
                    <p:spPr bwMode="auto">
                      <a:xfrm>
                        <a:off x="1981200" y="457199"/>
                        <a:ext cx="1371600" cy="108320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970431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9/20/2021</a:t>
            </a:r>
            <a:endParaRPr lang="en-US" dirty="0"/>
          </a:p>
        </p:txBody>
      </p:sp>
      <p:sp>
        <p:nvSpPr>
          <p:cNvPr id="3" name="Footer Placeholder 2"/>
          <p:cNvSpPr>
            <a:spLocks noGrp="1"/>
          </p:cNvSpPr>
          <p:nvPr>
            <p:ph type="ftr" sz="quarter" idx="11"/>
          </p:nvPr>
        </p:nvSpPr>
        <p:spPr/>
        <p:txBody>
          <a:bodyPr/>
          <a:lstStyle/>
          <a:p>
            <a:r>
              <a:rPr lang="en-US"/>
              <a:t>PHY 711  Fall 2021 --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dirty="0"/>
          </a:p>
        </p:txBody>
      </p:sp>
      <p:sp>
        <p:nvSpPr>
          <p:cNvPr id="6" name="Right Arrow 5"/>
          <p:cNvSpPr/>
          <p:nvPr/>
        </p:nvSpPr>
        <p:spPr>
          <a:xfrm>
            <a:off x="152400" y="5481637"/>
            <a:ext cx="457200"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46F6C97E-9A49-4CE0-BE19-C5F7CF5639A4}"/>
              </a:ext>
            </a:extLst>
          </p:cNvPr>
          <p:cNvPicPr>
            <a:picLocks noChangeAspect="1"/>
          </p:cNvPicPr>
          <p:nvPr/>
        </p:nvPicPr>
        <p:blipFill>
          <a:blip r:embed="rId3"/>
          <a:stretch>
            <a:fillRect/>
          </a:stretch>
        </p:blipFill>
        <p:spPr>
          <a:xfrm>
            <a:off x="776287" y="457200"/>
            <a:ext cx="8430789" cy="5405437"/>
          </a:xfrm>
          <a:prstGeom prst="rect">
            <a:avLst/>
          </a:prstGeom>
        </p:spPr>
      </p:pic>
    </p:spTree>
    <p:extLst>
      <p:ext uri="{BB962C8B-B14F-4D97-AF65-F5344CB8AC3E}">
        <p14:creationId xmlns:p14="http://schemas.microsoft.com/office/powerpoint/2010/main" val="1429941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9/20/2021</a:t>
            </a:r>
            <a:endParaRPr lang="en-US" dirty="0"/>
          </a:p>
        </p:txBody>
      </p:sp>
      <p:sp>
        <p:nvSpPr>
          <p:cNvPr id="3" name="Footer Placeholder 2"/>
          <p:cNvSpPr>
            <a:spLocks noGrp="1"/>
          </p:cNvSpPr>
          <p:nvPr>
            <p:ph type="ftr" sz="quarter" idx="11"/>
          </p:nvPr>
        </p:nvSpPr>
        <p:spPr/>
        <p:txBody>
          <a:bodyPr/>
          <a:lstStyle/>
          <a:p>
            <a:r>
              <a:rPr lang="en-US"/>
              <a:t>PHY 711  Fall 2021 --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pic>
        <p:nvPicPr>
          <p:cNvPr id="130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048" t="26887" r="11000" b="17299"/>
          <a:stretch/>
        </p:blipFill>
        <p:spPr bwMode="auto">
          <a:xfrm>
            <a:off x="457200" y="1752600"/>
            <a:ext cx="8069826"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57200" y="1447800"/>
            <a:ext cx="6705600" cy="457200"/>
          </a:xfrm>
          <a:prstGeom prst="rect">
            <a:avLst/>
          </a:prstGeom>
          <a:noFill/>
        </p:spPr>
        <p:txBody>
          <a:bodyPr wrap="square" rtlCol="0">
            <a:spAutoFit/>
          </a:bodyPr>
          <a:lstStyle/>
          <a:p>
            <a:r>
              <a:rPr lang="en-US" sz="2400" dirty="0">
                <a:latin typeface="+mj-lt"/>
              </a:rPr>
              <a:t>J. Chem. Physics </a:t>
            </a:r>
            <a:r>
              <a:rPr lang="en-US" sz="2400" b="1" dirty="0">
                <a:latin typeface="+mj-lt"/>
              </a:rPr>
              <a:t>72</a:t>
            </a:r>
            <a:r>
              <a:rPr lang="en-US" sz="2400" dirty="0">
                <a:latin typeface="+mj-lt"/>
              </a:rPr>
              <a:t> 2384-2393 (1980)</a:t>
            </a:r>
          </a:p>
        </p:txBody>
      </p:sp>
      <p:sp>
        <p:nvSpPr>
          <p:cNvPr id="6" name="TextBox 5"/>
          <p:cNvSpPr txBox="1"/>
          <p:nvPr/>
        </p:nvSpPr>
        <p:spPr>
          <a:xfrm>
            <a:off x="152400" y="228600"/>
            <a:ext cx="8229600" cy="461665"/>
          </a:xfrm>
          <a:prstGeom prst="rect">
            <a:avLst/>
          </a:prstGeom>
          <a:noFill/>
        </p:spPr>
        <p:txBody>
          <a:bodyPr wrap="square" rtlCol="0">
            <a:spAutoFit/>
          </a:bodyPr>
          <a:lstStyle/>
          <a:p>
            <a:r>
              <a:rPr lang="en-US" sz="2400" dirty="0">
                <a:latin typeface="+mj-lt"/>
              </a:rPr>
              <a:t>Modern usage of </a:t>
            </a:r>
            <a:r>
              <a:rPr lang="en-US" sz="2400" dirty="0" err="1">
                <a:latin typeface="+mj-lt"/>
              </a:rPr>
              <a:t>Lagrangian</a:t>
            </a:r>
            <a:r>
              <a:rPr lang="en-US" sz="2400" dirty="0">
                <a:latin typeface="+mj-lt"/>
              </a:rPr>
              <a:t> and Hamiltonian formalisms</a:t>
            </a:r>
          </a:p>
        </p:txBody>
      </p:sp>
    </p:spTree>
    <p:extLst>
      <p:ext uri="{BB962C8B-B14F-4D97-AF65-F5344CB8AC3E}">
        <p14:creationId xmlns:p14="http://schemas.microsoft.com/office/powerpoint/2010/main" val="1008008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9/20/2021</a:t>
            </a:r>
            <a:endParaRPr lang="en-US" dirty="0"/>
          </a:p>
        </p:txBody>
      </p:sp>
      <p:sp>
        <p:nvSpPr>
          <p:cNvPr id="3" name="Footer Placeholder 2"/>
          <p:cNvSpPr>
            <a:spLocks noGrp="1"/>
          </p:cNvSpPr>
          <p:nvPr>
            <p:ph type="ftr" sz="quarter" idx="11"/>
          </p:nvPr>
        </p:nvSpPr>
        <p:spPr/>
        <p:txBody>
          <a:bodyPr/>
          <a:lstStyle/>
          <a:p>
            <a:r>
              <a:rPr lang="en-US"/>
              <a:t>PHY 711  Fall 2021 --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sp>
        <p:nvSpPr>
          <p:cNvPr id="5" name="TextBox 4"/>
          <p:cNvSpPr txBox="1"/>
          <p:nvPr/>
        </p:nvSpPr>
        <p:spPr>
          <a:xfrm>
            <a:off x="457200" y="533400"/>
            <a:ext cx="7391400" cy="2308324"/>
          </a:xfrm>
          <a:prstGeom prst="rect">
            <a:avLst/>
          </a:prstGeom>
          <a:noFill/>
        </p:spPr>
        <p:txBody>
          <a:bodyPr wrap="square" rtlCol="0">
            <a:spAutoFit/>
          </a:bodyPr>
          <a:lstStyle/>
          <a:p>
            <a:r>
              <a:rPr lang="en-US" sz="2400" dirty="0">
                <a:latin typeface="+mj-lt"/>
              </a:rPr>
              <a:t>“Molecular dynamics”   is a subfield of computational physics focused on analyzing the motions of atoms in fluids and solids with the goal of relating the atomistic and macroscopic properties of materials.  Ideally molecular dynamics calculations can numerically realize the statistical mechanics viewpoint.</a:t>
            </a:r>
          </a:p>
        </p:txBody>
      </p:sp>
      <p:graphicFrame>
        <p:nvGraphicFramePr>
          <p:cNvPr id="6" name="Object 5"/>
          <p:cNvGraphicFramePr>
            <a:graphicFrameLocks noChangeAspect="1"/>
          </p:cNvGraphicFramePr>
          <p:nvPr>
            <p:extLst>
              <p:ext uri="{D42A27DB-BD31-4B8C-83A1-F6EECF244321}">
                <p14:modId xmlns:p14="http://schemas.microsoft.com/office/powerpoint/2010/main" val="2232563173"/>
              </p:ext>
            </p:extLst>
          </p:nvPr>
        </p:nvGraphicFramePr>
        <p:xfrm>
          <a:off x="347663" y="3368675"/>
          <a:ext cx="7073900" cy="2317750"/>
        </p:xfrm>
        <a:graphic>
          <a:graphicData uri="http://schemas.openxmlformats.org/presentationml/2006/ole">
            <mc:AlternateContent xmlns:mc="http://schemas.openxmlformats.org/markup-compatibility/2006">
              <mc:Choice xmlns:v="urn:schemas-microsoft-com:vml" Requires="v">
                <p:oleObj spid="_x0000_s1056" name="Equation" r:id="rId4" imgW="3657600" imgH="1206360" progId="Equation.DSMT4">
                  <p:embed/>
                </p:oleObj>
              </mc:Choice>
              <mc:Fallback>
                <p:oleObj name="Equation" r:id="rId4" imgW="3657600" imgH="1206360" progId="Equation.DSMT4">
                  <p:embed/>
                  <p:pic>
                    <p:nvPicPr>
                      <p:cNvPr id="6" name="Object 5"/>
                      <p:cNvPicPr>
                        <a:picLocks noChangeAspect="1" noChangeArrowheads="1"/>
                      </p:cNvPicPr>
                      <p:nvPr/>
                    </p:nvPicPr>
                    <p:blipFill>
                      <a:blip r:embed="rId5"/>
                      <a:srcRect/>
                      <a:stretch>
                        <a:fillRect/>
                      </a:stretch>
                    </p:blipFill>
                    <p:spPr bwMode="auto">
                      <a:xfrm>
                        <a:off x="347663" y="3368675"/>
                        <a:ext cx="7073900"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11322" t="60225" r="48807" b="30356"/>
          <a:stretch/>
        </p:blipFill>
        <p:spPr bwMode="auto">
          <a:xfrm>
            <a:off x="1905000" y="5553075"/>
            <a:ext cx="6076336"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9910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9/20/2021</a:t>
            </a:r>
            <a:endParaRPr lang="en-US" dirty="0"/>
          </a:p>
        </p:txBody>
      </p:sp>
      <p:sp>
        <p:nvSpPr>
          <p:cNvPr id="3" name="Footer Placeholder 2"/>
          <p:cNvSpPr>
            <a:spLocks noGrp="1"/>
          </p:cNvSpPr>
          <p:nvPr>
            <p:ph type="ftr" sz="quarter" idx="11"/>
          </p:nvPr>
        </p:nvSpPr>
        <p:spPr/>
        <p:txBody>
          <a:bodyPr/>
          <a:lstStyle/>
          <a:p>
            <a:r>
              <a:rPr lang="en-US"/>
              <a:t>PHY 711  Fall 2021 --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sp>
        <p:nvSpPr>
          <p:cNvPr id="5" name="Oval 4"/>
          <p:cNvSpPr/>
          <p:nvPr/>
        </p:nvSpPr>
        <p:spPr>
          <a:xfrm>
            <a:off x="1143000" y="609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133600" y="990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505200" y="990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247900" y="4667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133600" y="1752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533400" y="2362200"/>
            <a:ext cx="4419600"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566737" y="195263"/>
            <a:ext cx="0" cy="2166937"/>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5" idx="3"/>
          </p:cNvCxnSpPr>
          <p:nvPr/>
        </p:nvCxnSpPr>
        <p:spPr>
          <a:xfrm flipV="1">
            <a:off x="566737" y="804722"/>
            <a:ext cx="609741" cy="1557478"/>
          </a:xfrm>
          <a:prstGeom prst="straightConnector1">
            <a:avLst/>
          </a:prstGeom>
          <a:ln w="635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7" idx="7"/>
          </p:cNvCxnSpPr>
          <p:nvPr/>
        </p:nvCxnSpPr>
        <p:spPr>
          <a:xfrm flipV="1">
            <a:off x="566737" y="1024078"/>
            <a:ext cx="1761985" cy="1338122"/>
          </a:xfrm>
          <a:prstGeom prst="straightConnector1">
            <a:avLst/>
          </a:prstGeom>
          <a:ln w="635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7" idx="7"/>
            <a:endCxn id="5" idx="6"/>
          </p:cNvCxnSpPr>
          <p:nvPr/>
        </p:nvCxnSpPr>
        <p:spPr>
          <a:xfrm flipH="1" flipV="1">
            <a:off x="1371600" y="723900"/>
            <a:ext cx="957122" cy="300178"/>
          </a:xfrm>
          <a:prstGeom prst="straightConnector1">
            <a:avLst/>
          </a:prstGeom>
          <a:ln w="635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642922" y="376535"/>
            <a:ext cx="1371600" cy="461665"/>
          </a:xfrm>
          <a:prstGeom prst="rect">
            <a:avLst/>
          </a:prstGeom>
          <a:noFill/>
        </p:spPr>
        <p:txBody>
          <a:bodyPr wrap="square" rtlCol="0">
            <a:spAutoFit/>
          </a:bodyPr>
          <a:lstStyle/>
          <a:p>
            <a:r>
              <a:rPr lang="en-US" sz="2400" b="1" i="1" dirty="0" err="1">
                <a:latin typeface="+mj-lt"/>
              </a:rPr>
              <a:t>r</a:t>
            </a:r>
            <a:r>
              <a:rPr lang="en-US" sz="2400" baseline="-25000" dirty="0" err="1">
                <a:latin typeface="+mj-lt"/>
              </a:rPr>
              <a:t>ij</a:t>
            </a:r>
            <a:endParaRPr lang="en-US" sz="2400" dirty="0">
              <a:latin typeface="+mj-lt"/>
            </a:endParaRPr>
          </a:p>
        </p:txBody>
      </p:sp>
      <p:graphicFrame>
        <p:nvGraphicFramePr>
          <p:cNvPr id="27" name="Object 26"/>
          <p:cNvGraphicFramePr>
            <a:graphicFrameLocks noChangeAspect="1"/>
          </p:cNvGraphicFramePr>
          <p:nvPr>
            <p:extLst>
              <p:ext uri="{D42A27DB-BD31-4B8C-83A1-F6EECF244321}">
                <p14:modId xmlns:p14="http://schemas.microsoft.com/office/powerpoint/2010/main" val="2765220812"/>
              </p:ext>
            </p:extLst>
          </p:nvPr>
        </p:nvGraphicFramePr>
        <p:xfrm>
          <a:off x="982662" y="3200400"/>
          <a:ext cx="5502275" cy="731837"/>
        </p:xfrm>
        <a:graphic>
          <a:graphicData uri="http://schemas.openxmlformats.org/presentationml/2006/ole">
            <mc:AlternateContent xmlns:mc="http://schemas.openxmlformats.org/markup-compatibility/2006">
              <mc:Choice xmlns:v="urn:schemas-microsoft-com:vml" Requires="v">
                <p:oleObj spid="_x0000_s146463" name="数式" r:id="rId4" imgW="2844720" imgH="380880" progId="Equation.3">
                  <p:embed/>
                </p:oleObj>
              </mc:Choice>
              <mc:Fallback>
                <p:oleObj name="数式" r:id="rId4" imgW="2844720" imgH="380880" progId="Equation.3">
                  <p:embed/>
                  <p:pic>
                    <p:nvPicPr>
                      <p:cNvPr id="27" name="Object 26"/>
                      <p:cNvPicPr>
                        <a:picLocks noChangeAspect="1" noChangeArrowheads="1"/>
                      </p:cNvPicPr>
                      <p:nvPr/>
                    </p:nvPicPr>
                    <p:blipFill>
                      <a:blip r:embed="rId5"/>
                      <a:srcRect/>
                      <a:stretch>
                        <a:fillRect/>
                      </a:stretch>
                    </p:blipFill>
                    <p:spPr bwMode="auto">
                      <a:xfrm>
                        <a:off x="982662" y="3200400"/>
                        <a:ext cx="550227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 name="TextBox 27"/>
          <p:cNvSpPr txBox="1"/>
          <p:nvPr/>
        </p:nvSpPr>
        <p:spPr>
          <a:xfrm>
            <a:off x="871607" y="3962400"/>
            <a:ext cx="6858000" cy="1938992"/>
          </a:xfrm>
          <a:prstGeom prst="rect">
            <a:avLst/>
          </a:prstGeom>
          <a:noFill/>
        </p:spPr>
        <p:txBody>
          <a:bodyPr wrap="square" rtlCol="0">
            <a:spAutoFit/>
          </a:bodyPr>
          <a:lstStyle/>
          <a:p>
            <a:r>
              <a:rPr lang="en-US" sz="2400" dirty="0">
                <a:latin typeface="+mj-lt"/>
                <a:sym typeface="Wingdings" pitchFamily="2" charset="2"/>
              </a:rPr>
              <a:t>From this </a:t>
            </a:r>
            <a:r>
              <a:rPr lang="en-US" sz="2400" dirty="0" err="1">
                <a:latin typeface="+mj-lt"/>
                <a:sym typeface="Wingdings" pitchFamily="2" charset="2"/>
              </a:rPr>
              <a:t>Lagrangian</a:t>
            </a:r>
            <a:r>
              <a:rPr lang="en-US" sz="2400" dirty="0">
                <a:latin typeface="+mj-lt"/>
                <a:sym typeface="Wingdings" pitchFamily="2" charset="2"/>
              </a:rPr>
              <a:t>, can find the 3N coupled 2</a:t>
            </a:r>
            <a:r>
              <a:rPr lang="en-US" sz="2400" baseline="30000" dirty="0">
                <a:latin typeface="+mj-lt"/>
                <a:sym typeface="Wingdings" pitchFamily="2" charset="2"/>
              </a:rPr>
              <a:t>nd</a:t>
            </a:r>
            <a:r>
              <a:rPr lang="en-US" sz="2400" dirty="0">
                <a:latin typeface="+mj-lt"/>
                <a:sym typeface="Wingdings" pitchFamily="2" charset="2"/>
              </a:rPr>
              <a:t> order differential equations of motion and/or find the corresponding Hamiltonian, representing the system at constant energy, volume, and particle number N   (N,V,E ensemble).</a:t>
            </a:r>
            <a:endParaRPr lang="en-US" sz="2400" dirty="0">
              <a:latin typeface="+mj-lt"/>
            </a:endParaRPr>
          </a:p>
        </p:txBody>
      </p:sp>
    </p:spTree>
    <p:extLst>
      <p:ext uri="{BB962C8B-B14F-4D97-AF65-F5344CB8AC3E}">
        <p14:creationId xmlns:p14="http://schemas.microsoft.com/office/powerpoint/2010/main" val="3004671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9/20/2021</a:t>
            </a:r>
            <a:endParaRPr lang="en-US" dirty="0"/>
          </a:p>
        </p:txBody>
      </p:sp>
      <p:sp>
        <p:nvSpPr>
          <p:cNvPr id="3" name="Footer Placeholder 2"/>
          <p:cNvSpPr>
            <a:spLocks noGrp="1"/>
          </p:cNvSpPr>
          <p:nvPr>
            <p:ph type="ftr" sz="quarter" idx="11"/>
          </p:nvPr>
        </p:nvSpPr>
        <p:spPr/>
        <p:txBody>
          <a:bodyPr/>
          <a:lstStyle/>
          <a:p>
            <a:r>
              <a:rPr lang="en-US"/>
              <a:t>PHY 711  Fall 2021 --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945013840"/>
              </p:ext>
            </p:extLst>
          </p:nvPr>
        </p:nvGraphicFramePr>
        <p:xfrm>
          <a:off x="838200" y="792712"/>
          <a:ext cx="5994400" cy="5462588"/>
        </p:xfrm>
        <a:graphic>
          <a:graphicData uri="http://schemas.openxmlformats.org/presentationml/2006/ole">
            <mc:AlternateContent xmlns:mc="http://schemas.openxmlformats.org/markup-compatibility/2006">
              <mc:Choice xmlns:v="urn:schemas-microsoft-com:vml" Requires="v">
                <p:oleObj spid="_x0000_s147487" name="Equation" r:id="rId4" imgW="3098520" imgH="2844720" progId="Equation.DSMT4">
                  <p:embed/>
                </p:oleObj>
              </mc:Choice>
              <mc:Fallback>
                <p:oleObj name="Equation" r:id="rId4" imgW="3098520" imgH="2844720" progId="Equation.DSMT4">
                  <p:embed/>
                  <p:pic>
                    <p:nvPicPr>
                      <p:cNvPr id="5" name="Object 4"/>
                      <p:cNvPicPr>
                        <a:picLocks noChangeAspect="1" noChangeArrowheads="1"/>
                      </p:cNvPicPr>
                      <p:nvPr/>
                    </p:nvPicPr>
                    <p:blipFill>
                      <a:blip r:embed="rId5"/>
                      <a:srcRect/>
                      <a:stretch>
                        <a:fillRect/>
                      </a:stretch>
                    </p:blipFill>
                    <p:spPr bwMode="auto">
                      <a:xfrm>
                        <a:off x="838200" y="792712"/>
                        <a:ext cx="5994400" cy="54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381000" y="304800"/>
            <a:ext cx="7467600" cy="457200"/>
          </a:xfrm>
          <a:prstGeom prst="rect">
            <a:avLst/>
          </a:prstGeom>
          <a:noFill/>
        </p:spPr>
        <p:txBody>
          <a:bodyPr wrap="square" rtlCol="0">
            <a:spAutoFit/>
          </a:bodyPr>
          <a:lstStyle/>
          <a:p>
            <a:r>
              <a:rPr lang="en-US" sz="2400" dirty="0" err="1">
                <a:latin typeface="+mj-lt"/>
              </a:rPr>
              <a:t>Lagrangian</a:t>
            </a:r>
            <a:r>
              <a:rPr lang="en-US" sz="2400" dirty="0">
                <a:latin typeface="+mj-lt"/>
              </a:rPr>
              <a:t> and Hamiltonian forms</a:t>
            </a:r>
          </a:p>
        </p:txBody>
      </p:sp>
    </p:spTree>
    <p:extLst>
      <p:ext uri="{BB962C8B-B14F-4D97-AF65-F5344CB8AC3E}">
        <p14:creationId xmlns:p14="http://schemas.microsoft.com/office/powerpoint/2010/main" val="13661112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9/20/2021</a:t>
            </a:r>
            <a:endParaRPr lang="en-US" dirty="0"/>
          </a:p>
        </p:txBody>
      </p:sp>
      <p:sp>
        <p:nvSpPr>
          <p:cNvPr id="3" name="Footer Placeholder 2"/>
          <p:cNvSpPr>
            <a:spLocks noGrp="1"/>
          </p:cNvSpPr>
          <p:nvPr>
            <p:ph type="ftr" sz="quarter" idx="11"/>
          </p:nvPr>
        </p:nvSpPr>
        <p:spPr/>
        <p:txBody>
          <a:bodyPr/>
          <a:lstStyle/>
          <a:p>
            <a:r>
              <a:rPr lang="en-US"/>
              <a:t>PHY 711  Fall 2021 --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sp>
        <p:nvSpPr>
          <p:cNvPr id="5" name="TextBox 4"/>
          <p:cNvSpPr txBox="1"/>
          <p:nvPr/>
        </p:nvSpPr>
        <p:spPr>
          <a:xfrm>
            <a:off x="685800" y="457200"/>
            <a:ext cx="8229600" cy="461665"/>
          </a:xfrm>
          <a:prstGeom prst="rect">
            <a:avLst/>
          </a:prstGeom>
          <a:noFill/>
        </p:spPr>
        <p:txBody>
          <a:bodyPr wrap="square" rtlCol="0">
            <a:spAutoFit/>
          </a:bodyPr>
          <a:lstStyle/>
          <a:p>
            <a:r>
              <a:rPr lang="en-US" sz="2400" dirty="0">
                <a:latin typeface="+mj-lt"/>
              </a:rPr>
              <a:t>Digression on numerical evaluation of differential equations</a:t>
            </a:r>
          </a:p>
        </p:txBody>
      </p:sp>
      <p:graphicFrame>
        <p:nvGraphicFramePr>
          <p:cNvPr id="6" name="Object 5"/>
          <p:cNvGraphicFramePr>
            <a:graphicFrameLocks noChangeAspect="1"/>
          </p:cNvGraphicFramePr>
          <p:nvPr>
            <p:extLst>
              <p:ext uri="{D42A27DB-BD31-4B8C-83A1-F6EECF244321}">
                <p14:modId xmlns:p14="http://schemas.microsoft.com/office/powerpoint/2010/main" val="1481409359"/>
              </p:ext>
            </p:extLst>
          </p:nvPr>
        </p:nvGraphicFramePr>
        <p:xfrm>
          <a:off x="169863" y="939800"/>
          <a:ext cx="6308725" cy="1706563"/>
        </p:xfrm>
        <a:graphic>
          <a:graphicData uri="http://schemas.openxmlformats.org/presentationml/2006/ole">
            <mc:AlternateContent xmlns:mc="http://schemas.openxmlformats.org/markup-compatibility/2006">
              <mc:Choice xmlns:v="urn:schemas-microsoft-com:vml" Requires="v">
                <p:oleObj spid="_x0000_s148574" name="Equation" r:id="rId4" imgW="3263760" imgH="888840" progId="Equation.DSMT4">
                  <p:embed/>
                </p:oleObj>
              </mc:Choice>
              <mc:Fallback>
                <p:oleObj name="Equation" r:id="rId4" imgW="3263760" imgH="888840" progId="Equation.DSMT4">
                  <p:embed/>
                  <p:pic>
                    <p:nvPicPr>
                      <p:cNvPr id="6" name="Object 5"/>
                      <p:cNvPicPr>
                        <a:picLocks noChangeAspect="1" noChangeArrowheads="1"/>
                      </p:cNvPicPr>
                      <p:nvPr/>
                    </p:nvPicPr>
                    <p:blipFill>
                      <a:blip r:embed="rId5"/>
                      <a:srcRect/>
                      <a:stretch>
                        <a:fillRect/>
                      </a:stretch>
                    </p:blipFill>
                    <p:spPr bwMode="auto">
                      <a:xfrm>
                        <a:off x="169863" y="939800"/>
                        <a:ext cx="6308725"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485311618"/>
              </p:ext>
            </p:extLst>
          </p:nvPr>
        </p:nvGraphicFramePr>
        <p:xfrm>
          <a:off x="685800" y="2778001"/>
          <a:ext cx="3240087" cy="1609725"/>
        </p:xfrm>
        <a:graphic>
          <a:graphicData uri="http://schemas.openxmlformats.org/presentationml/2006/ole">
            <mc:AlternateContent xmlns:mc="http://schemas.openxmlformats.org/markup-compatibility/2006">
              <mc:Choice xmlns:v="urn:schemas-microsoft-com:vml" Requires="v">
                <p:oleObj spid="_x0000_s148575" name="数式" r:id="rId6" imgW="1676160" imgH="838080" progId="Equation.3">
                  <p:embed/>
                </p:oleObj>
              </mc:Choice>
              <mc:Fallback>
                <p:oleObj name="数式" r:id="rId6" imgW="1676160" imgH="838080" progId="Equation.3">
                  <p:embed/>
                  <p:pic>
                    <p:nvPicPr>
                      <p:cNvPr id="7" name="Object 6"/>
                      <p:cNvPicPr>
                        <a:picLocks noChangeAspect="1" noChangeArrowheads="1"/>
                      </p:cNvPicPr>
                      <p:nvPr/>
                    </p:nvPicPr>
                    <p:blipFill>
                      <a:blip r:embed="rId7"/>
                      <a:srcRect/>
                      <a:stretch>
                        <a:fillRect/>
                      </a:stretch>
                    </p:blipFill>
                    <p:spPr bwMode="auto">
                      <a:xfrm>
                        <a:off x="685800" y="2778001"/>
                        <a:ext cx="3240087"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758459903"/>
              </p:ext>
            </p:extLst>
          </p:nvPr>
        </p:nvGraphicFramePr>
        <p:xfrm>
          <a:off x="773113" y="4582013"/>
          <a:ext cx="3313112" cy="1951037"/>
        </p:xfrm>
        <a:graphic>
          <a:graphicData uri="http://schemas.openxmlformats.org/presentationml/2006/ole">
            <mc:AlternateContent xmlns:mc="http://schemas.openxmlformats.org/markup-compatibility/2006">
              <mc:Choice xmlns:v="urn:schemas-microsoft-com:vml" Requires="v">
                <p:oleObj spid="_x0000_s148576" name="数式" r:id="rId8" imgW="1714320" imgH="1015920" progId="Equation.3">
                  <p:embed/>
                </p:oleObj>
              </mc:Choice>
              <mc:Fallback>
                <p:oleObj name="数式" r:id="rId8" imgW="1714320" imgH="1015920" progId="Equation.3">
                  <p:embed/>
                  <p:pic>
                    <p:nvPicPr>
                      <p:cNvPr id="8" name="Object 7"/>
                      <p:cNvPicPr>
                        <a:picLocks noChangeAspect="1" noChangeArrowheads="1"/>
                      </p:cNvPicPr>
                      <p:nvPr/>
                    </p:nvPicPr>
                    <p:blipFill>
                      <a:blip r:embed="rId9"/>
                      <a:srcRect/>
                      <a:stretch>
                        <a:fillRect/>
                      </a:stretch>
                    </p:blipFill>
                    <p:spPr bwMode="auto">
                      <a:xfrm>
                        <a:off x="773113" y="4582013"/>
                        <a:ext cx="3313112" cy="19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Rectangle 8">
            <a:extLst>
              <a:ext uri="{FF2B5EF4-FFF2-40B4-BE49-F238E27FC236}">
                <a16:creationId xmlns:a16="http://schemas.microsoft.com/office/drawing/2014/main" id="{71CD085A-F283-466D-8E9F-166BCD0E86E5}"/>
              </a:ext>
            </a:extLst>
          </p:cNvPr>
          <p:cNvSpPr/>
          <p:nvPr/>
        </p:nvSpPr>
        <p:spPr>
          <a:xfrm>
            <a:off x="5410200" y="3048000"/>
            <a:ext cx="3240087" cy="2590800"/>
          </a:xfrm>
          <a:prstGeom prst="rect">
            <a:avLst/>
          </a:prstGeom>
          <a:pattFill prst="lgGrid">
            <a:fgClr>
              <a:schemeClr val="tx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7218D32B-9E5B-4A6B-A0FD-7F02FB80AC2C}"/>
              </a:ext>
            </a:extLst>
          </p:cNvPr>
          <p:cNvCxnSpPr/>
          <p:nvPr/>
        </p:nvCxnSpPr>
        <p:spPr>
          <a:xfrm>
            <a:off x="5410200" y="5638800"/>
            <a:ext cx="3505200" cy="0"/>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63FBBF8-15CC-4044-81CE-F07FA222F2BD}"/>
              </a:ext>
            </a:extLst>
          </p:cNvPr>
          <p:cNvCxnSpPr>
            <a:cxnSpLocks/>
          </p:cNvCxnSpPr>
          <p:nvPr/>
        </p:nvCxnSpPr>
        <p:spPr>
          <a:xfrm flipV="1">
            <a:off x="5410200" y="2620788"/>
            <a:ext cx="0" cy="3018012"/>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7054211-6808-4FD6-92DD-27B0F50DDE7B}"/>
              </a:ext>
            </a:extLst>
          </p:cNvPr>
          <p:cNvSpPr txBox="1"/>
          <p:nvPr/>
        </p:nvSpPr>
        <p:spPr>
          <a:xfrm>
            <a:off x="4800600" y="3962400"/>
            <a:ext cx="417515" cy="461665"/>
          </a:xfrm>
          <a:prstGeom prst="rect">
            <a:avLst/>
          </a:prstGeom>
          <a:noFill/>
        </p:spPr>
        <p:txBody>
          <a:bodyPr wrap="square" rtlCol="0">
            <a:spAutoFit/>
          </a:bodyPr>
          <a:lstStyle/>
          <a:p>
            <a:r>
              <a:rPr lang="en-US" sz="2400" i="1" dirty="0">
                <a:latin typeface="+mj-lt"/>
              </a:rPr>
              <a:t>x</a:t>
            </a:r>
          </a:p>
        </p:txBody>
      </p:sp>
      <p:sp>
        <p:nvSpPr>
          <p:cNvPr id="16" name="TextBox 15">
            <a:extLst>
              <a:ext uri="{FF2B5EF4-FFF2-40B4-BE49-F238E27FC236}">
                <a16:creationId xmlns:a16="http://schemas.microsoft.com/office/drawing/2014/main" id="{4793A6A4-16F6-48CA-A203-A4EF62C882DA}"/>
              </a:ext>
            </a:extLst>
          </p:cNvPr>
          <p:cNvSpPr txBox="1"/>
          <p:nvPr/>
        </p:nvSpPr>
        <p:spPr>
          <a:xfrm>
            <a:off x="6897685" y="5562600"/>
            <a:ext cx="417515" cy="461665"/>
          </a:xfrm>
          <a:prstGeom prst="rect">
            <a:avLst/>
          </a:prstGeom>
          <a:noFill/>
        </p:spPr>
        <p:txBody>
          <a:bodyPr wrap="square" rtlCol="0">
            <a:spAutoFit/>
          </a:bodyPr>
          <a:lstStyle/>
          <a:p>
            <a:r>
              <a:rPr lang="en-US" sz="2400" i="1" dirty="0">
                <a:latin typeface="+mj-lt"/>
              </a:rPr>
              <a:t>t</a:t>
            </a:r>
          </a:p>
        </p:txBody>
      </p:sp>
      <p:sp>
        <p:nvSpPr>
          <p:cNvPr id="17" name="Oval 16">
            <a:extLst>
              <a:ext uri="{FF2B5EF4-FFF2-40B4-BE49-F238E27FC236}">
                <a16:creationId xmlns:a16="http://schemas.microsoft.com/office/drawing/2014/main" id="{EE3A6005-354D-4728-B529-17B737384BDF}"/>
              </a:ext>
            </a:extLst>
          </p:cNvPr>
          <p:cNvSpPr>
            <a:spLocks noChangeAspect="1"/>
          </p:cNvSpPr>
          <p:nvPr/>
        </p:nvSpPr>
        <p:spPr>
          <a:xfrm>
            <a:off x="5318759" y="554544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97C88DC-B581-4B72-923B-0E78ACB77D6A}"/>
              </a:ext>
            </a:extLst>
          </p:cNvPr>
          <p:cNvSpPr>
            <a:spLocks noChangeAspect="1"/>
          </p:cNvSpPr>
          <p:nvPr/>
        </p:nvSpPr>
        <p:spPr>
          <a:xfrm>
            <a:off x="5570538" y="5298768"/>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7BFFB6C-2D2E-45E5-9076-E9811A01CEEE}"/>
              </a:ext>
            </a:extLst>
          </p:cNvPr>
          <p:cNvSpPr>
            <a:spLocks noChangeAspect="1"/>
          </p:cNvSpPr>
          <p:nvPr/>
        </p:nvSpPr>
        <p:spPr>
          <a:xfrm rot="439771">
            <a:off x="5806318" y="4932168"/>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4EE831A-8540-4549-A371-747CDF54FA59}"/>
              </a:ext>
            </a:extLst>
          </p:cNvPr>
          <p:cNvSpPr>
            <a:spLocks noChangeAspect="1"/>
          </p:cNvSpPr>
          <p:nvPr/>
        </p:nvSpPr>
        <p:spPr>
          <a:xfrm rot="439771">
            <a:off x="6008759" y="4376501"/>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CEB64736-AE98-4729-9476-D256996CB6D8}"/>
              </a:ext>
            </a:extLst>
          </p:cNvPr>
          <p:cNvSpPr>
            <a:spLocks noChangeAspect="1"/>
          </p:cNvSpPr>
          <p:nvPr/>
        </p:nvSpPr>
        <p:spPr>
          <a:xfrm rot="439771">
            <a:off x="6264569" y="3700205"/>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EF3C579-848F-45A0-A007-7440E2B75CC1}"/>
              </a:ext>
            </a:extLst>
          </p:cNvPr>
          <p:cNvSpPr>
            <a:spLocks noChangeAspect="1"/>
          </p:cNvSpPr>
          <p:nvPr/>
        </p:nvSpPr>
        <p:spPr>
          <a:xfrm rot="439771">
            <a:off x="6482473" y="3439919"/>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5EDE03BB-DE07-4858-B3B5-4DD626D34AD1}"/>
              </a:ext>
            </a:extLst>
          </p:cNvPr>
          <p:cNvSpPr>
            <a:spLocks noChangeAspect="1"/>
          </p:cNvSpPr>
          <p:nvPr/>
        </p:nvSpPr>
        <p:spPr>
          <a:xfrm rot="439771">
            <a:off x="6123889" y="4077294"/>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E734AA-DA11-43C8-B499-2A6B8D2E5D8C}"/>
              </a:ext>
            </a:extLst>
          </p:cNvPr>
          <p:cNvSpPr>
            <a:spLocks noChangeAspect="1"/>
          </p:cNvSpPr>
          <p:nvPr/>
        </p:nvSpPr>
        <p:spPr>
          <a:xfrm rot="439771">
            <a:off x="6720718" y="356328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847742C-CCAE-4A6E-A815-B258E7D41740}"/>
              </a:ext>
            </a:extLst>
          </p:cNvPr>
          <p:cNvSpPr>
            <a:spLocks noChangeAspect="1"/>
          </p:cNvSpPr>
          <p:nvPr/>
        </p:nvSpPr>
        <p:spPr>
          <a:xfrm rot="439771">
            <a:off x="6939853" y="3802563"/>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4656C202-A1E4-40F8-AC61-2618E9C6D066}"/>
              </a:ext>
            </a:extLst>
          </p:cNvPr>
          <p:cNvSpPr>
            <a:spLocks noChangeAspect="1"/>
          </p:cNvSpPr>
          <p:nvPr/>
        </p:nvSpPr>
        <p:spPr>
          <a:xfrm rot="439771">
            <a:off x="7175654" y="3935995"/>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7D640EB-6445-4131-9180-EA3093E7CD4F}"/>
              </a:ext>
            </a:extLst>
          </p:cNvPr>
          <p:cNvSpPr>
            <a:spLocks noChangeAspect="1"/>
          </p:cNvSpPr>
          <p:nvPr/>
        </p:nvSpPr>
        <p:spPr>
          <a:xfrm rot="439771">
            <a:off x="7427252" y="3878587"/>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69954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9/20/2021</a:t>
            </a:r>
            <a:endParaRPr lang="en-US" dirty="0"/>
          </a:p>
        </p:txBody>
      </p:sp>
      <p:sp>
        <p:nvSpPr>
          <p:cNvPr id="3" name="Footer Placeholder 2"/>
          <p:cNvSpPr>
            <a:spLocks noGrp="1"/>
          </p:cNvSpPr>
          <p:nvPr>
            <p:ph type="ftr" sz="quarter" idx="11"/>
          </p:nvPr>
        </p:nvSpPr>
        <p:spPr/>
        <p:txBody>
          <a:bodyPr/>
          <a:lstStyle/>
          <a:p>
            <a:r>
              <a:rPr lang="en-US"/>
              <a:t>PHY 711  Fall 2021 --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sp>
        <p:nvSpPr>
          <p:cNvPr id="5" name="TextBox 4"/>
          <p:cNvSpPr txBox="1"/>
          <p:nvPr/>
        </p:nvSpPr>
        <p:spPr>
          <a:xfrm>
            <a:off x="609600" y="533400"/>
            <a:ext cx="7467600" cy="1200329"/>
          </a:xfrm>
          <a:prstGeom prst="rect">
            <a:avLst/>
          </a:prstGeom>
          <a:noFill/>
        </p:spPr>
        <p:txBody>
          <a:bodyPr wrap="square" rtlCol="0">
            <a:spAutoFit/>
          </a:bodyPr>
          <a:lstStyle/>
          <a:p>
            <a:r>
              <a:rPr lang="en-US" sz="2400" dirty="0">
                <a:latin typeface="+mj-lt"/>
              </a:rPr>
              <a:t>H. C. Andersen wanted to adapt the formalism for modeling an (N,V,E) ensemble to one which could model a system at constant pressure (P).</a:t>
            </a:r>
          </a:p>
        </p:txBody>
      </p:sp>
      <p:sp>
        <p:nvSpPr>
          <p:cNvPr id="6" name="Cube 5"/>
          <p:cNvSpPr/>
          <p:nvPr/>
        </p:nvSpPr>
        <p:spPr>
          <a:xfrm>
            <a:off x="1524000" y="2895600"/>
            <a:ext cx="1371600" cy="12954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be 6"/>
          <p:cNvSpPr/>
          <p:nvPr/>
        </p:nvSpPr>
        <p:spPr>
          <a:xfrm>
            <a:off x="4338637" y="2824162"/>
            <a:ext cx="1371600" cy="12954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14400" y="4450704"/>
            <a:ext cx="1981200" cy="461665"/>
          </a:xfrm>
          <a:prstGeom prst="rect">
            <a:avLst/>
          </a:prstGeom>
          <a:noFill/>
        </p:spPr>
        <p:txBody>
          <a:bodyPr wrap="square" rtlCol="0">
            <a:spAutoFit/>
          </a:bodyPr>
          <a:lstStyle/>
          <a:p>
            <a:r>
              <a:rPr lang="en-US" sz="2400" dirty="0">
                <a:latin typeface="+mj-lt"/>
              </a:rPr>
              <a:t>V constant</a:t>
            </a:r>
          </a:p>
        </p:txBody>
      </p:sp>
      <p:sp>
        <p:nvSpPr>
          <p:cNvPr id="9" name="Cube 8"/>
          <p:cNvSpPr/>
          <p:nvPr/>
        </p:nvSpPr>
        <p:spPr>
          <a:xfrm>
            <a:off x="4038600" y="2667000"/>
            <a:ext cx="1904999" cy="1604962"/>
          </a:xfrm>
          <a:prstGeom prst="cube">
            <a:avLst/>
          </a:prstGeom>
          <a:solidFill>
            <a:schemeClr val="accent1">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5613627">
            <a:off x="4776787" y="2259036"/>
            <a:ext cx="381000" cy="2667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3581400" y="3695700"/>
            <a:ext cx="381000" cy="2667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6200000">
            <a:off x="4833937" y="4400551"/>
            <a:ext cx="381000" cy="2667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10531630">
            <a:off x="6182020" y="3300249"/>
            <a:ext cx="381000" cy="2667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572840" y="3285798"/>
            <a:ext cx="1275760" cy="461665"/>
          </a:xfrm>
          <a:prstGeom prst="rect">
            <a:avLst/>
          </a:prstGeom>
          <a:noFill/>
        </p:spPr>
        <p:txBody>
          <a:bodyPr wrap="square" rtlCol="0">
            <a:spAutoFit/>
          </a:bodyPr>
          <a:lstStyle/>
          <a:p>
            <a:r>
              <a:rPr lang="en-US" sz="2400" dirty="0">
                <a:latin typeface="+mj-lt"/>
              </a:rPr>
              <a:t>P</a:t>
            </a:r>
          </a:p>
        </p:txBody>
      </p:sp>
      <p:sp>
        <p:nvSpPr>
          <p:cNvPr id="15" name="TextBox 14"/>
          <p:cNvSpPr txBox="1"/>
          <p:nvPr/>
        </p:nvSpPr>
        <p:spPr>
          <a:xfrm>
            <a:off x="4191000" y="4796135"/>
            <a:ext cx="1981200" cy="830997"/>
          </a:xfrm>
          <a:prstGeom prst="rect">
            <a:avLst/>
          </a:prstGeom>
          <a:noFill/>
        </p:spPr>
        <p:txBody>
          <a:bodyPr wrap="square" rtlCol="0">
            <a:spAutoFit/>
          </a:bodyPr>
          <a:lstStyle/>
          <a:p>
            <a:r>
              <a:rPr lang="en-US" sz="2400" dirty="0">
                <a:latin typeface="+mj-lt"/>
              </a:rPr>
              <a:t>P constant, V variable</a:t>
            </a:r>
          </a:p>
        </p:txBody>
      </p:sp>
    </p:spTree>
    <p:extLst>
      <p:ext uri="{BB962C8B-B14F-4D97-AF65-F5344CB8AC3E}">
        <p14:creationId xmlns:p14="http://schemas.microsoft.com/office/powerpoint/2010/main" val="41370019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9/20/2021</a:t>
            </a:r>
            <a:endParaRPr lang="en-US" dirty="0"/>
          </a:p>
        </p:txBody>
      </p:sp>
      <p:sp>
        <p:nvSpPr>
          <p:cNvPr id="3" name="Footer Placeholder 2"/>
          <p:cNvSpPr>
            <a:spLocks noGrp="1"/>
          </p:cNvSpPr>
          <p:nvPr>
            <p:ph type="ftr" sz="quarter" idx="11"/>
          </p:nvPr>
        </p:nvSpPr>
        <p:spPr/>
        <p:txBody>
          <a:bodyPr/>
          <a:lstStyle/>
          <a:p>
            <a:r>
              <a:rPr lang="en-US"/>
              <a:t>PHY 711  Fall 2021 --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67584830"/>
              </p:ext>
            </p:extLst>
          </p:nvPr>
        </p:nvGraphicFramePr>
        <p:xfrm>
          <a:off x="93663" y="914400"/>
          <a:ext cx="9013825" cy="2439988"/>
        </p:xfrm>
        <a:graphic>
          <a:graphicData uri="http://schemas.openxmlformats.org/presentationml/2006/ole">
            <mc:AlternateContent xmlns:mc="http://schemas.openxmlformats.org/markup-compatibility/2006">
              <mc:Choice xmlns:v="urn:schemas-microsoft-com:vml" Requires="v">
                <p:oleObj spid="_x0000_s149535" name="数式" r:id="rId4" imgW="4660560" imgH="1269720" progId="Equation.3">
                  <p:embed/>
                </p:oleObj>
              </mc:Choice>
              <mc:Fallback>
                <p:oleObj name="数式" r:id="rId4" imgW="4660560" imgH="1269720" progId="Equation.3">
                  <p:embed/>
                  <p:pic>
                    <p:nvPicPr>
                      <p:cNvPr id="5" name="Object 4"/>
                      <p:cNvPicPr>
                        <a:picLocks noChangeAspect="1" noChangeArrowheads="1"/>
                      </p:cNvPicPr>
                      <p:nvPr/>
                    </p:nvPicPr>
                    <p:blipFill>
                      <a:blip r:embed="rId5"/>
                      <a:srcRect/>
                      <a:stretch>
                        <a:fillRect/>
                      </a:stretch>
                    </p:blipFill>
                    <p:spPr bwMode="auto">
                      <a:xfrm>
                        <a:off x="93663" y="914400"/>
                        <a:ext cx="9013825" cy="243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 name="Straight Arrow Connector 6"/>
          <p:cNvCxnSpPr/>
          <p:nvPr/>
        </p:nvCxnSpPr>
        <p:spPr>
          <a:xfrm flipV="1">
            <a:off x="6019800" y="3048000"/>
            <a:ext cx="1828800" cy="1219200"/>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696200" y="1447800"/>
            <a:ext cx="1066800" cy="1219200"/>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172200" y="533400"/>
            <a:ext cx="2743200" cy="830997"/>
          </a:xfrm>
          <a:prstGeom prst="rect">
            <a:avLst/>
          </a:prstGeom>
          <a:noFill/>
        </p:spPr>
        <p:txBody>
          <a:bodyPr wrap="square" rtlCol="0">
            <a:spAutoFit/>
          </a:bodyPr>
          <a:lstStyle/>
          <a:p>
            <a:r>
              <a:rPr lang="en-US" sz="2400" dirty="0">
                <a:latin typeface="+mj-lt"/>
              </a:rPr>
              <a:t>PV contribution to potential energy</a:t>
            </a:r>
          </a:p>
        </p:txBody>
      </p:sp>
      <p:sp>
        <p:nvSpPr>
          <p:cNvPr id="12" name="TextBox 11"/>
          <p:cNvSpPr txBox="1"/>
          <p:nvPr/>
        </p:nvSpPr>
        <p:spPr>
          <a:xfrm>
            <a:off x="5029200" y="4198203"/>
            <a:ext cx="2743200" cy="830997"/>
          </a:xfrm>
          <a:prstGeom prst="rect">
            <a:avLst/>
          </a:prstGeom>
          <a:noFill/>
        </p:spPr>
        <p:txBody>
          <a:bodyPr wrap="square" rtlCol="0">
            <a:spAutoFit/>
          </a:bodyPr>
          <a:lstStyle/>
          <a:p>
            <a:r>
              <a:rPr lang="en-US" sz="2400" dirty="0">
                <a:latin typeface="+mj-lt"/>
              </a:rPr>
              <a:t>kinetic energy of “balloon”</a:t>
            </a:r>
          </a:p>
        </p:txBody>
      </p:sp>
    </p:spTree>
    <p:extLst>
      <p:ext uri="{BB962C8B-B14F-4D97-AF65-F5344CB8AC3E}">
        <p14:creationId xmlns:p14="http://schemas.microsoft.com/office/powerpoint/2010/main" val="33707640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9/20/2021</a:t>
            </a:r>
            <a:endParaRPr lang="en-US" dirty="0"/>
          </a:p>
        </p:txBody>
      </p:sp>
      <p:sp>
        <p:nvSpPr>
          <p:cNvPr id="3" name="Footer Placeholder 2"/>
          <p:cNvSpPr>
            <a:spLocks noGrp="1"/>
          </p:cNvSpPr>
          <p:nvPr>
            <p:ph type="ftr" sz="quarter" idx="11"/>
          </p:nvPr>
        </p:nvSpPr>
        <p:spPr/>
        <p:txBody>
          <a:bodyPr/>
          <a:lstStyle/>
          <a:p>
            <a:r>
              <a:rPr lang="en-US"/>
              <a:t>PHY 711  Fall 2021 --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074865483"/>
              </p:ext>
            </p:extLst>
          </p:nvPr>
        </p:nvGraphicFramePr>
        <p:xfrm>
          <a:off x="38100" y="152400"/>
          <a:ext cx="9013825" cy="3414713"/>
        </p:xfrm>
        <a:graphic>
          <a:graphicData uri="http://schemas.openxmlformats.org/presentationml/2006/ole">
            <mc:AlternateContent xmlns:mc="http://schemas.openxmlformats.org/markup-compatibility/2006">
              <mc:Choice xmlns:v="urn:schemas-microsoft-com:vml" Requires="v">
                <p:oleObj spid="_x0000_s150589" name="数式" r:id="rId4" imgW="4660560" imgH="1777680" progId="Equation.3">
                  <p:embed/>
                </p:oleObj>
              </mc:Choice>
              <mc:Fallback>
                <p:oleObj name="数式" r:id="rId4" imgW="4660560" imgH="1777680" progId="Equation.3">
                  <p:embed/>
                  <p:pic>
                    <p:nvPicPr>
                      <p:cNvPr id="5" name="Object 4"/>
                      <p:cNvPicPr>
                        <a:picLocks noChangeAspect="1" noChangeArrowheads="1"/>
                      </p:cNvPicPr>
                      <p:nvPr/>
                    </p:nvPicPr>
                    <p:blipFill>
                      <a:blip r:embed="rId5"/>
                      <a:srcRect/>
                      <a:stretch>
                        <a:fillRect/>
                      </a:stretch>
                    </p:blipFill>
                    <p:spPr bwMode="auto">
                      <a:xfrm>
                        <a:off x="38100" y="152400"/>
                        <a:ext cx="9013825" cy="341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651549707"/>
              </p:ext>
            </p:extLst>
          </p:nvPr>
        </p:nvGraphicFramePr>
        <p:xfrm>
          <a:off x="196850" y="3621088"/>
          <a:ext cx="7097713" cy="2779712"/>
        </p:xfrm>
        <a:graphic>
          <a:graphicData uri="http://schemas.openxmlformats.org/presentationml/2006/ole">
            <mc:AlternateContent xmlns:mc="http://schemas.openxmlformats.org/markup-compatibility/2006">
              <mc:Choice xmlns:v="urn:schemas-microsoft-com:vml" Requires="v">
                <p:oleObj spid="_x0000_s150590" name="Equation" r:id="rId6" imgW="3670200" imgH="1447560" progId="Equation.DSMT4">
                  <p:embed/>
                </p:oleObj>
              </mc:Choice>
              <mc:Fallback>
                <p:oleObj name="Equation" r:id="rId6" imgW="3670200" imgH="1447560" progId="Equation.DSMT4">
                  <p:embed/>
                  <p:pic>
                    <p:nvPicPr>
                      <p:cNvPr id="6" name="Object 5"/>
                      <p:cNvPicPr>
                        <a:picLocks noChangeAspect="1" noChangeArrowheads="1"/>
                      </p:cNvPicPr>
                      <p:nvPr/>
                    </p:nvPicPr>
                    <p:blipFill>
                      <a:blip r:embed="rId7"/>
                      <a:srcRect/>
                      <a:stretch>
                        <a:fillRect/>
                      </a:stretch>
                    </p:blipFill>
                    <p:spPr bwMode="auto">
                      <a:xfrm>
                        <a:off x="196850" y="3621088"/>
                        <a:ext cx="7097713" cy="277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077315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9/20/2021</a:t>
            </a:r>
            <a:endParaRPr lang="en-US" dirty="0"/>
          </a:p>
        </p:txBody>
      </p:sp>
      <p:sp>
        <p:nvSpPr>
          <p:cNvPr id="3" name="Footer Placeholder 2"/>
          <p:cNvSpPr>
            <a:spLocks noGrp="1"/>
          </p:cNvSpPr>
          <p:nvPr>
            <p:ph type="ftr" sz="quarter" idx="11"/>
          </p:nvPr>
        </p:nvSpPr>
        <p:spPr/>
        <p:txBody>
          <a:bodyPr/>
          <a:lstStyle/>
          <a:p>
            <a:r>
              <a:rPr lang="en-US"/>
              <a:t>PHY 711  Fall 2021 --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dirty="0"/>
          </a:p>
        </p:txBody>
      </p:sp>
      <p:sp>
        <p:nvSpPr>
          <p:cNvPr id="5" name="TextBox 4"/>
          <p:cNvSpPr txBox="1"/>
          <p:nvPr/>
        </p:nvSpPr>
        <p:spPr>
          <a:xfrm>
            <a:off x="762000" y="457200"/>
            <a:ext cx="7010400" cy="1200329"/>
          </a:xfrm>
          <a:prstGeom prst="rect">
            <a:avLst/>
          </a:prstGeom>
          <a:noFill/>
        </p:spPr>
        <p:txBody>
          <a:bodyPr wrap="square" rtlCol="0">
            <a:spAutoFit/>
          </a:bodyPr>
          <a:lstStyle/>
          <a:p>
            <a:r>
              <a:rPr lang="en-US" sz="2400" dirty="0">
                <a:latin typeface="+mj-lt"/>
              </a:rPr>
              <a:t>Relationship between system representations</a:t>
            </a:r>
          </a:p>
          <a:p>
            <a:r>
              <a:rPr lang="en-US" sz="2400" dirty="0">
                <a:latin typeface="+mj-lt"/>
              </a:rPr>
              <a:t>                </a:t>
            </a:r>
          </a:p>
          <a:p>
            <a:r>
              <a:rPr lang="en-US" sz="2400" dirty="0">
                <a:latin typeface="+mj-lt"/>
              </a:rPr>
              <a:t>                  Scaled                Original</a:t>
            </a:r>
          </a:p>
        </p:txBody>
      </p:sp>
      <p:graphicFrame>
        <p:nvGraphicFramePr>
          <p:cNvPr id="6" name="Object 5"/>
          <p:cNvGraphicFramePr>
            <a:graphicFrameLocks noChangeAspect="1"/>
          </p:cNvGraphicFramePr>
          <p:nvPr>
            <p:extLst>
              <p:ext uri="{D42A27DB-BD31-4B8C-83A1-F6EECF244321}">
                <p14:modId xmlns:p14="http://schemas.microsoft.com/office/powerpoint/2010/main" val="1261553153"/>
              </p:ext>
            </p:extLst>
          </p:nvPr>
        </p:nvGraphicFramePr>
        <p:xfrm>
          <a:off x="2590800" y="1600200"/>
          <a:ext cx="2798762" cy="1366837"/>
        </p:xfrm>
        <a:graphic>
          <a:graphicData uri="http://schemas.openxmlformats.org/presentationml/2006/ole">
            <mc:AlternateContent xmlns:mc="http://schemas.openxmlformats.org/markup-compatibility/2006">
              <mc:Choice xmlns:v="urn:schemas-microsoft-com:vml" Requires="v">
                <p:oleObj spid="_x0000_s151613" name="数式" r:id="rId4" imgW="1447560" imgH="711000" progId="Equation.3">
                  <p:embed/>
                </p:oleObj>
              </mc:Choice>
              <mc:Fallback>
                <p:oleObj name="数式" r:id="rId4" imgW="1447560" imgH="711000" progId="Equation.3">
                  <p:embed/>
                  <p:pic>
                    <p:nvPicPr>
                      <p:cNvPr id="6" name="Object 5"/>
                      <p:cNvPicPr>
                        <a:picLocks noChangeAspect="1" noChangeArrowheads="1"/>
                      </p:cNvPicPr>
                      <p:nvPr/>
                    </p:nvPicPr>
                    <p:blipFill>
                      <a:blip r:embed="rId5"/>
                      <a:srcRect/>
                      <a:stretch>
                        <a:fillRect/>
                      </a:stretch>
                    </p:blipFill>
                    <p:spPr bwMode="auto">
                      <a:xfrm>
                        <a:off x="2590800" y="1600200"/>
                        <a:ext cx="2798762"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762000" y="2971800"/>
            <a:ext cx="7620000" cy="461665"/>
          </a:xfrm>
          <a:prstGeom prst="rect">
            <a:avLst/>
          </a:prstGeom>
          <a:noFill/>
        </p:spPr>
        <p:txBody>
          <a:bodyPr wrap="square" rtlCol="0">
            <a:spAutoFit/>
          </a:bodyPr>
          <a:lstStyle/>
          <a:p>
            <a:r>
              <a:rPr lang="en-US" sz="2400" dirty="0">
                <a:latin typeface="+mj-lt"/>
              </a:rPr>
              <a:t>Equations of motion in “original” coordinates:</a:t>
            </a:r>
          </a:p>
        </p:txBody>
      </p:sp>
      <p:graphicFrame>
        <p:nvGraphicFramePr>
          <p:cNvPr id="8" name="Object 7"/>
          <p:cNvGraphicFramePr>
            <a:graphicFrameLocks noChangeAspect="1"/>
          </p:cNvGraphicFramePr>
          <p:nvPr>
            <p:extLst>
              <p:ext uri="{D42A27DB-BD31-4B8C-83A1-F6EECF244321}">
                <p14:modId xmlns:p14="http://schemas.microsoft.com/office/powerpoint/2010/main" val="2390284824"/>
              </p:ext>
            </p:extLst>
          </p:nvPr>
        </p:nvGraphicFramePr>
        <p:xfrm>
          <a:off x="1493837" y="3495675"/>
          <a:ext cx="6430963" cy="2828925"/>
        </p:xfrm>
        <a:graphic>
          <a:graphicData uri="http://schemas.openxmlformats.org/presentationml/2006/ole">
            <mc:AlternateContent xmlns:mc="http://schemas.openxmlformats.org/markup-compatibility/2006">
              <mc:Choice xmlns:v="urn:schemas-microsoft-com:vml" Requires="v">
                <p:oleObj spid="_x0000_s151614" name="数式" r:id="rId6" imgW="3327120" imgH="1473120" progId="Equation.3">
                  <p:embed/>
                </p:oleObj>
              </mc:Choice>
              <mc:Fallback>
                <p:oleObj name="数式" r:id="rId6" imgW="3327120" imgH="1473120" progId="Equation.3">
                  <p:embed/>
                  <p:pic>
                    <p:nvPicPr>
                      <p:cNvPr id="8" name="Object 7"/>
                      <p:cNvPicPr>
                        <a:picLocks noChangeAspect="1" noChangeArrowheads="1"/>
                      </p:cNvPicPr>
                      <p:nvPr/>
                    </p:nvPicPr>
                    <p:blipFill>
                      <a:blip r:embed="rId7"/>
                      <a:srcRect/>
                      <a:stretch>
                        <a:fillRect/>
                      </a:stretch>
                    </p:blipFill>
                    <p:spPr bwMode="auto">
                      <a:xfrm>
                        <a:off x="1493837" y="3495675"/>
                        <a:ext cx="6430963"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511032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9/20/2021</a:t>
            </a:r>
            <a:endParaRPr lang="en-US" dirty="0"/>
          </a:p>
        </p:txBody>
      </p:sp>
      <p:sp>
        <p:nvSpPr>
          <p:cNvPr id="3" name="Footer Placeholder 2"/>
          <p:cNvSpPr>
            <a:spLocks noGrp="1"/>
          </p:cNvSpPr>
          <p:nvPr>
            <p:ph type="ftr" sz="quarter" idx="11"/>
          </p:nvPr>
        </p:nvSpPr>
        <p:spPr/>
        <p:txBody>
          <a:bodyPr/>
          <a:lstStyle/>
          <a:p>
            <a:r>
              <a:rPr lang="en-US"/>
              <a:t>PHY 711  Fall 2021 --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87046926"/>
              </p:ext>
            </p:extLst>
          </p:nvPr>
        </p:nvGraphicFramePr>
        <p:xfrm>
          <a:off x="76200" y="990600"/>
          <a:ext cx="8491537" cy="4656137"/>
        </p:xfrm>
        <a:graphic>
          <a:graphicData uri="http://schemas.openxmlformats.org/presentationml/2006/ole">
            <mc:AlternateContent xmlns:mc="http://schemas.openxmlformats.org/markup-compatibility/2006">
              <mc:Choice xmlns:v="urn:schemas-microsoft-com:vml" Requires="v">
                <p:oleObj spid="_x0000_s152607" name="Equation" r:id="rId4" imgW="4394160" imgH="2425680" progId="Equation.DSMT4">
                  <p:embed/>
                </p:oleObj>
              </mc:Choice>
              <mc:Fallback>
                <p:oleObj name="Equation" r:id="rId4" imgW="4394160" imgH="2425680" progId="Equation.DSMT4">
                  <p:embed/>
                  <p:pic>
                    <p:nvPicPr>
                      <p:cNvPr id="5" name="Object 4"/>
                      <p:cNvPicPr>
                        <a:picLocks noChangeAspect="1" noChangeArrowheads="1"/>
                      </p:cNvPicPr>
                      <p:nvPr/>
                    </p:nvPicPr>
                    <p:blipFill>
                      <a:blip r:embed="rId5"/>
                      <a:srcRect/>
                      <a:stretch>
                        <a:fillRect/>
                      </a:stretch>
                    </p:blipFill>
                    <p:spPr bwMode="auto">
                      <a:xfrm>
                        <a:off x="76200" y="990600"/>
                        <a:ext cx="8491537" cy="465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381000" y="381000"/>
            <a:ext cx="8458200" cy="461665"/>
          </a:xfrm>
          <a:prstGeom prst="rect">
            <a:avLst/>
          </a:prstGeom>
          <a:noFill/>
        </p:spPr>
        <p:txBody>
          <a:bodyPr wrap="square" rtlCol="0">
            <a:spAutoFit/>
          </a:bodyPr>
          <a:lstStyle/>
          <a:p>
            <a:r>
              <a:rPr lang="en-US" sz="2400" dirty="0">
                <a:latin typeface="+mj-lt"/>
              </a:rPr>
              <a:t>Physical interpretation:</a:t>
            </a:r>
          </a:p>
        </p:txBody>
      </p:sp>
    </p:spTree>
    <p:extLst>
      <p:ext uri="{BB962C8B-B14F-4D97-AF65-F5344CB8AC3E}">
        <p14:creationId xmlns:p14="http://schemas.microsoft.com/office/powerpoint/2010/main" val="3513389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990A7A-85B4-43FA-837C-5122CA51F37C}"/>
              </a:ext>
            </a:extLst>
          </p:cNvPr>
          <p:cNvSpPr>
            <a:spLocks noGrp="1"/>
          </p:cNvSpPr>
          <p:nvPr>
            <p:ph type="dt" sz="half" idx="10"/>
          </p:nvPr>
        </p:nvSpPr>
        <p:spPr/>
        <p:txBody>
          <a:bodyPr/>
          <a:lstStyle/>
          <a:p>
            <a:r>
              <a:rPr lang="en-US"/>
              <a:t>9/20/2021</a:t>
            </a:r>
            <a:endParaRPr lang="en-US" dirty="0"/>
          </a:p>
        </p:txBody>
      </p:sp>
      <p:sp>
        <p:nvSpPr>
          <p:cNvPr id="3" name="Footer Placeholder 2">
            <a:extLst>
              <a:ext uri="{FF2B5EF4-FFF2-40B4-BE49-F238E27FC236}">
                <a16:creationId xmlns:a16="http://schemas.microsoft.com/office/drawing/2014/main" id="{A5540E61-53E3-4650-BCE7-CC38A42CEA13}"/>
              </a:ext>
            </a:extLst>
          </p:cNvPr>
          <p:cNvSpPr>
            <a:spLocks noGrp="1"/>
          </p:cNvSpPr>
          <p:nvPr>
            <p:ph type="ftr" sz="quarter" idx="11"/>
          </p:nvPr>
        </p:nvSpPr>
        <p:spPr/>
        <p:txBody>
          <a:bodyPr/>
          <a:lstStyle/>
          <a:p>
            <a:r>
              <a:rPr lang="en-US"/>
              <a:t>PHY 711  Fall 2021 -- Lecture 13</a:t>
            </a:r>
            <a:endParaRPr lang="en-US" dirty="0"/>
          </a:p>
        </p:txBody>
      </p:sp>
      <p:sp>
        <p:nvSpPr>
          <p:cNvPr id="4" name="Slide Number Placeholder 3">
            <a:extLst>
              <a:ext uri="{FF2B5EF4-FFF2-40B4-BE49-F238E27FC236}">
                <a16:creationId xmlns:a16="http://schemas.microsoft.com/office/drawing/2014/main" id="{9FC286FE-6A63-427F-A173-D1462E53C3F1}"/>
              </a:ext>
            </a:extLst>
          </p:cNvPr>
          <p:cNvSpPr>
            <a:spLocks noGrp="1"/>
          </p:cNvSpPr>
          <p:nvPr>
            <p:ph type="sldNum" sz="quarter" idx="12"/>
          </p:nvPr>
        </p:nvSpPr>
        <p:spPr/>
        <p:txBody>
          <a:bodyPr/>
          <a:lstStyle/>
          <a:p>
            <a:fld id="{CE368B07-CEBF-4C80-90AF-53B34FA04CF3}" type="slidenum">
              <a:rPr lang="en-US" smtClean="0"/>
              <a:t>3</a:t>
            </a:fld>
            <a:endParaRPr lang="en-US" dirty="0"/>
          </a:p>
        </p:txBody>
      </p:sp>
      <p:pic>
        <p:nvPicPr>
          <p:cNvPr id="9" name="Picture 8">
            <a:extLst>
              <a:ext uri="{FF2B5EF4-FFF2-40B4-BE49-F238E27FC236}">
                <a16:creationId xmlns:a16="http://schemas.microsoft.com/office/drawing/2014/main" id="{19CA3458-7E48-414A-838C-1169DD1E0B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139" y="1066800"/>
            <a:ext cx="8911722" cy="4648200"/>
          </a:xfrm>
          <a:prstGeom prst="rect">
            <a:avLst/>
          </a:prstGeom>
        </p:spPr>
      </p:pic>
    </p:spTree>
    <p:extLst>
      <p:ext uri="{BB962C8B-B14F-4D97-AF65-F5344CB8AC3E}">
        <p14:creationId xmlns:p14="http://schemas.microsoft.com/office/powerpoint/2010/main" val="20527549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9/20/2021</a:t>
            </a:r>
            <a:endParaRPr lang="en-US" dirty="0"/>
          </a:p>
        </p:txBody>
      </p:sp>
      <p:sp>
        <p:nvSpPr>
          <p:cNvPr id="3" name="Footer Placeholder 2"/>
          <p:cNvSpPr>
            <a:spLocks noGrp="1"/>
          </p:cNvSpPr>
          <p:nvPr>
            <p:ph type="ftr" sz="quarter" idx="11"/>
          </p:nvPr>
        </p:nvSpPr>
        <p:spPr/>
        <p:txBody>
          <a:bodyPr/>
          <a:lstStyle/>
          <a:p>
            <a:r>
              <a:rPr lang="en-US"/>
              <a:t>PHY 711  Fall 2021 --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30</a:t>
            </a:fld>
            <a:endParaRPr lang="en-US" dirty="0"/>
          </a:p>
        </p:txBody>
      </p:sp>
      <p:sp>
        <p:nvSpPr>
          <p:cNvPr id="5" name="TextBox 4"/>
          <p:cNvSpPr txBox="1"/>
          <p:nvPr/>
        </p:nvSpPr>
        <p:spPr>
          <a:xfrm>
            <a:off x="239684" y="194101"/>
            <a:ext cx="7086600" cy="830997"/>
          </a:xfrm>
          <a:prstGeom prst="rect">
            <a:avLst/>
          </a:prstGeom>
          <a:noFill/>
        </p:spPr>
        <p:txBody>
          <a:bodyPr wrap="square" rtlCol="0">
            <a:spAutoFit/>
          </a:bodyPr>
          <a:lstStyle/>
          <a:p>
            <a:r>
              <a:rPr lang="en-US" sz="2400" dirty="0">
                <a:latin typeface="+mj-lt"/>
              </a:rPr>
              <a:t>Example simulation for NPT molecular dynamics simulation of Li</a:t>
            </a:r>
            <a:r>
              <a:rPr lang="en-US" sz="2400" baseline="-25000" dirty="0">
                <a:latin typeface="+mj-lt"/>
              </a:rPr>
              <a:t>2</a:t>
            </a:r>
            <a:r>
              <a:rPr lang="en-US" sz="2400" dirty="0">
                <a:latin typeface="+mj-lt"/>
              </a:rPr>
              <a:t>O using 1500 atoms with </a:t>
            </a:r>
            <a:r>
              <a:rPr lang="en-US" sz="2400" dirty="0">
                <a:latin typeface="Symbol" panose="05050102010706020507" pitchFamily="18" charset="2"/>
              </a:rPr>
              <a:t>a</a:t>
            </a:r>
            <a:r>
              <a:rPr lang="en-US" sz="2400" dirty="0">
                <a:latin typeface="+mj-lt"/>
              </a:rPr>
              <a:t>=0</a:t>
            </a:r>
          </a:p>
        </p:txBody>
      </p:sp>
      <p:pic>
        <p:nvPicPr>
          <p:cNvPr id="6" name="Picture 5"/>
          <p:cNvPicPr>
            <a:picLocks noChangeAspect="1"/>
          </p:cNvPicPr>
          <p:nvPr/>
        </p:nvPicPr>
        <p:blipFill>
          <a:blip r:embed="rId4"/>
          <a:stretch>
            <a:fillRect/>
          </a:stretch>
        </p:blipFill>
        <p:spPr>
          <a:xfrm>
            <a:off x="228600" y="1066800"/>
            <a:ext cx="4976813" cy="5085186"/>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1376860902"/>
              </p:ext>
            </p:extLst>
          </p:nvPr>
        </p:nvGraphicFramePr>
        <p:xfrm>
          <a:off x="5180013" y="1905000"/>
          <a:ext cx="3830637" cy="1447800"/>
        </p:xfrm>
        <a:graphic>
          <a:graphicData uri="http://schemas.openxmlformats.org/presentationml/2006/ole">
            <mc:AlternateContent xmlns:mc="http://schemas.openxmlformats.org/markup-compatibility/2006">
              <mc:Choice xmlns:v="urn:schemas-microsoft-com:vml" Requires="v">
                <p:oleObj spid="_x0000_s153631" name="Equation" r:id="rId5" imgW="2654280" imgH="1002960" progId="Equation.DSMT4">
                  <p:embed/>
                </p:oleObj>
              </mc:Choice>
              <mc:Fallback>
                <p:oleObj name="Equation" r:id="rId5" imgW="2654280" imgH="1002960" progId="Equation.DSMT4">
                  <p:embed/>
                  <p:pic>
                    <p:nvPicPr>
                      <p:cNvPr id="7" name="Object 6"/>
                      <p:cNvPicPr/>
                      <p:nvPr/>
                    </p:nvPicPr>
                    <p:blipFill>
                      <a:blip r:embed="rId6"/>
                      <a:stretch>
                        <a:fillRect/>
                      </a:stretch>
                    </p:blipFill>
                    <p:spPr>
                      <a:xfrm>
                        <a:off x="5180013" y="1905000"/>
                        <a:ext cx="3830637" cy="1447800"/>
                      </a:xfrm>
                      <a:prstGeom prst="rect">
                        <a:avLst/>
                      </a:prstGeom>
                    </p:spPr>
                  </p:pic>
                </p:oleObj>
              </mc:Fallback>
            </mc:AlternateContent>
          </a:graphicData>
        </a:graphic>
      </p:graphicFrame>
      <p:sp>
        <p:nvSpPr>
          <p:cNvPr id="8" name="TextBox 7"/>
          <p:cNvSpPr txBox="1"/>
          <p:nvPr/>
        </p:nvSpPr>
        <p:spPr>
          <a:xfrm>
            <a:off x="5205413" y="3810000"/>
            <a:ext cx="3938587" cy="830997"/>
          </a:xfrm>
          <a:prstGeom prst="rect">
            <a:avLst/>
          </a:prstGeom>
          <a:noFill/>
        </p:spPr>
        <p:txBody>
          <a:bodyPr wrap="square" rtlCol="0">
            <a:spAutoFit/>
          </a:bodyPr>
          <a:lstStyle/>
          <a:p>
            <a:r>
              <a:rPr lang="en-US" sz="2400" dirty="0">
                <a:latin typeface="+mj-lt"/>
              </a:rPr>
              <a:t>Use LAMMPS code</a:t>
            </a:r>
          </a:p>
          <a:p>
            <a:r>
              <a:rPr lang="en-US" sz="2400" dirty="0">
                <a:latin typeface="+mj-lt"/>
                <a:hlinkClick r:id="rId7"/>
              </a:rPr>
              <a:t>http://LAMMPS.sandia.gov</a:t>
            </a:r>
            <a:endParaRPr lang="en-US" sz="2400" dirty="0">
              <a:latin typeface="+mj-lt"/>
            </a:endParaRPr>
          </a:p>
        </p:txBody>
      </p:sp>
    </p:spTree>
    <p:extLst>
      <p:ext uri="{BB962C8B-B14F-4D97-AF65-F5344CB8AC3E}">
        <p14:creationId xmlns:p14="http://schemas.microsoft.com/office/powerpoint/2010/main" val="17494171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340266" y="2743200"/>
            <a:ext cx="6212933" cy="3393369"/>
          </a:xfrm>
          <a:prstGeom prst="rect">
            <a:avLst/>
          </a:prstGeom>
        </p:spPr>
      </p:pic>
      <p:pic>
        <p:nvPicPr>
          <p:cNvPr id="12" name="Picture 11"/>
          <p:cNvPicPr>
            <a:picLocks noChangeAspect="1"/>
          </p:cNvPicPr>
          <p:nvPr/>
        </p:nvPicPr>
        <p:blipFill>
          <a:blip r:embed="rId4"/>
          <a:stretch>
            <a:fillRect/>
          </a:stretch>
        </p:blipFill>
        <p:spPr>
          <a:xfrm>
            <a:off x="533400" y="0"/>
            <a:ext cx="6019800" cy="2876550"/>
          </a:xfrm>
          <a:prstGeom prst="rect">
            <a:avLst/>
          </a:prstGeom>
        </p:spPr>
      </p:pic>
      <p:sp>
        <p:nvSpPr>
          <p:cNvPr id="2" name="Date Placeholder 1"/>
          <p:cNvSpPr>
            <a:spLocks noGrp="1"/>
          </p:cNvSpPr>
          <p:nvPr>
            <p:ph type="dt" sz="half" idx="10"/>
          </p:nvPr>
        </p:nvSpPr>
        <p:spPr/>
        <p:txBody>
          <a:bodyPr/>
          <a:lstStyle/>
          <a:p>
            <a:r>
              <a:rPr lang="en-US"/>
              <a:t>9/20/2021</a:t>
            </a:r>
            <a:endParaRPr lang="en-US" dirty="0"/>
          </a:p>
        </p:txBody>
      </p:sp>
      <p:sp>
        <p:nvSpPr>
          <p:cNvPr id="3" name="Footer Placeholder 2"/>
          <p:cNvSpPr>
            <a:spLocks noGrp="1"/>
          </p:cNvSpPr>
          <p:nvPr>
            <p:ph type="ftr" sz="quarter" idx="11"/>
          </p:nvPr>
        </p:nvSpPr>
        <p:spPr/>
        <p:txBody>
          <a:bodyPr/>
          <a:lstStyle/>
          <a:p>
            <a:r>
              <a:rPr lang="en-US"/>
              <a:t>PHY 711  Fall 2021 --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31</a:t>
            </a:fld>
            <a:endParaRPr lang="en-US" dirty="0"/>
          </a:p>
        </p:txBody>
      </p:sp>
      <p:sp>
        <p:nvSpPr>
          <p:cNvPr id="6" name="TextBox 5"/>
          <p:cNvSpPr txBox="1"/>
          <p:nvPr/>
        </p:nvSpPr>
        <p:spPr>
          <a:xfrm rot="16200000">
            <a:off x="-226367" y="914400"/>
            <a:ext cx="1371600" cy="461665"/>
          </a:xfrm>
          <a:prstGeom prst="rect">
            <a:avLst/>
          </a:prstGeom>
          <a:noFill/>
        </p:spPr>
        <p:txBody>
          <a:bodyPr wrap="square" rtlCol="0">
            <a:spAutoFit/>
          </a:bodyPr>
          <a:lstStyle/>
          <a:p>
            <a:r>
              <a:rPr lang="en-US" sz="2400" dirty="0">
                <a:latin typeface="+mj-lt"/>
              </a:rPr>
              <a:t>P (</a:t>
            </a:r>
            <a:r>
              <a:rPr lang="en-US" sz="2400" dirty="0" err="1">
                <a:latin typeface="+mj-lt"/>
              </a:rPr>
              <a:t>GPa</a:t>
            </a:r>
            <a:r>
              <a:rPr lang="en-US" sz="2400" dirty="0">
                <a:latin typeface="+mj-lt"/>
              </a:rPr>
              <a:t>)</a:t>
            </a:r>
          </a:p>
        </p:txBody>
      </p:sp>
      <p:sp>
        <p:nvSpPr>
          <p:cNvPr id="7" name="TextBox 6"/>
          <p:cNvSpPr txBox="1"/>
          <p:nvPr/>
        </p:nvSpPr>
        <p:spPr>
          <a:xfrm>
            <a:off x="3495574" y="2038350"/>
            <a:ext cx="3048000" cy="457200"/>
          </a:xfrm>
          <a:prstGeom prst="rect">
            <a:avLst/>
          </a:prstGeom>
          <a:noFill/>
        </p:spPr>
        <p:txBody>
          <a:bodyPr wrap="square" rtlCol="0">
            <a:spAutoFit/>
          </a:bodyPr>
          <a:lstStyle/>
          <a:p>
            <a:r>
              <a:rPr lang="en-US" sz="2400" dirty="0">
                <a:latin typeface="+mj-lt"/>
              </a:rPr>
              <a:t>t (</a:t>
            </a:r>
            <a:r>
              <a:rPr lang="en-US" sz="2400" dirty="0" err="1">
                <a:latin typeface="+mj-lt"/>
              </a:rPr>
              <a:t>ps</a:t>
            </a:r>
            <a:r>
              <a:rPr lang="en-US" sz="2400" dirty="0">
                <a:latin typeface="+mj-lt"/>
              </a:rPr>
              <a:t>)</a:t>
            </a:r>
          </a:p>
        </p:txBody>
      </p:sp>
      <p:sp>
        <p:nvSpPr>
          <p:cNvPr id="10" name="TextBox 9"/>
          <p:cNvSpPr txBox="1"/>
          <p:nvPr/>
        </p:nvSpPr>
        <p:spPr>
          <a:xfrm>
            <a:off x="3574582" y="5115026"/>
            <a:ext cx="3048000" cy="457200"/>
          </a:xfrm>
          <a:prstGeom prst="rect">
            <a:avLst/>
          </a:prstGeom>
          <a:noFill/>
        </p:spPr>
        <p:txBody>
          <a:bodyPr wrap="square" rtlCol="0">
            <a:spAutoFit/>
          </a:bodyPr>
          <a:lstStyle/>
          <a:p>
            <a:r>
              <a:rPr lang="en-US" sz="2400" dirty="0">
                <a:latin typeface="+mj-lt"/>
              </a:rPr>
              <a:t>t (</a:t>
            </a:r>
            <a:r>
              <a:rPr lang="en-US" sz="2400" dirty="0" err="1">
                <a:latin typeface="+mj-lt"/>
              </a:rPr>
              <a:t>ps</a:t>
            </a:r>
            <a:r>
              <a:rPr lang="en-US" sz="2400" dirty="0">
                <a:latin typeface="+mj-lt"/>
              </a:rPr>
              <a:t>)</a:t>
            </a:r>
          </a:p>
        </p:txBody>
      </p:sp>
      <p:sp>
        <p:nvSpPr>
          <p:cNvPr id="11" name="TextBox 10"/>
          <p:cNvSpPr txBox="1"/>
          <p:nvPr/>
        </p:nvSpPr>
        <p:spPr>
          <a:xfrm rot="16200000">
            <a:off x="-459432" y="4112568"/>
            <a:ext cx="1524000" cy="461665"/>
          </a:xfrm>
          <a:prstGeom prst="rect">
            <a:avLst/>
          </a:prstGeom>
          <a:noFill/>
        </p:spPr>
        <p:txBody>
          <a:bodyPr wrap="square" rtlCol="0">
            <a:spAutoFit/>
          </a:bodyPr>
          <a:lstStyle/>
          <a:p>
            <a:r>
              <a:rPr lang="en-US" sz="2400" dirty="0">
                <a:latin typeface="+mj-lt"/>
              </a:rPr>
              <a:t>V (</a:t>
            </a:r>
            <a:r>
              <a:rPr lang="en-US" sz="2400" dirty="0"/>
              <a:t>Å</a:t>
            </a:r>
            <a:r>
              <a:rPr lang="en-US" sz="2400" baseline="30000" dirty="0"/>
              <a:t>3</a:t>
            </a:r>
            <a:r>
              <a:rPr lang="en-US" sz="2400" dirty="0">
                <a:latin typeface="+mj-lt"/>
              </a:rPr>
              <a:t>)</a:t>
            </a:r>
          </a:p>
        </p:txBody>
      </p:sp>
      <p:sp>
        <p:nvSpPr>
          <p:cNvPr id="5" name="TextBox 4">
            <a:extLst>
              <a:ext uri="{FF2B5EF4-FFF2-40B4-BE49-F238E27FC236}">
                <a16:creationId xmlns:a16="http://schemas.microsoft.com/office/drawing/2014/main" id="{AC1890EE-E49B-4D05-A69D-BE78C900DFEC}"/>
              </a:ext>
            </a:extLst>
          </p:cNvPr>
          <p:cNvSpPr txBox="1"/>
          <p:nvPr/>
        </p:nvSpPr>
        <p:spPr>
          <a:xfrm>
            <a:off x="6622582" y="914400"/>
            <a:ext cx="1683218" cy="461665"/>
          </a:xfrm>
          <a:prstGeom prst="rect">
            <a:avLst/>
          </a:prstGeom>
          <a:noFill/>
        </p:spPr>
        <p:txBody>
          <a:bodyPr wrap="square" rtlCol="0">
            <a:spAutoFit/>
          </a:bodyPr>
          <a:lstStyle/>
          <a:p>
            <a:r>
              <a:rPr lang="en-US" sz="2400" dirty="0">
                <a:latin typeface="Symbol" panose="05050102010706020507" pitchFamily="18" charset="2"/>
              </a:rPr>
              <a:t>a</a:t>
            </a:r>
            <a:r>
              <a:rPr lang="en-US" sz="2400" dirty="0">
                <a:latin typeface="+mj-lt"/>
              </a:rPr>
              <a:t>=0</a:t>
            </a:r>
          </a:p>
        </p:txBody>
      </p:sp>
    </p:spTree>
    <p:extLst>
      <p:ext uri="{BB962C8B-B14F-4D97-AF65-F5344CB8AC3E}">
        <p14:creationId xmlns:p14="http://schemas.microsoft.com/office/powerpoint/2010/main" val="39172278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9/20/2021</a:t>
            </a:r>
            <a:endParaRPr lang="en-US" dirty="0"/>
          </a:p>
        </p:txBody>
      </p:sp>
      <p:sp>
        <p:nvSpPr>
          <p:cNvPr id="3" name="Footer Placeholder 2"/>
          <p:cNvSpPr>
            <a:spLocks noGrp="1"/>
          </p:cNvSpPr>
          <p:nvPr>
            <p:ph type="ftr" sz="quarter" idx="11"/>
          </p:nvPr>
        </p:nvSpPr>
        <p:spPr/>
        <p:txBody>
          <a:bodyPr/>
          <a:lstStyle/>
          <a:p>
            <a:r>
              <a:rPr lang="en-US"/>
              <a:t>PHY 711  Fall 2021 --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32</a:t>
            </a:fld>
            <a:endParaRPr lang="en-US" dirty="0"/>
          </a:p>
        </p:txBody>
      </p:sp>
      <p:pic>
        <p:nvPicPr>
          <p:cNvPr id="5" name="Picture 4"/>
          <p:cNvPicPr>
            <a:picLocks noChangeAspect="1"/>
          </p:cNvPicPr>
          <p:nvPr/>
        </p:nvPicPr>
        <p:blipFill>
          <a:blip r:embed="rId3"/>
          <a:stretch>
            <a:fillRect/>
          </a:stretch>
        </p:blipFill>
        <p:spPr>
          <a:xfrm>
            <a:off x="762000" y="685800"/>
            <a:ext cx="7732810" cy="5334000"/>
          </a:xfrm>
          <a:prstGeom prst="rect">
            <a:avLst/>
          </a:prstGeom>
        </p:spPr>
      </p:pic>
    </p:spTree>
    <p:extLst>
      <p:ext uri="{BB962C8B-B14F-4D97-AF65-F5344CB8AC3E}">
        <p14:creationId xmlns:p14="http://schemas.microsoft.com/office/powerpoint/2010/main" val="35177656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4"/>
          <a:stretch>
            <a:fillRect/>
          </a:stretch>
        </p:blipFill>
        <p:spPr>
          <a:xfrm>
            <a:off x="3124200" y="3098017"/>
            <a:ext cx="4162425" cy="3362325"/>
          </a:xfrm>
          <a:prstGeom prst="rect">
            <a:avLst/>
          </a:prstGeom>
        </p:spPr>
      </p:pic>
      <p:sp>
        <p:nvSpPr>
          <p:cNvPr id="2" name="Date Placeholder 1"/>
          <p:cNvSpPr>
            <a:spLocks noGrp="1"/>
          </p:cNvSpPr>
          <p:nvPr>
            <p:ph type="dt" sz="half" idx="10"/>
          </p:nvPr>
        </p:nvSpPr>
        <p:spPr/>
        <p:txBody>
          <a:bodyPr/>
          <a:lstStyle/>
          <a:p>
            <a:r>
              <a:rPr lang="en-US"/>
              <a:t>9/20/2021</a:t>
            </a:r>
            <a:endParaRPr lang="en-US" dirty="0"/>
          </a:p>
        </p:txBody>
      </p:sp>
      <p:sp>
        <p:nvSpPr>
          <p:cNvPr id="3" name="Footer Placeholder 2"/>
          <p:cNvSpPr>
            <a:spLocks noGrp="1"/>
          </p:cNvSpPr>
          <p:nvPr>
            <p:ph type="ftr" sz="quarter" idx="11"/>
          </p:nvPr>
        </p:nvSpPr>
        <p:spPr/>
        <p:txBody>
          <a:bodyPr/>
          <a:lstStyle/>
          <a:p>
            <a:r>
              <a:rPr lang="en-US"/>
              <a:t>PHY 711  Fall 2021 --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33</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656485835"/>
              </p:ext>
            </p:extLst>
          </p:nvPr>
        </p:nvGraphicFramePr>
        <p:xfrm>
          <a:off x="429126" y="533400"/>
          <a:ext cx="8538050" cy="1366837"/>
        </p:xfrm>
        <a:graphic>
          <a:graphicData uri="http://schemas.openxmlformats.org/presentationml/2006/ole">
            <mc:AlternateContent xmlns:mc="http://schemas.openxmlformats.org/markup-compatibility/2006">
              <mc:Choice xmlns:v="urn:schemas-microsoft-com:vml" Requires="v">
                <p:oleObj spid="_x0000_s154654" name="Equation" r:id="rId5" imgW="5790960" imgH="927000" progId="Equation.DSMT4">
                  <p:embed/>
                </p:oleObj>
              </mc:Choice>
              <mc:Fallback>
                <p:oleObj name="Equation" r:id="rId5" imgW="5790960" imgH="927000" progId="Equation.DSMT4">
                  <p:embed/>
                  <p:pic>
                    <p:nvPicPr>
                      <p:cNvPr id="5" name="Object 4"/>
                      <p:cNvPicPr/>
                      <p:nvPr/>
                    </p:nvPicPr>
                    <p:blipFill>
                      <a:blip r:embed="rId6"/>
                      <a:stretch>
                        <a:fillRect/>
                      </a:stretch>
                    </p:blipFill>
                    <p:spPr>
                      <a:xfrm>
                        <a:off x="429126" y="533400"/>
                        <a:ext cx="8538050" cy="1366837"/>
                      </a:xfrm>
                      <a:prstGeom prst="rect">
                        <a:avLst/>
                      </a:prstGeom>
                    </p:spPr>
                  </p:pic>
                </p:oleObj>
              </mc:Fallback>
            </mc:AlternateContent>
          </a:graphicData>
        </a:graphic>
      </p:graphicFrame>
      <p:sp>
        <p:nvSpPr>
          <p:cNvPr id="6" name="Up Arrow 5"/>
          <p:cNvSpPr/>
          <p:nvPr/>
        </p:nvSpPr>
        <p:spPr>
          <a:xfrm>
            <a:off x="3733800" y="1676400"/>
            <a:ext cx="533400" cy="914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743200" y="2581572"/>
            <a:ext cx="2438400" cy="461665"/>
          </a:xfrm>
          <a:prstGeom prst="rect">
            <a:avLst/>
          </a:prstGeom>
          <a:noFill/>
        </p:spPr>
        <p:txBody>
          <a:bodyPr wrap="square" rtlCol="0">
            <a:spAutoFit/>
          </a:bodyPr>
          <a:lstStyle/>
          <a:p>
            <a:r>
              <a:rPr lang="en-US" sz="2400" dirty="0">
                <a:latin typeface="+mj-lt"/>
              </a:rPr>
              <a:t>velocity scaling</a:t>
            </a:r>
          </a:p>
        </p:txBody>
      </p:sp>
      <p:sp>
        <p:nvSpPr>
          <p:cNvPr id="8" name="Up Arrow 7"/>
          <p:cNvSpPr/>
          <p:nvPr/>
        </p:nvSpPr>
        <p:spPr>
          <a:xfrm rot="19509961">
            <a:off x="5090163" y="1585530"/>
            <a:ext cx="533400" cy="914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151126" y="2420288"/>
            <a:ext cx="2590800" cy="461665"/>
          </a:xfrm>
          <a:prstGeom prst="rect">
            <a:avLst/>
          </a:prstGeom>
          <a:noFill/>
        </p:spPr>
        <p:txBody>
          <a:bodyPr wrap="square" rtlCol="0">
            <a:spAutoFit/>
          </a:bodyPr>
          <a:lstStyle/>
          <a:p>
            <a:r>
              <a:rPr lang="en-US" sz="2400" dirty="0">
                <a:latin typeface="+mj-lt"/>
              </a:rPr>
              <a:t>fictitious mass</a:t>
            </a:r>
          </a:p>
        </p:txBody>
      </p:sp>
      <p:sp>
        <p:nvSpPr>
          <p:cNvPr id="10" name="TextBox 9"/>
          <p:cNvSpPr txBox="1"/>
          <p:nvPr/>
        </p:nvSpPr>
        <p:spPr>
          <a:xfrm>
            <a:off x="457200" y="3048482"/>
            <a:ext cx="6096000" cy="461665"/>
          </a:xfrm>
          <a:prstGeom prst="rect">
            <a:avLst/>
          </a:prstGeom>
          <a:noFill/>
        </p:spPr>
        <p:txBody>
          <a:bodyPr wrap="square" rtlCol="0">
            <a:spAutoFit/>
          </a:bodyPr>
          <a:lstStyle/>
          <a:p>
            <a:r>
              <a:rPr lang="en-US" sz="2400" dirty="0">
                <a:latin typeface="+mj-lt"/>
              </a:rPr>
              <a:t>Equations of motion:</a:t>
            </a:r>
          </a:p>
        </p:txBody>
      </p:sp>
    </p:spTree>
    <p:extLst>
      <p:ext uri="{BB962C8B-B14F-4D97-AF65-F5344CB8AC3E}">
        <p14:creationId xmlns:p14="http://schemas.microsoft.com/office/powerpoint/2010/main" val="33259238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9/20/2021</a:t>
            </a:r>
            <a:endParaRPr lang="en-US" dirty="0"/>
          </a:p>
        </p:txBody>
      </p:sp>
      <p:sp>
        <p:nvSpPr>
          <p:cNvPr id="3" name="Footer Placeholder 2"/>
          <p:cNvSpPr>
            <a:spLocks noGrp="1"/>
          </p:cNvSpPr>
          <p:nvPr>
            <p:ph type="ftr" sz="quarter" idx="11"/>
          </p:nvPr>
        </p:nvSpPr>
        <p:spPr/>
        <p:txBody>
          <a:bodyPr/>
          <a:lstStyle/>
          <a:p>
            <a:r>
              <a:rPr lang="en-US"/>
              <a:t>PHY 711  Fall 2021 --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34</a:t>
            </a:fld>
            <a:endParaRPr lang="en-US" dirty="0"/>
          </a:p>
        </p:txBody>
      </p:sp>
      <p:sp>
        <p:nvSpPr>
          <p:cNvPr id="5" name="TextBox 4"/>
          <p:cNvSpPr txBox="1"/>
          <p:nvPr/>
        </p:nvSpPr>
        <p:spPr>
          <a:xfrm>
            <a:off x="228600" y="457200"/>
            <a:ext cx="6934200" cy="461665"/>
          </a:xfrm>
          <a:prstGeom prst="rect">
            <a:avLst/>
          </a:prstGeom>
          <a:noFill/>
        </p:spPr>
        <p:txBody>
          <a:bodyPr wrap="square" rtlCol="0">
            <a:spAutoFit/>
          </a:bodyPr>
          <a:lstStyle/>
          <a:p>
            <a:r>
              <a:rPr lang="en-US" sz="2400" dirty="0">
                <a:latin typeface="+mj-lt"/>
              </a:rPr>
              <a:t>Time averaged relationships</a:t>
            </a:r>
          </a:p>
        </p:txBody>
      </p:sp>
      <p:pic>
        <p:nvPicPr>
          <p:cNvPr id="6" name="Picture 5"/>
          <p:cNvPicPr>
            <a:picLocks noChangeAspect="1"/>
          </p:cNvPicPr>
          <p:nvPr/>
        </p:nvPicPr>
        <p:blipFill>
          <a:blip r:embed="rId4"/>
          <a:stretch>
            <a:fillRect/>
          </a:stretch>
        </p:blipFill>
        <p:spPr>
          <a:xfrm>
            <a:off x="1371600" y="3374414"/>
            <a:ext cx="4200525" cy="1285875"/>
          </a:xfrm>
          <a:prstGeom prst="rect">
            <a:avLst/>
          </a:prstGeom>
        </p:spPr>
      </p:pic>
      <p:graphicFrame>
        <p:nvGraphicFramePr>
          <p:cNvPr id="10" name="Object 9">
            <a:extLst>
              <a:ext uri="{FF2B5EF4-FFF2-40B4-BE49-F238E27FC236}">
                <a16:creationId xmlns:a16="http://schemas.microsoft.com/office/drawing/2014/main" id="{969CA6BB-0F6A-4268-8B32-B189819AA205}"/>
              </a:ext>
            </a:extLst>
          </p:cNvPr>
          <p:cNvGraphicFramePr>
            <a:graphicFrameLocks noChangeAspect="1"/>
          </p:cNvGraphicFramePr>
          <p:nvPr>
            <p:extLst>
              <p:ext uri="{D42A27DB-BD31-4B8C-83A1-F6EECF244321}">
                <p14:modId xmlns:p14="http://schemas.microsoft.com/office/powerpoint/2010/main" val="1664073753"/>
              </p:ext>
            </p:extLst>
          </p:nvPr>
        </p:nvGraphicFramePr>
        <p:xfrm>
          <a:off x="1371600" y="1066800"/>
          <a:ext cx="5622925" cy="2039937"/>
        </p:xfrm>
        <a:graphic>
          <a:graphicData uri="http://schemas.openxmlformats.org/presentationml/2006/ole">
            <mc:AlternateContent xmlns:mc="http://schemas.openxmlformats.org/markup-compatibility/2006">
              <mc:Choice xmlns:v="urn:schemas-microsoft-com:vml" Requires="v">
                <p:oleObj spid="_x0000_s155678" name="Equation" r:id="rId5" imgW="2590560" imgH="939600" progId="Equation.DSMT4">
                  <p:embed/>
                </p:oleObj>
              </mc:Choice>
              <mc:Fallback>
                <p:oleObj name="Equation" r:id="rId5" imgW="2590560" imgH="939600" progId="Equation.DSMT4">
                  <p:embed/>
                  <p:pic>
                    <p:nvPicPr>
                      <p:cNvPr id="10" name="Object 9">
                        <a:extLst>
                          <a:ext uri="{FF2B5EF4-FFF2-40B4-BE49-F238E27FC236}">
                            <a16:creationId xmlns:a16="http://schemas.microsoft.com/office/drawing/2014/main" id="{969CA6BB-0F6A-4268-8B32-B189819AA205}"/>
                          </a:ext>
                        </a:extLst>
                      </p:cNvPr>
                      <p:cNvPicPr/>
                      <p:nvPr/>
                    </p:nvPicPr>
                    <p:blipFill>
                      <a:blip r:embed="rId6"/>
                      <a:stretch>
                        <a:fillRect/>
                      </a:stretch>
                    </p:blipFill>
                    <p:spPr>
                      <a:xfrm>
                        <a:off x="1371600" y="1066800"/>
                        <a:ext cx="5622925" cy="2039937"/>
                      </a:xfrm>
                      <a:prstGeom prst="rect">
                        <a:avLst/>
                      </a:prstGeom>
                    </p:spPr>
                  </p:pic>
                </p:oleObj>
              </mc:Fallback>
            </mc:AlternateContent>
          </a:graphicData>
        </a:graphic>
      </p:graphicFrame>
    </p:spTree>
    <p:extLst>
      <p:ext uri="{BB962C8B-B14F-4D97-AF65-F5344CB8AC3E}">
        <p14:creationId xmlns:p14="http://schemas.microsoft.com/office/powerpoint/2010/main" val="41905023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9/20/2021</a:t>
            </a:r>
            <a:endParaRPr lang="en-US" dirty="0"/>
          </a:p>
        </p:txBody>
      </p:sp>
      <p:sp>
        <p:nvSpPr>
          <p:cNvPr id="3" name="Footer Placeholder 2"/>
          <p:cNvSpPr>
            <a:spLocks noGrp="1"/>
          </p:cNvSpPr>
          <p:nvPr>
            <p:ph type="ftr" sz="quarter" idx="11"/>
          </p:nvPr>
        </p:nvSpPr>
        <p:spPr/>
        <p:txBody>
          <a:bodyPr/>
          <a:lstStyle/>
          <a:p>
            <a:r>
              <a:rPr lang="en-US"/>
              <a:t>PHY 711  Fall 2021 --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35</a:t>
            </a:fld>
            <a:endParaRPr lang="en-US" dirty="0"/>
          </a:p>
        </p:txBody>
      </p:sp>
      <p:sp>
        <p:nvSpPr>
          <p:cNvPr id="5" name="TextBox 4"/>
          <p:cNvSpPr txBox="1"/>
          <p:nvPr/>
        </p:nvSpPr>
        <p:spPr>
          <a:xfrm>
            <a:off x="228600" y="457200"/>
            <a:ext cx="6934200" cy="461665"/>
          </a:xfrm>
          <a:prstGeom prst="rect">
            <a:avLst/>
          </a:prstGeom>
          <a:noFill/>
        </p:spPr>
        <p:txBody>
          <a:bodyPr wrap="square" rtlCol="0">
            <a:spAutoFit/>
          </a:bodyPr>
          <a:lstStyle/>
          <a:p>
            <a:r>
              <a:rPr lang="en-US" sz="2400" dirty="0">
                <a:latin typeface="+mj-lt"/>
              </a:rPr>
              <a:t>Time averaged relationships</a:t>
            </a:r>
          </a:p>
        </p:txBody>
      </p:sp>
      <p:pic>
        <p:nvPicPr>
          <p:cNvPr id="6" name="Picture 5"/>
          <p:cNvPicPr>
            <a:picLocks noChangeAspect="1"/>
          </p:cNvPicPr>
          <p:nvPr/>
        </p:nvPicPr>
        <p:blipFill>
          <a:blip r:embed="rId4"/>
          <a:stretch>
            <a:fillRect/>
          </a:stretch>
        </p:blipFill>
        <p:spPr>
          <a:xfrm>
            <a:off x="1856974" y="1066800"/>
            <a:ext cx="4200525" cy="1285875"/>
          </a:xfrm>
          <a:prstGeom prst="rect">
            <a:avLst/>
          </a:prstGeom>
        </p:spPr>
      </p:pic>
      <p:sp>
        <p:nvSpPr>
          <p:cNvPr id="7" name="TextBox 6"/>
          <p:cNvSpPr txBox="1"/>
          <p:nvPr/>
        </p:nvSpPr>
        <p:spPr>
          <a:xfrm>
            <a:off x="457200" y="2667000"/>
            <a:ext cx="4648200" cy="461665"/>
          </a:xfrm>
          <a:prstGeom prst="rect">
            <a:avLst/>
          </a:prstGeom>
          <a:noFill/>
        </p:spPr>
        <p:txBody>
          <a:bodyPr wrap="square" rtlCol="0">
            <a:spAutoFit/>
          </a:bodyPr>
          <a:lstStyle/>
          <a:p>
            <a:r>
              <a:rPr lang="en-US" sz="2400" dirty="0">
                <a:latin typeface="+mj-lt"/>
              </a:rPr>
              <a:t>Hamiltonian</a:t>
            </a:r>
          </a:p>
        </p:txBody>
      </p:sp>
      <p:pic>
        <p:nvPicPr>
          <p:cNvPr id="8" name="Picture 7"/>
          <p:cNvPicPr>
            <a:picLocks noChangeAspect="1"/>
          </p:cNvPicPr>
          <p:nvPr/>
        </p:nvPicPr>
        <p:blipFill>
          <a:blip r:embed="rId5"/>
          <a:stretch>
            <a:fillRect/>
          </a:stretch>
        </p:blipFill>
        <p:spPr>
          <a:xfrm>
            <a:off x="1676400" y="3208565"/>
            <a:ext cx="6038850" cy="1019175"/>
          </a:xfrm>
          <a:prstGeom prst="rect">
            <a:avLst/>
          </a:prstGeom>
        </p:spPr>
      </p:pic>
      <p:graphicFrame>
        <p:nvGraphicFramePr>
          <p:cNvPr id="9" name="Object 8">
            <a:extLst>
              <a:ext uri="{FF2B5EF4-FFF2-40B4-BE49-F238E27FC236}">
                <a16:creationId xmlns:a16="http://schemas.microsoft.com/office/drawing/2014/main" id="{73900C69-C114-47B4-90C4-EEC868B2536C}"/>
              </a:ext>
            </a:extLst>
          </p:cNvPr>
          <p:cNvGraphicFramePr>
            <a:graphicFrameLocks noChangeAspect="1"/>
          </p:cNvGraphicFramePr>
          <p:nvPr/>
        </p:nvGraphicFramePr>
        <p:xfrm>
          <a:off x="1230313" y="4643438"/>
          <a:ext cx="6448425" cy="717550"/>
        </p:xfrm>
        <a:graphic>
          <a:graphicData uri="http://schemas.openxmlformats.org/presentationml/2006/ole">
            <mc:AlternateContent xmlns:mc="http://schemas.openxmlformats.org/markup-compatibility/2006">
              <mc:Choice xmlns:v="urn:schemas-microsoft-com:vml" Requires="v">
                <p:oleObj spid="_x0000_s156702" name="Equation" r:id="rId6" imgW="2171520" imgH="241200" progId="Equation.DSMT4">
                  <p:embed/>
                </p:oleObj>
              </mc:Choice>
              <mc:Fallback>
                <p:oleObj name="Equation" r:id="rId6" imgW="2171520" imgH="241200" progId="Equation.DSMT4">
                  <p:embed/>
                  <p:pic>
                    <p:nvPicPr>
                      <p:cNvPr id="9" name="Object 8">
                        <a:extLst>
                          <a:ext uri="{FF2B5EF4-FFF2-40B4-BE49-F238E27FC236}">
                            <a16:creationId xmlns:a16="http://schemas.microsoft.com/office/drawing/2014/main" id="{73900C69-C114-47B4-90C4-EEC868B2536C}"/>
                          </a:ext>
                        </a:extLst>
                      </p:cNvPr>
                      <p:cNvPicPr/>
                      <p:nvPr/>
                    </p:nvPicPr>
                    <p:blipFill>
                      <a:blip r:embed="rId7"/>
                      <a:stretch>
                        <a:fillRect/>
                      </a:stretch>
                    </p:blipFill>
                    <p:spPr>
                      <a:xfrm>
                        <a:off x="1230313" y="4643438"/>
                        <a:ext cx="6448425" cy="717550"/>
                      </a:xfrm>
                      <a:prstGeom prst="rect">
                        <a:avLst/>
                      </a:prstGeom>
                    </p:spPr>
                  </p:pic>
                </p:oleObj>
              </mc:Fallback>
            </mc:AlternateContent>
          </a:graphicData>
        </a:graphic>
      </p:graphicFrame>
    </p:spTree>
    <p:extLst>
      <p:ext uri="{BB962C8B-B14F-4D97-AF65-F5344CB8AC3E}">
        <p14:creationId xmlns:p14="http://schemas.microsoft.com/office/powerpoint/2010/main" val="20283852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9/20/2021</a:t>
            </a:r>
            <a:endParaRPr lang="en-US" dirty="0"/>
          </a:p>
        </p:txBody>
      </p:sp>
      <p:sp>
        <p:nvSpPr>
          <p:cNvPr id="3" name="Footer Placeholder 2"/>
          <p:cNvSpPr>
            <a:spLocks noGrp="1"/>
          </p:cNvSpPr>
          <p:nvPr>
            <p:ph type="ftr" sz="quarter" idx="11"/>
          </p:nvPr>
        </p:nvSpPr>
        <p:spPr/>
        <p:txBody>
          <a:bodyPr/>
          <a:lstStyle/>
          <a:p>
            <a:r>
              <a:rPr lang="en-US"/>
              <a:t>PHY 711  Fall 2021 --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561256401"/>
              </p:ext>
            </p:extLst>
          </p:nvPr>
        </p:nvGraphicFramePr>
        <p:xfrm>
          <a:off x="176213" y="268288"/>
          <a:ext cx="8534400" cy="4868862"/>
        </p:xfrm>
        <a:graphic>
          <a:graphicData uri="http://schemas.openxmlformats.org/presentationml/2006/ole">
            <mc:AlternateContent xmlns:mc="http://schemas.openxmlformats.org/markup-compatibility/2006">
              <mc:Choice xmlns:v="urn:schemas-microsoft-com:vml" Requires="v">
                <p:oleObj spid="_x0000_s157726" name="Equation" r:id="rId4" imgW="7124400" imgH="4063680" progId="Equation.DSMT4">
                  <p:embed/>
                </p:oleObj>
              </mc:Choice>
              <mc:Fallback>
                <p:oleObj name="Equation" r:id="rId4" imgW="7124400" imgH="4063680" progId="Equation.DSMT4">
                  <p:embed/>
                  <p:pic>
                    <p:nvPicPr>
                      <p:cNvPr id="5" name="Object 4"/>
                      <p:cNvPicPr/>
                      <p:nvPr/>
                    </p:nvPicPr>
                    <p:blipFill>
                      <a:blip r:embed="rId5"/>
                      <a:stretch>
                        <a:fillRect/>
                      </a:stretch>
                    </p:blipFill>
                    <p:spPr>
                      <a:xfrm>
                        <a:off x="176213" y="268288"/>
                        <a:ext cx="8534400" cy="4868862"/>
                      </a:xfrm>
                      <a:prstGeom prst="rect">
                        <a:avLst/>
                      </a:prstGeom>
                    </p:spPr>
                  </p:pic>
                </p:oleObj>
              </mc:Fallback>
            </mc:AlternateContent>
          </a:graphicData>
        </a:graphic>
      </p:graphicFrame>
      <p:sp>
        <p:nvSpPr>
          <p:cNvPr id="6" name="TextBox 5"/>
          <p:cNvSpPr txBox="1"/>
          <p:nvPr/>
        </p:nvSpPr>
        <p:spPr>
          <a:xfrm>
            <a:off x="480646" y="5524069"/>
            <a:ext cx="7924800" cy="830997"/>
          </a:xfrm>
          <a:prstGeom prst="rect">
            <a:avLst/>
          </a:prstGeom>
          <a:noFill/>
        </p:spPr>
        <p:txBody>
          <a:bodyPr wrap="square" rtlCol="0">
            <a:spAutoFit/>
          </a:bodyPr>
          <a:lstStyle/>
          <a:p>
            <a:r>
              <a:rPr lang="en-US" sz="2400" dirty="0">
                <a:latin typeface="+mj-lt"/>
              </a:rPr>
              <a:t>Nose’ was able to show that his effective Hamiltonian well approximates such a canonical distribution.</a:t>
            </a:r>
          </a:p>
        </p:txBody>
      </p:sp>
    </p:spTree>
    <p:extLst>
      <p:ext uri="{BB962C8B-B14F-4D97-AF65-F5344CB8AC3E}">
        <p14:creationId xmlns:p14="http://schemas.microsoft.com/office/powerpoint/2010/main" val="34920635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F13F03-A628-4A0C-AD65-702E43040E62}"/>
              </a:ext>
            </a:extLst>
          </p:cNvPr>
          <p:cNvSpPr>
            <a:spLocks noGrp="1"/>
          </p:cNvSpPr>
          <p:nvPr>
            <p:ph type="dt" sz="half" idx="10"/>
          </p:nvPr>
        </p:nvSpPr>
        <p:spPr/>
        <p:txBody>
          <a:bodyPr/>
          <a:lstStyle/>
          <a:p>
            <a:r>
              <a:rPr lang="en-US"/>
              <a:t>9/20/2021</a:t>
            </a:r>
            <a:endParaRPr lang="en-US" dirty="0"/>
          </a:p>
        </p:txBody>
      </p:sp>
      <p:sp>
        <p:nvSpPr>
          <p:cNvPr id="3" name="Footer Placeholder 2">
            <a:extLst>
              <a:ext uri="{FF2B5EF4-FFF2-40B4-BE49-F238E27FC236}">
                <a16:creationId xmlns:a16="http://schemas.microsoft.com/office/drawing/2014/main" id="{EB73EABE-C429-4BA2-A3BD-CD832C32AB95}"/>
              </a:ext>
            </a:extLst>
          </p:cNvPr>
          <p:cNvSpPr>
            <a:spLocks noGrp="1"/>
          </p:cNvSpPr>
          <p:nvPr>
            <p:ph type="ftr" sz="quarter" idx="11"/>
          </p:nvPr>
        </p:nvSpPr>
        <p:spPr/>
        <p:txBody>
          <a:bodyPr/>
          <a:lstStyle/>
          <a:p>
            <a:r>
              <a:rPr lang="en-US"/>
              <a:t>PHY 711  Fall 2021 -- Lecture 13</a:t>
            </a:r>
            <a:endParaRPr lang="en-US" dirty="0"/>
          </a:p>
        </p:txBody>
      </p:sp>
      <p:sp>
        <p:nvSpPr>
          <p:cNvPr id="4" name="Slide Number Placeholder 3">
            <a:extLst>
              <a:ext uri="{FF2B5EF4-FFF2-40B4-BE49-F238E27FC236}">
                <a16:creationId xmlns:a16="http://schemas.microsoft.com/office/drawing/2014/main" id="{7F6E8706-3BEA-4B0E-9696-4E44AD07D320}"/>
              </a:ext>
            </a:extLst>
          </p:cNvPr>
          <p:cNvSpPr>
            <a:spLocks noGrp="1"/>
          </p:cNvSpPr>
          <p:nvPr>
            <p:ph type="sldNum" sz="quarter" idx="12"/>
          </p:nvPr>
        </p:nvSpPr>
        <p:spPr/>
        <p:txBody>
          <a:bodyPr/>
          <a:lstStyle/>
          <a:p>
            <a:fld id="{CE368B07-CEBF-4C80-90AF-53B34FA04CF3}" type="slidenum">
              <a:rPr lang="en-US" smtClean="0"/>
              <a:t>37</a:t>
            </a:fld>
            <a:endParaRPr lang="en-US" dirty="0"/>
          </a:p>
        </p:txBody>
      </p:sp>
      <p:pic>
        <p:nvPicPr>
          <p:cNvPr id="5" name="Picture 4">
            <a:extLst>
              <a:ext uri="{FF2B5EF4-FFF2-40B4-BE49-F238E27FC236}">
                <a16:creationId xmlns:a16="http://schemas.microsoft.com/office/drawing/2014/main" id="{69E1D803-8ADE-4B53-80A2-994057237A64}"/>
              </a:ext>
            </a:extLst>
          </p:cNvPr>
          <p:cNvPicPr>
            <a:picLocks noChangeAspect="1"/>
          </p:cNvPicPr>
          <p:nvPr/>
        </p:nvPicPr>
        <p:blipFill>
          <a:blip r:embed="rId3"/>
          <a:stretch>
            <a:fillRect/>
          </a:stretch>
        </p:blipFill>
        <p:spPr>
          <a:xfrm>
            <a:off x="990600" y="838200"/>
            <a:ext cx="5142738" cy="1295400"/>
          </a:xfrm>
          <a:prstGeom prst="rect">
            <a:avLst/>
          </a:prstGeom>
        </p:spPr>
      </p:pic>
      <p:sp>
        <p:nvSpPr>
          <p:cNvPr id="6" name="TextBox 5">
            <a:extLst>
              <a:ext uri="{FF2B5EF4-FFF2-40B4-BE49-F238E27FC236}">
                <a16:creationId xmlns:a16="http://schemas.microsoft.com/office/drawing/2014/main" id="{9CF14CFF-2F3D-4FDC-93C9-F95117111DCF}"/>
              </a:ext>
            </a:extLst>
          </p:cNvPr>
          <p:cNvSpPr txBox="1"/>
          <p:nvPr/>
        </p:nvSpPr>
        <p:spPr>
          <a:xfrm>
            <a:off x="381000" y="136525"/>
            <a:ext cx="7543800" cy="830997"/>
          </a:xfrm>
          <a:prstGeom prst="rect">
            <a:avLst/>
          </a:prstGeom>
          <a:noFill/>
        </p:spPr>
        <p:txBody>
          <a:bodyPr wrap="square" rtlCol="0">
            <a:spAutoFit/>
          </a:bodyPr>
          <a:lstStyle/>
          <a:p>
            <a:r>
              <a:rPr lang="en-US" sz="2400" dirty="0">
                <a:latin typeface="+mj-lt"/>
              </a:rPr>
              <a:t>Relationship between </a:t>
            </a:r>
            <a:r>
              <a:rPr lang="en-US" sz="2400" dirty="0" err="1">
                <a:latin typeface="+mj-lt"/>
              </a:rPr>
              <a:t>Nose’’s</a:t>
            </a:r>
            <a:r>
              <a:rPr lang="en-US" sz="2400" dirty="0">
                <a:latin typeface="+mj-lt"/>
              </a:rPr>
              <a:t> partition function and the canonical partition function:</a:t>
            </a:r>
          </a:p>
        </p:txBody>
      </p:sp>
      <p:sp>
        <p:nvSpPr>
          <p:cNvPr id="7" name="Right Brace 6">
            <a:extLst>
              <a:ext uri="{FF2B5EF4-FFF2-40B4-BE49-F238E27FC236}">
                <a16:creationId xmlns:a16="http://schemas.microsoft.com/office/drawing/2014/main" id="{3C5BDCEB-8097-4EBB-87DC-245A643BDE9B}"/>
              </a:ext>
            </a:extLst>
          </p:cNvPr>
          <p:cNvSpPr/>
          <p:nvPr/>
        </p:nvSpPr>
        <p:spPr>
          <a:xfrm rot="5400000">
            <a:off x="3276410" y="501475"/>
            <a:ext cx="647700" cy="3847719"/>
          </a:xfrm>
          <a:prstGeom prst="rightBrace">
            <a:avLst>
              <a:gd name="adj1" fmla="val 8333"/>
              <a:gd name="adj2" fmla="val 49053"/>
            </a:avLst>
          </a:prstGeom>
          <a:ln w="635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8B08F04D-AD3A-48C9-9986-EEC3766B2AA1}"/>
              </a:ext>
            </a:extLst>
          </p:cNvPr>
          <p:cNvSpPr txBox="1"/>
          <p:nvPr/>
        </p:nvSpPr>
        <p:spPr>
          <a:xfrm>
            <a:off x="2579077" y="2749185"/>
            <a:ext cx="2742818" cy="461665"/>
          </a:xfrm>
          <a:prstGeom prst="rect">
            <a:avLst/>
          </a:prstGeom>
          <a:noFill/>
        </p:spPr>
        <p:txBody>
          <a:bodyPr wrap="square" rtlCol="0">
            <a:spAutoFit/>
          </a:bodyPr>
          <a:lstStyle/>
          <a:p>
            <a:r>
              <a:rPr lang="en-US" sz="2400" dirty="0">
                <a:latin typeface="+mj-lt"/>
              </a:rPr>
              <a:t>constant factor</a:t>
            </a:r>
          </a:p>
        </p:txBody>
      </p:sp>
      <p:pic>
        <p:nvPicPr>
          <p:cNvPr id="9" name="Picture 8">
            <a:extLst>
              <a:ext uri="{FF2B5EF4-FFF2-40B4-BE49-F238E27FC236}">
                <a16:creationId xmlns:a16="http://schemas.microsoft.com/office/drawing/2014/main" id="{9D3C5AC6-337F-484B-9F14-8BE5F798F50C}"/>
              </a:ext>
            </a:extLst>
          </p:cNvPr>
          <p:cNvPicPr>
            <a:picLocks noChangeAspect="1"/>
          </p:cNvPicPr>
          <p:nvPr/>
        </p:nvPicPr>
        <p:blipFill>
          <a:blip r:embed="rId4"/>
          <a:stretch>
            <a:fillRect/>
          </a:stretch>
        </p:blipFill>
        <p:spPr>
          <a:xfrm rot="60000">
            <a:off x="228600" y="5000777"/>
            <a:ext cx="8915400" cy="856074"/>
          </a:xfrm>
          <a:prstGeom prst="rect">
            <a:avLst/>
          </a:prstGeom>
        </p:spPr>
      </p:pic>
      <p:sp>
        <p:nvSpPr>
          <p:cNvPr id="10" name="TextBox 9">
            <a:extLst>
              <a:ext uri="{FF2B5EF4-FFF2-40B4-BE49-F238E27FC236}">
                <a16:creationId xmlns:a16="http://schemas.microsoft.com/office/drawing/2014/main" id="{AC8830E6-0151-4705-9912-F275FA3C58C5}"/>
              </a:ext>
            </a:extLst>
          </p:cNvPr>
          <p:cNvSpPr txBox="1"/>
          <p:nvPr/>
        </p:nvSpPr>
        <p:spPr>
          <a:xfrm>
            <a:off x="457200" y="3647151"/>
            <a:ext cx="7543800" cy="830997"/>
          </a:xfrm>
          <a:prstGeom prst="rect">
            <a:avLst/>
          </a:prstGeom>
          <a:noFill/>
        </p:spPr>
        <p:txBody>
          <a:bodyPr wrap="square" rtlCol="0">
            <a:spAutoFit/>
          </a:bodyPr>
          <a:lstStyle/>
          <a:p>
            <a:r>
              <a:rPr lang="en-US" sz="2400" dirty="0">
                <a:latin typeface="+mj-lt"/>
              </a:rPr>
              <a:t>Some details:</a:t>
            </a:r>
          </a:p>
          <a:p>
            <a:r>
              <a:rPr lang="en-US" sz="2400" dirty="0">
                <a:latin typeface="+mj-lt"/>
              </a:rPr>
              <a:t>    Starting with partition for microcanonical ensemble:</a:t>
            </a:r>
          </a:p>
        </p:txBody>
      </p:sp>
    </p:spTree>
    <p:extLst>
      <p:ext uri="{BB962C8B-B14F-4D97-AF65-F5344CB8AC3E}">
        <p14:creationId xmlns:p14="http://schemas.microsoft.com/office/powerpoint/2010/main" val="21520282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FF2E0B-1512-4EAE-A36C-78CE75A9E9C7}"/>
              </a:ext>
            </a:extLst>
          </p:cNvPr>
          <p:cNvSpPr>
            <a:spLocks noGrp="1"/>
          </p:cNvSpPr>
          <p:nvPr>
            <p:ph type="dt" sz="half" idx="10"/>
          </p:nvPr>
        </p:nvSpPr>
        <p:spPr/>
        <p:txBody>
          <a:bodyPr/>
          <a:lstStyle/>
          <a:p>
            <a:r>
              <a:rPr lang="en-US"/>
              <a:t>9/20/2021</a:t>
            </a:r>
            <a:endParaRPr lang="en-US" dirty="0"/>
          </a:p>
        </p:txBody>
      </p:sp>
      <p:sp>
        <p:nvSpPr>
          <p:cNvPr id="3" name="Footer Placeholder 2">
            <a:extLst>
              <a:ext uri="{FF2B5EF4-FFF2-40B4-BE49-F238E27FC236}">
                <a16:creationId xmlns:a16="http://schemas.microsoft.com/office/drawing/2014/main" id="{44D5597A-68E7-4F64-8733-9103BE8C0B2C}"/>
              </a:ext>
            </a:extLst>
          </p:cNvPr>
          <p:cNvSpPr>
            <a:spLocks noGrp="1"/>
          </p:cNvSpPr>
          <p:nvPr>
            <p:ph type="ftr" sz="quarter" idx="11"/>
          </p:nvPr>
        </p:nvSpPr>
        <p:spPr/>
        <p:txBody>
          <a:bodyPr/>
          <a:lstStyle/>
          <a:p>
            <a:r>
              <a:rPr lang="en-US"/>
              <a:t>PHY 711  Fall 2021 -- Lecture 13</a:t>
            </a:r>
            <a:endParaRPr lang="en-US" dirty="0"/>
          </a:p>
        </p:txBody>
      </p:sp>
      <p:sp>
        <p:nvSpPr>
          <p:cNvPr id="4" name="Slide Number Placeholder 3">
            <a:extLst>
              <a:ext uri="{FF2B5EF4-FFF2-40B4-BE49-F238E27FC236}">
                <a16:creationId xmlns:a16="http://schemas.microsoft.com/office/drawing/2014/main" id="{4F228470-36DF-48EE-800F-772ACB2B09CD}"/>
              </a:ext>
            </a:extLst>
          </p:cNvPr>
          <p:cNvSpPr>
            <a:spLocks noGrp="1"/>
          </p:cNvSpPr>
          <p:nvPr>
            <p:ph type="sldNum" sz="quarter" idx="12"/>
          </p:nvPr>
        </p:nvSpPr>
        <p:spPr/>
        <p:txBody>
          <a:bodyPr/>
          <a:lstStyle/>
          <a:p>
            <a:fld id="{CE368B07-CEBF-4C80-90AF-53B34FA04CF3}" type="slidenum">
              <a:rPr lang="en-US" smtClean="0"/>
              <a:t>38</a:t>
            </a:fld>
            <a:endParaRPr lang="en-US" dirty="0"/>
          </a:p>
        </p:txBody>
      </p:sp>
      <p:pic>
        <p:nvPicPr>
          <p:cNvPr id="5" name="Picture 4">
            <a:extLst>
              <a:ext uri="{FF2B5EF4-FFF2-40B4-BE49-F238E27FC236}">
                <a16:creationId xmlns:a16="http://schemas.microsoft.com/office/drawing/2014/main" id="{E236278C-1EA8-431A-8E9F-89356784DFB4}"/>
              </a:ext>
            </a:extLst>
          </p:cNvPr>
          <p:cNvPicPr>
            <a:picLocks noChangeAspect="1"/>
          </p:cNvPicPr>
          <p:nvPr/>
        </p:nvPicPr>
        <p:blipFill>
          <a:blip r:embed="rId4"/>
          <a:stretch>
            <a:fillRect/>
          </a:stretch>
        </p:blipFill>
        <p:spPr>
          <a:xfrm rot="60000">
            <a:off x="221808" y="306332"/>
            <a:ext cx="8915400" cy="856074"/>
          </a:xfrm>
          <a:prstGeom prst="rect">
            <a:avLst/>
          </a:prstGeom>
        </p:spPr>
      </p:pic>
      <p:graphicFrame>
        <p:nvGraphicFramePr>
          <p:cNvPr id="6" name="Object 5">
            <a:extLst>
              <a:ext uri="{FF2B5EF4-FFF2-40B4-BE49-F238E27FC236}">
                <a16:creationId xmlns:a16="http://schemas.microsoft.com/office/drawing/2014/main" id="{14E01825-E70B-4D40-8977-AF9E0596B046}"/>
              </a:ext>
            </a:extLst>
          </p:cNvPr>
          <p:cNvGraphicFramePr>
            <a:graphicFrameLocks noChangeAspect="1"/>
          </p:cNvGraphicFramePr>
          <p:nvPr>
            <p:extLst>
              <p:ext uri="{D42A27DB-BD31-4B8C-83A1-F6EECF244321}">
                <p14:modId xmlns:p14="http://schemas.microsoft.com/office/powerpoint/2010/main" val="4186916262"/>
              </p:ext>
            </p:extLst>
          </p:nvPr>
        </p:nvGraphicFramePr>
        <p:xfrm>
          <a:off x="246580" y="1066800"/>
          <a:ext cx="8705850" cy="5006975"/>
        </p:xfrm>
        <a:graphic>
          <a:graphicData uri="http://schemas.openxmlformats.org/presentationml/2006/ole">
            <mc:AlternateContent xmlns:mc="http://schemas.openxmlformats.org/markup-compatibility/2006">
              <mc:Choice xmlns:v="urn:schemas-microsoft-com:vml" Requires="v">
                <p:oleObj spid="_x0000_s158750" name="Equation" r:id="rId5" imgW="4749480" imgH="2730240" progId="Equation.DSMT4">
                  <p:embed/>
                </p:oleObj>
              </mc:Choice>
              <mc:Fallback>
                <p:oleObj name="Equation" r:id="rId5" imgW="4749480" imgH="2730240" progId="Equation.DSMT4">
                  <p:embed/>
                  <p:pic>
                    <p:nvPicPr>
                      <p:cNvPr id="6" name="Object 5">
                        <a:extLst>
                          <a:ext uri="{FF2B5EF4-FFF2-40B4-BE49-F238E27FC236}">
                            <a16:creationId xmlns:a16="http://schemas.microsoft.com/office/drawing/2014/main" id="{14E01825-E70B-4D40-8977-AF9E0596B046}"/>
                          </a:ext>
                        </a:extLst>
                      </p:cNvPr>
                      <p:cNvPicPr/>
                      <p:nvPr/>
                    </p:nvPicPr>
                    <p:blipFill>
                      <a:blip r:embed="rId6"/>
                      <a:stretch>
                        <a:fillRect/>
                      </a:stretch>
                    </p:blipFill>
                    <p:spPr>
                      <a:xfrm>
                        <a:off x="246580" y="1066800"/>
                        <a:ext cx="8705850" cy="5006975"/>
                      </a:xfrm>
                      <a:prstGeom prst="rect">
                        <a:avLst/>
                      </a:prstGeom>
                    </p:spPr>
                  </p:pic>
                </p:oleObj>
              </mc:Fallback>
            </mc:AlternateContent>
          </a:graphicData>
        </a:graphic>
      </p:graphicFrame>
    </p:spTree>
    <p:extLst>
      <p:ext uri="{BB962C8B-B14F-4D97-AF65-F5344CB8AC3E}">
        <p14:creationId xmlns:p14="http://schemas.microsoft.com/office/powerpoint/2010/main" val="18629991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D21E07-7C37-4112-BA47-E3A7119878D4}"/>
              </a:ext>
            </a:extLst>
          </p:cNvPr>
          <p:cNvSpPr>
            <a:spLocks noGrp="1"/>
          </p:cNvSpPr>
          <p:nvPr>
            <p:ph type="dt" sz="half" idx="10"/>
          </p:nvPr>
        </p:nvSpPr>
        <p:spPr/>
        <p:txBody>
          <a:bodyPr/>
          <a:lstStyle/>
          <a:p>
            <a:r>
              <a:rPr lang="en-US"/>
              <a:t>9/20/2021</a:t>
            </a:r>
            <a:endParaRPr lang="en-US" dirty="0"/>
          </a:p>
        </p:txBody>
      </p:sp>
      <p:sp>
        <p:nvSpPr>
          <p:cNvPr id="3" name="Footer Placeholder 2">
            <a:extLst>
              <a:ext uri="{FF2B5EF4-FFF2-40B4-BE49-F238E27FC236}">
                <a16:creationId xmlns:a16="http://schemas.microsoft.com/office/drawing/2014/main" id="{9BD1E4D9-C200-4B2F-8017-92C1750F23C3}"/>
              </a:ext>
            </a:extLst>
          </p:cNvPr>
          <p:cNvSpPr>
            <a:spLocks noGrp="1"/>
          </p:cNvSpPr>
          <p:nvPr>
            <p:ph type="ftr" sz="quarter" idx="11"/>
          </p:nvPr>
        </p:nvSpPr>
        <p:spPr/>
        <p:txBody>
          <a:bodyPr/>
          <a:lstStyle/>
          <a:p>
            <a:r>
              <a:rPr lang="en-US"/>
              <a:t>PHY 711  Fall 2021 -- Lecture 13</a:t>
            </a:r>
            <a:endParaRPr lang="en-US" dirty="0"/>
          </a:p>
        </p:txBody>
      </p:sp>
      <p:sp>
        <p:nvSpPr>
          <p:cNvPr id="4" name="Slide Number Placeholder 3">
            <a:extLst>
              <a:ext uri="{FF2B5EF4-FFF2-40B4-BE49-F238E27FC236}">
                <a16:creationId xmlns:a16="http://schemas.microsoft.com/office/drawing/2014/main" id="{40954C95-FFAE-4F26-97F8-40D378F98AF0}"/>
              </a:ext>
            </a:extLst>
          </p:cNvPr>
          <p:cNvSpPr>
            <a:spLocks noGrp="1"/>
          </p:cNvSpPr>
          <p:nvPr>
            <p:ph type="sldNum" sz="quarter" idx="12"/>
          </p:nvPr>
        </p:nvSpPr>
        <p:spPr/>
        <p:txBody>
          <a:bodyPr/>
          <a:lstStyle/>
          <a:p>
            <a:fld id="{CE368B07-CEBF-4C80-90AF-53B34FA04CF3}" type="slidenum">
              <a:rPr lang="en-US" smtClean="0"/>
              <a:t>39</a:t>
            </a:fld>
            <a:endParaRPr lang="en-US" dirty="0"/>
          </a:p>
        </p:txBody>
      </p:sp>
      <p:sp>
        <p:nvSpPr>
          <p:cNvPr id="5" name="TextBox 4">
            <a:extLst>
              <a:ext uri="{FF2B5EF4-FFF2-40B4-BE49-F238E27FC236}">
                <a16:creationId xmlns:a16="http://schemas.microsoft.com/office/drawing/2014/main" id="{7016C209-F50F-4EC0-B609-85BEFEDDD581}"/>
              </a:ext>
            </a:extLst>
          </p:cNvPr>
          <p:cNvSpPr txBox="1"/>
          <p:nvPr/>
        </p:nvSpPr>
        <p:spPr>
          <a:xfrm>
            <a:off x="457200" y="381000"/>
            <a:ext cx="7696200" cy="461665"/>
          </a:xfrm>
          <a:prstGeom prst="rect">
            <a:avLst/>
          </a:prstGeom>
          <a:noFill/>
        </p:spPr>
        <p:txBody>
          <a:bodyPr wrap="square" rtlCol="0">
            <a:spAutoFit/>
          </a:bodyPr>
          <a:lstStyle/>
          <a:p>
            <a:r>
              <a:rPr lang="en-US" sz="2400" dirty="0">
                <a:latin typeface="+mj-lt"/>
              </a:rPr>
              <a:t>When the dust clears --</a:t>
            </a:r>
          </a:p>
        </p:txBody>
      </p:sp>
      <p:pic>
        <p:nvPicPr>
          <p:cNvPr id="6" name="Picture 5">
            <a:extLst>
              <a:ext uri="{FF2B5EF4-FFF2-40B4-BE49-F238E27FC236}">
                <a16:creationId xmlns:a16="http://schemas.microsoft.com/office/drawing/2014/main" id="{C497C2FA-0385-4930-AD26-E078725AF32A}"/>
              </a:ext>
            </a:extLst>
          </p:cNvPr>
          <p:cNvPicPr>
            <a:picLocks noChangeAspect="1"/>
          </p:cNvPicPr>
          <p:nvPr/>
        </p:nvPicPr>
        <p:blipFill>
          <a:blip r:embed="rId3"/>
          <a:stretch>
            <a:fillRect/>
          </a:stretch>
        </p:blipFill>
        <p:spPr>
          <a:xfrm>
            <a:off x="990600" y="838200"/>
            <a:ext cx="5142738" cy="1295400"/>
          </a:xfrm>
          <a:prstGeom prst="rect">
            <a:avLst/>
          </a:prstGeom>
        </p:spPr>
      </p:pic>
      <p:sp>
        <p:nvSpPr>
          <p:cNvPr id="7" name="Right Brace 6">
            <a:extLst>
              <a:ext uri="{FF2B5EF4-FFF2-40B4-BE49-F238E27FC236}">
                <a16:creationId xmlns:a16="http://schemas.microsoft.com/office/drawing/2014/main" id="{97197FC7-C00C-4A8E-820A-56A74FA819AC}"/>
              </a:ext>
            </a:extLst>
          </p:cNvPr>
          <p:cNvSpPr/>
          <p:nvPr/>
        </p:nvSpPr>
        <p:spPr>
          <a:xfrm rot="5400000">
            <a:off x="3276410" y="501475"/>
            <a:ext cx="647700" cy="3847719"/>
          </a:xfrm>
          <a:prstGeom prst="rightBrace">
            <a:avLst>
              <a:gd name="adj1" fmla="val 8333"/>
              <a:gd name="adj2" fmla="val 49053"/>
            </a:avLst>
          </a:prstGeom>
          <a:ln w="635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9304D258-8213-4EC7-A45E-70243251D2E0}"/>
              </a:ext>
            </a:extLst>
          </p:cNvPr>
          <p:cNvSpPr txBox="1"/>
          <p:nvPr/>
        </p:nvSpPr>
        <p:spPr>
          <a:xfrm>
            <a:off x="2579077" y="2749185"/>
            <a:ext cx="2742818" cy="461665"/>
          </a:xfrm>
          <a:prstGeom prst="rect">
            <a:avLst/>
          </a:prstGeom>
          <a:noFill/>
        </p:spPr>
        <p:txBody>
          <a:bodyPr wrap="square" rtlCol="0">
            <a:spAutoFit/>
          </a:bodyPr>
          <a:lstStyle/>
          <a:p>
            <a:r>
              <a:rPr lang="en-US" sz="2400" dirty="0">
                <a:latin typeface="+mj-lt"/>
              </a:rPr>
              <a:t>constant factor</a:t>
            </a:r>
          </a:p>
        </p:txBody>
      </p:sp>
      <p:sp>
        <p:nvSpPr>
          <p:cNvPr id="9" name="TextBox 8">
            <a:extLst>
              <a:ext uri="{FF2B5EF4-FFF2-40B4-BE49-F238E27FC236}">
                <a16:creationId xmlns:a16="http://schemas.microsoft.com/office/drawing/2014/main" id="{E4257E22-EFD8-4467-ABE4-2359457127A1}"/>
              </a:ext>
            </a:extLst>
          </p:cNvPr>
          <p:cNvSpPr txBox="1"/>
          <p:nvPr/>
        </p:nvSpPr>
        <p:spPr>
          <a:xfrm>
            <a:off x="609600" y="3810000"/>
            <a:ext cx="7162800" cy="1938992"/>
          </a:xfrm>
          <a:prstGeom prst="rect">
            <a:avLst/>
          </a:prstGeom>
          <a:noFill/>
        </p:spPr>
        <p:txBody>
          <a:bodyPr wrap="square" rtlCol="0">
            <a:spAutoFit/>
          </a:bodyPr>
          <a:lstStyle/>
          <a:p>
            <a:r>
              <a:rPr lang="en-US" sz="2400" dirty="0">
                <a:latin typeface="+mj-lt"/>
                <a:sym typeface="Wingdings" panose="05000000000000000000" pitchFamily="2" charset="2"/>
              </a:rPr>
              <a:t>The Nose’ ensemble should sample phase space in the same way as does the canonical ensemble at </a:t>
            </a:r>
            <a:r>
              <a:rPr lang="en-US" sz="2400" dirty="0" err="1">
                <a:latin typeface="+mj-lt"/>
                <a:sym typeface="Wingdings" panose="05000000000000000000" pitchFamily="2" charset="2"/>
              </a:rPr>
              <a:t>T</a:t>
            </a:r>
            <a:r>
              <a:rPr lang="en-US" sz="2400" baseline="-25000" dirty="0" err="1">
                <a:latin typeface="+mj-lt"/>
                <a:sym typeface="Wingdings" panose="05000000000000000000" pitchFamily="2" charset="2"/>
              </a:rPr>
              <a:t>eq</a:t>
            </a:r>
            <a:r>
              <a:rPr lang="en-US" sz="2400" baseline="30000" dirty="0">
                <a:latin typeface="+mj-lt"/>
                <a:sym typeface="Wingdings" panose="05000000000000000000" pitchFamily="2" charset="2"/>
              </a:rPr>
              <a:t>.</a:t>
            </a:r>
            <a:endParaRPr lang="en-US" sz="2400" dirty="0">
              <a:latin typeface="+mj-lt"/>
              <a:sym typeface="Wingdings" panose="05000000000000000000" pitchFamily="2" charset="2"/>
            </a:endParaRPr>
          </a:p>
          <a:p>
            <a:endParaRPr lang="en-US" sz="2400" dirty="0">
              <a:latin typeface="+mj-lt"/>
              <a:sym typeface="Wingdings" panose="05000000000000000000" pitchFamily="2" charset="2"/>
            </a:endParaRPr>
          </a:p>
          <a:p>
            <a:endParaRPr lang="en-US" sz="2400" dirty="0">
              <a:latin typeface="+mj-lt"/>
            </a:endParaRPr>
          </a:p>
        </p:txBody>
      </p:sp>
    </p:spTree>
    <p:extLst>
      <p:ext uri="{BB962C8B-B14F-4D97-AF65-F5344CB8AC3E}">
        <p14:creationId xmlns:p14="http://schemas.microsoft.com/office/powerpoint/2010/main" val="1633222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9FAF98-A2F0-45F4-9528-C08DF940192B}"/>
              </a:ext>
            </a:extLst>
          </p:cNvPr>
          <p:cNvSpPr>
            <a:spLocks noGrp="1"/>
          </p:cNvSpPr>
          <p:nvPr>
            <p:ph type="dt" sz="half" idx="10"/>
          </p:nvPr>
        </p:nvSpPr>
        <p:spPr/>
        <p:txBody>
          <a:bodyPr/>
          <a:lstStyle/>
          <a:p>
            <a:r>
              <a:rPr lang="en-US"/>
              <a:t>9/20/2021</a:t>
            </a:r>
            <a:endParaRPr lang="en-US" dirty="0"/>
          </a:p>
        </p:txBody>
      </p:sp>
      <p:sp>
        <p:nvSpPr>
          <p:cNvPr id="3" name="Footer Placeholder 2">
            <a:extLst>
              <a:ext uri="{FF2B5EF4-FFF2-40B4-BE49-F238E27FC236}">
                <a16:creationId xmlns:a16="http://schemas.microsoft.com/office/drawing/2014/main" id="{AA0651FF-1D6C-4B8B-B78C-C69C64854D91}"/>
              </a:ext>
            </a:extLst>
          </p:cNvPr>
          <p:cNvSpPr>
            <a:spLocks noGrp="1"/>
          </p:cNvSpPr>
          <p:nvPr>
            <p:ph type="ftr" sz="quarter" idx="11"/>
          </p:nvPr>
        </p:nvSpPr>
        <p:spPr/>
        <p:txBody>
          <a:bodyPr/>
          <a:lstStyle/>
          <a:p>
            <a:r>
              <a:rPr lang="en-US"/>
              <a:t>PHY 711  Fall 2021 -- Lecture 13</a:t>
            </a:r>
            <a:endParaRPr lang="en-US" dirty="0"/>
          </a:p>
        </p:txBody>
      </p:sp>
      <p:sp>
        <p:nvSpPr>
          <p:cNvPr id="4" name="Slide Number Placeholder 3">
            <a:extLst>
              <a:ext uri="{FF2B5EF4-FFF2-40B4-BE49-F238E27FC236}">
                <a16:creationId xmlns:a16="http://schemas.microsoft.com/office/drawing/2014/main" id="{DDCEE799-0354-49EA-903E-3BF2B1A6DA66}"/>
              </a:ext>
            </a:extLst>
          </p:cNvPr>
          <p:cNvSpPr>
            <a:spLocks noGrp="1"/>
          </p:cNvSpPr>
          <p:nvPr>
            <p:ph type="sldNum" sz="quarter" idx="12"/>
          </p:nvPr>
        </p:nvSpPr>
        <p:spPr/>
        <p:txBody>
          <a:bodyPr/>
          <a:lstStyle/>
          <a:p>
            <a:fld id="{CE368B07-CEBF-4C80-90AF-53B34FA04CF3}" type="slidenum">
              <a:rPr lang="en-US" smtClean="0"/>
              <a:t>4</a:t>
            </a:fld>
            <a:endParaRPr lang="en-US" dirty="0"/>
          </a:p>
        </p:txBody>
      </p:sp>
      <p:sp>
        <p:nvSpPr>
          <p:cNvPr id="5" name="TextBox 4">
            <a:extLst>
              <a:ext uri="{FF2B5EF4-FFF2-40B4-BE49-F238E27FC236}">
                <a16:creationId xmlns:a16="http://schemas.microsoft.com/office/drawing/2014/main" id="{063EC324-1F26-4AAB-BE2E-D82BFC672CC7}"/>
              </a:ext>
            </a:extLst>
          </p:cNvPr>
          <p:cNvSpPr txBox="1"/>
          <p:nvPr/>
        </p:nvSpPr>
        <p:spPr>
          <a:xfrm>
            <a:off x="304800" y="152400"/>
            <a:ext cx="8153400" cy="1754326"/>
          </a:xfrm>
          <a:prstGeom prst="rect">
            <a:avLst/>
          </a:prstGeom>
          <a:noFill/>
        </p:spPr>
        <p:txBody>
          <a:bodyPr wrap="square" rtlCol="0">
            <a:spAutoFit/>
          </a:bodyPr>
          <a:lstStyle/>
          <a:p>
            <a:r>
              <a:rPr lang="en-US" sz="2400" dirty="0">
                <a:latin typeface="+mj-lt"/>
              </a:rPr>
              <a:t>Your questions –</a:t>
            </a:r>
          </a:p>
          <a:p>
            <a:r>
              <a:rPr lang="en-US" sz="2400" dirty="0">
                <a:latin typeface="+mj-lt"/>
              </a:rPr>
              <a:t>From Owen –</a:t>
            </a:r>
          </a:p>
          <a:p>
            <a:r>
              <a:rPr lang="en-US" dirty="0"/>
              <a:t>1.   Is </a:t>
            </a:r>
            <a:r>
              <a:rPr lang="en-US" dirty="0" err="1"/>
              <a:t>Lagrangian</a:t>
            </a:r>
            <a:r>
              <a:rPr lang="en-US" dirty="0"/>
              <a:t>/Hamiltonian mechanics used directly in the numerical integration of a molecular dynamics simulation? What is the connection to the Liouville theorem?</a:t>
            </a:r>
            <a:r>
              <a:rPr lang="en-US" sz="2400" dirty="0">
                <a:latin typeface="+mj-lt"/>
              </a:rPr>
              <a:t>	</a:t>
            </a:r>
          </a:p>
        </p:txBody>
      </p:sp>
      <p:sp>
        <p:nvSpPr>
          <p:cNvPr id="6" name="TextBox 5">
            <a:extLst>
              <a:ext uri="{FF2B5EF4-FFF2-40B4-BE49-F238E27FC236}">
                <a16:creationId xmlns:a16="http://schemas.microsoft.com/office/drawing/2014/main" id="{4790DEB8-E19B-4D08-AF54-0DFBFC679A5B}"/>
              </a:ext>
            </a:extLst>
          </p:cNvPr>
          <p:cNvSpPr txBox="1"/>
          <p:nvPr/>
        </p:nvSpPr>
        <p:spPr>
          <a:xfrm>
            <a:off x="304800" y="3048000"/>
            <a:ext cx="8382000" cy="2308324"/>
          </a:xfrm>
          <a:prstGeom prst="rect">
            <a:avLst/>
          </a:prstGeom>
          <a:noFill/>
        </p:spPr>
        <p:txBody>
          <a:bodyPr wrap="square" rtlCol="0">
            <a:spAutoFit/>
          </a:bodyPr>
          <a:lstStyle/>
          <a:p>
            <a:r>
              <a:rPr lang="en-US" sz="2400" dirty="0">
                <a:latin typeface="+mj-lt"/>
              </a:rPr>
              <a:t>By the way I understand that there was a typo on the webpage.    Please contact me when you notice these typo’s.   Thanks.</a:t>
            </a:r>
          </a:p>
          <a:p>
            <a:endParaRPr lang="en-US" sz="2400" dirty="0">
              <a:latin typeface="+mj-lt"/>
            </a:endParaRPr>
          </a:p>
          <a:p>
            <a:endParaRPr lang="en-US" sz="2400" dirty="0">
              <a:latin typeface="+mj-lt"/>
            </a:endParaRPr>
          </a:p>
          <a:p>
            <a:r>
              <a:rPr lang="en-US" sz="2400" dirty="0">
                <a:latin typeface="+mj-lt"/>
              </a:rPr>
              <a:t>Comment about outstanding homework.</a:t>
            </a:r>
          </a:p>
        </p:txBody>
      </p:sp>
    </p:spTree>
    <p:extLst>
      <p:ext uri="{BB962C8B-B14F-4D97-AF65-F5344CB8AC3E}">
        <p14:creationId xmlns:p14="http://schemas.microsoft.com/office/powerpoint/2010/main" val="34354831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9/20/2021</a:t>
            </a:r>
            <a:endParaRPr lang="en-US" dirty="0"/>
          </a:p>
        </p:txBody>
      </p:sp>
      <p:sp>
        <p:nvSpPr>
          <p:cNvPr id="3" name="Footer Placeholder 2"/>
          <p:cNvSpPr>
            <a:spLocks noGrp="1"/>
          </p:cNvSpPr>
          <p:nvPr>
            <p:ph type="ftr" sz="quarter" idx="11"/>
          </p:nvPr>
        </p:nvSpPr>
        <p:spPr/>
        <p:txBody>
          <a:bodyPr/>
          <a:lstStyle/>
          <a:p>
            <a:r>
              <a:rPr lang="en-US"/>
              <a:t>PHY 711  Fall 2021 --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40</a:t>
            </a:fld>
            <a:endParaRPr lang="en-US" dirty="0"/>
          </a:p>
        </p:txBody>
      </p:sp>
      <p:pic>
        <p:nvPicPr>
          <p:cNvPr id="5" name="Picture 4"/>
          <p:cNvPicPr>
            <a:picLocks noChangeAspect="1"/>
          </p:cNvPicPr>
          <p:nvPr/>
        </p:nvPicPr>
        <p:blipFill>
          <a:blip r:embed="rId3"/>
          <a:stretch>
            <a:fillRect/>
          </a:stretch>
        </p:blipFill>
        <p:spPr>
          <a:xfrm>
            <a:off x="1143000" y="990600"/>
            <a:ext cx="6038850" cy="3562350"/>
          </a:xfrm>
          <a:prstGeom prst="rect">
            <a:avLst/>
          </a:prstGeom>
        </p:spPr>
      </p:pic>
      <p:sp>
        <p:nvSpPr>
          <p:cNvPr id="6" name="TextBox 5"/>
          <p:cNvSpPr txBox="1"/>
          <p:nvPr/>
        </p:nvSpPr>
        <p:spPr>
          <a:xfrm>
            <a:off x="3429000" y="4578350"/>
            <a:ext cx="3048000" cy="457200"/>
          </a:xfrm>
          <a:prstGeom prst="rect">
            <a:avLst/>
          </a:prstGeom>
          <a:noFill/>
        </p:spPr>
        <p:txBody>
          <a:bodyPr wrap="square" rtlCol="0">
            <a:spAutoFit/>
          </a:bodyPr>
          <a:lstStyle/>
          <a:p>
            <a:r>
              <a:rPr lang="en-US" sz="2400" dirty="0">
                <a:latin typeface="+mj-lt"/>
              </a:rPr>
              <a:t>t (</a:t>
            </a:r>
            <a:r>
              <a:rPr lang="en-US" sz="2400" dirty="0" err="1">
                <a:latin typeface="+mj-lt"/>
              </a:rPr>
              <a:t>ps</a:t>
            </a:r>
            <a:r>
              <a:rPr lang="en-US" sz="2400" dirty="0">
                <a:latin typeface="+mj-lt"/>
              </a:rPr>
              <a:t>)</a:t>
            </a:r>
          </a:p>
        </p:txBody>
      </p:sp>
      <p:sp>
        <p:nvSpPr>
          <p:cNvPr id="8" name="TextBox 7"/>
          <p:cNvSpPr txBox="1"/>
          <p:nvPr/>
        </p:nvSpPr>
        <p:spPr>
          <a:xfrm rot="16200000">
            <a:off x="217900" y="2359969"/>
            <a:ext cx="1371600" cy="461665"/>
          </a:xfrm>
          <a:prstGeom prst="rect">
            <a:avLst/>
          </a:prstGeom>
          <a:noFill/>
        </p:spPr>
        <p:txBody>
          <a:bodyPr wrap="square" rtlCol="0">
            <a:spAutoFit/>
          </a:bodyPr>
          <a:lstStyle/>
          <a:p>
            <a:r>
              <a:rPr lang="en-US" sz="2400" dirty="0">
                <a:latin typeface="+mj-lt"/>
              </a:rPr>
              <a:t>T (K)</a:t>
            </a:r>
          </a:p>
        </p:txBody>
      </p:sp>
      <p:sp>
        <p:nvSpPr>
          <p:cNvPr id="9" name="TextBox 8"/>
          <p:cNvSpPr txBox="1"/>
          <p:nvPr/>
        </p:nvSpPr>
        <p:spPr>
          <a:xfrm>
            <a:off x="457200" y="304800"/>
            <a:ext cx="8229600" cy="461665"/>
          </a:xfrm>
          <a:prstGeom prst="rect">
            <a:avLst/>
          </a:prstGeom>
          <a:noFill/>
        </p:spPr>
        <p:txBody>
          <a:bodyPr wrap="square" rtlCol="0">
            <a:spAutoFit/>
          </a:bodyPr>
          <a:lstStyle/>
          <a:p>
            <a:r>
              <a:rPr lang="en-US" sz="2400" dirty="0">
                <a:latin typeface="+mj-lt"/>
              </a:rPr>
              <a:t>From LAMMPS simulation (using modified Nose’ algorithm)</a:t>
            </a:r>
          </a:p>
        </p:txBody>
      </p:sp>
    </p:spTree>
    <p:extLst>
      <p:ext uri="{BB962C8B-B14F-4D97-AF65-F5344CB8AC3E}">
        <p14:creationId xmlns:p14="http://schemas.microsoft.com/office/powerpoint/2010/main" val="1574967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9/20/2021</a:t>
            </a:r>
            <a:endParaRPr lang="en-US" dirty="0"/>
          </a:p>
        </p:txBody>
      </p:sp>
      <p:sp>
        <p:nvSpPr>
          <p:cNvPr id="3" name="Footer Placeholder 2"/>
          <p:cNvSpPr>
            <a:spLocks noGrp="1"/>
          </p:cNvSpPr>
          <p:nvPr>
            <p:ph type="ftr" sz="quarter" idx="11"/>
          </p:nvPr>
        </p:nvSpPr>
        <p:spPr/>
        <p:txBody>
          <a:bodyPr/>
          <a:lstStyle/>
          <a:p>
            <a:r>
              <a:rPr lang="en-US"/>
              <a:t>PHY 711  Fall 2021 --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893898961"/>
              </p:ext>
            </p:extLst>
          </p:nvPr>
        </p:nvGraphicFramePr>
        <p:xfrm>
          <a:off x="774699" y="1304925"/>
          <a:ext cx="7912101" cy="4486275"/>
        </p:xfrm>
        <a:graphic>
          <a:graphicData uri="http://schemas.openxmlformats.org/presentationml/2006/ole">
            <mc:AlternateContent xmlns:mc="http://schemas.openxmlformats.org/markup-compatibility/2006">
              <mc:Choice xmlns:v="urn:schemas-microsoft-com:vml" Requires="v">
                <p:oleObj spid="_x0000_s126041" name="数式" r:id="rId4" imgW="4089240" imgH="2336760" progId="Equation.3">
                  <p:embed/>
                </p:oleObj>
              </mc:Choice>
              <mc:Fallback>
                <p:oleObj name="数式" r:id="rId4" imgW="4089240" imgH="2336760" progId="Equation.3">
                  <p:embed/>
                  <p:pic>
                    <p:nvPicPr>
                      <p:cNvPr id="0" name="Object 5"/>
                      <p:cNvPicPr>
                        <a:picLocks noChangeAspect="1" noChangeArrowheads="1"/>
                      </p:cNvPicPr>
                      <p:nvPr/>
                    </p:nvPicPr>
                    <p:blipFill>
                      <a:blip r:embed="rId5"/>
                      <a:srcRect/>
                      <a:stretch>
                        <a:fillRect/>
                      </a:stretch>
                    </p:blipFill>
                    <p:spPr bwMode="auto">
                      <a:xfrm>
                        <a:off x="774699" y="1304925"/>
                        <a:ext cx="7912101"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650631" y="324276"/>
            <a:ext cx="6934200" cy="830997"/>
          </a:xfrm>
          <a:prstGeom prst="rect">
            <a:avLst/>
          </a:prstGeom>
          <a:noFill/>
        </p:spPr>
        <p:txBody>
          <a:bodyPr wrap="square" rtlCol="0">
            <a:spAutoFit/>
          </a:bodyPr>
          <a:lstStyle/>
          <a:p>
            <a:r>
              <a:rPr lang="en-US" sz="2400" dirty="0">
                <a:latin typeface="+mj-lt"/>
              </a:rPr>
              <a:t>With the Hamiltonian formalism comes the notion of phase space --</a:t>
            </a:r>
          </a:p>
        </p:txBody>
      </p:sp>
    </p:spTree>
    <p:extLst>
      <p:ext uri="{BB962C8B-B14F-4D97-AF65-F5344CB8AC3E}">
        <p14:creationId xmlns:p14="http://schemas.microsoft.com/office/powerpoint/2010/main" val="959866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9/20/2021</a:t>
            </a:r>
            <a:endParaRPr lang="en-US" dirty="0"/>
          </a:p>
        </p:txBody>
      </p:sp>
      <p:sp>
        <p:nvSpPr>
          <p:cNvPr id="3" name="Footer Placeholder 2"/>
          <p:cNvSpPr>
            <a:spLocks noGrp="1"/>
          </p:cNvSpPr>
          <p:nvPr>
            <p:ph type="ftr" sz="quarter" idx="11"/>
          </p:nvPr>
        </p:nvSpPr>
        <p:spPr/>
        <p:txBody>
          <a:bodyPr/>
          <a:lstStyle/>
          <a:p>
            <a:r>
              <a:rPr lang="en-US"/>
              <a:t>PHY 711  Fall 2021 --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511961443"/>
              </p:ext>
            </p:extLst>
          </p:nvPr>
        </p:nvGraphicFramePr>
        <p:xfrm>
          <a:off x="785813" y="823913"/>
          <a:ext cx="7862887" cy="4048125"/>
        </p:xfrm>
        <a:graphic>
          <a:graphicData uri="http://schemas.openxmlformats.org/presentationml/2006/ole">
            <mc:AlternateContent xmlns:mc="http://schemas.openxmlformats.org/markup-compatibility/2006">
              <mc:Choice xmlns:v="urn:schemas-microsoft-com:vml" Requires="v">
                <p:oleObj spid="_x0000_s127065" name="Equation" r:id="rId4" imgW="4063680" imgH="2108160" progId="Equation.DSMT4">
                  <p:embed/>
                </p:oleObj>
              </mc:Choice>
              <mc:Fallback>
                <p:oleObj name="Equation" r:id="rId4" imgW="4063680" imgH="2108160" progId="Equation.DSMT4">
                  <p:embed/>
                  <p:pic>
                    <p:nvPicPr>
                      <p:cNvPr id="0" name=""/>
                      <p:cNvPicPr>
                        <a:picLocks noChangeAspect="1" noChangeArrowheads="1"/>
                      </p:cNvPicPr>
                      <p:nvPr/>
                    </p:nvPicPr>
                    <p:blipFill>
                      <a:blip r:embed="rId5"/>
                      <a:srcRect/>
                      <a:stretch>
                        <a:fillRect/>
                      </a:stretch>
                    </p:blipFill>
                    <p:spPr bwMode="auto">
                      <a:xfrm>
                        <a:off x="785813" y="823913"/>
                        <a:ext cx="7862887"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57599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9/20/2021</a:t>
            </a:r>
            <a:endParaRPr lang="en-US" dirty="0"/>
          </a:p>
        </p:txBody>
      </p:sp>
      <p:sp>
        <p:nvSpPr>
          <p:cNvPr id="3" name="Footer Placeholder 2"/>
          <p:cNvSpPr>
            <a:spLocks noGrp="1"/>
          </p:cNvSpPr>
          <p:nvPr>
            <p:ph type="ftr" sz="quarter" idx="11"/>
          </p:nvPr>
        </p:nvSpPr>
        <p:spPr/>
        <p:txBody>
          <a:bodyPr/>
          <a:lstStyle/>
          <a:p>
            <a:r>
              <a:rPr lang="en-US"/>
              <a:t>PHY 711  Fall 2021 --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634789417"/>
              </p:ext>
            </p:extLst>
          </p:nvPr>
        </p:nvGraphicFramePr>
        <p:xfrm>
          <a:off x="1371600" y="1292225"/>
          <a:ext cx="5529263" cy="2341563"/>
        </p:xfrm>
        <a:graphic>
          <a:graphicData uri="http://schemas.openxmlformats.org/presentationml/2006/ole">
            <mc:AlternateContent xmlns:mc="http://schemas.openxmlformats.org/markup-compatibility/2006">
              <mc:Choice xmlns:v="urn:schemas-microsoft-com:vml" Requires="v">
                <p:oleObj spid="_x0000_s132212" name="数式" r:id="rId4" imgW="2857320" imgH="1218960" progId="Equation.3">
                  <p:embed/>
                </p:oleObj>
              </mc:Choice>
              <mc:Fallback>
                <p:oleObj name="数式" r:id="rId4" imgW="2857320" imgH="1218960" progId="Equation.3">
                  <p:embed/>
                  <p:pic>
                    <p:nvPicPr>
                      <p:cNvPr id="0" name=""/>
                      <p:cNvPicPr>
                        <a:picLocks noChangeAspect="1" noChangeArrowheads="1"/>
                      </p:cNvPicPr>
                      <p:nvPr/>
                    </p:nvPicPr>
                    <p:blipFill>
                      <a:blip r:embed="rId5"/>
                      <a:srcRect/>
                      <a:stretch>
                        <a:fillRect/>
                      </a:stretch>
                    </p:blipFill>
                    <p:spPr bwMode="auto">
                      <a:xfrm>
                        <a:off x="1371600" y="1292225"/>
                        <a:ext cx="5529263" cy="234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838200" y="381000"/>
            <a:ext cx="6934200" cy="461665"/>
          </a:xfrm>
          <a:prstGeom prst="rect">
            <a:avLst/>
          </a:prstGeom>
          <a:noFill/>
        </p:spPr>
        <p:txBody>
          <a:bodyPr wrap="square" rtlCol="0">
            <a:spAutoFit/>
          </a:bodyPr>
          <a:lstStyle/>
          <a:p>
            <a:r>
              <a:rPr lang="en-US" sz="2400" dirty="0">
                <a:latin typeface="+mj-lt"/>
              </a:rPr>
              <a:t>Poisson brackets -- continued:</a:t>
            </a:r>
          </a:p>
        </p:txBody>
      </p:sp>
      <p:sp>
        <p:nvSpPr>
          <p:cNvPr id="7" name="TextBox 6"/>
          <p:cNvSpPr txBox="1"/>
          <p:nvPr/>
        </p:nvSpPr>
        <p:spPr>
          <a:xfrm>
            <a:off x="496093" y="4107379"/>
            <a:ext cx="6858000" cy="461665"/>
          </a:xfrm>
          <a:prstGeom prst="rect">
            <a:avLst/>
          </a:prstGeom>
          <a:noFill/>
        </p:spPr>
        <p:txBody>
          <a:bodyPr wrap="square" rtlCol="0">
            <a:spAutoFit/>
          </a:bodyPr>
          <a:lstStyle/>
          <a:p>
            <a:r>
              <a:rPr lang="en-US" sz="2400" dirty="0" err="1">
                <a:latin typeface="+mj-lt"/>
              </a:rPr>
              <a:t>Liouville</a:t>
            </a:r>
            <a:r>
              <a:rPr lang="en-US" sz="2400" dirty="0">
                <a:latin typeface="+mj-lt"/>
              </a:rPr>
              <a:t> theorem</a:t>
            </a:r>
          </a:p>
        </p:txBody>
      </p:sp>
      <p:graphicFrame>
        <p:nvGraphicFramePr>
          <p:cNvPr id="8" name="Object 7"/>
          <p:cNvGraphicFramePr>
            <a:graphicFrameLocks noChangeAspect="1"/>
          </p:cNvGraphicFramePr>
          <p:nvPr>
            <p:extLst>
              <p:ext uri="{D42A27DB-BD31-4B8C-83A1-F6EECF244321}">
                <p14:modId xmlns:p14="http://schemas.microsoft.com/office/powerpoint/2010/main" val="1339302444"/>
              </p:ext>
            </p:extLst>
          </p:nvPr>
        </p:nvGraphicFramePr>
        <p:xfrm>
          <a:off x="990600" y="4724400"/>
          <a:ext cx="5259387" cy="1169988"/>
        </p:xfrm>
        <a:graphic>
          <a:graphicData uri="http://schemas.openxmlformats.org/presentationml/2006/ole">
            <mc:AlternateContent xmlns:mc="http://schemas.openxmlformats.org/markup-compatibility/2006">
              <mc:Choice xmlns:v="urn:schemas-microsoft-com:vml" Requires="v">
                <p:oleObj spid="_x0000_s132213" name="数式" r:id="rId6" imgW="2717640" imgH="609480" progId="Equation.3">
                  <p:embed/>
                </p:oleObj>
              </mc:Choice>
              <mc:Fallback>
                <p:oleObj name="数式" r:id="rId6" imgW="2717640" imgH="609480" progId="Equation.3">
                  <p:embed/>
                  <p:pic>
                    <p:nvPicPr>
                      <p:cNvPr id="0" name=""/>
                      <p:cNvPicPr>
                        <a:picLocks noChangeAspect="1" noChangeArrowheads="1"/>
                      </p:cNvPicPr>
                      <p:nvPr/>
                    </p:nvPicPr>
                    <p:blipFill>
                      <a:blip r:embed="rId7"/>
                      <a:srcRect/>
                      <a:stretch>
                        <a:fillRect/>
                      </a:stretch>
                    </p:blipFill>
                    <p:spPr bwMode="auto">
                      <a:xfrm>
                        <a:off x="990600" y="4724400"/>
                        <a:ext cx="5259387"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8">
            <a:extLst>
              <a:ext uri="{FF2B5EF4-FFF2-40B4-BE49-F238E27FC236}">
                <a16:creationId xmlns:a16="http://schemas.microsoft.com/office/drawing/2014/main" id="{96ABFCD7-EECB-4009-9F8D-921C285E464D}"/>
              </a:ext>
            </a:extLst>
          </p:cNvPr>
          <p:cNvSpPr txBox="1"/>
          <p:nvPr/>
        </p:nvSpPr>
        <p:spPr>
          <a:xfrm>
            <a:off x="4724400" y="5257800"/>
            <a:ext cx="4114800" cy="1200329"/>
          </a:xfrm>
          <a:prstGeom prst="rect">
            <a:avLst/>
          </a:prstGeom>
          <a:noFill/>
        </p:spPr>
        <p:txBody>
          <a:bodyPr wrap="square" rtlCol="0">
            <a:spAutoFit/>
          </a:bodyPr>
          <a:lstStyle/>
          <a:p>
            <a:r>
              <a:rPr lang="en-US" sz="2400" dirty="0">
                <a:latin typeface="+mj-lt"/>
              </a:rPr>
              <a:t>In the following slides we will justify this statement using several approaches.</a:t>
            </a:r>
          </a:p>
        </p:txBody>
      </p:sp>
    </p:spTree>
    <p:extLst>
      <p:ext uri="{BB962C8B-B14F-4D97-AF65-F5344CB8AC3E}">
        <p14:creationId xmlns:p14="http://schemas.microsoft.com/office/powerpoint/2010/main" val="1725018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9/20/2021</a:t>
            </a:r>
            <a:endParaRPr lang="en-US" dirty="0"/>
          </a:p>
        </p:txBody>
      </p:sp>
      <p:sp>
        <p:nvSpPr>
          <p:cNvPr id="3" name="Footer Placeholder 2"/>
          <p:cNvSpPr>
            <a:spLocks noGrp="1"/>
          </p:cNvSpPr>
          <p:nvPr>
            <p:ph type="ftr" sz="quarter" idx="11"/>
          </p:nvPr>
        </p:nvSpPr>
        <p:spPr/>
        <p:txBody>
          <a:bodyPr/>
          <a:lstStyle/>
          <a:p>
            <a:r>
              <a:rPr lang="en-US"/>
              <a:t>PHY 711  Fall 2021 --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sp>
        <p:nvSpPr>
          <p:cNvPr id="5" name="TextBox 4"/>
          <p:cNvSpPr txBox="1"/>
          <p:nvPr/>
        </p:nvSpPr>
        <p:spPr>
          <a:xfrm>
            <a:off x="457200" y="381000"/>
            <a:ext cx="7620000" cy="461665"/>
          </a:xfrm>
          <a:prstGeom prst="rect">
            <a:avLst/>
          </a:prstGeom>
          <a:noFill/>
        </p:spPr>
        <p:txBody>
          <a:bodyPr wrap="square" rtlCol="0">
            <a:spAutoFit/>
          </a:bodyPr>
          <a:lstStyle/>
          <a:p>
            <a:r>
              <a:rPr lang="en-US" sz="2400" dirty="0">
                <a:latin typeface="+mj-lt"/>
              </a:rPr>
              <a:t>Phase space</a:t>
            </a:r>
          </a:p>
        </p:txBody>
      </p:sp>
      <p:graphicFrame>
        <p:nvGraphicFramePr>
          <p:cNvPr id="6" name="Object 5"/>
          <p:cNvGraphicFramePr>
            <a:graphicFrameLocks noChangeAspect="1"/>
          </p:cNvGraphicFramePr>
          <p:nvPr>
            <p:extLst>
              <p:ext uri="{D42A27DB-BD31-4B8C-83A1-F6EECF244321}">
                <p14:modId xmlns:p14="http://schemas.microsoft.com/office/powerpoint/2010/main" val="1371416364"/>
              </p:ext>
            </p:extLst>
          </p:nvPr>
        </p:nvGraphicFramePr>
        <p:xfrm>
          <a:off x="1166813" y="1095375"/>
          <a:ext cx="6734175" cy="2244725"/>
        </p:xfrm>
        <a:graphic>
          <a:graphicData uri="http://schemas.openxmlformats.org/presentationml/2006/ole">
            <mc:AlternateContent xmlns:mc="http://schemas.openxmlformats.org/markup-compatibility/2006">
              <mc:Choice xmlns:v="urn:schemas-microsoft-com:vml" Requires="v">
                <p:oleObj spid="_x0000_s133178" name="Equation" r:id="rId4" imgW="3479760" imgH="1168200" progId="Equation.DSMT4">
                  <p:embed/>
                </p:oleObj>
              </mc:Choice>
              <mc:Fallback>
                <p:oleObj name="Equation" r:id="rId4" imgW="3479760" imgH="1168200" progId="Equation.DSMT4">
                  <p:embed/>
                  <p:pic>
                    <p:nvPicPr>
                      <p:cNvPr id="0" name=""/>
                      <p:cNvPicPr>
                        <a:picLocks noChangeAspect="1" noChangeArrowheads="1"/>
                      </p:cNvPicPr>
                      <p:nvPr/>
                    </p:nvPicPr>
                    <p:blipFill>
                      <a:blip r:embed="rId5"/>
                      <a:srcRect/>
                      <a:stretch>
                        <a:fillRect/>
                      </a:stretch>
                    </p:blipFill>
                    <p:spPr bwMode="auto">
                      <a:xfrm>
                        <a:off x="1166813" y="1095375"/>
                        <a:ext cx="6734175"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a:extLst>
              <a:ext uri="{FF2B5EF4-FFF2-40B4-BE49-F238E27FC236}">
                <a16:creationId xmlns:a16="http://schemas.microsoft.com/office/drawing/2014/main" id="{7DF74675-EDF5-40B7-955B-B56A88B9EF17}"/>
              </a:ext>
            </a:extLst>
          </p:cNvPr>
          <p:cNvSpPr txBox="1"/>
          <p:nvPr/>
        </p:nvSpPr>
        <p:spPr>
          <a:xfrm>
            <a:off x="457200" y="3962400"/>
            <a:ext cx="7848600" cy="2308324"/>
          </a:xfrm>
          <a:prstGeom prst="rect">
            <a:avLst/>
          </a:prstGeom>
          <a:noFill/>
        </p:spPr>
        <p:txBody>
          <a:bodyPr wrap="square" rtlCol="0">
            <a:spAutoFit/>
          </a:bodyPr>
          <a:lstStyle/>
          <a:p>
            <a:r>
              <a:rPr lang="en-US" sz="2400" dirty="0">
                <a:latin typeface="+mj-lt"/>
              </a:rPr>
              <a:t>The notion of density of particles in  phase space is simply the ratio of the number of particles per unit phase space volume.      It seems reasonable that under conditions where there are no sources or sinks for the particles, that the density should remain constant in time.</a:t>
            </a:r>
          </a:p>
        </p:txBody>
      </p:sp>
    </p:spTree>
    <p:extLst>
      <p:ext uri="{BB962C8B-B14F-4D97-AF65-F5344CB8AC3E}">
        <p14:creationId xmlns:p14="http://schemas.microsoft.com/office/powerpoint/2010/main" val="2146954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9/20/2021</a:t>
            </a:r>
            <a:endParaRPr lang="en-US" dirty="0"/>
          </a:p>
        </p:txBody>
      </p:sp>
      <p:sp>
        <p:nvSpPr>
          <p:cNvPr id="3" name="Footer Placeholder 2"/>
          <p:cNvSpPr>
            <a:spLocks noGrp="1"/>
          </p:cNvSpPr>
          <p:nvPr>
            <p:ph type="ftr" sz="quarter" idx="11"/>
          </p:nvPr>
        </p:nvSpPr>
        <p:spPr/>
        <p:txBody>
          <a:bodyPr/>
          <a:lstStyle/>
          <a:p>
            <a:r>
              <a:rPr lang="en-US"/>
              <a:t>PHY 711  Fall 2021 --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pic>
        <p:nvPicPr>
          <p:cNvPr id="131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2550" y="990600"/>
            <a:ext cx="6438900"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Parallelogram 4"/>
          <p:cNvSpPr/>
          <p:nvPr/>
        </p:nvSpPr>
        <p:spPr>
          <a:xfrm>
            <a:off x="1676400" y="4100512"/>
            <a:ext cx="762000" cy="457200"/>
          </a:xfrm>
          <a:prstGeom prst="parallelogram">
            <a:avLst>
              <a:gd name="adj" fmla="val 0"/>
            </a:avLst>
          </a:prstGeom>
          <a:solidFill>
            <a:schemeClr val="bg1">
              <a:lumMod val="65000"/>
              <a:alpha val="6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6"/>
          <p:cNvSpPr/>
          <p:nvPr/>
        </p:nvSpPr>
        <p:spPr>
          <a:xfrm>
            <a:off x="6172200" y="1052512"/>
            <a:ext cx="1524000" cy="395288"/>
          </a:xfrm>
          <a:prstGeom prst="parallelogram">
            <a:avLst>
              <a:gd name="adj" fmla="val 186262"/>
            </a:avLst>
          </a:prstGeom>
          <a:solidFill>
            <a:schemeClr val="bg1">
              <a:lumMod val="65000"/>
              <a:alpha val="6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410200" y="4419600"/>
            <a:ext cx="1143000" cy="461665"/>
          </a:xfrm>
          <a:prstGeom prst="rect">
            <a:avLst/>
          </a:prstGeom>
          <a:noFill/>
        </p:spPr>
        <p:txBody>
          <a:bodyPr wrap="square" rtlCol="0">
            <a:spAutoFit/>
          </a:bodyPr>
          <a:lstStyle/>
          <a:p>
            <a:r>
              <a:rPr lang="en-US" sz="2400" b="1" i="1" dirty="0">
                <a:latin typeface="+mj-lt"/>
              </a:rPr>
              <a:t>x</a:t>
            </a:r>
          </a:p>
        </p:txBody>
      </p:sp>
      <p:sp>
        <p:nvSpPr>
          <p:cNvPr id="9" name="TextBox 8"/>
          <p:cNvSpPr txBox="1"/>
          <p:nvPr/>
        </p:nvSpPr>
        <p:spPr>
          <a:xfrm>
            <a:off x="1295400" y="1509712"/>
            <a:ext cx="1143000" cy="461665"/>
          </a:xfrm>
          <a:prstGeom prst="rect">
            <a:avLst/>
          </a:prstGeom>
          <a:noFill/>
        </p:spPr>
        <p:txBody>
          <a:bodyPr wrap="square" rtlCol="0">
            <a:spAutoFit/>
          </a:bodyPr>
          <a:lstStyle/>
          <a:p>
            <a:r>
              <a:rPr lang="en-US" sz="2400" b="1" i="1" dirty="0">
                <a:latin typeface="+mj-lt"/>
              </a:rPr>
              <a:t>p</a:t>
            </a:r>
          </a:p>
        </p:txBody>
      </p:sp>
      <p:sp>
        <p:nvSpPr>
          <p:cNvPr id="8" name="TextBox 7"/>
          <p:cNvSpPr txBox="1"/>
          <p:nvPr/>
        </p:nvSpPr>
        <p:spPr>
          <a:xfrm>
            <a:off x="685800" y="228600"/>
            <a:ext cx="8077200" cy="830997"/>
          </a:xfrm>
          <a:prstGeom prst="rect">
            <a:avLst/>
          </a:prstGeom>
          <a:noFill/>
        </p:spPr>
        <p:txBody>
          <a:bodyPr wrap="square" rtlCol="0">
            <a:spAutoFit/>
          </a:bodyPr>
          <a:lstStyle/>
          <a:p>
            <a:r>
              <a:rPr lang="en-US" sz="2400" dirty="0">
                <a:latin typeface="+mj-lt"/>
              </a:rPr>
              <a:t>Phase space diagram for one-dimensional motion due to constant force</a:t>
            </a:r>
          </a:p>
        </p:txBody>
      </p:sp>
      <p:graphicFrame>
        <p:nvGraphicFramePr>
          <p:cNvPr id="10" name="Object 9"/>
          <p:cNvGraphicFramePr>
            <a:graphicFrameLocks noChangeAspect="1"/>
          </p:cNvGraphicFramePr>
          <p:nvPr>
            <p:extLst>
              <p:ext uri="{D42A27DB-BD31-4B8C-83A1-F6EECF244321}">
                <p14:modId xmlns:p14="http://schemas.microsoft.com/office/powerpoint/2010/main" val="3685674566"/>
              </p:ext>
            </p:extLst>
          </p:nvPr>
        </p:nvGraphicFramePr>
        <p:xfrm>
          <a:off x="1566863" y="4648200"/>
          <a:ext cx="6278562" cy="1700213"/>
        </p:xfrm>
        <a:graphic>
          <a:graphicData uri="http://schemas.openxmlformats.org/presentationml/2006/ole">
            <mc:AlternateContent xmlns:mc="http://schemas.openxmlformats.org/markup-compatibility/2006">
              <mc:Choice xmlns:v="urn:schemas-microsoft-com:vml" Requires="v">
                <p:oleObj spid="_x0000_s134201" name="Equation" r:id="rId5" imgW="4457520" imgH="1206360" progId="Equation.DSMT4">
                  <p:embed/>
                </p:oleObj>
              </mc:Choice>
              <mc:Fallback>
                <p:oleObj name="Equation" r:id="rId5" imgW="4457520" imgH="1206360" progId="Equation.DSMT4">
                  <p:embed/>
                  <p:pic>
                    <p:nvPicPr>
                      <p:cNvPr id="0" name=""/>
                      <p:cNvPicPr/>
                      <p:nvPr/>
                    </p:nvPicPr>
                    <p:blipFill>
                      <a:blip r:embed="rId6"/>
                      <a:stretch>
                        <a:fillRect/>
                      </a:stretch>
                    </p:blipFill>
                    <p:spPr>
                      <a:xfrm>
                        <a:off x="1566863" y="4648200"/>
                        <a:ext cx="6278562" cy="1700213"/>
                      </a:xfrm>
                      <a:prstGeom prst="rect">
                        <a:avLst/>
                      </a:prstGeom>
                    </p:spPr>
                  </p:pic>
                </p:oleObj>
              </mc:Fallback>
            </mc:AlternateContent>
          </a:graphicData>
        </a:graphic>
      </p:graphicFrame>
    </p:spTree>
    <p:extLst>
      <p:ext uri="{BB962C8B-B14F-4D97-AF65-F5344CB8AC3E}">
        <p14:creationId xmlns:p14="http://schemas.microsoft.com/office/powerpoint/2010/main" val="10895889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9974</TotalTime>
  <Words>1560</Words>
  <Application>Microsoft Office PowerPoint</Application>
  <PresentationFormat>On-screen Show (4:3)</PresentationFormat>
  <Paragraphs>303</Paragraphs>
  <Slides>40</Slides>
  <Notes>39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40</vt:i4>
      </vt:variant>
    </vt:vector>
  </HeadingPairs>
  <TitlesOfParts>
    <vt:vector size="46" baseType="lpstr">
      <vt:lpstr>Arial</vt:lpstr>
      <vt:lpstr>Calibri</vt:lpstr>
      <vt:lpstr>Symbol</vt:lpstr>
      <vt:lpstr>Office Theme</vt:lpstr>
      <vt:lpstr>数式</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540</cp:revision>
  <cp:lastPrinted>2020-09-22T02:40:41Z</cp:lastPrinted>
  <dcterms:created xsi:type="dcterms:W3CDTF">2012-01-10T18:32:24Z</dcterms:created>
  <dcterms:modified xsi:type="dcterms:W3CDTF">2021-09-20T15:34:25Z</dcterms:modified>
</cp:coreProperties>
</file>