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383" r:id="rId4"/>
    <p:sldId id="387" r:id="rId5"/>
    <p:sldId id="388" r:id="rId6"/>
    <p:sldId id="371" r:id="rId7"/>
    <p:sldId id="359" r:id="rId8"/>
    <p:sldId id="391" r:id="rId9"/>
    <p:sldId id="360" r:id="rId10"/>
    <p:sldId id="361" r:id="rId11"/>
    <p:sldId id="362" r:id="rId12"/>
    <p:sldId id="364" r:id="rId13"/>
    <p:sldId id="363" r:id="rId14"/>
    <p:sldId id="366" r:id="rId15"/>
    <p:sldId id="365" r:id="rId16"/>
    <p:sldId id="367" r:id="rId17"/>
    <p:sldId id="368" r:id="rId18"/>
    <p:sldId id="384" r:id="rId19"/>
    <p:sldId id="385" r:id="rId20"/>
    <p:sldId id="386" r:id="rId21"/>
    <p:sldId id="393" r:id="rId22"/>
    <p:sldId id="394" r:id="rId23"/>
    <p:sldId id="372" r:id="rId24"/>
    <p:sldId id="390" r:id="rId25"/>
    <p:sldId id="389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6657" autoAdjust="0"/>
  </p:normalViewPr>
  <p:slideViewPr>
    <p:cSldViewPr>
      <p:cViewPr varScale="1">
        <p:scale>
          <a:sx n="57" d="100"/>
          <a:sy n="57" d="100"/>
        </p:scale>
        <p:origin x="103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a variety of identities and methods and historically important ideas related to Hamiltonian and </a:t>
            </a:r>
            <a:r>
              <a:rPr lang="en-US" dirty="0" err="1"/>
              <a:t>Lagrangian</a:t>
            </a:r>
            <a:r>
              <a:rPr lang="en-US" dirty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between new Hamiltonian and original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 on  finding the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8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Deriving equations  for identifying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2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derivation.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9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2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using harmonic oscillator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04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equations for harmonic oscillator.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3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6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using the Hamilton-Jacobi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2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schedule shows that this lecture will wrap up Chapters 3 and 6.    There is no new homework assignment.   On Monday we will start discussing Chap. 4 and apply </a:t>
            </a:r>
            <a:r>
              <a:rPr lang="en-US" dirty="0" err="1"/>
              <a:t>Lagrangian</a:t>
            </a:r>
            <a:r>
              <a:rPr lang="en-US" dirty="0"/>
              <a:t> and Hamiltonian mechanics to small oscillations.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78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4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72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Recipe </a:t>
            </a:r>
            <a:r>
              <a:rPr lang="en-US"/>
              <a:t>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“virial theorem” is a useful identity for studying some mechanical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5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for a general Hamiltonian system.     The question is  what would happen if we change coordinates?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changing the coordinates – indicated with lower case and larger case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5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504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14 -- Chap. 6 (F &amp; W)</a:t>
            </a:r>
          </a:p>
          <a:p>
            <a:pPr algn="ctr"/>
            <a:r>
              <a:rPr lang="en-US" sz="3200" b="1" dirty="0"/>
              <a:t>Extensions of Hamiltonian formalism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2" name="数式" r:id="rId4" imgW="3073320" imgH="1930320" progId="Equation.3">
                  <p:embed/>
                </p:oleObj>
              </mc:Choice>
              <mc:Fallback>
                <p:oleObj name="数式" r:id="rId4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9" name="数式" r:id="rId4" imgW="2831760" imgH="1168200" progId="Equation.3">
                  <p:embed/>
                </p:oleObj>
              </mc:Choice>
              <mc:Fallback>
                <p:oleObj name="数式" r:id="rId4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0" name="数式" r:id="rId6" imgW="3466800" imgH="342720" progId="Equation.3">
                  <p:embed/>
                </p:oleObj>
              </mc:Choice>
              <mc:Fallback>
                <p:oleObj name="数式" r:id="rId6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1" name="数式" r:id="rId4" imgW="3797280" imgH="2387520" progId="Equation.3">
                  <p:embed/>
                </p:oleObj>
              </mc:Choice>
              <mc:Fallback>
                <p:oleObj name="数式" r:id="rId4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0" name="数式" r:id="rId4" imgW="3504960" imgH="1663560" progId="Equation.3">
                  <p:embed/>
                </p:oleObj>
              </mc:Choice>
              <mc:Fallback>
                <p:oleObj name="数式" r:id="rId4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11" name="数式" r:id="rId6" imgW="3797280" imgH="1028520" progId="Equation.3">
                    <p:embed/>
                  </p:oleObj>
                </mc:Choice>
                <mc:Fallback>
                  <p:oleObj name="数式" r:id="rId6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664" name="数式" r:id="rId4" imgW="3797280" imgH="812520" progId="Equation.3">
                    <p:embed/>
                  </p:oleObj>
                </mc:Choice>
                <mc:Fallback>
                  <p:oleObj name="数式" r:id="rId4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65" name="数式" r:id="rId6" imgW="3581280" imgH="838080" progId="Equation.3">
                  <p:embed/>
                </p:oleObj>
              </mc:Choice>
              <mc:Fallback>
                <p:oleObj name="数式" r:id="rId6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49" name="数式" r:id="rId4" imgW="1688760" imgH="507960" progId="Equation.3">
                  <p:embed/>
                </p:oleObj>
              </mc:Choice>
              <mc:Fallback>
                <p:oleObj name="数式" r:id="rId4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50" name="数式" r:id="rId6" imgW="3301920" imgH="1676160" progId="Equation.3">
                  <p:embed/>
                </p:oleObj>
              </mc:Choice>
              <mc:Fallback>
                <p:oleObj name="数式" r:id="rId6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BB9F2C-15BA-4825-925E-620FF3D9DC91}"/>
              </a:ext>
            </a:extLst>
          </p:cNvPr>
          <p:cNvSpPr txBox="1"/>
          <p:nvPr/>
        </p:nvSpPr>
        <p:spPr>
          <a:xfrm>
            <a:off x="5943600" y="4800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85" name="数式" r:id="rId4" imgW="3301920" imgH="2006280" progId="Equation.3">
                  <p:embed/>
                </p:oleObj>
              </mc:Choice>
              <mc:Fallback>
                <p:oleObj name="数式" r:id="rId4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7" name="数式" r:id="rId4" imgW="3454200" imgH="2158920" progId="Equation.3">
                  <p:embed/>
                </p:oleObj>
              </mc:Choice>
              <mc:Fallback>
                <p:oleObj name="数式" r:id="rId4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73343"/>
              </p:ext>
            </p:extLst>
          </p:nvPr>
        </p:nvGraphicFramePr>
        <p:xfrm>
          <a:off x="477838" y="1060450"/>
          <a:ext cx="82169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66" name="Equation" r:id="rId4" imgW="4940280" imgH="3136680" progId="Equation.DSMT4">
                  <p:embed/>
                </p:oleObj>
              </mc:Choice>
              <mc:Fallback>
                <p:oleObj name="Equation" r:id="rId4" imgW="494028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060450"/>
                        <a:ext cx="82169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70548"/>
              </p:ext>
            </p:extLst>
          </p:nvPr>
        </p:nvGraphicFramePr>
        <p:xfrm>
          <a:off x="169991" y="1477058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39" name="Equation" r:id="rId4" imgW="4368600" imgH="1485720" progId="Equation.DSMT4">
                  <p:embed/>
                </p:oleObj>
              </mc:Choice>
              <mc:Fallback>
                <p:oleObj name="Equation" r:id="rId4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91" y="1477058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54234"/>
              </p:ext>
            </p:extLst>
          </p:nvPr>
        </p:nvGraphicFramePr>
        <p:xfrm>
          <a:off x="29817" y="-62817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40" name="Equation" r:id="rId6" imgW="3873240" imgH="927000" progId="Equation.DSMT4">
                  <p:embed/>
                </p:oleObj>
              </mc:Choice>
              <mc:Fallback>
                <p:oleObj name="Equation" r:id="rId6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7" y="-62817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77969"/>
              </p:ext>
            </p:extLst>
          </p:nvPr>
        </p:nvGraphicFramePr>
        <p:xfrm>
          <a:off x="107043" y="3752623"/>
          <a:ext cx="7147182" cy="93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41" name="Equation" r:id="rId8" imgW="4381200" imgH="571320" progId="Equation.DSMT4">
                  <p:embed/>
                </p:oleObj>
              </mc:Choice>
              <mc:Fallback>
                <p:oleObj name="Equation" r:id="rId8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7043" y="3752623"/>
                        <a:ext cx="7147182" cy="932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FA9B78-70AE-4067-A2F2-F8583AFBD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4" y="253697"/>
            <a:ext cx="8562975" cy="594707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1341" y="5410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0" name="Equation" r:id="rId4" imgW="4381200" imgH="571320" progId="Equation.DSMT4">
                  <p:embed/>
                </p:oleObj>
              </mc:Choice>
              <mc:Fallback>
                <p:oleObj name="Equation" r:id="rId4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1" name="Equation" r:id="rId6" imgW="3809880" imgH="1282680" progId="Equation.DSMT4">
                  <p:embed/>
                </p:oleObj>
              </mc:Choice>
              <mc:Fallback>
                <p:oleObj name="Equation" r:id="rId6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A5D4A5-64F0-45C1-BCE5-BCBFF4D14855}"/>
              </a:ext>
            </a:extLst>
          </p:cNvPr>
          <p:cNvSpPr txBox="1"/>
          <p:nvPr/>
        </p:nvSpPr>
        <p:spPr>
          <a:xfrm>
            <a:off x="762000" y="4800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Agrees with Hamilton-Jacobi analysis.</a:t>
            </a:r>
          </a:p>
        </p:txBody>
      </p:sp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6A4F6-279D-40EA-A48B-50215F4F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B35F0-3CD3-4060-B26A-FBCDDF03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C8AB7-A41A-4388-BC63-E7958C0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EC18C8-D0F6-4D2D-8DE4-FE60D33E6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18594"/>
              </p:ext>
            </p:extLst>
          </p:nvPr>
        </p:nvGraphicFramePr>
        <p:xfrm>
          <a:off x="1371600" y="304800"/>
          <a:ext cx="4894262" cy="271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1" name="Equation" r:id="rId3" imgW="3136680" imgH="1739880" progId="Equation.DSMT4">
                  <p:embed/>
                </p:oleObj>
              </mc:Choice>
              <mc:Fallback>
                <p:oleObj name="Equation" r:id="rId3" imgW="3136680" imgH="1739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13F0A9-31B0-40AA-ABAD-D1CD019DE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04800"/>
                        <a:ext cx="4894262" cy="271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09C870-4C5B-4185-AAB4-E1C49AFF7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21270"/>
              </p:ext>
            </p:extLst>
          </p:nvPr>
        </p:nvGraphicFramePr>
        <p:xfrm>
          <a:off x="1524000" y="3019426"/>
          <a:ext cx="6983412" cy="329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2" name="Equation" r:id="rId5" imgW="4279680" imgH="2019240" progId="Equation.DSMT4">
                  <p:embed/>
                </p:oleObj>
              </mc:Choice>
              <mc:Fallback>
                <p:oleObj name="Equation" r:id="rId5" imgW="4279680" imgH="201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3019426"/>
                        <a:ext cx="6983412" cy="329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49F7F1-B782-43CC-A7D9-F384DC806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55093"/>
              </p:ext>
            </p:extLst>
          </p:nvPr>
        </p:nvGraphicFramePr>
        <p:xfrm>
          <a:off x="5943600" y="5181600"/>
          <a:ext cx="28843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3" name="Equation" r:id="rId7" imgW="1485720" imgH="431640" progId="Equation.DSMT4">
                  <p:embed/>
                </p:oleObj>
              </mc:Choice>
              <mc:Fallback>
                <p:oleObj name="Equation" r:id="rId7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3600" y="5181600"/>
                        <a:ext cx="2884394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079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0A412-3DC3-44A5-B2F7-AADF3996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A3C6B-6D9E-4125-8C1C-285EBEF9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F37B9-120A-43E5-B270-21EA529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55597-BCFC-4419-BFA4-1E49E29C043B}"/>
              </a:ext>
            </a:extLst>
          </p:cNvPr>
          <p:cNvSpPr txBox="1"/>
          <p:nvPr/>
        </p:nvSpPr>
        <p:spPr>
          <a:xfrm>
            <a:off x="457200" y="304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 you think of Hamilton-Jacobi method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Historically important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Hysterical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Painful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Might </a:t>
            </a:r>
            <a:r>
              <a:rPr lang="en-US" sz="2400">
                <a:latin typeface="+mj-lt"/>
              </a:rPr>
              <a:t>be useful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EBC95F-1EF8-4A73-814C-988F862A01BE}"/>
              </a:ext>
            </a:extLst>
          </p:cNvPr>
          <p:cNvSpPr txBox="1"/>
          <p:nvPr/>
        </p:nvSpPr>
        <p:spPr>
          <a:xfrm>
            <a:off x="304800" y="434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next 3 slides contain important equations that you will hopefully remember for this material contained in Chapters 3 &amp; 6 of Fetter and </a:t>
            </a:r>
            <a:r>
              <a:rPr lang="en-US" sz="2400" dirty="0" err="1">
                <a:latin typeface="+mj-lt"/>
              </a:rPr>
              <a:t>Walecka</a:t>
            </a:r>
            <a:r>
              <a:rPr lang="en-US" sz="2400" dirty="0">
                <a:latin typeface="+mj-lt"/>
              </a:rPr>
              <a:t>.      On Friday we will start with Chapter 4 and discuss one of the many applications of these ideas – the case of small oscillations near equilibrium.</a:t>
            </a:r>
          </a:p>
        </p:txBody>
      </p:sp>
    </p:spTree>
    <p:extLst>
      <p:ext uri="{BB962C8B-B14F-4D97-AF65-F5344CB8AC3E}">
        <p14:creationId xmlns:p14="http://schemas.microsoft.com/office/powerpoint/2010/main" val="2023163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08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09" name="数式" r:id="rId6" imgW="3085920" imgH="1117440" progId="Equation.3">
                  <p:embed/>
                </p:oleObj>
              </mc:Choice>
              <mc:Fallback>
                <p:oleObj name="数式" r:id="rId6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5" name="Equation" r:id="rId4" imgW="6134040" imgH="3416040" progId="Equation.DSMT4">
                  <p:embed/>
                </p:oleObj>
              </mc:Choice>
              <mc:Fallback>
                <p:oleObj name="Equation" r:id="rId4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9" name="数式" r:id="rId4" imgW="3581280" imgH="1930320" progId="Equation.3">
                  <p:embed/>
                </p:oleObj>
              </mc:Choice>
              <mc:Fallback>
                <p:oleObj name="数式" r:id="rId4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85" name="数式" r:id="rId4" imgW="1257120" imgH="457200" progId="Equation.3">
                  <p:embed/>
                </p:oleObj>
              </mc:Choice>
              <mc:Fallback>
                <p:oleObj name="数式" r:id="rId4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05810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86" name="Equation" r:id="rId6" imgW="3886200" imgH="3593880" progId="Equation.DSMT4">
                  <p:embed/>
                </p:oleObj>
              </mc:Choice>
              <mc:Fallback>
                <p:oleObj name="Equation" r:id="rId6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87" name="Equation" r:id="rId8" imgW="1955520" imgH="291960" progId="Equation.DSMT4">
                  <p:embed/>
                </p:oleObj>
              </mc:Choice>
              <mc:Fallback>
                <p:oleObj name="Equation" r:id="rId8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080125" y="4789435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periodic or bounded (not for all systems).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B4619-326F-4342-BF70-8FEB17FE6114}"/>
              </a:ext>
            </a:extLst>
          </p:cNvPr>
          <p:cNvSpPr txBox="1"/>
          <p:nvPr/>
        </p:nvSpPr>
        <p:spPr>
          <a:xfrm>
            <a:off x="304800" y="5471815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it is true --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9" name="Equation" r:id="rId4" imgW="1307880" imgH="457200" progId="Equation.DSMT4">
                  <p:embed/>
                </p:oleObj>
              </mc:Choice>
              <mc:Fallback>
                <p:oleObj name="Equation" r:id="rId4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264027"/>
              </p:ext>
            </p:extLst>
          </p:nvPr>
        </p:nvGraphicFramePr>
        <p:xfrm>
          <a:off x="2150235" y="1200474"/>
          <a:ext cx="7023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0" name="Equation" r:id="rId6" imgW="5626080" imgH="3276360" progId="Equation.DSMT4">
                  <p:embed/>
                </p:oleObj>
              </mc:Choice>
              <mc:Fallback>
                <p:oleObj name="Equation" r:id="rId6" imgW="562608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50235" y="1200474"/>
                        <a:ext cx="7023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2CB0C-3575-4B84-954A-55F8E78F3899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8" name="数式" r:id="rId4" imgW="1257120" imgH="457200" progId="Equation.3">
                  <p:embed/>
                </p:oleObj>
              </mc:Choice>
              <mc:Fallback>
                <p:oleObj name="数式" r:id="rId4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9" name="Equation" r:id="rId6" imgW="5371920" imgH="1968480" progId="Equation.DSMT4">
                  <p:embed/>
                </p:oleObj>
              </mc:Choice>
              <mc:Fallback>
                <p:oleObj name="Equation" r:id="rId6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08574B-12F0-48D4-B811-F74648314BC5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0" name="数式" r:id="rId4" imgW="1917360" imgH="1346040" progId="Equation.3">
                  <p:embed/>
                </p:oleObj>
              </mc:Choice>
              <mc:Fallback>
                <p:oleObj name="数式" r:id="rId4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2AB67F-803C-4590-BC44-2D03D80B860E}"/>
              </a:ext>
            </a:extLst>
          </p:cNvPr>
          <p:cNvSpPr txBox="1"/>
          <p:nvPr/>
        </p:nvSpPr>
        <p:spPr>
          <a:xfrm>
            <a:off x="228600" y="4495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next slides we will consider finding different coordinates and momenta that can also describe the system. Why?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we can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it might be useful</a:t>
            </a:r>
          </a:p>
        </p:txBody>
      </p:sp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31" name="Equation" r:id="rId4" imgW="7188120" imgH="1841400" progId="Equation.DSMT4">
                  <p:embed/>
                </p:oleObj>
              </mc:Choice>
              <mc:Fallback>
                <p:oleObj name="Equation" r:id="rId4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32" name="Equation" r:id="rId6" imgW="6845040" imgH="2577960" progId="Equation.DSMT4">
                  <p:embed/>
                </p:oleObj>
              </mc:Choice>
              <mc:Fallback>
                <p:oleObj name="Equation" r:id="rId6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257230DD-695B-416C-B23F-8E2A51D5CA0D}"/>
              </a:ext>
            </a:extLst>
          </p:cNvPr>
          <p:cNvSpPr/>
          <p:nvPr/>
        </p:nvSpPr>
        <p:spPr>
          <a:xfrm>
            <a:off x="7315200" y="1949726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E523D-76A1-4CE4-B28A-1F56722BE7F8}"/>
              </a:ext>
            </a:extLst>
          </p:cNvPr>
          <p:cNvSpPr txBox="1"/>
          <p:nvPr/>
        </p:nvSpPr>
        <p:spPr>
          <a:xfrm>
            <a:off x="7086600" y="695861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Note that because of the way we set up the problem we can always add such a term.</a:t>
            </a:r>
          </a:p>
        </p:txBody>
      </p:sp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9" name="Equation" r:id="rId4" imgW="7137360" imgH="4559040" progId="Equation.DSMT4">
                  <p:embed/>
                </p:oleObj>
              </mc:Choice>
              <mc:Fallback>
                <p:oleObj name="Equation" r:id="rId4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41" name="数式" r:id="rId4" imgW="3225600" imgH="1295280" progId="Equation.3">
                  <p:embed/>
                </p:oleObj>
              </mc:Choice>
              <mc:Fallback>
                <p:oleObj name="数式" r:id="rId4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42" name="Equation" r:id="rId6" imgW="4813200" imgH="1511280" progId="Equation.DSMT4">
                  <p:embed/>
                </p:oleObj>
              </mc:Choice>
              <mc:Fallback>
                <p:oleObj name="Equation" r:id="rId6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10767</TotalTime>
  <Words>759</Words>
  <Application>Microsoft Office PowerPoint</Application>
  <PresentationFormat>On-screen Show (4:3)</PresentationFormat>
  <Paragraphs>172</Paragraphs>
  <Slides>25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597</cp:revision>
  <cp:lastPrinted>2020-09-23T23:51:27Z</cp:lastPrinted>
  <dcterms:created xsi:type="dcterms:W3CDTF">2012-01-10T18:32:24Z</dcterms:created>
  <dcterms:modified xsi:type="dcterms:W3CDTF">2021-09-21T13:54:23Z</dcterms:modified>
</cp:coreProperties>
</file>