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96" r:id="rId2"/>
    <p:sldId id="354" r:id="rId3"/>
    <p:sldId id="395" r:id="rId4"/>
    <p:sldId id="396" r:id="rId5"/>
    <p:sldId id="397" r:id="rId6"/>
    <p:sldId id="383" r:id="rId7"/>
    <p:sldId id="387" r:id="rId8"/>
    <p:sldId id="388" r:id="rId9"/>
    <p:sldId id="371" r:id="rId10"/>
    <p:sldId id="359" r:id="rId11"/>
    <p:sldId id="391" r:id="rId12"/>
    <p:sldId id="360" r:id="rId13"/>
    <p:sldId id="361" r:id="rId14"/>
    <p:sldId id="362" r:id="rId15"/>
    <p:sldId id="364" r:id="rId16"/>
    <p:sldId id="363" r:id="rId17"/>
    <p:sldId id="366" r:id="rId18"/>
    <p:sldId id="365" r:id="rId19"/>
    <p:sldId id="367" r:id="rId20"/>
    <p:sldId id="368" r:id="rId21"/>
    <p:sldId id="384" r:id="rId22"/>
    <p:sldId id="385" r:id="rId23"/>
    <p:sldId id="386" r:id="rId24"/>
    <p:sldId id="393" r:id="rId25"/>
    <p:sldId id="394" r:id="rId26"/>
    <p:sldId id="372" r:id="rId27"/>
    <p:sldId id="390" r:id="rId28"/>
    <p:sldId id="389" r:id="rId2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76657" autoAdjust="0"/>
  </p:normalViewPr>
  <p:slideViewPr>
    <p:cSldViewPr>
      <p:cViewPr varScale="1">
        <p:scale>
          <a:sx n="45" d="100"/>
          <a:sy n="45" d="100"/>
        </p:scale>
        <p:origin x="1373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 we will discuss a variety of identities and methods and historically important ideas related to Hamiltonian and </a:t>
            </a:r>
            <a:r>
              <a:rPr lang="en-US" dirty="0" err="1"/>
              <a:t>Lagrangian</a:t>
            </a:r>
            <a:r>
              <a:rPr lang="en-US" dirty="0"/>
              <a:t> mechanics.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94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Relationship between new Hamiltonian and original Hamiltonian.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82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Focusing  on  finding the constants of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9085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Deriving equations  for identifying constants of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422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Details of derivation.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2966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20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Hamilton-Jacobi using harmonic oscillator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9042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Hamilton-Jacobi equations for harmonic oscillator.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8737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764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of using the Hamilton-Jacobi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8195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325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that the schedule shows that this lecture will wrap up Chapters 3 and 6.    There is no new homework assignment.   On Monday we will start discussing Chap. 4 and apply </a:t>
            </a:r>
            <a:r>
              <a:rPr lang="en-US" dirty="0" err="1"/>
              <a:t>Lagrangian</a:t>
            </a:r>
            <a:r>
              <a:rPr lang="en-US" dirty="0"/>
              <a:t> and Hamiltonian mechanics to small oscillations.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4789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what we have learned.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2548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summary.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9725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Recipe </a:t>
            </a:r>
            <a:r>
              <a:rPr lang="en-US"/>
              <a:t>to remember.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566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“virial theorem” is a useful identity for studying some mechanical systems.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41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525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22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for a general Hamiltonian system.     The question is  what would happen if we change coordinates?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958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Thinking about changing the coordinates – indicated with lower case and larger case symbols.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154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767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14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7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1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4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6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8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9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26504" y="354707"/>
            <a:ext cx="89916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in  Olin 103</a:t>
            </a:r>
          </a:p>
          <a:p>
            <a:pPr algn="ctr"/>
            <a:endParaRPr lang="en-US" sz="3200" b="1" dirty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Notes on Lecture 14 -- Chap. 6 (F &amp; W)</a:t>
            </a:r>
          </a:p>
          <a:p>
            <a:pPr algn="ctr"/>
            <a:r>
              <a:rPr lang="en-US" sz="3200" b="1" dirty="0"/>
              <a:t>Extensions of Hamiltonian formalism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err="1">
                <a:solidFill>
                  <a:schemeClr val="folHlink"/>
                </a:solidFill>
              </a:rPr>
              <a:t>Virial</a:t>
            </a:r>
            <a:r>
              <a:rPr lang="en-US" sz="3200" b="1" dirty="0">
                <a:solidFill>
                  <a:schemeClr val="folHlink"/>
                </a:solidFill>
              </a:rPr>
              <a:t> theorem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Canonical transformations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Hamilton-Jacobi formalism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7874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Notion of “Canonical” generalized coordinate transformations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7533"/>
              </p:ext>
            </p:extLst>
          </p:nvPr>
        </p:nvGraphicFramePr>
        <p:xfrm>
          <a:off x="304800" y="914400"/>
          <a:ext cx="862714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541" name="Equation" r:id="rId4" imgW="7188120" imgH="1841400" progId="Equation.DSMT4">
                  <p:embed/>
                </p:oleObj>
              </mc:Choice>
              <mc:Fallback>
                <p:oleObj name="Equation" r:id="rId4" imgW="7188120" imgH="1841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14400"/>
                        <a:ext cx="862714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482342"/>
              </p:ext>
            </p:extLst>
          </p:nvPr>
        </p:nvGraphicFramePr>
        <p:xfrm>
          <a:off x="417513" y="3144838"/>
          <a:ext cx="9017000" cy="339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542" name="Equation" r:id="rId6" imgW="6845040" imgH="2577960" progId="Equation.DSMT4">
                  <p:embed/>
                </p:oleObj>
              </mc:Choice>
              <mc:Fallback>
                <p:oleObj name="Equation" r:id="rId6" imgW="6845040" imgH="2577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3144838"/>
                        <a:ext cx="9017000" cy="339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rrow: Down 7">
            <a:extLst>
              <a:ext uri="{FF2B5EF4-FFF2-40B4-BE49-F238E27FC236}">
                <a16:creationId xmlns:a16="http://schemas.microsoft.com/office/drawing/2014/main" id="{257230DD-695B-416C-B23F-8E2A51D5CA0D}"/>
              </a:ext>
            </a:extLst>
          </p:cNvPr>
          <p:cNvSpPr/>
          <p:nvPr/>
        </p:nvSpPr>
        <p:spPr>
          <a:xfrm>
            <a:off x="7315200" y="1949726"/>
            <a:ext cx="4572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1E523D-76A1-4CE4-B28A-1F56722BE7F8}"/>
              </a:ext>
            </a:extLst>
          </p:cNvPr>
          <p:cNvSpPr txBox="1"/>
          <p:nvPr/>
        </p:nvSpPr>
        <p:spPr>
          <a:xfrm>
            <a:off x="7086600" y="695861"/>
            <a:ext cx="205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Note that because of the way we set up the problem we can always add such a term.</a:t>
            </a:r>
          </a:p>
        </p:txBody>
      </p:sp>
    </p:spTree>
    <p:extLst>
      <p:ext uri="{BB962C8B-B14F-4D97-AF65-F5344CB8AC3E}">
        <p14:creationId xmlns:p14="http://schemas.microsoft.com/office/powerpoint/2010/main" val="238781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EF589E-D52A-46FC-A3CA-F57DDBAB0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01C987-FFAA-4AFF-BA4A-65A2F7CB0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FD2E0-A277-4C7A-A6DE-D59C19DA6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4CB248-AF2D-4710-8202-B7757AC2F1DC}"/>
              </a:ext>
            </a:extLst>
          </p:cNvPr>
          <p:cNvSpPr txBox="1"/>
          <p:nvPr/>
        </p:nvSpPr>
        <p:spPr>
          <a:xfrm>
            <a:off x="381000" y="228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D6C2946-16C6-49AD-92F2-CC3867DFC7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386264"/>
              </p:ext>
            </p:extLst>
          </p:nvPr>
        </p:nvGraphicFramePr>
        <p:xfrm>
          <a:off x="381000" y="777875"/>
          <a:ext cx="8564562" cy="547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24" name="Equation" r:id="rId4" imgW="7137360" imgH="4559040" progId="Equation.DSMT4">
                  <p:embed/>
                </p:oleObj>
              </mc:Choice>
              <mc:Fallback>
                <p:oleObj name="Equation" r:id="rId4" imgW="7137360" imgH="45590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777875"/>
                        <a:ext cx="8564562" cy="547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7224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186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relations between old and new variables: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222193"/>
              </p:ext>
            </p:extLst>
          </p:nvPr>
        </p:nvGraphicFramePr>
        <p:xfrm>
          <a:off x="533400" y="878102"/>
          <a:ext cx="7304087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551" name="数式" r:id="rId4" imgW="3225600" imgH="1295280" progId="Equation.3">
                  <p:embed/>
                </p:oleObj>
              </mc:Choice>
              <mc:Fallback>
                <p:oleObj name="数式" r:id="rId4" imgW="3225600" imgH="1295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878102"/>
                        <a:ext cx="7304087" cy="293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941629"/>
              </p:ext>
            </p:extLst>
          </p:nvPr>
        </p:nvGraphicFramePr>
        <p:xfrm>
          <a:off x="36163" y="3779637"/>
          <a:ext cx="8789988" cy="275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552" name="Equation" r:id="rId6" imgW="4813200" imgH="1511280" progId="Equation.DSMT4">
                  <p:embed/>
                </p:oleObj>
              </mc:Choice>
              <mc:Fallback>
                <p:oleObj name="Equation" r:id="rId6" imgW="4813200" imgH="1511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63" y="3779637"/>
                        <a:ext cx="8789988" cy="275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29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554961"/>
              </p:ext>
            </p:extLst>
          </p:nvPr>
        </p:nvGraphicFramePr>
        <p:xfrm>
          <a:off x="762000" y="838200"/>
          <a:ext cx="6958013" cy="437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57" name="数式" r:id="rId4" imgW="3073320" imgH="1930320" progId="Equation.3">
                  <p:embed/>
                </p:oleObj>
              </mc:Choice>
              <mc:Fallback>
                <p:oleObj name="数式" r:id="rId4" imgW="3073320" imgH="19303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838200"/>
                        <a:ext cx="6958013" cy="437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1693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1865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it is conceivable that if we were extraordinarily clever, we could find all of the constants of the motion!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550301"/>
              </p:ext>
            </p:extLst>
          </p:nvPr>
        </p:nvGraphicFramePr>
        <p:xfrm>
          <a:off x="723900" y="1223963"/>
          <a:ext cx="6411913" cy="264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9" name="数式" r:id="rId4" imgW="2831760" imgH="1168200" progId="Equation.3">
                  <p:embed/>
                </p:oleObj>
              </mc:Choice>
              <mc:Fallback>
                <p:oleObj name="数式" r:id="rId4" imgW="2831760" imgH="1168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1223963"/>
                        <a:ext cx="6411913" cy="264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4343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Possible solution – Hamilton-Jacobi theory: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853263"/>
              </p:ext>
            </p:extLst>
          </p:nvPr>
        </p:nvGraphicFramePr>
        <p:xfrm>
          <a:off x="647700" y="5029200"/>
          <a:ext cx="7850188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0" name="数式" r:id="rId6" imgW="3466800" imgH="342720" progId="Equation.3">
                  <p:embed/>
                </p:oleObj>
              </mc:Choice>
              <mc:Fallback>
                <p:oleObj name="数式" r:id="rId6" imgW="3466800" imgH="342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5029200"/>
                        <a:ext cx="7850188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61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253"/>
              </p:ext>
            </p:extLst>
          </p:nvPr>
        </p:nvGraphicFramePr>
        <p:xfrm>
          <a:off x="304800" y="614362"/>
          <a:ext cx="8597901" cy="540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526" name="数式" r:id="rId4" imgW="3797280" imgH="2387520" progId="Equation.3">
                  <p:embed/>
                </p:oleObj>
              </mc:Choice>
              <mc:Fallback>
                <p:oleObj name="数式" r:id="rId4" imgW="3797280" imgH="2387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14362"/>
                        <a:ext cx="8597901" cy="540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1490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662430"/>
              </p:ext>
            </p:extLst>
          </p:nvPr>
        </p:nvGraphicFramePr>
        <p:xfrm>
          <a:off x="381000" y="76200"/>
          <a:ext cx="7937500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20" name="数式" r:id="rId4" imgW="3504960" imgH="1663560" progId="Equation.3">
                  <p:embed/>
                </p:oleObj>
              </mc:Choice>
              <mc:Fallback>
                <p:oleObj name="数式" r:id="rId4" imgW="3504960" imgH="1663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76200"/>
                        <a:ext cx="7937500" cy="376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228600" y="3919538"/>
            <a:ext cx="8597900" cy="2328862"/>
            <a:chOff x="228600" y="3919538"/>
            <a:chExt cx="8597900" cy="2328862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498961"/>
                </p:ext>
              </p:extLst>
            </p:nvPr>
          </p:nvGraphicFramePr>
          <p:xfrm>
            <a:off x="228600" y="3919538"/>
            <a:ext cx="8597900" cy="23288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621" name="数式" r:id="rId6" imgW="3797280" imgH="1028520" progId="Equation.3">
                    <p:embed/>
                  </p:oleObj>
                </mc:Choice>
                <mc:Fallback>
                  <p:oleObj name="数式" r:id="rId6" imgW="3797280" imgH="102852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" y="3919538"/>
                          <a:ext cx="8597900" cy="23288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Straight Arrow Connector 9"/>
            <p:cNvCxnSpPr/>
            <p:nvPr/>
          </p:nvCxnSpPr>
          <p:spPr>
            <a:xfrm flipV="1">
              <a:off x="838200" y="5334000"/>
              <a:ext cx="990600" cy="7543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5486400" y="5181600"/>
              <a:ext cx="8382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2438400" y="5181600"/>
              <a:ext cx="10668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324600" y="4950767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050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052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4517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28600" y="776288"/>
            <a:ext cx="8597900" cy="1841500"/>
            <a:chOff x="228600" y="4314826"/>
            <a:chExt cx="8597900" cy="1841500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0193992"/>
                </p:ext>
              </p:extLst>
            </p:nvPr>
          </p:nvGraphicFramePr>
          <p:xfrm>
            <a:off x="228600" y="4314826"/>
            <a:ext cx="8597900" cy="184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674" name="数式" r:id="rId4" imgW="3797280" imgH="812520" progId="Equation.3">
                    <p:embed/>
                  </p:oleObj>
                </mc:Choice>
                <mc:Fallback>
                  <p:oleObj name="数式" r:id="rId4" imgW="3797280" imgH="8125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" y="4314826"/>
                          <a:ext cx="8597900" cy="1841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" name="Straight Arrow Connector 7"/>
            <p:cNvCxnSpPr/>
            <p:nvPr/>
          </p:nvCxnSpPr>
          <p:spPr>
            <a:xfrm flipV="1">
              <a:off x="838200" y="5334000"/>
              <a:ext cx="990600" cy="7543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5486400" y="5181600"/>
              <a:ext cx="8382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2438400" y="5181600"/>
              <a:ext cx="10668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324600" y="4950767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050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052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359554"/>
              </p:ext>
            </p:extLst>
          </p:nvPr>
        </p:nvGraphicFramePr>
        <p:xfrm>
          <a:off x="479425" y="3324225"/>
          <a:ext cx="8108950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675" name="数式" r:id="rId6" imgW="3581280" imgH="838080" progId="Equation.3">
                  <p:embed/>
                </p:oleObj>
              </mc:Choice>
              <mc:Fallback>
                <p:oleObj name="数式" r:id="rId6" imgW="35812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" y="3324225"/>
                        <a:ext cx="8108950" cy="189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7943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6858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Differential equation for </a:t>
            </a:r>
            <a:r>
              <a:rPr lang="en-US" sz="2400" b="1" i="1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003839"/>
              </p:ext>
            </p:extLst>
          </p:nvPr>
        </p:nvGraphicFramePr>
        <p:xfrm>
          <a:off x="1600200" y="1371600"/>
          <a:ext cx="3824287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659" name="数式" r:id="rId4" imgW="1688760" imgH="507960" progId="Equation.3">
                  <p:embed/>
                </p:oleObj>
              </mc:Choice>
              <mc:Fallback>
                <p:oleObj name="数式" r:id="rId4" imgW="1688760" imgH="507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371600"/>
                        <a:ext cx="3824287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232300"/>
              </p:ext>
            </p:extLst>
          </p:nvPr>
        </p:nvGraphicFramePr>
        <p:xfrm>
          <a:off x="947737" y="2590800"/>
          <a:ext cx="7477125" cy="379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660" name="数式" r:id="rId6" imgW="3301920" imgH="1676160" progId="Equation.3">
                  <p:embed/>
                </p:oleObj>
              </mc:Choice>
              <mc:Fallback>
                <p:oleObj name="数式" r:id="rId6" imgW="3301920" imgH="1676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7" y="2590800"/>
                        <a:ext cx="7477125" cy="379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3BB9F2C-15BA-4825-925E-620FF3D9DC91}"/>
              </a:ext>
            </a:extLst>
          </p:cNvPr>
          <p:cNvSpPr txBox="1"/>
          <p:nvPr/>
        </p:nvSpPr>
        <p:spPr>
          <a:xfrm>
            <a:off x="5943600" y="48006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Does this look familiar?</a:t>
            </a:r>
          </a:p>
        </p:txBody>
      </p:sp>
    </p:spTree>
    <p:extLst>
      <p:ext uri="{BB962C8B-B14F-4D97-AF65-F5344CB8AC3E}">
        <p14:creationId xmlns:p14="http://schemas.microsoft.com/office/powerpoint/2010/main" val="2380412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446894"/>
              </p:ext>
            </p:extLst>
          </p:nvPr>
        </p:nvGraphicFramePr>
        <p:xfrm>
          <a:off x="533400" y="1219200"/>
          <a:ext cx="7477125" cy="454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90" name="数式" r:id="rId4" imgW="3301920" imgH="2006280" progId="Equation.3">
                  <p:embed/>
                </p:oleObj>
              </mc:Choice>
              <mc:Fallback>
                <p:oleObj name="数式" r:id="rId4" imgW="3301920" imgH="20062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19200"/>
                        <a:ext cx="7477125" cy="454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048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Continued:</a:t>
            </a:r>
          </a:p>
        </p:txBody>
      </p:sp>
    </p:spTree>
    <p:extLst>
      <p:ext uri="{BB962C8B-B14F-4D97-AF65-F5344CB8AC3E}">
        <p14:creationId xmlns:p14="http://schemas.microsoft.com/office/powerpoint/2010/main" val="1827572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FFA9B78-70AE-4067-A2F2-F8583AFBDE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24" y="253697"/>
            <a:ext cx="8562975" cy="5947078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421341" y="5410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322000"/>
              </p:ext>
            </p:extLst>
          </p:nvPr>
        </p:nvGraphicFramePr>
        <p:xfrm>
          <a:off x="838200" y="1066800"/>
          <a:ext cx="7823200" cy="488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12" name="数式" r:id="rId4" imgW="3454200" imgH="2158920" progId="Equation.3">
                  <p:embed/>
                </p:oleObj>
              </mc:Choice>
              <mc:Fallback>
                <p:oleObj name="数式" r:id="rId4" imgW="3454200" imgH="21589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066800"/>
                        <a:ext cx="7823200" cy="488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048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Continued:</a:t>
            </a:r>
          </a:p>
        </p:txBody>
      </p:sp>
    </p:spTree>
    <p:extLst>
      <p:ext uri="{BB962C8B-B14F-4D97-AF65-F5344CB8AC3E}">
        <p14:creationId xmlns:p14="http://schemas.microsoft.com/office/powerpoint/2010/main" val="3093771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573343"/>
              </p:ext>
            </p:extLst>
          </p:nvPr>
        </p:nvGraphicFramePr>
        <p:xfrm>
          <a:off x="477838" y="1060450"/>
          <a:ext cx="8216900" cy="521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71" name="Equation" r:id="rId4" imgW="4940280" imgH="3136680" progId="Equation.DSMT4">
                  <p:embed/>
                </p:oleObj>
              </mc:Choice>
              <mc:Fallback>
                <p:oleObj name="Equation" r:id="rId4" imgW="4940280" imgH="3136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1060450"/>
                        <a:ext cx="8216900" cy="521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572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Hamilton Jacobi equations</a:t>
            </a:r>
          </a:p>
        </p:txBody>
      </p:sp>
    </p:spTree>
    <p:extLst>
      <p:ext uri="{BB962C8B-B14F-4D97-AF65-F5344CB8AC3E}">
        <p14:creationId xmlns:p14="http://schemas.microsoft.com/office/powerpoint/2010/main" val="2841677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170548"/>
              </p:ext>
            </p:extLst>
          </p:nvPr>
        </p:nvGraphicFramePr>
        <p:xfrm>
          <a:off x="169991" y="1477058"/>
          <a:ext cx="7264400" cy="246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54" name="Equation" r:id="rId4" imgW="4368600" imgH="1485720" progId="Equation.DSMT4">
                  <p:embed/>
                </p:oleObj>
              </mc:Choice>
              <mc:Fallback>
                <p:oleObj name="Equation" r:id="rId4" imgW="4368600" imgH="1485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991" y="1477058"/>
                        <a:ext cx="7264400" cy="246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054234"/>
              </p:ext>
            </p:extLst>
          </p:nvPr>
        </p:nvGraphicFramePr>
        <p:xfrm>
          <a:off x="29817" y="-62817"/>
          <a:ext cx="6442075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55" name="Equation" r:id="rId6" imgW="3873240" imgH="927000" progId="Equation.DSMT4">
                  <p:embed/>
                </p:oleObj>
              </mc:Choice>
              <mc:Fallback>
                <p:oleObj name="Equation" r:id="rId6" imgW="3873240" imgH="927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17" y="-62817"/>
                        <a:ext cx="6442075" cy="153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2377969"/>
              </p:ext>
            </p:extLst>
          </p:nvPr>
        </p:nvGraphicFramePr>
        <p:xfrm>
          <a:off x="107043" y="3752623"/>
          <a:ext cx="7147182" cy="932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056" name="Equation" r:id="rId8" imgW="4381200" imgH="571320" progId="Equation.DSMT4">
                  <p:embed/>
                </p:oleObj>
              </mc:Choice>
              <mc:Fallback>
                <p:oleObj name="Equation" r:id="rId8" imgW="43812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7043" y="3752623"/>
                        <a:ext cx="7147182" cy="9322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45846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5274" y="425116"/>
            <a:ext cx="26677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+mj-lt"/>
              </a:rPr>
              <a:t>Check action: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491509"/>
              </p:ext>
            </p:extLst>
          </p:nvPr>
        </p:nvGraphicFramePr>
        <p:xfrm>
          <a:off x="457200" y="3429000"/>
          <a:ext cx="7734570" cy="1008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0" name="Equation" r:id="rId4" imgW="4381200" imgH="571320" progId="Equation.DSMT4">
                  <p:embed/>
                </p:oleObj>
              </mc:Choice>
              <mc:Fallback>
                <p:oleObj name="Equation" r:id="rId4" imgW="43812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3429000"/>
                        <a:ext cx="7734570" cy="1008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708085"/>
              </p:ext>
            </p:extLst>
          </p:nvPr>
        </p:nvGraphicFramePr>
        <p:xfrm>
          <a:off x="336550" y="1057275"/>
          <a:ext cx="6537325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1" name="Equation" r:id="rId6" imgW="3809880" imgH="1282680" progId="Equation.DSMT4">
                  <p:embed/>
                </p:oleObj>
              </mc:Choice>
              <mc:Fallback>
                <p:oleObj name="Equation" r:id="rId6" imgW="380988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6550" y="1057275"/>
                        <a:ext cx="6537325" cy="2201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7A5D4A5-64F0-45C1-BCE5-BCBFF4D14855}"/>
              </a:ext>
            </a:extLst>
          </p:cNvPr>
          <p:cNvSpPr txBox="1"/>
          <p:nvPr/>
        </p:nvSpPr>
        <p:spPr>
          <a:xfrm>
            <a:off x="762000" y="48006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Agrees with Hamilton-Jacobi analysis.</a:t>
            </a:r>
          </a:p>
        </p:txBody>
      </p:sp>
    </p:spTree>
    <p:extLst>
      <p:ext uri="{BB962C8B-B14F-4D97-AF65-F5344CB8AC3E}">
        <p14:creationId xmlns:p14="http://schemas.microsoft.com/office/powerpoint/2010/main" val="17625265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B6A4F6-279D-40EA-A48B-50215F4F9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0B35F0-3CD3-4060-B26A-FBCDDF03F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DC8AB7-A41A-4388-BC63-E7958C098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5EC18C8-D0F6-4D2D-8DE4-FE60D33E63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418594"/>
              </p:ext>
            </p:extLst>
          </p:nvPr>
        </p:nvGraphicFramePr>
        <p:xfrm>
          <a:off x="1371600" y="304800"/>
          <a:ext cx="4894262" cy="2714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86" name="Equation" r:id="rId3" imgW="3136680" imgH="1739880" progId="Equation.DSMT4">
                  <p:embed/>
                </p:oleObj>
              </mc:Choice>
              <mc:Fallback>
                <p:oleObj name="Equation" r:id="rId3" imgW="3136680" imgH="17398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113F0A9-31B0-40AA-ABAD-D1CD019DE7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304800"/>
                        <a:ext cx="4894262" cy="27146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309C870-4C5B-4185-AAB4-E1C49AFF74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621270"/>
              </p:ext>
            </p:extLst>
          </p:nvPr>
        </p:nvGraphicFramePr>
        <p:xfrm>
          <a:off x="1524000" y="3019426"/>
          <a:ext cx="6983412" cy="329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87" name="Equation" r:id="rId5" imgW="4279680" imgH="2019240" progId="Equation.DSMT4">
                  <p:embed/>
                </p:oleObj>
              </mc:Choice>
              <mc:Fallback>
                <p:oleObj name="Equation" r:id="rId5" imgW="4279680" imgH="20192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0" y="3019426"/>
                        <a:ext cx="6983412" cy="3290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649F7F1-B782-43CC-A7D9-F384DC806D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255093"/>
              </p:ext>
            </p:extLst>
          </p:nvPr>
        </p:nvGraphicFramePr>
        <p:xfrm>
          <a:off x="5943600" y="5181600"/>
          <a:ext cx="2884394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88" name="Equation" r:id="rId7" imgW="1485720" imgH="431640" progId="Equation.DSMT4">
                  <p:embed/>
                </p:oleObj>
              </mc:Choice>
              <mc:Fallback>
                <p:oleObj name="Equation" r:id="rId7" imgW="14857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43600" y="5181600"/>
                        <a:ext cx="2884394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50797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F0A412-3DC3-44A5-B2F7-AADF3996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7A3C6B-6D9E-4125-8C1C-285EBEF9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5F37B9-120A-43E5-B270-21EA5292E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E55597-BCFC-4419-BFA4-1E49E29C043B}"/>
              </a:ext>
            </a:extLst>
          </p:cNvPr>
          <p:cNvSpPr txBox="1"/>
          <p:nvPr/>
        </p:nvSpPr>
        <p:spPr>
          <a:xfrm>
            <a:off x="457200" y="304800"/>
            <a:ext cx="754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do you think of Hamilton-Jacobi method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Historically important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Hysterical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Painful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Might </a:t>
            </a:r>
            <a:r>
              <a:rPr lang="en-US" sz="2400">
                <a:latin typeface="+mj-lt"/>
              </a:rPr>
              <a:t>be useful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EBC95F-1EF8-4A73-814C-988F862A01BE}"/>
              </a:ext>
            </a:extLst>
          </p:cNvPr>
          <p:cNvSpPr txBox="1"/>
          <p:nvPr/>
        </p:nvSpPr>
        <p:spPr>
          <a:xfrm>
            <a:off x="304800" y="43434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next 3 slides contain important equations that you will hopefully remember for this material contained in Chapters 3 &amp; 6 of Fetter and </a:t>
            </a:r>
            <a:r>
              <a:rPr lang="en-US" sz="2400" dirty="0" err="1">
                <a:latin typeface="+mj-lt"/>
              </a:rPr>
              <a:t>Walecka</a:t>
            </a:r>
            <a:r>
              <a:rPr lang="en-US" sz="2400" dirty="0">
                <a:latin typeface="+mj-lt"/>
              </a:rPr>
              <a:t>.      On Friday we will start with Chapter 4 and discuss one of the many applications of these ideas – the case of small oscillations near equilibrium.</a:t>
            </a:r>
          </a:p>
        </p:txBody>
      </p:sp>
    </p:spTree>
    <p:extLst>
      <p:ext uri="{BB962C8B-B14F-4D97-AF65-F5344CB8AC3E}">
        <p14:creationId xmlns:p14="http://schemas.microsoft.com/office/powerpoint/2010/main" val="20231631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09935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16556"/>
              </p:ext>
            </p:extLst>
          </p:nvPr>
        </p:nvGraphicFramePr>
        <p:xfrm>
          <a:off x="990600" y="1384300"/>
          <a:ext cx="6091238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718" name="数式" r:id="rId4" imgW="3149280" imgH="1143000" progId="Equation.3">
                  <p:embed/>
                </p:oleObj>
              </mc:Choice>
              <mc:Fallback>
                <p:oleObj name="数式" r:id="rId4" imgW="314928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384300"/>
                        <a:ext cx="6091238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724572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Hamiltonian picture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441162"/>
              </p:ext>
            </p:extLst>
          </p:nvPr>
        </p:nvGraphicFramePr>
        <p:xfrm>
          <a:off x="1050925" y="4198937"/>
          <a:ext cx="5970587" cy="214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719" name="数式" r:id="rId6" imgW="3085920" imgH="1117440" progId="Equation.3">
                  <p:embed/>
                </p:oleObj>
              </mc:Choice>
              <mc:Fallback>
                <p:oleObj name="数式" r:id="rId6" imgW="308592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4198937"/>
                        <a:ext cx="5970587" cy="214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Recap --</a:t>
            </a:r>
          </a:p>
        </p:txBody>
      </p:sp>
    </p:spTree>
    <p:extLst>
      <p:ext uri="{BB962C8B-B14F-4D97-AF65-F5344CB8AC3E}">
        <p14:creationId xmlns:p14="http://schemas.microsoft.com/office/powerpoint/2010/main" val="36753586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A257C7-AE0D-471A-976E-6F234E734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690D52-B1F9-4F5F-A245-D79A577F6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10733-D224-479C-9C6C-74D94794A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E7F7251-03BB-4394-AE53-5DCE0C5123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131394"/>
              </p:ext>
            </p:extLst>
          </p:nvPr>
        </p:nvGraphicFramePr>
        <p:xfrm>
          <a:off x="228600" y="817563"/>
          <a:ext cx="8793539" cy="489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80" name="Equation" r:id="rId4" imgW="6134040" imgH="3416040" progId="Equation.DSMT4">
                  <p:embed/>
                </p:oleObj>
              </mc:Choice>
              <mc:Fallback>
                <p:oleObj name="Equation" r:id="rId4" imgW="6134040" imgH="3416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" y="817563"/>
                        <a:ext cx="8793539" cy="4897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0902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4E0FFA-A503-4AAE-892D-7B337B792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A57713-0AF1-46AE-A7A8-F846CDF75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8E2B3-318D-4061-A2F8-1666C9501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E8BB3F-D1C1-4CE7-85B4-A7E3FA3A35BD}"/>
              </a:ext>
            </a:extLst>
          </p:cNvPr>
          <p:cNvSpPr txBox="1"/>
          <p:nvPr/>
        </p:nvSpPr>
        <p:spPr>
          <a:xfrm>
            <a:off x="3048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Recipe for constructing the Hamiltonian and analyzing the equations of motion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DD5D4E9-4A7D-447F-A908-ED7292F6D1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227385"/>
              </p:ext>
            </p:extLst>
          </p:nvPr>
        </p:nvGraphicFramePr>
        <p:xfrm>
          <a:off x="990600" y="1905000"/>
          <a:ext cx="6931025" cy="371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04" name="数式" r:id="rId4" imgW="3581280" imgH="1930320" progId="Equation.3">
                  <p:embed/>
                </p:oleObj>
              </mc:Choice>
              <mc:Fallback>
                <p:oleObj name="数式" r:id="rId4" imgW="3581280" imgH="193032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05000"/>
                        <a:ext cx="6931025" cy="371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255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DCFC486-E531-436D-A139-000410BE73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912"/>
            <a:ext cx="8915399" cy="6734175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26309F-CB06-4E40-8880-B5323118A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87737F-F1E6-43EC-88CF-47C12718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D631FE-AA4D-4D6A-87E7-BDA66D3F7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4C9F0B-8832-4EAB-AC1D-DD0F980B4D78}"/>
              </a:ext>
            </a:extLst>
          </p:cNvPr>
          <p:cNvSpPr txBox="1"/>
          <p:nvPr/>
        </p:nvSpPr>
        <p:spPr>
          <a:xfrm>
            <a:off x="5257800" y="4267200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+mj-lt"/>
              </a:rPr>
              <a:t>4 PM in Olin 101 and via zoom</a:t>
            </a:r>
          </a:p>
        </p:txBody>
      </p:sp>
    </p:spTree>
    <p:extLst>
      <p:ext uri="{BB962C8B-B14F-4D97-AF65-F5344CB8AC3E}">
        <p14:creationId xmlns:p14="http://schemas.microsoft.com/office/powerpoint/2010/main" val="990238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203BED-D32C-4813-8059-C3FC11E73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BFC31A-B8A7-4D79-A7F4-79838513B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67ACEC-3FCA-453D-BF94-F4A4E3771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A82111-3B4B-476D-AA26-0DC87BBC482A}"/>
              </a:ext>
            </a:extLst>
          </p:cNvPr>
          <p:cNvSpPr txBox="1"/>
          <p:nvPr/>
        </p:nvSpPr>
        <p:spPr>
          <a:xfrm>
            <a:off x="152400" y="2286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HW --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75113D-64C6-4802-97FB-FF9431E00D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894" y="717159"/>
            <a:ext cx="9144000" cy="396554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077E0D-68CE-4942-95D7-5372AEFADC27}"/>
              </a:ext>
            </a:extLst>
          </p:cNvPr>
          <p:cNvSpPr txBox="1"/>
          <p:nvPr/>
        </p:nvSpPr>
        <p:spPr>
          <a:xfrm>
            <a:off x="152400" y="50292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Inspired by </a:t>
            </a:r>
            <a:r>
              <a:rPr lang="en-US" sz="2400" dirty="0" err="1">
                <a:latin typeface="+mj-lt"/>
              </a:rPr>
              <a:t>Nose’’s</a:t>
            </a:r>
            <a:r>
              <a:rPr lang="en-US" sz="2400" dirty="0">
                <a:latin typeface="+mj-lt"/>
              </a:rPr>
              <a:t> form, but only approximately since there is no coupling between 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 and </a:t>
            </a:r>
            <a:r>
              <a:rPr lang="en-US" sz="2400" i="1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.   The equations of motion for </a:t>
            </a:r>
            <a:r>
              <a:rPr lang="en-US" sz="2400" i="1" dirty="0">
                <a:latin typeface="+mj-lt"/>
              </a:rPr>
              <a:t>x(t)</a:t>
            </a:r>
            <a:r>
              <a:rPr lang="en-US" sz="2400" dirty="0">
                <a:latin typeface="+mj-lt"/>
              </a:rPr>
              <a:t> and </a:t>
            </a:r>
            <a:r>
              <a:rPr lang="en-US" sz="2400" i="1" dirty="0">
                <a:latin typeface="+mj-lt"/>
              </a:rPr>
              <a:t>s(t)</a:t>
            </a:r>
            <a:r>
              <a:rPr lang="en-US" sz="2400" dirty="0">
                <a:latin typeface="+mj-lt"/>
              </a:rPr>
              <a:t> are not trivial.</a:t>
            </a:r>
          </a:p>
        </p:txBody>
      </p:sp>
    </p:spTree>
    <p:extLst>
      <p:ext uri="{BB962C8B-B14F-4D97-AF65-F5344CB8AC3E}">
        <p14:creationId xmlns:p14="http://schemas.microsoft.com/office/powerpoint/2010/main" val="193104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170622-5461-42BA-94A3-CFDA338D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29854F-A58B-4045-959E-82126D87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4C653B-0D8B-4AFB-8A24-F5CDD39BB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312F66-5783-446F-816A-84337950DB54}"/>
              </a:ext>
            </a:extLst>
          </p:cNvPr>
          <p:cNvSpPr txBox="1"/>
          <p:nvPr/>
        </p:nvSpPr>
        <p:spPr>
          <a:xfrm>
            <a:off x="228600" y="228600"/>
            <a:ext cx="8153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From Can:</a:t>
            </a:r>
          </a:p>
          <a:p>
            <a:r>
              <a:rPr lang="en-US" sz="2400" dirty="0"/>
              <a:t>What is the definition of constant of motion? Why is energy some time part of the constant of motion?</a:t>
            </a:r>
          </a:p>
          <a:p>
            <a:br>
              <a:rPr lang="en-US" sz="2400" dirty="0"/>
            </a:br>
            <a:r>
              <a:rPr lang="en-US" sz="2400" dirty="0">
                <a:latin typeface="+mj-lt"/>
              </a:rPr>
              <a:t>Comment – Generally we mean anything that is constant </a:t>
            </a:r>
            <a:r>
              <a:rPr lang="en-US" sz="2400" dirty="0" err="1">
                <a:latin typeface="+mj-lt"/>
              </a:rPr>
              <a:t>wrt</a:t>
            </a:r>
            <a:r>
              <a:rPr lang="en-US" sz="2400" dirty="0">
                <a:latin typeface="+mj-lt"/>
              </a:rPr>
              <a:t> time.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8D6DEB6-D01F-4001-A8A0-D50FDD1986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617764"/>
              </p:ext>
            </p:extLst>
          </p:nvPr>
        </p:nvGraphicFramePr>
        <p:xfrm>
          <a:off x="215153" y="3002915"/>
          <a:ext cx="6553200" cy="2956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36" name="Equation" r:id="rId3" imgW="2730240" imgH="1231560" progId="Equation.DSMT4">
                  <p:embed/>
                </p:oleObj>
              </mc:Choice>
              <mc:Fallback>
                <p:oleObj name="Equation" r:id="rId3" imgW="2730240" imgH="1231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5153" y="3002915"/>
                        <a:ext cx="6553200" cy="2956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E008059-FBA7-47FD-9C52-8661894ADBB9}"/>
              </a:ext>
            </a:extLst>
          </p:cNvPr>
          <p:cNvSpPr txBox="1"/>
          <p:nvPr/>
        </p:nvSpPr>
        <p:spPr>
          <a:xfrm>
            <a:off x="6477000" y="4648200"/>
            <a:ext cx="25146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29F577-97DE-46DA-9EAA-B84CECB28ACB}"/>
              </a:ext>
            </a:extLst>
          </p:cNvPr>
          <p:cNvSpPr txBox="1"/>
          <p:nvPr/>
        </p:nvSpPr>
        <p:spPr>
          <a:xfrm>
            <a:off x="6414247" y="4157209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Here, no obvious constant of motion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9168D82-8216-4C24-BD0B-5F44A491AEE4}"/>
              </a:ext>
            </a:extLst>
          </p:cNvPr>
          <p:cNvCxnSpPr/>
          <p:nvPr/>
        </p:nvCxnSpPr>
        <p:spPr>
          <a:xfrm flipH="1" flipV="1">
            <a:off x="4724400" y="5742414"/>
            <a:ext cx="457200" cy="50598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E5EEEBA-3690-42C0-A695-C2B74E695C99}"/>
              </a:ext>
            </a:extLst>
          </p:cNvPr>
          <p:cNvCxnSpPr>
            <a:cxnSpLocks/>
          </p:cNvCxnSpPr>
          <p:nvPr/>
        </p:nvCxnSpPr>
        <p:spPr>
          <a:xfrm flipV="1">
            <a:off x="5181600" y="5634464"/>
            <a:ext cx="152400" cy="61393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FD40339-B352-4B80-B427-DDD7931E9320}"/>
              </a:ext>
            </a:extLst>
          </p:cNvPr>
          <p:cNvSpPr txBox="1"/>
          <p:nvPr/>
        </p:nvSpPr>
        <p:spPr>
          <a:xfrm>
            <a:off x="5334000" y="59436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Integration constants</a:t>
            </a:r>
          </a:p>
        </p:txBody>
      </p:sp>
    </p:spTree>
    <p:extLst>
      <p:ext uri="{BB962C8B-B14F-4D97-AF65-F5344CB8AC3E}">
        <p14:creationId xmlns:p14="http://schemas.microsoft.com/office/powerpoint/2010/main" val="1639743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Virial theorem    (Rudolf Clausius ~ 1870)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192564"/>
              </p:ext>
            </p:extLst>
          </p:nvPr>
        </p:nvGraphicFramePr>
        <p:xfrm>
          <a:off x="1143000" y="754841"/>
          <a:ext cx="24368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00" name="数式" r:id="rId4" imgW="1257120" imgH="457200" progId="Equation.3">
                  <p:embed/>
                </p:oleObj>
              </mc:Choice>
              <mc:Fallback>
                <p:oleObj name="数式" r:id="rId4" imgW="1257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754841"/>
                        <a:ext cx="24368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205810"/>
              </p:ext>
            </p:extLst>
          </p:nvPr>
        </p:nvGraphicFramePr>
        <p:xfrm>
          <a:off x="1084263" y="1651000"/>
          <a:ext cx="5224462" cy="479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01" name="Equation" r:id="rId6" imgW="3886200" imgH="3593880" progId="Equation.DSMT4">
                  <p:embed/>
                </p:oleObj>
              </mc:Choice>
              <mc:Fallback>
                <p:oleObj name="Equation" r:id="rId6" imgW="3886200" imgH="3593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4263" y="1651000"/>
                        <a:ext cx="5224462" cy="479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243082"/>
              </p:ext>
            </p:extLst>
          </p:nvPr>
        </p:nvGraphicFramePr>
        <p:xfrm>
          <a:off x="5410200" y="3505200"/>
          <a:ext cx="2855725" cy="426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02" name="Equation" r:id="rId8" imgW="1955520" imgH="291960" progId="Equation.DSMT4">
                  <p:embed/>
                </p:oleObj>
              </mc:Choice>
              <mc:Fallback>
                <p:oleObj name="Equation" r:id="rId8" imgW="195552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410200" y="3505200"/>
                        <a:ext cx="2855725" cy="426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eft Arrow 8"/>
          <p:cNvSpPr/>
          <p:nvPr/>
        </p:nvSpPr>
        <p:spPr>
          <a:xfrm>
            <a:off x="6080125" y="4789435"/>
            <a:ext cx="4572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553200" y="4267200"/>
            <a:ext cx="259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this implies that the motion is periodic or bounded (not for all systems).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3B4619-326F-4342-BF70-8FEB17FE6114}"/>
              </a:ext>
            </a:extLst>
          </p:cNvPr>
          <p:cNvSpPr txBox="1"/>
          <p:nvPr/>
        </p:nvSpPr>
        <p:spPr>
          <a:xfrm>
            <a:off x="304800" y="5471815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When it is true --</a:t>
            </a:r>
          </a:p>
        </p:txBody>
      </p:sp>
    </p:spTree>
    <p:extLst>
      <p:ext uri="{BB962C8B-B14F-4D97-AF65-F5344CB8AC3E}">
        <p14:creationId xmlns:p14="http://schemas.microsoft.com/office/powerpoint/2010/main" val="3687741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the </a:t>
            </a:r>
            <a:r>
              <a:rPr lang="en-US" sz="2400" dirty="0" err="1">
                <a:latin typeface="+mj-lt"/>
              </a:rPr>
              <a:t>Virial</a:t>
            </a:r>
            <a:r>
              <a:rPr lang="en-US" sz="2400" dirty="0">
                <a:latin typeface="+mj-lt"/>
              </a:rPr>
              <a:t>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4993"/>
              </p:ext>
            </p:extLst>
          </p:nvPr>
        </p:nvGraphicFramePr>
        <p:xfrm>
          <a:off x="5437188" y="457200"/>
          <a:ext cx="2535237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09" name="Equation" r:id="rId4" imgW="1307880" imgH="457200" progId="Equation.DSMT4">
                  <p:embed/>
                </p:oleObj>
              </mc:Choice>
              <mc:Fallback>
                <p:oleObj name="Equation" r:id="rId4" imgW="1307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7188" y="457200"/>
                        <a:ext cx="2535237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264027"/>
              </p:ext>
            </p:extLst>
          </p:nvPr>
        </p:nvGraphicFramePr>
        <p:xfrm>
          <a:off x="2150235" y="1200474"/>
          <a:ext cx="7023100" cy="408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10" name="Equation" r:id="rId6" imgW="5626080" imgH="3276360" progId="Equation.DSMT4">
                  <p:embed/>
                </p:oleObj>
              </mc:Choice>
              <mc:Fallback>
                <p:oleObj name="Equation" r:id="rId6" imgW="5626080" imgH="3276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50235" y="1200474"/>
                        <a:ext cx="7023100" cy="408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own Arrow 7"/>
          <p:cNvSpPr/>
          <p:nvPr/>
        </p:nvSpPr>
        <p:spPr>
          <a:xfrm rot="20163515">
            <a:off x="5674635" y="1116478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947481">
            <a:off x="7009619" y="1068952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E2CB0C-3575-4B84-954A-55F8E78F3899}"/>
              </a:ext>
            </a:extLst>
          </p:cNvPr>
          <p:cNvSpPr txBox="1"/>
          <p:nvPr/>
        </p:nvSpPr>
        <p:spPr>
          <a:xfrm>
            <a:off x="714286" y="5657526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Premise true because of periodicity.</a:t>
            </a:r>
          </a:p>
        </p:txBody>
      </p:sp>
    </p:spTree>
    <p:extLst>
      <p:ext uri="{BB962C8B-B14F-4D97-AF65-F5344CB8AC3E}">
        <p14:creationId xmlns:p14="http://schemas.microsoft.com/office/powerpoint/2010/main" val="509562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the </a:t>
            </a:r>
            <a:r>
              <a:rPr lang="en-US" sz="2400" dirty="0" err="1">
                <a:latin typeface="+mj-lt"/>
              </a:rPr>
              <a:t>Virial</a:t>
            </a:r>
            <a:r>
              <a:rPr lang="en-US" sz="2400" dirty="0">
                <a:latin typeface="+mj-lt"/>
              </a:rPr>
              <a:t>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071522"/>
              </p:ext>
            </p:extLst>
          </p:nvPr>
        </p:nvGraphicFramePr>
        <p:xfrm>
          <a:off x="5486400" y="457200"/>
          <a:ext cx="24368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48" name="数式" r:id="rId4" imgW="1257120" imgH="457200" progId="Equation.3">
                  <p:embed/>
                </p:oleObj>
              </mc:Choice>
              <mc:Fallback>
                <p:oleObj name="数式" r:id="rId4" imgW="1257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57200"/>
                        <a:ext cx="24368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110175"/>
              </p:ext>
            </p:extLst>
          </p:nvPr>
        </p:nvGraphicFramePr>
        <p:xfrm>
          <a:off x="1219200" y="1257300"/>
          <a:ext cx="6705600" cy="245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49" name="Equation" r:id="rId6" imgW="5371920" imgH="1968480" progId="Equation.DSMT4">
                  <p:embed/>
                </p:oleObj>
              </mc:Choice>
              <mc:Fallback>
                <p:oleObj name="Equation" r:id="rId6" imgW="5371920" imgH="1968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19200" y="1257300"/>
                        <a:ext cx="6705600" cy="2455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own Arrow 7"/>
          <p:cNvSpPr/>
          <p:nvPr/>
        </p:nvSpPr>
        <p:spPr>
          <a:xfrm rot="20921866">
            <a:off x="5630740" y="1457823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523315">
            <a:off x="7002645" y="1457822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654832-25B1-4B5B-809D-4EF4C3507C11}"/>
              </a:ext>
            </a:extLst>
          </p:cNvPr>
          <p:cNvSpPr txBox="1"/>
          <p:nvPr/>
        </p:nvSpPr>
        <p:spPr>
          <a:xfrm>
            <a:off x="1195754" y="4343400"/>
            <a:ext cx="3153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centripetal acceleration</a:t>
            </a:r>
          </a:p>
        </p:txBody>
      </p:sp>
      <p:sp>
        <p:nvSpPr>
          <p:cNvPr id="11" name="Down Arrow 8">
            <a:extLst>
              <a:ext uri="{FF2B5EF4-FFF2-40B4-BE49-F238E27FC236}">
                <a16:creationId xmlns:a16="http://schemas.microsoft.com/office/drawing/2014/main" id="{4DA1976D-E4EE-4BD7-945C-6AD7D1EE60E7}"/>
              </a:ext>
            </a:extLst>
          </p:cNvPr>
          <p:cNvSpPr/>
          <p:nvPr/>
        </p:nvSpPr>
        <p:spPr>
          <a:xfrm rot="1670459">
            <a:off x="2324099" y="3810128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FB424B-EF93-4F70-A0F0-E46C8F04B438}"/>
              </a:ext>
            </a:extLst>
          </p:cNvPr>
          <p:cNvSpPr txBox="1"/>
          <p:nvPr/>
        </p:nvSpPr>
        <p:spPr>
          <a:xfrm>
            <a:off x="3399748" y="4267200"/>
            <a:ext cx="246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gravitational force</a:t>
            </a:r>
          </a:p>
        </p:txBody>
      </p:sp>
      <p:sp>
        <p:nvSpPr>
          <p:cNvPr id="13" name="Down Arrow 7">
            <a:extLst>
              <a:ext uri="{FF2B5EF4-FFF2-40B4-BE49-F238E27FC236}">
                <a16:creationId xmlns:a16="http://schemas.microsoft.com/office/drawing/2014/main" id="{EC856BC1-30C0-4EE7-AC8F-53DB66F512CD}"/>
              </a:ext>
            </a:extLst>
          </p:cNvPr>
          <p:cNvSpPr/>
          <p:nvPr/>
        </p:nvSpPr>
        <p:spPr>
          <a:xfrm rot="20921866">
            <a:off x="3484008" y="3759160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08574B-12F0-48D4-B811-F74648314BC5}"/>
              </a:ext>
            </a:extLst>
          </p:cNvPr>
          <p:cNvSpPr txBox="1"/>
          <p:nvPr/>
        </p:nvSpPr>
        <p:spPr>
          <a:xfrm>
            <a:off x="714286" y="5657526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Premise true because of periodicity.</a:t>
            </a:r>
          </a:p>
        </p:txBody>
      </p:sp>
    </p:spTree>
    <p:extLst>
      <p:ext uri="{BB962C8B-B14F-4D97-AF65-F5344CB8AC3E}">
        <p14:creationId xmlns:p14="http://schemas.microsoft.com/office/powerpoint/2010/main" val="3142574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78767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Hamiltonian formalism and the canonical equations of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547031"/>
              </p:ext>
            </p:extLst>
          </p:nvPr>
        </p:nvGraphicFramePr>
        <p:xfrm>
          <a:off x="2584450" y="1646238"/>
          <a:ext cx="3709988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615" name="数式" r:id="rId4" imgW="1917360" imgH="1346040" progId="Equation.3">
                  <p:embed/>
                </p:oleObj>
              </mc:Choice>
              <mc:Fallback>
                <p:oleObj name="数式" r:id="rId4" imgW="191736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0" y="1646238"/>
                        <a:ext cx="3709988" cy="258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52AB67F-803C-4590-BC44-2D03D80B860E}"/>
              </a:ext>
            </a:extLst>
          </p:cNvPr>
          <p:cNvSpPr txBox="1"/>
          <p:nvPr/>
        </p:nvSpPr>
        <p:spPr>
          <a:xfrm>
            <a:off x="228600" y="44958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 the next slides we will consider finding different coordinates and momenta that can also describe the system. Why?</a:t>
            </a:r>
          </a:p>
          <a:p>
            <a:pPr marL="914400" lvl="1" indent="-457200">
              <a:buAutoNum type="alphaLcPeriod"/>
            </a:pPr>
            <a:r>
              <a:rPr lang="en-US" sz="2400" dirty="0">
                <a:latin typeface="+mj-lt"/>
              </a:rPr>
              <a:t>Because we can</a:t>
            </a:r>
          </a:p>
          <a:p>
            <a:pPr marL="914400" lvl="1" indent="-457200">
              <a:buAutoNum type="alphaLcPeriod"/>
            </a:pPr>
            <a:r>
              <a:rPr lang="en-US" sz="2400" dirty="0">
                <a:latin typeface="+mj-lt"/>
              </a:rPr>
              <a:t>Because it might be useful</a:t>
            </a:r>
          </a:p>
        </p:txBody>
      </p:sp>
    </p:spTree>
    <p:extLst>
      <p:ext uri="{BB962C8B-B14F-4D97-AF65-F5344CB8AC3E}">
        <p14:creationId xmlns:p14="http://schemas.microsoft.com/office/powerpoint/2010/main" val="1083155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10785</TotalTime>
  <Words>872</Words>
  <Application>Microsoft Office PowerPoint</Application>
  <PresentationFormat>On-screen Show (4:3)</PresentationFormat>
  <Paragraphs>191</Paragraphs>
  <Slides>28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600</cp:revision>
  <cp:lastPrinted>2020-09-23T23:51:27Z</cp:lastPrinted>
  <dcterms:created xsi:type="dcterms:W3CDTF">2012-01-10T18:32:24Z</dcterms:created>
  <dcterms:modified xsi:type="dcterms:W3CDTF">2021-09-22T14:53:16Z</dcterms:modified>
</cp:coreProperties>
</file>