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96" r:id="rId2"/>
    <p:sldId id="384" r:id="rId3"/>
    <p:sldId id="354" r:id="rId4"/>
    <p:sldId id="383" r:id="rId5"/>
    <p:sldId id="355" r:id="rId6"/>
    <p:sldId id="356" r:id="rId7"/>
    <p:sldId id="357" r:id="rId8"/>
    <p:sldId id="358" r:id="rId9"/>
    <p:sldId id="359" r:id="rId10"/>
    <p:sldId id="360" r:id="rId11"/>
    <p:sldId id="361" r:id="rId12"/>
    <p:sldId id="362" r:id="rId13"/>
    <p:sldId id="369" r:id="rId14"/>
    <p:sldId id="370" r:id="rId15"/>
    <p:sldId id="364" r:id="rId16"/>
    <p:sldId id="366" r:id="rId17"/>
    <p:sldId id="367" r:id="rId18"/>
    <p:sldId id="368" r:id="rId19"/>
    <p:sldId id="385" r:id="rId20"/>
    <p:sldId id="371" r:id="rId21"/>
    <p:sldId id="372" r:id="rId22"/>
    <p:sldId id="373" r:id="rId23"/>
    <p:sldId id="374" r:id="rId24"/>
    <p:sldId id="380" r:id="rId25"/>
    <p:sldId id="382" r:id="rId26"/>
    <p:sldId id="375" r:id="rId27"/>
    <p:sldId id="376" r:id="rId28"/>
    <p:sldId id="377" r:id="rId29"/>
    <p:sldId id="378"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1228" autoAdjust="0"/>
  </p:normalViewPr>
  <p:slideViewPr>
    <p:cSldViewPr>
      <p:cViewPr varScale="1">
        <p:scale>
          <a:sx n="73" d="100"/>
          <a:sy n="73" d="100"/>
        </p:scale>
        <p:origin x="782" y="58"/>
      </p:cViewPr>
      <p:guideLst>
        <p:guide orient="horz" pos="2160"/>
        <p:guide pos="2880"/>
      </p:guideLst>
    </p:cSldViewPr>
  </p:slideViewPr>
  <p:notesTextViewPr>
    <p:cViewPr>
      <p:scale>
        <a:sx n="1" d="1"/>
        <a:sy n="1" d="1"/>
      </p:scale>
      <p:origin x="0" y="0"/>
    </p:cViewPr>
  </p:notesTextViewPr>
  <p:sorterViewPr>
    <p:cViewPr>
      <p:scale>
        <a:sx n="100" d="100"/>
        <a:sy n="100" d="100"/>
      </p:scale>
      <p:origin x="0" y="29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9/24/2021</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9/24/2021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analyze systems near equilibrium.    This system represents a lot of physical systems and has a rich toolbox of mathematical formalisms.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565127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original equations are not symmetric.     With this transformation, we can make the equations take a symmetric form.</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445279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Digression on linear algebra theory.</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4986731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Similarity transformations used to analyze our system.</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777993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for our case..</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60560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 for our case.</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808268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Visualization of the solution for our case.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883265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solution will depend on initial values or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643877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unrelated digression that may be useful – singular value decomposition.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631325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Digression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945353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this one is in your textbook.</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239813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starting the material covered in Chap. 4.    The assigned homework is due on Friday.</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for N masses.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226624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Form of matrix equations.     Remaining slides will be discussed on Monday.     </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011341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eigenvalues with Maple.</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583106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Analytic methods for this highly symmetric case.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296044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the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5707636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Boundary conditions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479679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Plot of the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626110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homework problem.</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406900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plot for an arbitrary one dimensional potential function showing two stable equilibria near x=2 and x=8.</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049492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Lagrangian</a:t>
            </a:r>
            <a:r>
              <a:rPr lang="en-US" dirty="0"/>
              <a:t> analysis and general solution.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36905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more complicated example with 3 masses connected with springs.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755129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the equations of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634388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Coupled differential equation and tricks for solution.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029876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Resulting linear equations also written in matrix form.</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80662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9/24/2021</a:t>
            </a:r>
            <a:endParaRPr lang="en-US" dirty="0"/>
          </a:p>
        </p:txBody>
      </p:sp>
      <p:sp>
        <p:nvSpPr>
          <p:cNvPr id="5" name="Footer Placeholder 4"/>
          <p:cNvSpPr>
            <a:spLocks noGrp="1"/>
          </p:cNvSpPr>
          <p:nvPr>
            <p:ph type="ftr" sz="quarter" idx="11"/>
          </p:nvPr>
        </p:nvSpPr>
        <p:spPr/>
        <p:txBody>
          <a:bodyPr/>
          <a:lstStyle/>
          <a:p>
            <a:r>
              <a:rPr lang="en-US"/>
              <a:t>PHY 711  Fall 2021 -- Lecture 15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9/24/2021</a:t>
            </a:r>
            <a:endParaRPr lang="en-US" dirty="0"/>
          </a:p>
        </p:txBody>
      </p:sp>
      <p:sp>
        <p:nvSpPr>
          <p:cNvPr id="5" name="Footer Placeholder 4"/>
          <p:cNvSpPr>
            <a:spLocks noGrp="1"/>
          </p:cNvSpPr>
          <p:nvPr>
            <p:ph type="ftr" sz="quarter" idx="11"/>
          </p:nvPr>
        </p:nvSpPr>
        <p:spPr/>
        <p:txBody>
          <a:bodyPr/>
          <a:lstStyle/>
          <a:p>
            <a:r>
              <a:rPr lang="en-US"/>
              <a:t>PHY 711  Fall 2021 -- Lecture 15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9/24/2021</a:t>
            </a:r>
            <a:endParaRPr lang="en-US" dirty="0"/>
          </a:p>
        </p:txBody>
      </p:sp>
      <p:sp>
        <p:nvSpPr>
          <p:cNvPr id="5" name="Footer Placeholder 4"/>
          <p:cNvSpPr>
            <a:spLocks noGrp="1"/>
          </p:cNvSpPr>
          <p:nvPr>
            <p:ph type="ftr" sz="quarter" idx="11"/>
          </p:nvPr>
        </p:nvSpPr>
        <p:spPr/>
        <p:txBody>
          <a:bodyPr/>
          <a:lstStyle/>
          <a:p>
            <a:r>
              <a:rPr lang="en-US"/>
              <a:t>PHY 711  Fall 2021 -- Lecture 15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9/24/2021</a:t>
            </a:r>
            <a:endParaRPr lang="en-US" dirty="0"/>
          </a:p>
        </p:txBody>
      </p:sp>
      <p:sp>
        <p:nvSpPr>
          <p:cNvPr id="5" name="Footer Placeholder 4"/>
          <p:cNvSpPr>
            <a:spLocks noGrp="1"/>
          </p:cNvSpPr>
          <p:nvPr>
            <p:ph type="ftr" sz="quarter" idx="11"/>
          </p:nvPr>
        </p:nvSpPr>
        <p:spPr/>
        <p:txBody>
          <a:bodyPr/>
          <a:lstStyle/>
          <a:p>
            <a:r>
              <a:rPr lang="en-US"/>
              <a:t>PHY 711  Fall 2021 -- Lecture 15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9/24/2021</a:t>
            </a:r>
            <a:endParaRPr lang="en-US" dirty="0"/>
          </a:p>
        </p:txBody>
      </p:sp>
      <p:sp>
        <p:nvSpPr>
          <p:cNvPr id="5" name="Footer Placeholder 4"/>
          <p:cNvSpPr>
            <a:spLocks noGrp="1"/>
          </p:cNvSpPr>
          <p:nvPr>
            <p:ph type="ftr" sz="quarter" idx="11"/>
          </p:nvPr>
        </p:nvSpPr>
        <p:spPr/>
        <p:txBody>
          <a:bodyPr/>
          <a:lstStyle/>
          <a:p>
            <a:r>
              <a:rPr lang="en-US"/>
              <a:t>PHY 711  Fall 2021 -- Lecture 15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9/24/2021</a:t>
            </a:r>
            <a:endParaRPr lang="en-US" dirty="0"/>
          </a:p>
        </p:txBody>
      </p:sp>
      <p:sp>
        <p:nvSpPr>
          <p:cNvPr id="6" name="Footer Placeholder 5"/>
          <p:cNvSpPr>
            <a:spLocks noGrp="1"/>
          </p:cNvSpPr>
          <p:nvPr>
            <p:ph type="ftr" sz="quarter" idx="11"/>
          </p:nvPr>
        </p:nvSpPr>
        <p:spPr/>
        <p:txBody>
          <a:bodyPr/>
          <a:lstStyle/>
          <a:p>
            <a:r>
              <a:rPr lang="en-US"/>
              <a:t>PHY 711  Fall 2021 -- Lecture 15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9/24/2021</a:t>
            </a:r>
            <a:endParaRPr lang="en-US" dirty="0"/>
          </a:p>
        </p:txBody>
      </p:sp>
      <p:sp>
        <p:nvSpPr>
          <p:cNvPr id="8" name="Footer Placeholder 7"/>
          <p:cNvSpPr>
            <a:spLocks noGrp="1"/>
          </p:cNvSpPr>
          <p:nvPr>
            <p:ph type="ftr" sz="quarter" idx="11"/>
          </p:nvPr>
        </p:nvSpPr>
        <p:spPr/>
        <p:txBody>
          <a:bodyPr/>
          <a:lstStyle/>
          <a:p>
            <a:r>
              <a:rPr lang="en-US"/>
              <a:t>PHY 711  Fall 2021 -- Lecture 15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9/24/2021</a:t>
            </a:r>
            <a:endParaRPr lang="en-US" dirty="0"/>
          </a:p>
        </p:txBody>
      </p:sp>
      <p:sp>
        <p:nvSpPr>
          <p:cNvPr id="4" name="Footer Placeholder 3"/>
          <p:cNvSpPr>
            <a:spLocks noGrp="1"/>
          </p:cNvSpPr>
          <p:nvPr>
            <p:ph type="ftr" sz="quarter" idx="11"/>
          </p:nvPr>
        </p:nvSpPr>
        <p:spPr/>
        <p:txBody>
          <a:bodyPr/>
          <a:lstStyle/>
          <a:p>
            <a:r>
              <a:rPr lang="en-US"/>
              <a:t>PHY 711  Fall 2021 -- Lecture 15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9/24/2021</a:t>
            </a:r>
            <a:endParaRPr lang="en-US" dirty="0"/>
          </a:p>
        </p:txBody>
      </p:sp>
      <p:sp>
        <p:nvSpPr>
          <p:cNvPr id="6" name="Footer Placeholder 5"/>
          <p:cNvSpPr>
            <a:spLocks noGrp="1"/>
          </p:cNvSpPr>
          <p:nvPr>
            <p:ph type="ftr" sz="quarter" idx="11"/>
          </p:nvPr>
        </p:nvSpPr>
        <p:spPr/>
        <p:txBody>
          <a:bodyPr/>
          <a:lstStyle/>
          <a:p>
            <a:r>
              <a:rPr lang="en-US"/>
              <a:t>PHY 711  Fall 2021 -- Lecture 15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9/24/2021</a:t>
            </a:r>
            <a:endParaRPr lang="en-US" dirty="0"/>
          </a:p>
        </p:txBody>
      </p:sp>
      <p:sp>
        <p:nvSpPr>
          <p:cNvPr id="6" name="Footer Placeholder 5"/>
          <p:cNvSpPr>
            <a:spLocks noGrp="1"/>
          </p:cNvSpPr>
          <p:nvPr>
            <p:ph type="ftr" sz="quarter" idx="11"/>
          </p:nvPr>
        </p:nvSpPr>
        <p:spPr/>
        <p:txBody>
          <a:bodyPr/>
          <a:lstStyle/>
          <a:p>
            <a:r>
              <a:rPr lang="en-US"/>
              <a:t>PHY 711  Fall 2021 -- Lecture 15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9/24/2021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15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6.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7.wmf"/><Relationship Id="rId4" Type="http://schemas.openxmlformats.org/officeDocument/2006/relationships/oleObject" Target="../embeddings/oleObject1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8.wmf"/><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1.wmf"/></Relationships>
</file>

<file path=ppt/slides/_rels/slide17.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notesSlide" Target="../notesSlides/notesSlide15.xml"/><Relationship Id="rId7"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2.wmf"/><Relationship Id="rId5" Type="http://schemas.openxmlformats.org/officeDocument/2006/relationships/oleObject" Target="../embeddings/oleObject18.bin"/><Relationship Id="rId10" Type="http://schemas.openxmlformats.org/officeDocument/2006/relationships/image" Target="../media/image24.wmf"/><Relationship Id="rId4" Type="http://schemas.openxmlformats.org/officeDocument/2006/relationships/image" Target="../media/image10.png"/><Relationship Id="rId9"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5.wmf"/><Relationship Id="rId4" Type="http://schemas.openxmlformats.org/officeDocument/2006/relationships/oleObject" Target="../embeddings/oleObject21.bin"/></Relationships>
</file>

<file path=ppt/slides/_rels/slide19.xml.rels><?xml version="1.0" encoding="UTF-8" standalone="yes"?>
<Relationships xmlns="http://schemas.openxmlformats.org/package/2006/relationships"><Relationship Id="rId3" Type="http://schemas.openxmlformats.org/officeDocument/2006/relationships/hyperlink" Target="MEigenvalues.nb" TargetMode="External"/><Relationship Id="rId2" Type="http://schemas.openxmlformats.org/officeDocument/2006/relationships/hyperlink" Target="Eigenvalues.m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26.wmf"/><Relationship Id="rId4" Type="http://schemas.openxmlformats.org/officeDocument/2006/relationships/oleObject" Target="../embeddings/oleObject22.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27.wmf"/><Relationship Id="rId4" Type="http://schemas.openxmlformats.org/officeDocument/2006/relationships/oleObject" Target="../embeddings/oleObject23.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oleObject" Target="../embeddings/oleObject28.bin"/><Relationship Id="rId3" Type="http://schemas.openxmlformats.org/officeDocument/2006/relationships/notesSlide" Target="../notesSlides/notesSlide19.xml"/><Relationship Id="rId7" Type="http://schemas.openxmlformats.org/officeDocument/2006/relationships/image" Target="../media/image29.wmf"/><Relationship Id="rId12"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25.bin"/><Relationship Id="rId11" Type="http://schemas.openxmlformats.org/officeDocument/2006/relationships/oleObject" Target="../embeddings/oleObject27.bin"/><Relationship Id="rId5" Type="http://schemas.openxmlformats.org/officeDocument/2006/relationships/image" Target="../media/image28.wmf"/><Relationship Id="rId10" Type="http://schemas.openxmlformats.org/officeDocument/2006/relationships/image" Target="../media/image10.png"/><Relationship Id="rId4" Type="http://schemas.openxmlformats.org/officeDocument/2006/relationships/oleObject" Target="../embeddings/oleObject24.bin"/><Relationship Id="rId9" Type="http://schemas.openxmlformats.org/officeDocument/2006/relationships/image" Target="../media/image30.wmf"/><Relationship Id="rId14" Type="http://schemas.openxmlformats.org/officeDocument/2006/relationships/image" Target="../media/image32.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0.bin"/><Relationship Id="rId5" Type="http://schemas.openxmlformats.org/officeDocument/2006/relationships/image" Target="../media/image33.wmf"/><Relationship Id="rId4" Type="http://schemas.openxmlformats.org/officeDocument/2006/relationships/oleObject" Target="../embeddings/oleObject29.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35.wmf"/><Relationship Id="rId4" Type="http://schemas.openxmlformats.org/officeDocument/2006/relationships/oleObject" Target="../embeddings/oleObject31.bin"/></Relationships>
</file>

<file path=ppt/slides/_rels/slide2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38.png"/><Relationship Id="rId4" Type="http://schemas.openxmlformats.org/officeDocument/2006/relationships/image" Target="../media/image37.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39.wmf"/><Relationship Id="rId4" Type="http://schemas.openxmlformats.org/officeDocument/2006/relationships/oleObject" Target="../embeddings/oleObject32.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40.wmf"/><Relationship Id="rId4" Type="http://schemas.openxmlformats.org/officeDocument/2006/relationships/oleObject" Target="../embeddings/oleObject33.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41.wmf"/><Relationship Id="rId4" Type="http://schemas.openxmlformats.org/officeDocument/2006/relationships/oleObject" Target="../embeddings/oleObject34.bin"/></Relationships>
</file>

<file path=ppt/slides/_rels/slide29.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notesSlide" Target="../notesSlides/notesSlide26.xml"/><Relationship Id="rId7"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45.png"/><Relationship Id="rId5" Type="http://schemas.openxmlformats.org/officeDocument/2006/relationships/image" Target="../media/image42.wmf"/><Relationship Id="rId10" Type="http://schemas.openxmlformats.org/officeDocument/2006/relationships/image" Target="../media/image44.wmf"/><Relationship Id="rId4" Type="http://schemas.openxmlformats.org/officeDocument/2006/relationships/oleObject" Target="../embeddings/oleObject35.bin"/><Relationship Id="rId9" Type="http://schemas.openxmlformats.org/officeDocument/2006/relationships/oleObject" Target="../embeddings/oleObject37.bin"/></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6.xml"/><Relationship Id="rId7" Type="http://schemas.openxmlformats.org/officeDocument/2006/relationships/oleObject" Target="../embeddings/oleObject4.bin"/><Relationship Id="rId12"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0.png"/><Relationship Id="rId11" Type="http://schemas.openxmlformats.org/officeDocument/2006/relationships/oleObject" Target="../embeddings/oleObject6.bin"/><Relationship Id="rId5" Type="http://schemas.openxmlformats.org/officeDocument/2006/relationships/image" Target="../media/image6.wmf"/><Relationship Id="rId10" Type="http://schemas.openxmlformats.org/officeDocument/2006/relationships/image" Target="../media/image8.wmf"/><Relationship Id="rId4" Type="http://schemas.openxmlformats.org/officeDocument/2006/relationships/oleObject" Target="../embeddings/oleObject3.bin"/><Relationship Id="rId9"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11.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13.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5262979"/>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endParaRPr lang="en-US" sz="3200" b="1" dirty="0"/>
          </a:p>
          <a:p>
            <a:pPr algn="ctr"/>
            <a:r>
              <a:rPr lang="en-US" sz="3200" b="1" dirty="0"/>
              <a:t>Discussion for Lecture 15 – Chap. 4 (F &amp; W)</a:t>
            </a:r>
            <a:endParaRPr lang="en-US" sz="3200" b="1" dirty="0">
              <a:solidFill>
                <a:schemeClr val="folHlink"/>
              </a:solidFill>
            </a:endParaRPr>
          </a:p>
          <a:p>
            <a:pPr marL="457200" lvl="2" algn="ctr">
              <a:spcBef>
                <a:spcPct val="50000"/>
              </a:spcBef>
            </a:pPr>
            <a:r>
              <a:rPr lang="en-US" sz="3200" b="1" dirty="0">
                <a:solidFill>
                  <a:schemeClr val="folHlink"/>
                </a:solidFill>
              </a:rPr>
              <a:t>Analysis of motion near equilibrium</a:t>
            </a:r>
          </a:p>
          <a:p>
            <a:pPr marL="1428750" lvl="3" indent="-514350">
              <a:spcBef>
                <a:spcPct val="50000"/>
              </a:spcBef>
              <a:buFont typeface="+mj-lt"/>
              <a:buAutoNum type="arabicPeriod"/>
            </a:pPr>
            <a:r>
              <a:rPr lang="en-US" sz="3200" b="1" dirty="0">
                <a:solidFill>
                  <a:schemeClr val="folHlink"/>
                </a:solidFill>
              </a:rPr>
              <a:t>Small oscillations about equilibrium</a:t>
            </a:r>
          </a:p>
          <a:p>
            <a:pPr marL="1428750" lvl="3" indent="-514350">
              <a:spcBef>
                <a:spcPct val="50000"/>
              </a:spcBef>
              <a:buFont typeface="+mj-lt"/>
              <a:buAutoNum type="arabicPeriod"/>
            </a:pPr>
            <a:r>
              <a:rPr lang="en-US" sz="3200" b="1" dirty="0">
                <a:solidFill>
                  <a:schemeClr val="folHlink"/>
                </a:solidFill>
              </a:rPr>
              <a:t>Normal modes of vibration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74997221"/>
              </p:ext>
            </p:extLst>
          </p:nvPr>
        </p:nvGraphicFramePr>
        <p:xfrm>
          <a:off x="1455738" y="831850"/>
          <a:ext cx="6269037" cy="4578350"/>
        </p:xfrm>
        <a:graphic>
          <a:graphicData uri="http://schemas.openxmlformats.org/presentationml/2006/ole">
            <mc:AlternateContent xmlns:mc="http://schemas.openxmlformats.org/markup-compatibility/2006">
              <mc:Choice xmlns:v="urn:schemas-microsoft-com:vml" Requires="v">
                <p:oleObj spid="_x0000_s156763" name="数式" r:id="rId4" imgW="2768400" imgH="1955520" progId="Equation.3">
                  <p:embed/>
                </p:oleObj>
              </mc:Choice>
              <mc:Fallback>
                <p:oleObj name="数式" r:id="rId4" imgW="2768400" imgH="1955520" progId="Equation.3">
                  <p:embed/>
                  <p:pic>
                    <p:nvPicPr>
                      <p:cNvPr id="0" name="Object 5"/>
                      <p:cNvPicPr>
                        <a:picLocks noChangeAspect="1" noChangeArrowheads="1"/>
                      </p:cNvPicPr>
                      <p:nvPr/>
                    </p:nvPicPr>
                    <p:blipFill>
                      <a:blip r:embed="rId5"/>
                      <a:srcRect/>
                      <a:stretch>
                        <a:fillRect/>
                      </a:stretch>
                    </p:blipFill>
                    <p:spPr bwMode="auto">
                      <a:xfrm>
                        <a:off x="1455738" y="831850"/>
                        <a:ext cx="6269037" cy="45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73595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5319509"/>
              </p:ext>
            </p:extLst>
          </p:nvPr>
        </p:nvGraphicFramePr>
        <p:xfrm>
          <a:off x="852488" y="174625"/>
          <a:ext cx="7477125" cy="6362700"/>
        </p:xfrm>
        <a:graphic>
          <a:graphicData uri="http://schemas.openxmlformats.org/presentationml/2006/ole">
            <mc:AlternateContent xmlns:mc="http://schemas.openxmlformats.org/markup-compatibility/2006">
              <mc:Choice xmlns:v="urn:schemas-microsoft-com:vml" Requires="v">
                <p:oleObj spid="_x0000_s157790" name="数式" r:id="rId4" imgW="3301920" imgH="2717640" progId="Equation.3">
                  <p:embed/>
                </p:oleObj>
              </mc:Choice>
              <mc:Fallback>
                <p:oleObj name="数式" r:id="rId4" imgW="3301920" imgH="2717640" progId="Equation.3">
                  <p:embed/>
                  <p:pic>
                    <p:nvPicPr>
                      <p:cNvPr id="0" name=""/>
                      <p:cNvPicPr>
                        <a:picLocks noChangeAspect="1" noChangeArrowheads="1"/>
                      </p:cNvPicPr>
                      <p:nvPr/>
                    </p:nvPicPr>
                    <p:blipFill>
                      <a:blip r:embed="rId5"/>
                      <a:srcRect/>
                      <a:stretch>
                        <a:fillRect/>
                      </a:stretch>
                    </p:blipFill>
                    <p:spPr bwMode="auto">
                      <a:xfrm>
                        <a:off x="852488" y="174625"/>
                        <a:ext cx="7477125" cy="636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9730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685800" y="457200"/>
            <a:ext cx="6400800" cy="461665"/>
          </a:xfrm>
          <a:prstGeom prst="rect">
            <a:avLst/>
          </a:prstGeom>
          <a:noFill/>
        </p:spPr>
        <p:txBody>
          <a:bodyPr wrap="square" rtlCol="0">
            <a:spAutoFit/>
          </a:bodyPr>
          <a:lstStyle/>
          <a:p>
            <a:r>
              <a:rPr lang="en-US" sz="2400" dirty="0">
                <a:latin typeface="+mj-lt"/>
              </a:rPr>
              <a:t>Digression:</a:t>
            </a:r>
          </a:p>
        </p:txBody>
      </p:sp>
      <p:graphicFrame>
        <p:nvGraphicFramePr>
          <p:cNvPr id="6" name="Object 5"/>
          <p:cNvGraphicFramePr>
            <a:graphicFrameLocks noChangeAspect="1"/>
          </p:cNvGraphicFramePr>
          <p:nvPr>
            <p:extLst>
              <p:ext uri="{D42A27DB-BD31-4B8C-83A1-F6EECF244321}">
                <p14:modId xmlns:p14="http://schemas.microsoft.com/office/powerpoint/2010/main" val="2785456889"/>
              </p:ext>
            </p:extLst>
          </p:nvPr>
        </p:nvGraphicFramePr>
        <p:xfrm>
          <a:off x="1038225" y="1601788"/>
          <a:ext cx="7724775" cy="3508375"/>
        </p:xfrm>
        <a:graphic>
          <a:graphicData uri="http://schemas.openxmlformats.org/presentationml/2006/ole">
            <mc:AlternateContent xmlns:mc="http://schemas.openxmlformats.org/markup-compatibility/2006">
              <mc:Choice xmlns:v="urn:schemas-microsoft-com:vml" Requires="v">
                <p:oleObj spid="_x0000_s158813" name="数式" r:id="rId4" imgW="3136680" imgH="1498320" progId="Equation.3">
                  <p:embed/>
                </p:oleObj>
              </mc:Choice>
              <mc:Fallback>
                <p:oleObj name="数式" r:id="rId4" imgW="3136680" imgH="1498320" progId="Equation.3">
                  <p:embed/>
                  <p:pic>
                    <p:nvPicPr>
                      <p:cNvPr id="0" name="Object 4"/>
                      <p:cNvPicPr>
                        <a:picLocks noChangeAspect="1" noChangeArrowheads="1"/>
                      </p:cNvPicPr>
                      <p:nvPr/>
                    </p:nvPicPr>
                    <p:blipFill>
                      <a:blip r:embed="rId5"/>
                      <a:srcRect/>
                      <a:stretch>
                        <a:fillRect/>
                      </a:stretch>
                    </p:blipFill>
                    <p:spPr bwMode="auto">
                      <a:xfrm>
                        <a:off x="1038225" y="1601788"/>
                        <a:ext cx="7724775" cy="35083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24430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52400" y="228600"/>
            <a:ext cx="8915400" cy="461665"/>
          </a:xfrm>
          <a:prstGeom prst="rect">
            <a:avLst/>
          </a:prstGeom>
          <a:noFill/>
        </p:spPr>
        <p:txBody>
          <a:bodyPr wrap="square" rtlCol="0">
            <a:spAutoFit/>
          </a:bodyPr>
          <a:lstStyle/>
          <a:p>
            <a:r>
              <a:rPr lang="en-US" sz="2400" dirty="0">
                <a:latin typeface="+mj-lt"/>
              </a:rPr>
              <a:t>Digression on matrices -- continued</a:t>
            </a:r>
          </a:p>
        </p:txBody>
      </p:sp>
      <p:sp>
        <p:nvSpPr>
          <p:cNvPr id="6" name="TextBox 5"/>
          <p:cNvSpPr txBox="1"/>
          <p:nvPr/>
        </p:nvSpPr>
        <p:spPr>
          <a:xfrm>
            <a:off x="914400" y="838200"/>
            <a:ext cx="8153400" cy="830997"/>
          </a:xfrm>
          <a:prstGeom prst="rect">
            <a:avLst/>
          </a:prstGeom>
          <a:noFill/>
        </p:spPr>
        <p:txBody>
          <a:bodyPr wrap="square" rtlCol="0">
            <a:spAutoFit/>
          </a:bodyPr>
          <a:lstStyle/>
          <a:p>
            <a:r>
              <a:rPr lang="en-US" sz="2400" dirty="0">
                <a:latin typeface="+mj-lt"/>
              </a:rPr>
              <a:t>Eigenvalues of a matrix are “invariant” under a similarity transformation </a:t>
            </a:r>
          </a:p>
        </p:txBody>
      </p:sp>
      <p:graphicFrame>
        <p:nvGraphicFramePr>
          <p:cNvPr id="7" name="Object 6"/>
          <p:cNvGraphicFramePr>
            <a:graphicFrameLocks noChangeAspect="1"/>
          </p:cNvGraphicFramePr>
          <p:nvPr>
            <p:extLst>
              <p:ext uri="{D42A27DB-BD31-4B8C-83A1-F6EECF244321}">
                <p14:modId xmlns:p14="http://schemas.microsoft.com/office/powerpoint/2010/main" val="2169717807"/>
              </p:ext>
            </p:extLst>
          </p:nvPr>
        </p:nvGraphicFramePr>
        <p:xfrm>
          <a:off x="936625" y="1981200"/>
          <a:ext cx="7891463" cy="2662238"/>
        </p:xfrm>
        <a:graphic>
          <a:graphicData uri="http://schemas.openxmlformats.org/presentationml/2006/ole">
            <mc:AlternateContent xmlns:mc="http://schemas.openxmlformats.org/markup-compatibility/2006">
              <mc:Choice xmlns:v="urn:schemas-microsoft-com:vml" Requires="v">
                <p:oleObj spid="_x0000_s165961" name="Equation" r:id="rId4" imgW="6045120" imgH="2145960" progId="Equation.DSMT4">
                  <p:embed/>
                </p:oleObj>
              </mc:Choice>
              <mc:Fallback>
                <p:oleObj name="Equation" r:id="rId4" imgW="6045120" imgH="2145960" progId="Equation.DSMT4">
                  <p:embed/>
                  <p:pic>
                    <p:nvPicPr>
                      <p:cNvPr id="0" name="Object 5"/>
                      <p:cNvPicPr>
                        <a:picLocks noChangeAspect="1" noChangeArrowheads="1"/>
                      </p:cNvPicPr>
                      <p:nvPr/>
                    </p:nvPicPr>
                    <p:blipFill>
                      <a:blip r:embed="rId5"/>
                      <a:srcRect/>
                      <a:stretch>
                        <a:fillRect/>
                      </a:stretch>
                    </p:blipFill>
                    <p:spPr bwMode="auto">
                      <a:xfrm>
                        <a:off x="936625" y="1981200"/>
                        <a:ext cx="7891463" cy="26622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44995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24891570"/>
              </p:ext>
            </p:extLst>
          </p:nvPr>
        </p:nvGraphicFramePr>
        <p:xfrm>
          <a:off x="890587" y="762000"/>
          <a:ext cx="6729413" cy="5653322"/>
        </p:xfrm>
        <a:graphic>
          <a:graphicData uri="http://schemas.openxmlformats.org/presentationml/2006/ole">
            <mc:AlternateContent xmlns:mc="http://schemas.openxmlformats.org/markup-compatibility/2006">
              <mc:Choice xmlns:v="urn:schemas-microsoft-com:vml" Requires="v">
                <p:oleObj spid="_x0000_s166982" name="Equation" r:id="rId4" imgW="6019560" imgH="4889160" progId="Equation.DSMT4">
                  <p:embed/>
                </p:oleObj>
              </mc:Choice>
              <mc:Fallback>
                <p:oleObj name="Equation" r:id="rId4" imgW="6019560" imgH="4889160" progId="Equation.DSMT4">
                  <p:embed/>
                  <p:pic>
                    <p:nvPicPr>
                      <p:cNvPr id="0" name=""/>
                      <p:cNvPicPr>
                        <a:picLocks noChangeAspect="1" noChangeArrowheads="1"/>
                      </p:cNvPicPr>
                      <p:nvPr/>
                    </p:nvPicPr>
                    <p:blipFill>
                      <a:blip r:embed="rId5"/>
                      <a:srcRect/>
                      <a:stretch>
                        <a:fillRect/>
                      </a:stretch>
                    </p:blipFill>
                    <p:spPr bwMode="auto">
                      <a:xfrm>
                        <a:off x="890587" y="762000"/>
                        <a:ext cx="6729413" cy="5653322"/>
                      </a:xfrm>
                      <a:prstGeom prst="rect">
                        <a:avLst/>
                      </a:prstGeom>
                      <a:noFill/>
                      <a:ln>
                        <a:noFill/>
                      </a:ln>
                    </p:spPr>
                  </p:pic>
                </p:oleObj>
              </mc:Fallback>
            </mc:AlternateContent>
          </a:graphicData>
        </a:graphic>
      </p:graphicFrame>
      <p:sp>
        <p:nvSpPr>
          <p:cNvPr id="6" name="TextBox 5"/>
          <p:cNvSpPr txBox="1"/>
          <p:nvPr/>
        </p:nvSpPr>
        <p:spPr>
          <a:xfrm>
            <a:off x="381000" y="228600"/>
            <a:ext cx="7620000" cy="461665"/>
          </a:xfrm>
          <a:prstGeom prst="rect">
            <a:avLst/>
          </a:prstGeom>
          <a:noFill/>
        </p:spPr>
        <p:txBody>
          <a:bodyPr wrap="square" rtlCol="0">
            <a:spAutoFit/>
          </a:bodyPr>
          <a:lstStyle/>
          <a:p>
            <a:r>
              <a:rPr lang="en-US" sz="2400" dirty="0">
                <a:latin typeface="+mj-lt"/>
              </a:rPr>
              <a:t>Example of transformation:</a:t>
            </a:r>
          </a:p>
        </p:txBody>
      </p:sp>
    </p:spTree>
    <p:extLst>
      <p:ext uri="{BB962C8B-B14F-4D97-AF65-F5344CB8AC3E}">
        <p14:creationId xmlns:p14="http://schemas.microsoft.com/office/powerpoint/2010/main" val="1643217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32537095"/>
              </p:ext>
            </p:extLst>
          </p:nvPr>
        </p:nvGraphicFramePr>
        <p:xfrm>
          <a:off x="746125" y="581025"/>
          <a:ext cx="5926138" cy="4592638"/>
        </p:xfrm>
        <a:graphic>
          <a:graphicData uri="http://schemas.openxmlformats.org/presentationml/2006/ole">
            <mc:AlternateContent xmlns:mc="http://schemas.openxmlformats.org/markup-compatibility/2006">
              <mc:Choice xmlns:v="urn:schemas-microsoft-com:vml" Requires="v">
                <p:oleObj spid="_x0000_s160857" name="Equation" r:id="rId4" imgW="2476440" imgH="1942920" progId="Equation.DSMT4">
                  <p:embed/>
                </p:oleObj>
              </mc:Choice>
              <mc:Fallback>
                <p:oleObj name="Equation" r:id="rId4" imgW="2476440" imgH="1942920" progId="Equation.DSMT4">
                  <p:embed/>
                  <p:pic>
                    <p:nvPicPr>
                      <p:cNvPr id="0" name="Object 4"/>
                      <p:cNvPicPr>
                        <a:picLocks noChangeAspect="1" noChangeArrowheads="1"/>
                      </p:cNvPicPr>
                      <p:nvPr/>
                    </p:nvPicPr>
                    <p:blipFill>
                      <a:blip r:embed="rId5"/>
                      <a:srcRect/>
                      <a:stretch>
                        <a:fillRect/>
                      </a:stretch>
                    </p:blipFill>
                    <p:spPr bwMode="auto">
                      <a:xfrm>
                        <a:off x="746125" y="581025"/>
                        <a:ext cx="5926138" cy="459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71961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51552482"/>
              </p:ext>
            </p:extLst>
          </p:nvPr>
        </p:nvGraphicFramePr>
        <p:xfrm>
          <a:off x="461963" y="381000"/>
          <a:ext cx="8088312" cy="5813425"/>
        </p:xfrm>
        <a:graphic>
          <a:graphicData uri="http://schemas.openxmlformats.org/presentationml/2006/ole">
            <mc:AlternateContent xmlns:mc="http://schemas.openxmlformats.org/markup-compatibility/2006">
              <mc:Choice xmlns:v="urn:schemas-microsoft-com:vml" Requires="v">
                <p:oleObj spid="_x0000_s162899" name="数式" r:id="rId3" imgW="3492360" imgH="2539800" progId="Equation.3">
                  <p:embed/>
                </p:oleObj>
              </mc:Choice>
              <mc:Fallback>
                <p:oleObj name="数式" r:id="rId3" imgW="3492360" imgH="2539800" progId="Equation.3">
                  <p:embed/>
                  <p:pic>
                    <p:nvPicPr>
                      <p:cNvPr id="0" name="Object 4"/>
                      <p:cNvPicPr>
                        <a:picLocks noChangeAspect="1" noChangeArrowheads="1"/>
                      </p:cNvPicPr>
                      <p:nvPr/>
                    </p:nvPicPr>
                    <p:blipFill>
                      <a:blip r:embed="rId4"/>
                      <a:srcRect/>
                      <a:stretch>
                        <a:fillRect/>
                      </a:stretch>
                    </p:blipFill>
                    <p:spPr bwMode="auto">
                      <a:xfrm>
                        <a:off x="461963" y="381000"/>
                        <a:ext cx="8088312" cy="581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55311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pSp>
        <p:nvGrpSpPr>
          <p:cNvPr id="37" name="Group 36"/>
          <p:cNvGrpSpPr/>
          <p:nvPr/>
        </p:nvGrpSpPr>
        <p:grpSpPr>
          <a:xfrm>
            <a:off x="755184" y="1054863"/>
            <a:ext cx="5655200" cy="1189028"/>
            <a:chOff x="939508" y="1054863"/>
            <a:chExt cx="5655200" cy="1189028"/>
          </a:xfrm>
        </p:grpSpPr>
        <p:grpSp>
          <p:nvGrpSpPr>
            <p:cNvPr id="24" name="Group 23"/>
            <p:cNvGrpSpPr/>
            <p:nvPr/>
          </p:nvGrpSpPr>
          <p:grpSpPr>
            <a:xfrm>
              <a:off x="939508" y="1054863"/>
              <a:ext cx="5655200" cy="1189028"/>
              <a:chOff x="939508" y="1054863"/>
              <a:chExt cx="5655200" cy="1189028"/>
            </a:xfrm>
          </p:grpSpPr>
          <p:pic>
            <p:nvPicPr>
              <p:cNvPr id="19"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6968" t="48570" r="24303" b="37991"/>
              <a:stretch/>
            </p:blipFill>
            <p:spPr bwMode="auto">
              <a:xfrm>
                <a:off x="2022274" y="1143095"/>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Oval 19"/>
              <p:cNvSpPr/>
              <p:nvPr/>
            </p:nvSpPr>
            <p:spPr>
              <a:xfrm>
                <a:off x="5497428" y="1123806"/>
                <a:ext cx="1097280" cy="1100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939508" y="1143096"/>
                <a:ext cx="1097280" cy="1100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325949" y="1282012"/>
                <a:ext cx="822960" cy="822960"/>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6968" t="48570" r="24303" b="37991"/>
              <a:stretch/>
            </p:blipFill>
            <p:spPr bwMode="auto">
              <a:xfrm>
                <a:off x="4148909" y="1054863"/>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TextBox 6"/>
            <p:cNvSpPr txBox="1"/>
            <p:nvPr/>
          </p:nvSpPr>
          <p:spPr>
            <a:xfrm>
              <a:off x="1223988" y="1443370"/>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1</a:t>
              </a:r>
              <a:endParaRPr lang="en-US" sz="2400" b="1" i="1" dirty="0">
                <a:solidFill>
                  <a:srgbClr val="FFFF00"/>
                </a:solidFill>
                <a:latin typeface="+mj-lt"/>
              </a:endParaRPr>
            </a:p>
          </p:txBody>
        </p:sp>
        <p:sp>
          <p:nvSpPr>
            <p:cNvPr id="8" name="TextBox 7"/>
            <p:cNvSpPr txBox="1"/>
            <p:nvPr/>
          </p:nvSpPr>
          <p:spPr>
            <a:xfrm>
              <a:off x="3429000" y="1447800"/>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2</a:t>
              </a:r>
              <a:endParaRPr lang="en-US" sz="2400" b="1" i="1" dirty="0">
                <a:solidFill>
                  <a:srgbClr val="FFFF00"/>
                </a:solidFill>
                <a:latin typeface="+mj-lt"/>
              </a:endParaRPr>
            </a:p>
          </p:txBody>
        </p:sp>
        <p:sp>
          <p:nvSpPr>
            <p:cNvPr id="9" name="TextBox 8"/>
            <p:cNvSpPr txBox="1"/>
            <p:nvPr/>
          </p:nvSpPr>
          <p:spPr>
            <a:xfrm>
              <a:off x="5791200" y="1462659"/>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3</a:t>
              </a:r>
              <a:endParaRPr lang="en-US" sz="2400" b="1" i="1" dirty="0">
                <a:solidFill>
                  <a:srgbClr val="FFFF00"/>
                </a:solidFill>
                <a:latin typeface="+mj-lt"/>
              </a:endParaRPr>
            </a:p>
          </p:txBody>
        </p:sp>
      </p:grpSp>
      <p:grpSp>
        <p:nvGrpSpPr>
          <p:cNvPr id="38" name="Group 37"/>
          <p:cNvGrpSpPr/>
          <p:nvPr/>
        </p:nvGrpSpPr>
        <p:grpSpPr>
          <a:xfrm>
            <a:off x="839584" y="2743200"/>
            <a:ext cx="5655200" cy="1189028"/>
            <a:chOff x="939508" y="1054863"/>
            <a:chExt cx="5655200" cy="1189028"/>
          </a:xfrm>
        </p:grpSpPr>
        <p:grpSp>
          <p:nvGrpSpPr>
            <p:cNvPr id="39" name="Group 38"/>
            <p:cNvGrpSpPr/>
            <p:nvPr/>
          </p:nvGrpSpPr>
          <p:grpSpPr>
            <a:xfrm>
              <a:off x="939508" y="1054863"/>
              <a:ext cx="5655200" cy="1189028"/>
              <a:chOff x="939508" y="1054863"/>
              <a:chExt cx="5655200" cy="1189028"/>
            </a:xfrm>
          </p:grpSpPr>
          <p:pic>
            <p:nvPicPr>
              <p:cNvPr id="43"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6968" t="48570" r="24303" b="37991"/>
              <a:stretch/>
            </p:blipFill>
            <p:spPr bwMode="auto">
              <a:xfrm>
                <a:off x="2022274" y="1143095"/>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Oval 43"/>
              <p:cNvSpPr/>
              <p:nvPr/>
            </p:nvSpPr>
            <p:spPr>
              <a:xfrm>
                <a:off x="5497428" y="1123806"/>
                <a:ext cx="1097280" cy="1100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939508" y="1143096"/>
                <a:ext cx="1097280" cy="1100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325949" y="1282012"/>
                <a:ext cx="822960" cy="822960"/>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6968" t="48570" r="24303" b="37991"/>
              <a:stretch/>
            </p:blipFill>
            <p:spPr bwMode="auto">
              <a:xfrm>
                <a:off x="4148909" y="1054863"/>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0" name="TextBox 39"/>
            <p:cNvSpPr txBox="1"/>
            <p:nvPr/>
          </p:nvSpPr>
          <p:spPr>
            <a:xfrm>
              <a:off x="1223988" y="1443370"/>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1</a:t>
              </a:r>
              <a:endParaRPr lang="en-US" sz="2400" b="1" i="1" dirty="0">
                <a:solidFill>
                  <a:srgbClr val="FFFF00"/>
                </a:solidFill>
                <a:latin typeface="+mj-lt"/>
              </a:endParaRPr>
            </a:p>
          </p:txBody>
        </p:sp>
        <p:sp>
          <p:nvSpPr>
            <p:cNvPr id="41" name="TextBox 40"/>
            <p:cNvSpPr txBox="1"/>
            <p:nvPr/>
          </p:nvSpPr>
          <p:spPr>
            <a:xfrm>
              <a:off x="3429000" y="1447800"/>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2</a:t>
              </a:r>
              <a:endParaRPr lang="en-US" sz="2400" b="1" i="1" dirty="0">
                <a:solidFill>
                  <a:srgbClr val="FFFF00"/>
                </a:solidFill>
                <a:latin typeface="+mj-lt"/>
              </a:endParaRPr>
            </a:p>
          </p:txBody>
        </p:sp>
        <p:sp>
          <p:nvSpPr>
            <p:cNvPr id="42" name="TextBox 41"/>
            <p:cNvSpPr txBox="1"/>
            <p:nvPr/>
          </p:nvSpPr>
          <p:spPr>
            <a:xfrm>
              <a:off x="5791200" y="1462659"/>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3</a:t>
              </a:r>
              <a:endParaRPr lang="en-US" sz="2400" b="1" i="1" dirty="0">
                <a:solidFill>
                  <a:srgbClr val="FFFF00"/>
                </a:solidFill>
                <a:latin typeface="+mj-lt"/>
              </a:endParaRPr>
            </a:p>
          </p:txBody>
        </p:sp>
      </p:grpSp>
      <p:grpSp>
        <p:nvGrpSpPr>
          <p:cNvPr id="48" name="Group 47"/>
          <p:cNvGrpSpPr/>
          <p:nvPr/>
        </p:nvGrpSpPr>
        <p:grpSpPr>
          <a:xfrm>
            <a:off x="796692" y="4570549"/>
            <a:ext cx="5655200" cy="1189028"/>
            <a:chOff x="939508" y="1054863"/>
            <a:chExt cx="5655200" cy="1189028"/>
          </a:xfrm>
        </p:grpSpPr>
        <p:grpSp>
          <p:nvGrpSpPr>
            <p:cNvPr id="49" name="Group 48"/>
            <p:cNvGrpSpPr/>
            <p:nvPr/>
          </p:nvGrpSpPr>
          <p:grpSpPr>
            <a:xfrm>
              <a:off x="939508" y="1054863"/>
              <a:ext cx="5655200" cy="1189028"/>
              <a:chOff x="939508" y="1054863"/>
              <a:chExt cx="5655200" cy="1189028"/>
            </a:xfrm>
          </p:grpSpPr>
          <p:pic>
            <p:nvPicPr>
              <p:cNvPr id="53"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6968" t="48570" r="24303" b="37991"/>
              <a:stretch/>
            </p:blipFill>
            <p:spPr bwMode="auto">
              <a:xfrm>
                <a:off x="2022274" y="1143095"/>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Oval 53"/>
              <p:cNvSpPr/>
              <p:nvPr/>
            </p:nvSpPr>
            <p:spPr>
              <a:xfrm>
                <a:off x="5497428" y="1123806"/>
                <a:ext cx="1097280" cy="1100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939508" y="1143096"/>
                <a:ext cx="1097280" cy="1100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325949" y="1282012"/>
                <a:ext cx="822960" cy="822960"/>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7"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66968" t="48570" r="24303" b="37991"/>
              <a:stretch/>
            </p:blipFill>
            <p:spPr bwMode="auto">
              <a:xfrm>
                <a:off x="4148909" y="1054863"/>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0" name="TextBox 49"/>
            <p:cNvSpPr txBox="1"/>
            <p:nvPr/>
          </p:nvSpPr>
          <p:spPr>
            <a:xfrm>
              <a:off x="1223988" y="1443370"/>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1</a:t>
              </a:r>
              <a:endParaRPr lang="en-US" sz="2400" b="1" i="1" dirty="0">
                <a:solidFill>
                  <a:srgbClr val="FFFF00"/>
                </a:solidFill>
                <a:latin typeface="+mj-lt"/>
              </a:endParaRPr>
            </a:p>
          </p:txBody>
        </p:sp>
        <p:sp>
          <p:nvSpPr>
            <p:cNvPr id="51" name="TextBox 50"/>
            <p:cNvSpPr txBox="1"/>
            <p:nvPr/>
          </p:nvSpPr>
          <p:spPr>
            <a:xfrm>
              <a:off x="3429000" y="1447800"/>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2</a:t>
              </a:r>
              <a:endParaRPr lang="en-US" sz="2400" b="1" i="1" dirty="0">
                <a:solidFill>
                  <a:srgbClr val="FFFF00"/>
                </a:solidFill>
                <a:latin typeface="+mj-lt"/>
              </a:endParaRPr>
            </a:p>
          </p:txBody>
        </p:sp>
        <p:sp>
          <p:nvSpPr>
            <p:cNvPr id="52" name="TextBox 51"/>
            <p:cNvSpPr txBox="1"/>
            <p:nvPr/>
          </p:nvSpPr>
          <p:spPr>
            <a:xfrm>
              <a:off x="5791200" y="1462659"/>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3</a:t>
              </a:r>
              <a:endParaRPr lang="en-US" sz="2400" b="1" i="1" dirty="0">
                <a:solidFill>
                  <a:srgbClr val="FFFF00"/>
                </a:solidFill>
                <a:latin typeface="+mj-lt"/>
              </a:endParaRPr>
            </a:p>
          </p:txBody>
        </p:sp>
      </p:grpSp>
      <p:graphicFrame>
        <p:nvGraphicFramePr>
          <p:cNvPr id="58" name="Object 57"/>
          <p:cNvGraphicFramePr>
            <a:graphicFrameLocks noChangeAspect="1"/>
          </p:cNvGraphicFramePr>
          <p:nvPr>
            <p:extLst>
              <p:ext uri="{D42A27DB-BD31-4B8C-83A1-F6EECF244321}">
                <p14:modId xmlns:p14="http://schemas.microsoft.com/office/powerpoint/2010/main" val="4082654616"/>
              </p:ext>
            </p:extLst>
          </p:nvPr>
        </p:nvGraphicFramePr>
        <p:xfrm>
          <a:off x="7121525" y="1447800"/>
          <a:ext cx="1031875" cy="506413"/>
        </p:xfrm>
        <a:graphic>
          <a:graphicData uri="http://schemas.openxmlformats.org/presentationml/2006/ole">
            <mc:AlternateContent xmlns:mc="http://schemas.openxmlformats.org/markup-compatibility/2006">
              <mc:Choice xmlns:v="urn:schemas-microsoft-com:vml" Requires="v">
                <p:oleObj spid="_x0000_s164082" name="数式" r:id="rId5" imgW="419040" imgH="215640" progId="Equation.3">
                  <p:embed/>
                </p:oleObj>
              </mc:Choice>
              <mc:Fallback>
                <p:oleObj name="数式" r:id="rId5" imgW="419040" imgH="215640" progId="Equation.3">
                  <p:embed/>
                  <p:pic>
                    <p:nvPicPr>
                      <p:cNvPr id="0" name="Object 5"/>
                      <p:cNvPicPr>
                        <a:picLocks noChangeAspect="1" noChangeArrowheads="1"/>
                      </p:cNvPicPr>
                      <p:nvPr/>
                    </p:nvPicPr>
                    <p:blipFill>
                      <a:blip r:embed="rId6"/>
                      <a:srcRect/>
                      <a:stretch>
                        <a:fillRect/>
                      </a:stretch>
                    </p:blipFill>
                    <p:spPr bwMode="auto">
                      <a:xfrm>
                        <a:off x="7121525" y="1447800"/>
                        <a:ext cx="1031875"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0" name="Straight Arrow Connector 59"/>
          <p:cNvCxnSpPr/>
          <p:nvPr/>
        </p:nvCxnSpPr>
        <p:spPr>
          <a:xfrm>
            <a:off x="1345332" y="2514600"/>
            <a:ext cx="405217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61" name="Object 60"/>
          <p:cNvGraphicFramePr>
            <a:graphicFrameLocks noChangeAspect="1"/>
          </p:cNvGraphicFramePr>
          <p:nvPr>
            <p:extLst>
              <p:ext uri="{D42A27DB-BD31-4B8C-83A1-F6EECF244321}">
                <p14:modId xmlns:p14="http://schemas.microsoft.com/office/powerpoint/2010/main" val="838764323"/>
              </p:ext>
            </p:extLst>
          </p:nvPr>
        </p:nvGraphicFramePr>
        <p:xfrm>
          <a:off x="6759575" y="2686050"/>
          <a:ext cx="1687513" cy="1133475"/>
        </p:xfrm>
        <a:graphic>
          <a:graphicData uri="http://schemas.openxmlformats.org/presentationml/2006/ole">
            <mc:AlternateContent xmlns:mc="http://schemas.openxmlformats.org/markup-compatibility/2006">
              <mc:Choice xmlns:v="urn:schemas-microsoft-com:vml" Requires="v">
                <p:oleObj spid="_x0000_s164083" name="数式" r:id="rId7" imgW="685800" imgH="482400" progId="Equation.3">
                  <p:embed/>
                </p:oleObj>
              </mc:Choice>
              <mc:Fallback>
                <p:oleObj name="数式" r:id="rId7" imgW="685800" imgH="482400" progId="Equation.3">
                  <p:embed/>
                  <p:pic>
                    <p:nvPicPr>
                      <p:cNvPr id="0" name="Object 57"/>
                      <p:cNvPicPr>
                        <a:picLocks noChangeAspect="1" noChangeArrowheads="1"/>
                      </p:cNvPicPr>
                      <p:nvPr/>
                    </p:nvPicPr>
                    <p:blipFill>
                      <a:blip r:embed="rId8"/>
                      <a:srcRect/>
                      <a:stretch>
                        <a:fillRect/>
                      </a:stretch>
                    </p:blipFill>
                    <p:spPr bwMode="auto">
                      <a:xfrm>
                        <a:off x="6759575" y="2686050"/>
                        <a:ext cx="1687513"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2" name="Object 61"/>
          <p:cNvGraphicFramePr>
            <a:graphicFrameLocks noChangeAspect="1"/>
          </p:cNvGraphicFramePr>
          <p:nvPr>
            <p:extLst>
              <p:ext uri="{D42A27DB-BD31-4B8C-83A1-F6EECF244321}">
                <p14:modId xmlns:p14="http://schemas.microsoft.com/office/powerpoint/2010/main" val="3287067671"/>
              </p:ext>
            </p:extLst>
          </p:nvPr>
        </p:nvGraphicFramePr>
        <p:xfrm>
          <a:off x="6421438" y="4657725"/>
          <a:ext cx="2562225" cy="1133475"/>
        </p:xfrm>
        <a:graphic>
          <a:graphicData uri="http://schemas.openxmlformats.org/presentationml/2006/ole">
            <mc:AlternateContent xmlns:mc="http://schemas.openxmlformats.org/markup-compatibility/2006">
              <mc:Choice xmlns:v="urn:schemas-microsoft-com:vml" Requires="v">
                <p:oleObj spid="_x0000_s164084" name="数式" r:id="rId9" imgW="1041120" imgH="482400" progId="Equation.3">
                  <p:embed/>
                </p:oleObj>
              </mc:Choice>
              <mc:Fallback>
                <p:oleObj name="数式" r:id="rId9" imgW="1041120" imgH="482400" progId="Equation.3">
                  <p:embed/>
                  <p:pic>
                    <p:nvPicPr>
                      <p:cNvPr id="0" name="Object 60"/>
                      <p:cNvPicPr>
                        <a:picLocks noChangeAspect="1" noChangeArrowheads="1"/>
                      </p:cNvPicPr>
                      <p:nvPr/>
                    </p:nvPicPr>
                    <p:blipFill>
                      <a:blip r:embed="rId10"/>
                      <a:srcRect/>
                      <a:stretch>
                        <a:fillRect/>
                      </a:stretch>
                    </p:blipFill>
                    <p:spPr bwMode="auto">
                      <a:xfrm>
                        <a:off x="6421438" y="4657725"/>
                        <a:ext cx="256222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4" name="Straight Arrow Connector 63"/>
          <p:cNvCxnSpPr/>
          <p:nvPr/>
        </p:nvCxnSpPr>
        <p:spPr>
          <a:xfrm>
            <a:off x="1388224" y="4191000"/>
            <a:ext cx="74537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a:off x="5294961" y="4191000"/>
            <a:ext cx="65118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2544646" y="5943600"/>
            <a:ext cx="92593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1235824" y="6019800"/>
            <a:ext cx="74537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5884024" y="6019800"/>
            <a:ext cx="74537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973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21403478"/>
              </p:ext>
            </p:extLst>
          </p:nvPr>
        </p:nvGraphicFramePr>
        <p:xfrm>
          <a:off x="609600" y="1676400"/>
          <a:ext cx="8034338" cy="2624138"/>
        </p:xfrm>
        <a:graphic>
          <a:graphicData uri="http://schemas.openxmlformats.org/presentationml/2006/ole">
            <mc:AlternateContent xmlns:mc="http://schemas.openxmlformats.org/markup-compatibility/2006">
              <mc:Choice xmlns:v="urn:schemas-microsoft-com:vml" Requires="v">
                <p:oleObj spid="_x0000_s164944" name="数式" r:id="rId4" imgW="3263760" imgH="1117440" progId="Equation.3">
                  <p:embed/>
                </p:oleObj>
              </mc:Choice>
              <mc:Fallback>
                <p:oleObj name="数式" r:id="rId4" imgW="3263760" imgH="1117440" progId="Equation.3">
                  <p:embed/>
                  <p:pic>
                    <p:nvPicPr>
                      <p:cNvPr id="0" name="Object 61"/>
                      <p:cNvPicPr>
                        <a:picLocks noChangeAspect="1" noChangeArrowheads="1"/>
                      </p:cNvPicPr>
                      <p:nvPr/>
                    </p:nvPicPr>
                    <p:blipFill>
                      <a:blip r:embed="rId5"/>
                      <a:srcRect/>
                      <a:stretch>
                        <a:fillRect/>
                      </a:stretch>
                    </p:blipFill>
                    <p:spPr bwMode="auto">
                      <a:xfrm>
                        <a:off x="609600" y="1676400"/>
                        <a:ext cx="8034338" cy="262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61396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58D6DE-E15D-434C-A611-A81211770280}"/>
              </a:ext>
            </a:extLst>
          </p:cNvPr>
          <p:cNvSpPr>
            <a:spLocks noGrp="1"/>
          </p:cNvSpPr>
          <p:nvPr>
            <p:ph type="dt" sz="half" idx="10"/>
          </p:nvPr>
        </p:nvSpPr>
        <p:spPr/>
        <p:txBody>
          <a:bodyPr/>
          <a:lstStyle/>
          <a:p>
            <a:r>
              <a:rPr lang="en-US"/>
              <a:t>9/24/2021</a:t>
            </a:r>
            <a:endParaRPr lang="en-US" dirty="0"/>
          </a:p>
        </p:txBody>
      </p:sp>
      <p:sp>
        <p:nvSpPr>
          <p:cNvPr id="3" name="Footer Placeholder 2">
            <a:extLst>
              <a:ext uri="{FF2B5EF4-FFF2-40B4-BE49-F238E27FC236}">
                <a16:creationId xmlns:a16="http://schemas.microsoft.com/office/drawing/2014/main" id="{F7F684EC-997B-46E4-A716-68179CFCD237}"/>
              </a:ext>
            </a:extLst>
          </p:cNvPr>
          <p:cNvSpPr>
            <a:spLocks noGrp="1"/>
          </p:cNvSpPr>
          <p:nvPr>
            <p:ph type="ftr" sz="quarter" idx="11"/>
          </p:nvPr>
        </p:nvSpPr>
        <p:spPr/>
        <p:txBody>
          <a:bodyPr/>
          <a:lstStyle/>
          <a:p>
            <a:r>
              <a:rPr lang="en-US"/>
              <a:t>PHY 711  Fall 2021 -- Lecture 15</a:t>
            </a:r>
            <a:endParaRPr lang="en-US" dirty="0"/>
          </a:p>
        </p:txBody>
      </p:sp>
      <p:sp>
        <p:nvSpPr>
          <p:cNvPr id="4" name="Slide Number Placeholder 3">
            <a:extLst>
              <a:ext uri="{FF2B5EF4-FFF2-40B4-BE49-F238E27FC236}">
                <a16:creationId xmlns:a16="http://schemas.microsoft.com/office/drawing/2014/main" id="{2A011B81-EC8A-48AD-9735-6E7A600F9BED}"/>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CB75CF03-04DD-4B6C-A99B-B17FEDEECE34}"/>
              </a:ext>
            </a:extLst>
          </p:cNvPr>
          <p:cNvSpPr txBox="1"/>
          <p:nvPr/>
        </p:nvSpPr>
        <p:spPr>
          <a:xfrm>
            <a:off x="457200" y="381000"/>
            <a:ext cx="7924800" cy="3416320"/>
          </a:xfrm>
          <a:prstGeom prst="rect">
            <a:avLst/>
          </a:prstGeom>
          <a:noFill/>
        </p:spPr>
        <p:txBody>
          <a:bodyPr wrap="square" rtlCol="0">
            <a:spAutoFit/>
          </a:bodyPr>
          <a:lstStyle/>
          <a:p>
            <a:r>
              <a:rPr lang="en-US" sz="2400" dirty="0">
                <a:latin typeface="+mj-lt"/>
              </a:rPr>
              <a:t>Comment on solving for eigenvalues and eigenvectors – while it is reasonable to find these analytically for 2x2 or 3x3 matrices,  it is prudent to use Maple or Mathematica for larger systems.</a:t>
            </a:r>
          </a:p>
          <a:p>
            <a:endParaRPr lang="en-US" sz="2400" dirty="0">
              <a:latin typeface="+mj-lt"/>
            </a:endParaRPr>
          </a:p>
          <a:p>
            <a:r>
              <a:rPr lang="en-US" sz="2400" dirty="0">
                <a:latin typeface="+mj-lt"/>
                <a:hlinkClick r:id="rId2" action="ppaction://hlinkfile"/>
              </a:rPr>
              <a:t>Maple example</a:t>
            </a:r>
            <a:endParaRPr lang="en-US" sz="2400" dirty="0">
              <a:latin typeface="+mj-lt"/>
            </a:endParaRPr>
          </a:p>
          <a:p>
            <a:endParaRPr lang="en-US" sz="2400" dirty="0">
              <a:latin typeface="+mj-lt"/>
            </a:endParaRPr>
          </a:p>
          <a:p>
            <a:endParaRPr lang="en-US" sz="2400" dirty="0">
              <a:latin typeface="+mj-lt"/>
            </a:endParaRPr>
          </a:p>
          <a:p>
            <a:r>
              <a:rPr lang="en-US" sz="2400" dirty="0">
                <a:latin typeface="+mj-lt"/>
                <a:hlinkClick r:id="rId3" action="ppaction://hlinkfile"/>
              </a:rPr>
              <a:t>Mathematica example</a:t>
            </a:r>
            <a:endParaRPr lang="en-US" sz="2400" dirty="0">
              <a:latin typeface="+mj-lt"/>
            </a:endParaRPr>
          </a:p>
        </p:txBody>
      </p:sp>
    </p:spTree>
    <p:extLst>
      <p:ext uri="{BB962C8B-B14F-4D97-AF65-F5344CB8AC3E}">
        <p14:creationId xmlns:p14="http://schemas.microsoft.com/office/powerpoint/2010/main" val="4223964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2565AC-E4C5-4649-A148-9B426AF0B93F}"/>
              </a:ext>
            </a:extLst>
          </p:cNvPr>
          <p:cNvSpPr>
            <a:spLocks noGrp="1"/>
          </p:cNvSpPr>
          <p:nvPr>
            <p:ph type="dt" sz="half" idx="10"/>
          </p:nvPr>
        </p:nvSpPr>
        <p:spPr/>
        <p:txBody>
          <a:bodyPr/>
          <a:lstStyle/>
          <a:p>
            <a:r>
              <a:rPr lang="en-US"/>
              <a:t>9/24/2021</a:t>
            </a:r>
            <a:endParaRPr lang="en-US" dirty="0"/>
          </a:p>
        </p:txBody>
      </p:sp>
      <p:sp>
        <p:nvSpPr>
          <p:cNvPr id="3" name="Footer Placeholder 2">
            <a:extLst>
              <a:ext uri="{FF2B5EF4-FFF2-40B4-BE49-F238E27FC236}">
                <a16:creationId xmlns:a16="http://schemas.microsoft.com/office/drawing/2014/main" id="{CEAD832D-7318-410A-9419-3D232C0E41DC}"/>
              </a:ext>
            </a:extLst>
          </p:cNvPr>
          <p:cNvSpPr>
            <a:spLocks noGrp="1"/>
          </p:cNvSpPr>
          <p:nvPr>
            <p:ph type="ftr" sz="quarter" idx="11"/>
          </p:nvPr>
        </p:nvSpPr>
        <p:spPr/>
        <p:txBody>
          <a:bodyPr/>
          <a:lstStyle/>
          <a:p>
            <a:r>
              <a:rPr lang="en-US"/>
              <a:t>PHY 711  Fall 2021 -- Lecture 15</a:t>
            </a:r>
            <a:endParaRPr lang="en-US" dirty="0"/>
          </a:p>
        </p:txBody>
      </p:sp>
      <p:sp>
        <p:nvSpPr>
          <p:cNvPr id="4" name="Slide Number Placeholder 3">
            <a:extLst>
              <a:ext uri="{FF2B5EF4-FFF2-40B4-BE49-F238E27FC236}">
                <a16:creationId xmlns:a16="http://schemas.microsoft.com/office/drawing/2014/main" id="{2A06D2A2-C0DD-4F9E-81D9-095F9C6A8444}"/>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0AFAD409-228E-4EEB-A9DB-CFD4EB9EF1B8}"/>
              </a:ext>
            </a:extLst>
          </p:cNvPr>
          <p:cNvSpPr txBox="1"/>
          <p:nvPr/>
        </p:nvSpPr>
        <p:spPr>
          <a:xfrm>
            <a:off x="152400" y="136525"/>
            <a:ext cx="8534400" cy="6401753"/>
          </a:xfrm>
          <a:prstGeom prst="rect">
            <a:avLst/>
          </a:prstGeom>
          <a:noFill/>
        </p:spPr>
        <p:txBody>
          <a:bodyPr wrap="square" rtlCol="0">
            <a:spAutoFit/>
          </a:bodyPr>
          <a:lstStyle/>
          <a:p>
            <a:r>
              <a:rPr lang="en-US" sz="2400" dirty="0">
                <a:latin typeface="+mj-lt"/>
              </a:rPr>
              <a:t>Your questions –</a:t>
            </a:r>
          </a:p>
          <a:p>
            <a:endParaRPr lang="en-US" dirty="0">
              <a:latin typeface="+mj-lt"/>
            </a:endParaRPr>
          </a:p>
          <a:p>
            <a:r>
              <a:rPr lang="en-US" sz="2400" dirty="0">
                <a:latin typeface="+mj-lt"/>
              </a:rPr>
              <a:t>From Can -- </a:t>
            </a:r>
            <a:r>
              <a:rPr lang="en-US" dirty="0"/>
              <a:t>If we know the eigenvector and eigenvalue, can we find the original matrix? What exactly are their relationships?</a:t>
            </a:r>
          </a:p>
          <a:p>
            <a:endParaRPr lang="en-US" dirty="0"/>
          </a:p>
          <a:p>
            <a:r>
              <a:rPr lang="en-US" dirty="0"/>
              <a:t>Short answer – If we know all of the eigenvalues and eigenvectors, we can reconstruct the matrix.</a:t>
            </a:r>
          </a:p>
          <a:p>
            <a:endParaRPr lang="en-US" sz="2400" dirty="0">
              <a:latin typeface="+mj-lt"/>
            </a:endParaRPr>
          </a:p>
          <a:p>
            <a:r>
              <a:rPr lang="en-US" sz="2400" dirty="0">
                <a:latin typeface="+mj-lt"/>
              </a:rPr>
              <a:t>From Wells -- </a:t>
            </a:r>
            <a:r>
              <a:rPr lang="en-US" dirty="0"/>
              <a:t>Do normal modes correspond to resonance frequencies of the system?</a:t>
            </a:r>
          </a:p>
          <a:p>
            <a:endParaRPr lang="en-US" dirty="0"/>
          </a:p>
          <a:p>
            <a:r>
              <a:rPr lang="en-US" dirty="0"/>
              <a:t>Short answer – Yes.   If a harmonic force at a natural frequency is applied, resonance occurs.</a:t>
            </a:r>
          </a:p>
          <a:p>
            <a:endParaRPr lang="en-US" sz="2400" dirty="0">
              <a:latin typeface="+mj-lt"/>
            </a:endParaRPr>
          </a:p>
          <a:p>
            <a:r>
              <a:rPr lang="en-US" sz="2400" dirty="0">
                <a:latin typeface="+mj-lt"/>
              </a:rPr>
              <a:t>From Owen -- </a:t>
            </a:r>
            <a:r>
              <a:rPr lang="en-US" dirty="0"/>
              <a:t>The molecule on slide six looks like H2O. How do the results of numerical integration (molecular dynamics) compare to the analytical results from the eigenvalue problem? (Comparing the "experimental" vs theoretical omega values for different vibrational modes)  </a:t>
            </a:r>
          </a:p>
          <a:p>
            <a:endParaRPr lang="en-US" sz="800" dirty="0">
              <a:latin typeface="+mj-lt"/>
            </a:endParaRPr>
          </a:p>
          <a:p>
            <a:r>
              <a:rPr lang="en-US" dirty="0">
                <a:latin typeface="+mj-lt"/>
              </a:rPr>
              <a:t>Short answer – The example is a linear molecule like CO</a:t>
            </a:r>
            <a:r>
              <a:rPr lang="en-US" baseline="-25000" dirty="0">
                <a:latin typeface="+mj-lt"/>
              </a:rPr>
              <a:t>2</a:t>
            </a:r>
            <a:r>
              <a:rPr lang="en-US" dirty="0">
                <a:latin typeface="+mj-lt"/>
              </a:rPr>
              <a:t> – depending on the spring constant k,   the agreement can be reasonable… </a:t>
            </a:r>
          </a:p>
        </p:txBody>
      </p:sp>
    </p:spTree>
    <p:extLst>
      <p:ext uri="{BB962C8B-B14F-4D97-AF65-F5344CB8AC3E}">
        <p14:creationId xmlns:p14="http://schemas.microsoft.com/office/powerpoint/2010/main" val="219390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533400" y="381000"/>
            <a:ext cx="7696200" cy="830997"/>
          </a:xfrm>
          <a:prstGeom prst="rect">
            <a:avLst/>
          </a:prstGeom>
          <a:noFill/>
        </p:spPr>
        <p:txBody>
          <a:bodyPr wrap="square" rtlCol="0">
            <a:spAutoFit/>
          </a:bodyPr>
          <a:lstStyle/>
          <a:p>
            <a:r>
              <a:rPr lang="en-US" sz="2400" dirty="0">
                <a:latin typeface="+mj-lt"/>
              </a:rPr>
              <a:t>Additional digression on matrix properties</a:t>
            </a:r>
          </a:p>
          <a:p>
            <a:r>
              <a:rPr lang="en-US" sz="2400" dirty="0">
                <a:latin typeface="+mj-lt"/>
              </a:rPr>
              <a:t>   Singular value decomposition</a:t>
            </a:r>
          </a:p>
        </p:txBody>
      </p:sp>
      <p:graphicFrame>
        <p:nvGraphicFramePr>
          <p:cNvPr id="6" name="Object 5"/>
          <p:cNvGraphicFramePr>
            <a:graphicFrameLocks noChangeAspect="1"/>
          </p:cNvGraphicFramePr>
          <p:nvPr>
            <p:extLst>
              <p:ext uri="{D42A27DB-BD31-4B8C-83A1-F6EECF244321}">
                <p14:modId xmlns:p14="http://schemas.microsoft.com/office/powerpoint/2010/main" val="4108986201"/>
              </p:ext>
            </p:extLst>
          </p:nvPr>
        </p:nvGraphicFramePr>
        <p:xfrm>
          <a:off x="1449388" y="1231900"/>
          <a:ext cx="7021512" cy="5245100"/>
        </p:xfrm>
        <a:graphic>
          <a:graphicData uri="http://schemas.openxmlformats.org/presentationml/2006/ole">
            <mc:AlternateContent xmlns:mc="http://schemas.openxmlformats.org/markup-compatibility/2006">
              <mc:Choice xmlns:v="urn:schemas-microsoft-com:vml" Requires="v">
                <p:oleObj spid="_x0000_s168007" name="数式" r:id="rId4" imgW="2450880" imgH="1854000" progId="Equation.3">
                  <p:embed/>
                </p:oleObj>
              </mc:Choice>
              <mc:Fallback>
                <p:oleObj name="数式" r:id="rId4" imgW="2450880" imgH="1854000" progId="Equation.3">
                  <p:embed/>
                  <p:pic>
                    <p:nvPicPr>
                      <p:cNvPr id="0" name="Object 4"/>
                      <p:cNvPicPr>
                        <a:picLocks noChangeAspect="1" noChangeArrowheads="1"/>
                      </p:cNvPicPr>
                      <p:nvPr/>
                    </p:nvPicPr>
                    <p:blipFill>
                      <a:blip r:embed="rId5"/>
                      <a:srcRect/>
                      <a:stretch>
                        <a:fillRect/>
                      </a:stretch>
                    </p:blipFill>
                    <p:spPr bwMode="auto">
                      <a:xfrm>
                        <a:off x="1449388" y="1231900"/>
                        <a:ext cx="7021512" cy="52451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13266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533400" y="381000"/>
            <a:ext cx="7696200" cy="461665"/>
          </a:xfrm>
          <a:prstGeom prst="rect">
            <a:avLst/>
          </a:prstGeom>
          <a:noFill/>
        </p:spPr>
        <p:txBody>
          <a:bodyPr wrap="square" rtlCol="0">
            <a:spAutoFit/>
          </a:bodyPr>
          <a:lstStyle/>
          <a:p>
            <a:r>
              <a:rPr lang="en-US" sz="2400" dirty="0">
                <a:latin typeface="+mj-lt"/>
              </a:rPr>
              <a:t>Singular value decomposition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42610400"/>
              </p:ext>
            </p:extLst>
          </p:nvPr>
        </p:nvGraphicFramePr>
        <p:xfrm>
          <a:off x="957263" y="1889125"/>
          <a:ext cx="7240587" cy="3449638"/>
        </p:xfrm>
        <a:graphic>
          <a:graphicData uri="http://schemas.openxmlformats.org/presentationml/2006/ole">
            <mc:AlternateContent xmlns:mc="http://schemas.openxmlformats.org/markup-compatibility/2006">
              <mc:Choice xmlns:v="urn:schemas-microsoft-com:vml" Requires="v">
                <p:oleObj spid="_x0000_s169029" name="数式" r:id="rId4" imgW="2527200" imgH="1218960" progId="Equation.3">
                  <p:embed/>
                </p:oleObj>
              </mc:Choice>
              <mc:Fallback>
                <p:oleObj name="数式" r:id="rId4" imgW="2527200" imgH="1218960" progId="Equation.3">
                  <p:embed/>
                  <p:pic>
                    <p:nvPicPr>
                      <p:cNvPr id="0" name=""/>
                      <p:cNvPicPr>
                        <a:picLocks noChangeAspect="1" noChangeArrowheads="1"/>
                      </p:cNvPicPr>
                      <p:nvPr/>
                    </p:nvPicPr>
                    <p:blipFill>
                      <a:blip r:embed="rId5"/>
                      <a:srcRect/>
                      <a:stretch>
                        <a:fillRect/>
                      </a:stretch>
                    </p:blipFill>
                    <p:spPr bwMode="auto">
                      <a:xfrm>
                        <a:off x="957263" y="1889125"/>
                        <a:ext cx="7240587" cy="34496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47337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pSp>
        <p:nvGrpSpPr>
          <p:cNvPr id="31" name="Group 30"/>
          <p:cNvGrpSpPr/>
          <p:nvPr/>
        </p:nvGrpSpPr>
        <p:grpSpPr>
          <a:xfrm>
            <a:off x="0" y="762000"/>
            <a:ext cx="9127375" cy="2215138"/>
            <a:chOff x="0" y="762000"/>
            <a:chExt cx="9127375" cy="2215138"/>
          </a:xfrm>
        </p:grpSpPr>
        <p:graphicFrame>
          <p:nvGraphicFramePr>
            <p:cNvPr id="16" name="Object 15"/>
            <p:cNvGraphicFramePr>
              <a:graphicFrameLocks noChangeAspect="1"/>
            </p:cNvGraphicFramePr>
            <p:nvPr>
              <p:extLst>
                <p:ext uri="{D42A27DB-BD31-4B8C-83A1-F6EECF244321}">
                  <p14:modId xmlns:p14="http://schemas.microsoft.com/office/powerpoint/2010/main" val="1429655059"/>
                </p:ext>
              </p:extLst>
            </p:nvPr>
          </p:nvGraphicFramePr>
          <p:xfrm>
            <a:off x="1889125" y="2363788"/>
            <a:ext cx="544513" cy="546100"/>
          </p:xfrm>
          <a:graphic>
            <a:graphicData uri="http://schemas.openxmlformats.org/presentationml/2006/ole">
              <mc:AlternateContent xmlns:mc="http://schemas.openxmlformats.org/markup-compatibility/2006">
                <mc:Choice xmlns:v="urn:schemas-microsoft-com:vml" Requires="v">
                  <p:oleObj spid="_x0000_s170261" name="数式" r:id="rId4" imgW="241200" imgH="241200" progId="Equation.3">
                    <p:embed/>
                  </p:oleObj>
                </mc:Choice>
                <mc:Fallback>
                  <p:oleObj name="数式" r:id="rId4" imgW="241200" imgH="241200" progId="Equation.3">
                    <p:embed/>
                    <p:pic>
                      <p:nvPicPr>
                        <p:cNvPr id="0" name=""/>
                        <p:cNvPicPr>
                          <a:picLocks noChangeAspect="1" noChangeArrowheads="1"/>
                        </p:cNvPicPr>
                        <p:nvPr/>
                      </p:nvPicPr>
                      <p:blipFill>
                        <a:blip r:embed="rId5"/>
                        <a:srcRect/>
                        <a:stretch>
                          <a:fillRect/>
                        </a:stretch>
                      </p:blipFill>
                      <p:spPr bwMode="auto">
                        <a:xfrm>
                          <a:off x="1889125" y="2363788"/>
                          <a:ext cx="54451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245417295"/>
                </p:ext>
              </p:extLst>
            </p:nvPr>
          </p:nvGraphicFramePr>
          <p:xfrm>
            <a:off x="4358350" y="2431038"/>
            <a:ext cx="401638" cy="546100"/>
          </p:xfrm>
          <a:graphic>
            <a:graphicData uri="http://schemas.openxmlformats.org/presentationml/2006/ole">
              <mc:AlternateContent xmlns:mc="http://schemas.openxmlformats.org/markup-compatibility/2006">
                <mc:Choice xmlns:v="urn:schemas-microsoft-com:vml" Requires="v">
                  <p:oleObj spid="_x0000_s170262" name="数式" r:id="rId6" imgW="177480" imgH="241200" progId="Equation.3">
                    <p:embed/>
                  </p:oleObj>
                </mc:Choice>
                <mc:Fallback>
                  <p:oleObj name="数式" r:id="rId6" imgW="177480" imgH="241200" progId="Equation.3">
                    <p:embed/>
                    <p:pic>
                      <p:nvPicPr>
                        <p:cNvPr id="0" name=""/>
                        <p:cNvPicPr>
                          <a:picLocks noChangeAspect="1" noChangeArrowheads="1"/>
                        </p:cNvPicPr>
                        <p:nvPr/>
                      </p:nvPicPr>
                      <p:blipFill>
                        <a:blip r:embed="rId7"/>
                        <a:srcRect/>
                        <a:stretch>
                          <a:fillRect/>
                        </a:stretch>
                      </p:blipFill>
                      <p:spPr bwMode="auto">
                        <a:xfrm>
                          <a:off x="4358350" y="2431038"/>
                          <a:ext cx="401638"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713994082"/>
                </p:ext>
              </p:extLst>
            </p:nvPr>
          </p:nvGraphicFramePr>
          <p:xfrm>
            <a:off x="6689725" y="2298700"/>
            <a:ext cx="544513" cy="546100"/>
          </p:xfrm>
          <a:graphic>
            <a:graphicData uri="http://schemas.openxmlformats.org/presentationml/2006/ole">
              <mc:AlternateContent xmlns:mc="http://schemas.openxmlformats.org/markup-compatibility/2006">
                <mc:Choice xmlns:v="urn:schemas-microsoft-com:vml" Requires="v">
                  <p:oleObj spid="_x0000_s170263" name="数式" r:id="rId8" imgW="241200" imgH="241200" progId="Equation.3">
                    <p:embed/>
                  </p:oleObj>
                </mc:Choice>
                <mc:Fallback>
                  <p:oleObj name="数式" r:id="rId8" imgW="241200" imgH="241200" progId="Equation.3">
                    <p:embed/>
                    <p:pic>
                      <p:nvPicPr>
                        <p:cNvPr id="0" name=""/>
                        <p:cNvPicPr>
                          <a:picLocks noChangeAspect="1" noChangeArrowheads="1"/>
                        </p:cNvPicPr>
                        <p:nvPr/>
                      </p:nvPicPr>
                      <p:blipFill>
                        <a:blip r:embed="rId9"/>
                        <a:srcRect/>
                        <a:stretch>
                          <a:fillRect/>
                        </a:stretch>
                      </p:blipFill>
                      <p:spPr bwMode="auto">
                        <a:xfrm>
                          <a:off x="6689725" y="2298700"/>
                          <a:ext cx="54451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8" name="Group 27"/>
            <p:cNvGrpSpPr/>
            <p:nvPr/>
          </p:nvGrpSpPr>
          <p:grpSpPr>
            <a:xfrm>
              <a:off x="228600" y="1032805"/>
              <a:ext cx="8645576" cy="1329269"/>
              <a:chOff x="-381000" y="1032805"/>
              <a:chExt cx="8645576" cy="1329269"/>
            </a:xfrm>
          </p:grpSpPr>
          <p:pic>
            <p:nvPicPr>
              <p:cNvPr id="19"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66968" t="48570" r="24303" b="37991"/>
              <a:stretch/>
            </p:blipFill>
            <p:spPr bwMode="auto">
              <a:xfrm>
                <a:off x="2057400" y="1125877"/>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Oval 20"/>
              <p:cNvSpPr/>
              <p:nvPr/>
            </p:nvSpPr>
            <p:spPr>
              <a:xfrm>
                <a:off x="965054" y="1125878"/>
                <a:ext cx="1097280" cy="1100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351495" y="1264794"/>
                <a:ext cx="1097280" cy="109728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49534" y="1426152"/>
                <a:ext cx="762000" cy="461665"/>
              </a:xfrm>
              <a:prstGeom prst="rect">
                <a:avLst/>
              </a:prstGeom>
              <a:noFill/>
            </p:spPr>
            <p:txBody>
              <a:bodyPr wrap="square" rtlCol="0">
                <a:spAutoFit/>
              </a:bodyPr>
              <a:lstStyle/>
              <a:p>
                <a:r>
                  <a:rPr lang="en-US" sz="2400" b="1" i="1" dirty="0">
                    <a:solidFill>
                      <a:srgbClr val="FFFF00"/>
                    </a:solidFill>
                    <a:latin typeface="+mj-lt"/>
                  </a:rPr>
                  <a:t>m</a:t>
                </a:r>
              </a:p>
            </p:txBody>
          </p:sp>
          <p:sp>
            <p:nvSpPr>
              <p:cNvPr id="8" name="TextBox 7"/>
              <p:cNvSpPr txBox="1"/>
              <p:nvPr/>
            </p:nvSpPr>
            <p:spPr>
              <a:xfrm>
                <a:off x="3657600" y="1519535"/>
                <a:ext cx="762000" cy="461665"/>
              </a:xfrm>
              <a:prstGeom prst="rect">
                <a:avLst/>
              </a:prstGeom>
              <a:noFill/>
            </p:spPr>
            <p:txBody>
              <a:bodyPr wrap="square" rtlCol="0">
                <a:spAutoFit/>
              </a:bodyPr>
              <a:lstStyle/>
              <a:p>
                <a:r>
                  <a:rPr lang="en-US" sz="2400" b="1" i="1" dirty="0">
                    <a:solidFill>
                      <a:srgbClr val="FFFF00"/>
                    </a:solidFill>
                    <a:latin typeface="+mj-lt"/>
                  </a:rPr>
                  <a:t>m</a:t>
                </a:r>
              </a:p>
            </p:txBody>
          </p:sp>
          <p:grpSp>
            <p:nvGrpSpPr>
              <p:cNvPr id="25" name="Group 24"/>
              <p:cNvGrpSpPr/>
              <p:nvPr/>
            </p:nvGrpSpPr>
            <p:grpSpPr>
              <a:xfrm>
                <a:off x="4455151" y="1037645"/>
                <a:ext cx="2445799" cy="1169738"/>
                <a:chOff x="4174455" y="1037645"/>
                <a:chExt cx="2445799" cy="1169738"/>
              </a:xfrm>
            </p:grpSpPr>
            <p:pic>
              <p:nvPicPr>
                <p:cNvPr id="23"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66968" t="48570" r="24303" b="37991"/>
                <a:stretch/>
              </p:blipFill>
              <p:spPr bwMode="auto">
                <a:xfrm>
                  <a:off x="4174455" y="1037645"/>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4" name="Group 23"/>
                <p:cNvGrpSpPr/>
                <p:nvPr/>
              </p:nvGrpSpPr>
              <p:grpSpPr>
                <a:xfrm>
                  <a:off x="5522974" y="1106588"/>
                  <a:ext cx="1097280" cy="1100795"/>
                  <a:chOff x="5522974" y="1106588"/>
                  <a:chExt cx="1097280" cy="1100795"/>
                </a:xfrm>
              </p:grpSpPr>
              <p:sp>
                <p:nvSpPr>
                  <p:cNvPr id="20" name="Oval 19"/>
                  <p:cNvSpPr/>
                  <p:nvPr/>
                </p:nvSpPr>
                <p:spPr>
                  <a:xfrm>
                    <a:off x="5522974" y="1106588"/>
                    <a:ext cx="1097280" cy="1100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816746" y="1445441"/>
                    <a:ext cx="762000" cy="461665"/>
                  </a:xfrm>
                  <a:prstGeom prst="rect">
                    <a:avLst/>
                  </a:prstGeom>
                  <a:noFill/>
                </p:spPr>
                <p:txBody>
                  <a:bodyPr wrap="square" rtlCol="0">
                    <a:spAutoFit/>
                  </a:bodyPr>
                  <a:lstStyle/>
                  <a:p>
                    <a:r>
                      <a:rPr lang="en-US" sz="2400" b="1" i="1" dirty="0">
                        <a:solidFill>
                          <a:srgbClr val="FFFF00"/>
                        </a:solidFill>
                        <a:latin typeface="+mj-lt"/>
                      </a:rPr>
                      <a:t>m</a:t>
                    </a:r>
                  </a:p>
                </p:txBody>
              </p:sp>
            </p:grpSp>
          </p:grpSp>
          <p:pic>
            <p:nvPicPr>
              <p:cNvPr id="26"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66968" t="48570" r="24303" b="37991"/>
              <a:stretch/>
            </p:blipFill>
            <p:spPr bwMode="auto">
              <a:xfrm>
                <a:off x="6934200" y="1032805"/>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2"/>
              <p:cNvPicPr>
                <a:picLocks noChangeAspect="1" noChangeArrowheads="1"/>
              </p:cNvPicPr>
              <p:nvPr/>
            </p:nvPicPr>
            <p:blipFill rotWithShape="1">
              <a:blip r:embed="rId10">
                <a:extLst>
                  <a:ext uri="{28A0092B-C50C-407E-A947-70E740481C1C}">
                    <a14:useLocalDpi xmlns:a14="http://schemas.microsoft.com/office/drawing/2010/main" val="0"/>
                  </a:ext>
                </a:extLst>
              </a:blip>
              <a:srcRect l="66968" t="48570" r="24303" b="37991"/>
              <a:stretch/>
            </p:blipFill>
            <p:spPr bwMode="auto">
              <a:xfrm>
                <a:off x="-381000" y="1185205"/>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9" name="Rectangle 28"/>
            <p:cNvSpPr/>
            <p:nvPr/>
          </p:nvSpPr>
          <p:spPr>
            <a:xfrm>
              <a:off x="0" y="762000"/>
              <a:ext cx="2286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8898775" y="762000"/>
              <a:ext cx="2286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p:cNvSpPr txBox="1"/>
          <p:nvPr/>
        </p:nvSpPr>
        <p:spPr>
          <a:xfrm>
            <a:off x="114300" y="228600"/>
            <a:ext cx="7886700" cy="461665"/>
          </a:xfrm>
          <a:prstGeom prst="rect">
            <a:avLst/>
          </a:prstGeom>
          <a:noFill/>
        </p:spPr>
        <p:txBody>
          <a:bodyPr wrap="square" rtlCol="0">
            <a:spAutoFit/>
          </a:bodyPr>
          <a:lstStyle/>
          <a:p>
            <a:r>
              <a:rPr lang="en-US" sz="2400" dirty="0">
                <a:latin typeface="+mj-lt"/>
              </a:rPr>
              <a:t>Consider an extended system of masses and springs:</a:t>
            </a:r>
          </a:p>
        </p:txBody>
      </p:sp>
      <p:graphicFrame>
        <p:nvGraphicFramePr>
          <p:cNvPr id="33" name="Object 32"/>
          <p:cNvGraphicFramePr>
            <a:graphicFrameLocks noChangeAspect="1"/>
          </p:cNvGraphicFramePr>
          <p:nvPr>
            <p:extLst>
              <p:ext uri="{D42A27DB-BD31-4B8C-83A1-F6EECF244321}">
                <p14:modId xmlns:p14="http://schemas.microsoft.com/office/powerpoint/2010/main" val="3741838911"/>
              </p:ext>
            </p:extLst>
          </p:nvPr>
        </p:nvGraphicFramePr>
        <p:xfrm>
          <a:off x="704850" y="3200400"/>
          <a:ext cx="6705600" cy="1035050"/>
        </p:xfrm>
        <a:graphic>
          <a:graphicData uri="http://schemas.openxmlformats.org/presentationml/2006/ole">
            <mc:AlternateContent xmlns:mc="http://schemas.openxmlformats.org/markup-compatibility/2006">
              <mc:Choice xmlns:v="urn:schemas-microsoft-com:vml" Requires="v">
                <p:oleObj spid="_x0000_s170264" name="数式" r:id="rId11" imgW="2971800" imgH="457200" progId="Equation.3">
                  <p:embed/>
                </p:oleObj>
              </mc:Choice>
              <mc:Fallback>
                <p:oleObj name="数式" r:id="rId11" imgW="2971800" imgH="457200" progId="Equation.3">
                  <p:embed/>
                  <p:pic>
                    <p:nvPicPr>
                      <p:cNvPr id="0" name=""/>
                      <p:cNvPicPr>
                        <a:picLocks noChangeAspect="1" noChangeArrowheads="1"/>
                      </p:cNvPicPr>
                      <p:nvPr/>
                    </p:nvPicPr>
                    <p:blipFill>
                      <a:blip r:embed="rId12"/>
                      <a:srcRect/>
                      <a:stretch>
                        <a:fillRect/>
                      </a:stretch>
                    </p:blipFill>
                    <p:spPr bwMode="auto">
                      <a:xfrm>
                        <a:off x="704850" y="3200400"/>
                        <a:ext cx="67056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709706235"/>
              </p:ext>
            </p:extLst>
          </p:nvPr>
        </p:nvGraphicFramePr>
        <p:xfrm>
          <a:off x="769938" y="4391025"/>
          <a:ext cx="6819900" cy="2009775"/>
        </p:xfrm>
        <a:graphic>
          <a:graphicData uri="http://schemas.openxmlformats.org/presentationml/2006/ole">
            <mc:AlternateContent xmlns:mc="http://schemas.openxmlformats.org/markup-compatibility/2006">
              <mc:Choice xmlns:v="urn:schemas-microsoft-com:vml" Requires="v">
                <p:oleObj spid="_x0000_s170265" name="数式" r:id="rId13" imgW="3022560" imgH="888840" progId="Equation.3">
                  <p:embed/>
                </p:oleObj>
              </mc:Choice>
              <mc:Fallback>
                <p:oleObj name="数式" r:id="rId13" imgW="3022560" imgH="888840" progId="Equation.3">
                  <p:embed/>
                  <p:pic>
                    <p:nvPicPr>
                      <p:cNvPr id="0" name=""/>
                      <p:cNvPicPr>
                        <a:picLocks noChangeAspect="1" noChangeArrowheads="1"/>
                      </p:cNvPicPr>
                      <p:nvPr/>
                    </p:nvPicPr>
                    <p:blipFill>
                      <a:blip r:embed="rId14"/>
                      <a:srcRect/>
                      <a:stretch>
                        <a:fillRect/>
                      </a:stretch>
                    </p:blipFill>
                    <p:spPr bwMode="auto">
                      <a:xfrm>
                        <a:off x="769938" y="4391025"/>
                        <a:ext cx="68199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85453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18392486"/>
              </p:ext>
            </p:extLst>
          </p:nvPr>
        </p:nvGraphicFramePr>
        <p:xfrm>
          <a:off x="1287463" y="485775"/>
          <a:ext cx="5616575" cy="1952625"/>
        </p:xfrm>
        <a:graphic>
          <a:graphicData uri="http://schemas.openxmlformats.org/presentationml/2006/ole">
            <mc:AlternateContent xmlns:mc="http://schemas.openxmlformats.org/markup-compatibility/2006">
              <mc:Choice xmlns:v="urn:schemas-microsoft-com:vml" Requires="v">
                <p:oleObj spid="_x0000_s171120" name="数式" r:id="rId4" imgW="2489040" imgH="863280" progId="Equation.3">
                  <p:embed/>
                </p:oleObj>
              </mc:Choice>
              <mc:Fallback>
                <p:oleObj name="数式" r:id="rId4" imgW="2489040" imgH="863280" progId="Equation.3">
                  <p:embed/>
                  <p:pic>
                    <p:nvPicPr>
                      <p:cNvPr id="0" name=""/>
                      <p:cNvPicPr>
                        <a:picLocks noChangeAspect="1" noChangeArrowheads="1"/>
                      </p:cNvPicPr>
                      <p:nvPr/>
                    </p:nvPicPr>
                    <p:blipFill>
                      <a:blip r:embed="rId5"/>
                      <a:srcRect/>
                      <a:stretch>
                        <a:fillRect/>
                      </a:stretch>
                    </p:blipFill>
                    <p:spPr bwMode="auto">
                      <a:xfrm>
                        <a:off x="1287463" y="485775"/>
                        <a:ext cx="5616575"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3375149"/>
              </p:ext>
            </p:extLst>
          </p:nvPr>
        </p:nvGraphicFramePr>
        <p:xfrm>
          <a:off x="762000" y="2438400"/>
          <a:ext cx="4670425" cy="4021137"/>
        </p:xfrm>
        <a:graphic>
          <a:graphicData uri="http://schemas.openxmlformats.org/presentationml/2006/ole">
            <mc:AlternateContent xmlns:mc="http://schemas.openxmlformats.org/markup-compatibility/2006">
              <mc:Choice xmlns:v="urn:schemas-microsoft-com:vml" Requires="v">
                <p:oleObj spid="_x0000_s171121" name="数式" r:id="rId6" imgW="2070000" imgH="1777680" progId="Equation.3">
                  <p:embed/>
                </p:oleObj>
              </mc:Choice>
              <mc:Fallback>
                <p:oleObj name="数式" r:id="rId6" imgW="2070000" imgH="1777680" progId="Equation.3">
                  <p:embed/>
                  <p:pic>
                    <p:nvPicPr>
                      <p:cNvPr id="0" name=""/>
                      <p:cNvPicPr>
                        <a:picLocks noChangeAspect="1" noChangeArrowheads="1"/>
                      </p:cNvPicPr>
                      <p:nvPr/>
                    </p:nvPicPr>
                    <p:blipFill>
                      <a:blip r:embed="rId7"/>
                      <a:srcRect/>
                      <a:stretch>
                        <a:fillRect/>
                      </a:stretch>
                    </p:blipFill>
                    <p:spPr bwMode="auto">
                      <a:xfrm>
                        <a:off x="762000" y="2438400"/>
                        <a:ext cx="4670425" cy="402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89258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43851264"/>
              </p:ext>
            </p:extLst>
          </p:nvPr>
        </p:nvGraphicFramePr>
        <p:xfrm>
          <a:off x="838200" y="457200"/>
          <a:ext cx="6478588" cy="3621088"/>
        </p:xfrm>
        <a:graphic>
          <a:graphicData uri="http://schemas.openxmlformats.org/presentationml/2006/ole">
            <mc:AlternateContent xmlns:mc="http://schemas.openxmlformats.org/markup-compatibility/2006">
              <mc:Choice xmlns:v="urn:schemas-microsoft-com:vml" Requires="v">
                <p:oleObj spid="_x0000_s176165" name="Equation" r:id="rId4" imgW="2908080" imgH="1625400" progId="Equation.DSMT4">
                  <p:embed/>
                </p:oleObj>
              </mc:Choice>
              <mc:Fallback>
                <p:oleObj name="Equation" r:id="rId4" imgW="2908080" imgH="1625400" progId="Equation.DSMT4">
                  <p:embed/>
                  <p:pic>
                    <p:nvPicPr>
                      <p:cNvPr id="0" name=""/>
                      <p:cNvPicPr/>
                      <p:nvPr/>
                    </p:nvPicPr>
                    <p:blipFill>
                      <a:blip r:embed="rId5"/>
                      <a:stretch>
                        <a:fillRect/>
                      </a:stretch>
                    </p:blipFill>
                    <p:spPr>
                      <a:xfrm>
                        <a:off x="838200" y="457200"/>
                        <a:ext cx="6478588" cy="3621088"/>
                      </a:xfrm>
                      <a:prstGeom prst="rect">
                        <a:avLst/>
                      </a:prstGeom>
                    </p:spPr>
                  </p:pic>
                </p:oleObj>
              </mc:Fallback>
            </mc:AlternateContent>
          </a:graphicData>
        </a:graphic>
      </p:graphicFrame>
      <p:sp>
        <p:nvSpPr>
          <p:cNvPr id="6" name="TextBox 5"/>
          <p:cNvSpPr txBox="1"/>
          <p:nvPr/>
        </p:nvSpPr>
        <p:spPr>
          <a:xfrm>
            <a:off x="609600" y="4495800"/>
            <a:ext cx="7010400" cy="461665"/>
          </a:xfrm>
          <a:prstGeom prst="rect">
            <a:avLst/>
          </a:prstGeom>
          <a:noFill/>
        </p:spPr>
        <p:txBody>
          <a:bodyPr wrap="square" rtlCol="0">
            <a:spAutoFit/>
          </a:bodyPr>
          <a:lstStyle/>
          <a:p>
            <a:r>
              <a:rPr lang="en-US" sz="2400" dirty="0">
                <a:latin typeface="+mj-lt"/>
              </a:rPr>
              <a:t>Can solve as an eigenvalue problem --</a:t>
            </a:r>
          </a:p>
        </p:txBody>
      </p:sp>
    </p:spTree>
    <p:extLst>
      <p:ext uri="{BB962C8B-B14F-4D97-AF65-F5344CB8AC3E}">
        <p14:creationId xmlns:p14="http://schemas.microsoft.com/office/powerpoint/2010/main" val="2714755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B2ECD9-9D3E-4E3B-B524-7F3D9E224390}"/>
              </a:ext>
            </a:extLst>
          </p:cNvPr>
          <p:cNvSpPr>
            <a:spLocks noGrp="1"/>
          </p:cNvSpPr>
          <p:nvPr>
            <p:ph type="dt" sz="half" idx="10"/>
          </p:nvPr>
        </p:nvSpPr>
        <p:spPr/>
        <p:txBody>
          <a:bodyPr/>
          <a:lstStyle/>
          <a:p>
            <a:r>
              <a:rPr lang="en-US"/>
              <a:t>9/24/2021</a:t>
            </a:r>
            <a:endParaRPr lang="en-US" dirty="0"/>
          </a:p>
        </p:txBody>
      </p:sp>
      <p:sp>
        <p:nvSpPr>
          <p:cNvPr id="3" name="Footer Placeholder 2">
            <a:extLst>
              <a:ext uri="{FF2B5EF4-FFF2-40B4-BE49-F238E27FC236}">
                <a16:creationId xmlns:a16="http://schemas.microsoft.com/office/drawing/2014/main" id="{E388C77B-242A-4FEC-8066-634405E638B9}"/>
              </a:ext>
            </a:extLst>
          </p:cNvPr>
          <p:cNvSpPr>
            <a:spLocks noGrp="1"/>
          </p:cNvSpPr>
          <p:nvPr>
            <p:ph type="ftr" sz="quarter" idx="11"/>
          </p:nvPr>
        </p:nvSpPr>
        <p:spPr/>
        <p:txBody>
          <a:bodyPr/>
          <a:lstStyle/>
          <a:p>
            <a:r>
              <a:rPr lang="en-US"/>
              <a:t>PHY 711  Fall 2021 -- Lecture 15</a:t>
            </a:r>
            <a:endParaRPr lang="en-US" dirty="0"/>
          </a:p>
        </p:txBody>
      </p:sp>
      <p:sp>
        <p:nvSpPr>
          <p:cNvPr id="4" name="Slide Number Placeholder 3">
            <a:extLst>
              <a:ext uri="{FF2B5EF4-FFF2-40B4-BE49-F238E27FC236}">
                <a16:creationId xmlns:a16="http://schemas.microsoft.com/office/drawing/2014/main" id="{88624C68-688D-4B04-9FA2-0B9C9DA6D115}"/>
              </a:ext>
            </a:extLst>
          </p:cNvPr>
          <p:cNvSpPr>
            <a:spLocks noGrp="1"/>
          </p:cNvSpPr>
          <p:nvPr>
            <p:ph type="sldNum" sz="quarter" idx="12"/>
          </p:nvPr>
        </p:nvSpPr>
        <p:spPr/>
        <p:txBody>
          <a:bodyPr/>
          <a:lstStyle/>
          <a:p>
            <a:fld id="{CE368B07-CEBF-4C80-90AF-53B34FA04CF3}" type="slidenum">
              <a:rPr lang="en-US" smtClean="0"/>
              <a:t>25</a:t>
            </a:fld>
            <a:endParaRPr lang="en-US" dirty="0"/>
          </a:p>
        </p:txBody>
      </p:sp>
      <p:pic>
        <p:nvPicPr>
          <p:cNvPr id="5" name="Picture 4">
            <a:extLst>
              <a:ext uri="{FF2B5EF4-FFF2-40B4-BE49-F238E27FC236}">
                <a16:creationId xmlns:a16="http://schemas.microsoft.com/office/drawing/2014/main" id="{48B87050-AF46-4CBC-94FA-65B418EB4124}"/>
              </a:ext>
            </a:extLst>
          </p:cNvPr>
          <p:cNvPicPr>
            <a:picLocks noChangeAspect="1"/>
          </p:cNvPicPr>
          <p:nvPr/>
        </p:nvPicPr>
        <p:blipFill rotWithShape="1">
          <a:blip r:embed="rId3"/>
          <a:srcRect b="17738"/>
          <a:stretch/>
        </p:blipFill>
        <p:spPr>
          <a:xfrm>
            <a:off x="250604" y="159971"/>
            <a:ext cx="4680392" cy="489715"/>
          </a:xfrm>
          <a:prstGeom prst="rect">
            <a:avLst/>
          </a:prstGeom>
        </p:spPr>
      </p:pic>
      <p:pic>
        <p:nvPicPr>
          <p:cNvPr id="6" name="Picture 5">
            <a:extLst>
              <a:ext uri="{FF2B5EF4-FFF2-40B4-BE49-F238E27FC236}">
                <a16:creationId xmlns:a16="http://schemas.microsoft.com/office/drawing/2014/main" id="{EA16AFEB-CAEE-4F98-BBEC-36398DB43B1C}"/>
              </a:ext>
            </a:extLst>
          </p:cNvPr>
          <p:cNvPicPr>
            <a:picLocks noChangeAspect="1"/>
          </p:cNvPicPr>
          <p:nvPr/>
        </p:nvPicPr>
        <p:blipFill>
          <a:blip r:embed="rId4"/>
          <a:stretch>
            <a:fillRect/>
          </a:stretch>
        </p:blipFill>
        <p:spPr>
          <a:xfrm>
            <a:off x="308740" y="836429"/>
            <a:ext cx="4564119" cy="2719388"/>
          </a:xfrm>
          <a:prstGeom prst="rect">
            <a:avLst/>
          </a:prstGeom>
        </p:spPr>
      </p:pic>
      <p:pic>
        <p:nvPicPr>
          <p:cNvPr id="7" name="Picture 6">
            <a:extLst>
              <a:ext uri="{FF2B5EF4-FFF2-40B4-BE49-F238E27FC236}">
                <a16:creationId xmlns:a16="http://schemas.microsoft.com/office/drawing/2014/main" id="{624C1BD1-1A7A-4F2B-9643-42C0C08536E6}"/>
              </a:ext>
            </a:extLst>
          </p:cNvPr>
          <p:cNvPicPr>
            <a:picLocks noChangeAspect="1"/>
          </p:cNvPicPr>
          <p:nvPr/>
        </p:nvPicPr>
        <p:blipFill rotWithShape="1">
          <a:blip r:embed="rId5"/>
          <a:srcRect r="76034" b="72767"/>
          <a:stretch/>
        </p:blipFill>
        <p:spPr>
          <a:xfrm>
            <a:off x="297017" y="3742560"/>
            <a:ext cx="3564988" cy="1064389"/>
          </a:xfrm>
          <a:prstGeom prst="rect">
            <a:avLst/>
          </a:prstGeom>
        </p:spPr>
      </p:pic>
      <p:pic>
        <p:nvPicPr>
          <p:cNvPr id="8" name="Picture 7">
            <a:extLst>
              <a:ext uri="{FF2B5EF4-FFF2-40B4-BE49-F238E27FC236}">
                <a16:creationId xmlns:a16="http://schemas.microsoft.com/office/drawing/2014/main" id="{8541241B-E682-4202-B65B-6DC5C5ACCD11}"/>
              </a:ext>
            </a:extLst>
          </p:cNvPr>
          <p:cNvPicPr>
            <a:picLocks noChangeAspect="1"/>
          </p:cNvPicPr>
          <p:nvPr/>
        </p:nvPicPr>
        <p:blipFill rotWithShape="1">
          <a:blip r:embed="rId5"/>
          <a:srcRect l="81069"/>
          <a:stretch/>
        </p:blipFill>
        <p:spPr>
          <a:xfrm>
            <a:off x="3862005" y="3202575"/>
            <a:ext cx="2311916" cy="3208748"/>
          </a:xfrm>
          <a:prstGeom prst="rect">
            <a:avLst/>
          </a:prstGeom>
        </p:spPr>
      </p:pic>
    </p:spTree>
    <p:extLst>
      <p:ext uri="{BB962C8B-B14F-4D97-AF65-F5344CB8AC3E}">
        <p14:creationId xmlns:p14="http://schemas.microsoft.com/office/powerpoint/2010/main" val="2321714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47800" y="4419600"/>
            <a:ext cx="2667000" cy="1143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615903313"/>
              </p:ext>
            </p:extLst>
          </p:nvPr>
        </p:nvGraphicFramePr>
        <p:xfrm>
          <a:off x="1049337" y="927100"/>
          <a:ext cx="6646863" cy="4940300"/>
        </p:xfrm>
        <a:graphic>
          <a:graphicData uri="http://schemas.openxmlformats.org/presentationml/2006/ole">
            <mc:AlternateContent xmlns:mc="http://schemas.openxmlformats.org/markup-compatibility/2006">
              <mc:Choice xmlns:v="urn:schemas-microsoft-com:vml" Requires="v">
                <p:oleObj spid="_x0000_s172089" name="数式" r:id="rId4" imgW="2946240" imgH="2184120" progId="Equation.3">
                  <p:embed/>
                </p:oleObj>
              </mc:Choice>
              <mc:Fallback>
                <p:oleObj name="数式" r:id="rId4" imgW="2946240" imgH="2184120" progId="Equation.3">
                  <p:embed/>
                  <p:pic>
                    <p:nvPicPr>
                      <p:cNvPr id="0" name=""/>
                      <p:cNvPicPr>
                        <a:picLocks noChangeAspect="1" noChangeArrowheads="1"/>
                      </p:cNvPicPr>
                      <p:nvPr/>
                    </p:nvPicPr>
                    <p:blipFill>
                      <a:blip r:embed="rId5"/>
                      <a:srcRect/>
                      <a:stretch>
                        <a:fillRect/>
                      </a:stretch>
                    </p:blipFill>
                    <p:spPr bwMode="auto">
                      <a:xfrm>
                        <a:off x="1049337" y="927100"/>
                        <a:ext cx="66468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28600" y="228600"/>
            <a:ext cx="8458200" cy="461665"/>
          </a:xfrm>
          <a:prstGeom prst="rect">
            <a:avLst/>
          </a:prstGeom>
          <a:noFill/>
        </p:spPr>
        <p:txBody>
          <a:bodyPr wrap="square" rtlCol="0">
            <a:spAutoFit/>
          </a:bodyPr>
          <a:lstStyle/>
          <a:p>
            <a:r>
              <a:rPr lang="en-US" sz="2400" dirty="0">
                <a:latin typeface="+mj-lt"/>
              </a:rPr>
              <a:t>This example also has an algebraic solution --</a:t>
            </a:r>
          </a:p>
        </p:txBody>
      </p:sp>
    </p:spTree>
    <p:extLst>
      <p:ext uri="{BB962C8B-B14F-4D97-AF65-F5344CB8AC3E}">
        <p14:creationId xmlns:p14="http://schemas.microsoft.com/office/powerpoint/2010/main" val="931009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365720929"/>
              </p:ext>
            </p:extLst>
          </p:nvPr>
        </p:nvGraphicFramePr>
        <p:xfrm>
          <a:off x="952190" y="304800"/>
          <a:ext cx="7239619" cy="5719763"/>
        </p:xfrm>
        <a:graphic>
          <a:graphicData uri="http://schemas.openxmlformats.org/presentationml/2006/ole">
            <mc:AlternateContent xmlns:mc="http://schemas.openxmlformats.org/markup-compatibility/2006">
              <mc:Choice xmlns:v="urn:schemas-microsoft-com:vml" Requires="v">
                <p:oleObj spid="_x0000_s173114" name="Equation" r:id="rId4" imgW="5270400" imgH="4152600" progId="Equation.DSMT4">
                  <p:embed/>
                </p:oleObj>
              </mc:Choice>
              <mc:Fallback>
                <p:oleObj name="Equation" r:id="rId4" imgW="5270400" imgH="4152600" progId="Equation.DSMT4">
                  <p:embed/>
                  <p:pic>
                    <p:nvPicPr>
                      <p:cNvPr id="0" name=""/>
                      <p:cNvPicPr>
                        <a:picLocks noChangeAspect="1" noChangeArrowheads="1"/>
                      </p:cNvPicPr>
                      <p:nvPr/>
                    </p:nvPicPr>
                    <p:blipFill>
                      <a:blip r:embed="rId5"/>
                      <a:srcRect/>
                      <a:stretch>
                        <a:fillRect/>
                      </a:stretch>
                    </p:blipFill>
                    <p:spPr bwMode="auto">
                      <a:xfrm>
                        <a:off x="952190" y="304800"/>
                        <a:ext cx="7239619" cy="57197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18791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476900429"/>
              </p:ext>
            </p:extLst>
          </p:nvPr>
        </p:nvGraphicFramePr>
        <p:xfrm>
          <a:off x="472440" y="381000"/>
          <a:ext cx="7836309" cy="5975350"/>
        </p:xfrm>
        <a:graphic>
          <a:graphicData uri="http://schemas.openxmlformats.org/presentationml/2006/ole">
            <mc:AlternateContent xmlns:mc="http://schemas.openxmlformats.org/markup-compatibility/2006">
              <mc:Choice xmlns:v="urn:schemas-microsoft-com:vml" Requires="v">
                <p:oleObj spid="_x0000_s174138" name="Equation" r:id="rId4" imgW="4622760" imgH="3517560" progId="Equation.DSMT4">
                  <p:embed/>
                </p:oleObj>
              </mc:Choice>
              <mc:Fallback>
                <p:oleObj name="Equation" r:id="rId4" imgW="4622760" imgH="3517560" progId="Equation.DSMT4">
                  <p:embed/>
                  <p:pic>
                    <p:nvPicPr>
                      <p:cNvPr id="0" name=""/>
                      <p:cNvPicPr>
                        <a:picLocks noChangeAspect="1" noChangeArrowheads="1"/>
                      </p:cNvPicPr>
                      <p:nvPr/>
                    </p:nvPicPr>
                    <p:blipFill>
                      <a:blip r:embed="rId5"/>
                      <a:srcRect/>
                      <a:stretch>
                        <a:fillRect/>
                      </a:stretch>
                    </p:blipFill>
                    <p:spPr bwMode="auto">
                      <a:xfrm>
                        <a:off x="472440" y="381000"/>
                        <a:ext cx="7836309" cy="5975350"/>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Tree>
    <p:extLst>
      <p:ext uri="{BB962C8B-B14F-4D97-AF65-F5344CB8AC3E}">
        <p14:creationId xmlns:p14="http://schemas.microsoft.com/office/powerpoint/2010/main" val="166379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644670940"/>
              </p:ext>
            </p:extLst>
          </p:nvPr>
        </p:nvGraphicFramePr>
        <p:xfrm>
          <a:off x="227806" y="381000"/>
          <a:ext cx="8688388" cy="2228850"/>
        </p:xfrm>
        <a:graphic>
          <a:graphicData uri="http://schemas.openxmlformats.org/presentationml/2006/ole">
            <mc:AlternateContent xmlns:mc="http://schemas.openxmlformats.org/markup-compatibility/2006">
              <mc:Choice xmlns:v="urn:schemas-microsoft-com:vml" Requires="v">
                <p:oleObj spid="_x0000_s175272" name="Equation" r:id="rId4" imgW="5410080" imgH="1384200" progId="Equation.DSMT4">
                  <p:embed/>
                </p:oleObj>
              </mc:Choice>
              <mc:Fallback>
                <p:oleObj name="Equation" r:id="rId4" imgW="5410080" imgH="1384200" progId="Equation.DSMT4">
                  <p:embed/>
                  <p:pic>
                    <p:nvPicPr>
                      <p:cNvPr id="0" name=""/>
                      <p:cNvPicPr>
                        <a:picLocks noChangeAspect="1" noChangeArrowheads="1"/>
                      </p:cNvPicPr>
                      <p:nvPr/>
                    </p:nvPicPr>
                    <p:blipFill>
                      <a:blip r:embed="rId5"/>
                      <a:srcRect/>
                      <a:stretch>
                        <a:fillRect/>
                      </a:stretch>
                    </p:blipFill>
                    <p:spPr bwMode="auto">
                      <a:xfrm>
                        <a:off x="227806" y="381000"/>
                        <a:ext cx="8688388" cy="2228850"/>
                      </a:xfrm>
                      <a:prstGeom prst="rect">
                        <a:avLst/>
                      </a:prstGeom>
                      <a:noFill/>
                      <a:ln>
                        <a:noFill/>
                      </a:ln>
                    </p:spPr>
                  </p:pic>
                </p:oleObj>
              </mc:Fallback>
            </mc:AlternateContent>
          </a:graphicData>
        </a:graphic>
      </p:graphicFrame>
      <p:pic>
        <p:nvPicPr>
          <p:cNvPr id="9" name="Picture 8"/>
          <p:cNvPicPr>
            <a:picLocks noChangeAspect="1"/>
          </p:cNvPicPr>
          <p:nvPr/>
        </p:nvPicPr>
        <p:blipFill>
          <a:blip r:embed="rId6"/>
          <a:stretch>
            <a:fillRect/>
          </a:stretch>
        </p:blipFill>
        <p:spPr>
          <a:xfrm>
            <a:off x="998220" y="2893218"/>
            <a:ext cx="6591300" cy="2905125"/>
          </a:xfrm>
          <a:prstGeom prst="rect">
            <a:avLst/>
          </a:prstGeom>
        </p:spPr>
      </p:pic>
      <p:graphicFrame>
        <p:nvGraphicFramePr>
          <p:cNvPr id="10" name="Object 9"/>
          <p:cNvGraphicFramePr>
            <a:graphicFrameLocks noChangeAspect="1"/>
          </p:cNvGraphicFramePr>
          <p:nvPr>
            <p:extLst>
              <p:ext uri="{D42A27DB-BD31-4B8C-83A1-F6EECF244321}">
                <p14:modId xmlns:p14="http://schemas.microsoft.com/office/powerpoint/2010/main" val="3936372956"/>
              </p:ext>
            </p:extLst>
          </p:nvPr>
        </p:nvGraphicFramePr>
        <p:xfrm>
          <a:off x="533400" y="4119563"/>
          <a:ext cx="517071" cy="452437"/>
        </p:xfrm>
        <a:graphic>
          <a:graphicData uri="http://schemas.openxmlformats.org/presentationml/2006/ole">
            <mc:AlternateContent xmlns:mc="http://schemas.openxmlformats.org/markup-compatibility/2006">
              <mc:Choice xmlns:v="urn:schemas-microsoft-com:vml" Requires="v">
                <p:oleObj spid="_x0000_s175273" name="Equation" r:id="rId7" imgW="203040" imgH="177480" progId="Equation.DSMT4">
                  <p:embed/>
                </p:oleObj>
              </mc:Choice>
              <mc:Fallback>
                <p:oleObj name="Equation" r:id="rId7" imgW="203040" imgH="177480" progId="Equation.DSMT4">
                  <p:embed/>
                  <p:pic>
                    <p:nvPicPr>
                      <p:cNvPr id="0" name=""/>
                      <p:cNvPicPr/>
                      <p:nvPr/>
                    </p:nvPicPr>
                    <p:blipFill>
                      <a:blip r:embed="rId8"/>
                      <a:stretch>
                        <a:fillRect/>
                      </a:stretch>
                    </p:blipFill>
                    <p:spPr>
                      <a:xfrm>
                        <a:off x="533400" y="4119563"/>
                        <a:ext cx="517071" cy="452437"/>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913236840"/>
              </p:ext>
            </p:extLst>
          </p:nvPr>
        </p:nvGraphicFramePr>
        <p:xfrm>
          <a:off x="4406900" y="5718175"/>
          <a:ext cx="420688" cy="454025"/>
        </p:xfrm>
        <a:graphic>
          <a:graphicData uri="http://schemas.openxmlformats.org/presentationml/2006/ole">
            <mc:AlternateContent xmlns:mc="http://schemas.openxmlformats.org/markup-compatibility/2006">
              <mc:Choice xmlns:v="urn:schemas-microsoft-com:vml" Requires="v">
                <p:oleObj spid="_x0000_s175274" name="Equation" r:id="rId9" imgW="164880" imgH="177480" progId="Equation.DSMT4">
                  <p:embed/>
                </p:oleObj>
              </mc:Choice>
              <mc:Fallback>
                <p:oleObj name="Equation" r:id="rId9" imgW="164880" imgH="177480" progId="Equation.DSMT4">
                  <p:embed/>
                  <p:pic>
                    <p:nvPicPr>
                      <p:cNvPr id="0" name=""/>
                      <p:cNvPicPr/>
                      <p:nvPr/>
                    </p:nvPicPr>
                    <p:blipFill>
                      <a:blip r:embed="rId10"/>
                      <a:stretch>
                        <a:fillRect/>
                      </a:stretch>
                    </p:blipFill>
                    <p:spPr>
                      <a:xfrm>
                        <a:off x="4406900" y="5718175"/>
                        <a:ext cx="420688" cy="454025"/>
                      </a:xfrm>
                      <a:prstGeom prst="rect">
                        <a:avLst/>
                      </a:prstGeom>
                    </p:spPr>
                  </p:pic>
                </p:oleObj>
              </mc:Fallback>
            </mc:AlternateContent>
          </a:graphicData>
        </a:graphic>
      </p:graphicFrame>
    </p:spTree>
    <p:extLst>
      <p:ext uri="{BB962C8B-B14F-4D97-AF65-F5344CB8AC3E}">
        <p14:creationId xmlns:p14="http://schemas.microsoft.com/office/powerpoint/2010/main" val="64730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Right Arrow 4"/>
          <p:cNvSpPr/>
          <p:nvPr/>
        </p:nvSpPr>
        <p:spPr>
          <a:xfrm>
            <a:off x="162357" y="5562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18684ADA-3164-42A9-AE99-5003439E96A3}"/>
              </a:ext>
            </a:extLst>
          </p:cNvPr>
          <p:cNvPicPr>
            <a:picLocks noChangeAspect="1"/>
          </p:cNvPicPr>
          <p:nvPr/>
        </p:nvPicPr>
        <p:blipFill>
          <a:blip r:embed="rId3"/>
          <a:stretch>
            <a:fillRect/>
          </a:stretch>
        </p:blipFill>
        <p:spPr>
          <a:xfrm>
            <a:off x="633412" y="117478"/>
            <a:ext cx="8510588" cy="6164259"/>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53A9BA-1F8B-490D-BFA1-C5EEDF5E17C2}"/>
              </a:ext>
            </a:extLst>
          </p:cNvPr>
          <p:cNvSpPr>
            <a:spLocks noGrp="1"/>
          </p:cNvSpPr>
          <p:nvPr>
            <p:ph type="dt" sz="half" idx="10"/>
          </p:nvPr>
        </p:nvSpPr>
        <p:spPr/>
        <p:txBody>
          <a:bodyPr/>
          <a:lstStyle/>
          <a:p>
            <a:r>
              <a:rPr lang="en-US"/>
              <a:t>9/24/2021</a:t>
            </a:r>
            <a:endParaRPr lang="en-US" dirty="0"/>
          </a:p>
        </p:txBody>
      </p:sp>
      <p:sp>
        <p:nvSpPr>
          <p:cNvPr id="3" name="Footer Placeholder 2">
            <a:extLst>
              <a:ext uri="{FF2B5EF4-FFF2-40B4-BE49-F238E27FC236}">
                <a16:creationId xmlns:a16="http://schemas.microsoft.com/office/drawing/2014/main" id="{4C8E4D6F-F390-42D8-B25A-52A460AECA90}"/>
              </a:ext>
            </a:extLst>
          </p:cNvPr>
          <p:cNvSpPr>
            <a:spLocks noGrp="1"/>
          </p:cNvSpPr>
          <p:nvPr>
            <p:ph type="ftr" sz="quarter" idx="11"/>
          </p:nvPr>
        </p:nvSpPr>
        <p:spPr/>
        <p:txBody>
          <a:bodyPr/>
          <a:lstStyle/>
          <a:p>
            <a:r>
              <a:rPr lang="en-US"/>
              <a:t>PHY 711  Fall 2021 -- Lecture 15</a:t>
            </a:r>
            <a:endParaRPr lang="en-US" dirty="0"/>
          </a:p>
        </p:txBody>
      </p:sp>
      <p:sp>
        <p:nvSpPr>
          <p:cNvPr id="4" name="Slide Number Placeholder 3">
            <a:extLst>
              <a:ext uri="{FF2B5EF4-FFF2-40B4-BE49-F238E27FC236}">
                <a16:creationId xmlns:a16="http://schemas.microsoft.com/office/drawing/2014/main" id="{F6D0E470-2EA6-4A7B-BC88-89E8AC392374}"/>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6" name="Picture 5">
            <a:extLst>
              <a:ext uri="{FF2B5EF4-FFF2-40B4-BE49-F238E27FC236}">
                <a16:creationId xmlns:a16="http://schemas.microsoft.com/office/drawing/2014/main" id="{F7C4372E-8D0D-43A1-A7FA-1A6931DCBC16}"/>
              </a:ext>
            </a:extLst>
          </p:cNvPr>
          <p:cNvPicPr>
            <a:picLocks noChangeAspect="1"/>
          </p:cNvPicPr>
          <p:nvPr/>
        </p:nvPicPr>
        <p:blipFill>
          <a:blip r:embed="rId3"/>
          <a:stretch>
            <a:fillRect/>
          </a:stretch>
        </p:blipFill>
        <p:spPr>
          <a:xfrm>
            <a:off x="0" y="1247997"/>
            <a:ext cx="9144000" cy="4362005"/>
          </a:xfrm>
          <a:prstGeom prst="rect">
            <a:avLst/>
          </a:prstGeom>
        </p:spPr>
      </p:pic>
    </p:spTree>
    <p:extLst>
      <p:ext uri="{BB962C8B-B14F-4D97-AF65-F5344CB8AC3E}">
        <p14:creationId xmlns:p14="http://schemas.microsoft.com/office/powerpoint/2010/main" val="2806988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81000" y="152400"/>
            <a:ext cx="8382000" cy="1200329"/>
          </a:xfrm>
          <a:prstGeom prst="rect">
            <a:avLst/>
          </a:prstGeom>
          <a:noFill/>
        </p:spPr>
        <p:txBody>
          <a:bodyPr wrap="square" rtlCol="0">
            <a:spAutoFit/>
          </a:bodyPr>
          <a:lstStyle/>
          <a:p>
            <a:r>
              <a:rPr lang="en-US" sz="2400" dirty="0">
                <a:latin typeface="+mj-lt"/>
              </a:rPr>
              <a:t>Motivation for studying small oscillations – many interacting systems have stable and meta-stable configurations which are well approximated by:</a:t>
            </a:r>
          </a:p>
        </p:txBody>
      </p:sp>
      <p:pic>
        <p:nvPicPr>
          <p:cNvPr id="15155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590800"/>
            <a:ext cx="82105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Object 5"/>
          <p:cNvGraphicFramePr>
            <a:graphicFrameLocks noChangeAspect="1"/>
          </p:cNvGraphicFramePr>
          <p:nvPr>
            <p:extLst>
              <p:ext uri="{D42A27DB-BD31-4B8C-83A1-F6EECF244321}">
                <p14:modId xmlns:p14="http://schemas.microsoft.com/office/powerpoint/2010/main" val="1032360755"/>
              </p:ext>
            </p:extLst>
          </p:nvPr>
        </p:nvGraphicFramePr>
        <p:xfrm>
          <a:off x="638174" y="1336675"/>
          <a:ext cx="7820026" cy="1177925"/>
        </p:xfrm>
        <a:graphic>
          <a:graphicData uri="http://schemas.openxmlformats.org/presentationml/2006/ole">
            <mc:AlternateContent xmlns:mc="http://schemas.openxmlformats.org/markup-compatibility/2006">
              <mc:Choice xmlns:v="urn:schemas-microsoft-com:vml" Requires="v">
                <p:oleObj spid="_x0000_s151647" name="数式" r:id="rId5" imgW="3454200" imgH="520560" progId="Equation.3">
                  <p:embed/>
                </p:oleObj>
              </mc:Choice>
              <mc:Fallback>
                <p:oleObj name="数式" r:id="rId5" imgW="3454200" imgH="520560" progId="Equation.3">
                  <p:embed/>
                  <p:pic>
                    <p:nvPicPr>
                      <p:cNvPr id="0" name=""/>
                      <p:cNvPicPr/>
                      <p:nvPr/>
                    </p:nvPicPr>
                    <p:blipFill>
                      <a:blip r:embed="rId6"/>
                      <a:stretch>
                        <a:fillRect/>
                      </a:stretch>
                    </p:blipFill>
                    <p:spPr>
                      <a:xfrm>
                        <a:off x="638174" y="1336675"/>
                        <a:ext cx="7820026" cy="1177925"/>
                      </a:xfrm>
                      <a:prstGeom prst="rect">
                        <a:avLst/>
                      </a:prstGeom>
                    </p:spPr>
                  </p:pic>
                </p:oleObj>
              </mc:Fallback>
            </mc:AlternateContent>
          </a:graphicData>
        </a:graphic>
      </p:graphicFrame>
    </p:spTree>
    <p:extLst>
      <p:ext uri="{BB962C8B-B14F-4D97-AF65-F5344CB8AC3E}">
        <p14:creationId xmlns:p14="http://schemas.microsoft.com/office/powerpoint/2010/main" val="2763344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563212795"/>
              </p:ext>
            </p:extLst>
          </p:nvPr>
        </p:nvGraphicFramePr>
        <p:xfrm>
          <a:off x="155575" y="762000"/>
          <a:ext cx="8912225" cy="5029200"/>
        </p:xfrm>
        <a:graphic>
          <a:graphicData uri="http://schemas.openxmlformats.org/presentationml/2006/ole">
            <mc:AlternateContent xmlns:mc="http://schemas.openxmlformats.org/markup-compatibility/2006">
              <mc:Choice xmlns:v="urn:schemas-microsoft-com:vml" Requires="v">
                <p:oleObj spid="_x0000_s152670" name="Equation" r:id="rId4" imgW="3936960" imgH="2222280" progId="Equation.DSMT4">
                  <p:embed/>
                </p:oleObj>
              </mc:Choice>
              <mc:Fallback>
                <p:oleObj name="Equation" r:id="rId4" imgW="3936960" imgH="2222280" progId="Equation.DSMT4">
                  <p:embed/>
                  <p:pic>
                    <p:nvPicPr>
                      <p:cNvPr id="0" name="Object 5"/>
                      <p:cNvPicPr>
                        <a:picLocks noChangeAspect="1" noChangeArrowheads="1"/>
                      </p:cNvPicPr>
                      <p:nvPr/>
                    </p:nvPicPr>
                    <p:blipFill>
                      <a:blip r:embed="rId5"/>
                      <a:srcRect/>
                      <a:stretch>
                        <a:fillRect/>
                      </a:stretch>
                    </p:blipFill>
                    <p:spPr bwMode="auto">
                      <a:xfrm>
                        <a:off x="155575" y="762000"/>
                        <a:ext cx="8912225"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2271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24" name="Object 23"/>
          <p:cNvGraphicFramePr>
            <a:graphicFrameLocks noChangeAspect="1"/>
          </p:cNvGraphicFramePr>
          <p:nvPr>
            <p:extLst>
              <p:ext uri="{D42A27DB-BD31-4B8C-83A1-F6EECF244321}">
                <p14:modId xmlns:p14="http://schemas.microsoft.com/office/powerpoint/2010/main" val="114991994"/>
              </p:ext>
            </p:extLst>
          </p:nvPr>
        </p:nvGraphicFramePr>
        <p:xfrm>
          <a:off x="1010774" y="3581400"/>
          <a:ext cx="7188200" cy="1839912"/>
        </p:xfrm>
        <a:graphic>
          <a:graphicData uri="http://schemas.openxmlformats.org/presentationml/2006/ole">
            <mc:AlternateContent xmlns:mc="http://schemas.openxmlformats.org/markup-compatibility/2006">
              <mc:Choice xmlns:v="urn:schemas-microsoft-com:vml" Requires="v">
                <p:oleObj spid="_x0000_s153976" name="数式" r:id="rId4" imgW="3174840" imgH="812520" progId="Equation.3">
                  <p:embed/>
                </p:oleObj>
              </mc:Choice>
              <mc:Fallback>
                <p:oleObj name="数式" r:id="rId4" imgW="3174840" imgH="812520" progId="Equation.3">
                  <p:embed/>
                  <p:pic>
                    <p:nvPicPr>
                      <p:cNvPr id="0" name="Object 5"/>
                      <p:cNvPicPr>
                        <a:picLocks noChangeAspect="1" noChangeArrowheads="1"/>
                      </p:cNvPicPr>
                      <p:nvPr/>
                    </p:nvPicPr>
                    <p:blipFill>
                      <a:blip r:embed="rId5"/>
                      <a:srcRect/>
                      <a:stretch>
                        <a:fillRect/>
                      </a:stretch>
                    </p:blipFill>
                    <p:spPr bwMode="auto">
                      <a:xfrm>
                        <a:off x="1010774" y="3581400"/>
                        <a:ext cx="7188200" cy="183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6" name="Group 25"/>
          <p:cNvGrpSpPr/>
          <p:nvPr/>
        </p:nvGrpSpPr>
        <p:grpSpPr>
          <a:xfrm>
            <a:off x="533400" y="457200"/>
            <a:ext cx="6096000" cy="2833688"/>
            <a:chOff x="533400" y="457200"/>
            <a:chExt cx="6096000" cy="2833688"/>
          </a:xfrm>
        </p:grpSpPr>
        <p:grpSp>
          <p:nvGrpSpPr>
            <p:cNvPr id="23" name="Group 22"/>
            <p:cNvGrpSpPr/>
            <p:nvPr/>
          </p:nvGrpSpPr>
          <p:grpSpPr>
            <a:xfrm>
              <a:off x="533400" y="457200"/>
              <a:ext cx="6096000" cy="2833688"/>
              <a:chOff x="533400" y="457200"/>
              <a:chExt cx="6096000" cy="2833688"/>
            </a:xfrm>
          </p:grpSpPr>
          <p:sp>
            <p:nvSpPr>
              <p:cNvPr id="5" name="TextBox 4"/>
              <p:cNvSpPr txBox="1"/>
              <p:nvPr/>
            </p:nvSpPr>
            <p:spPr>
              <a:xfrm>
                <a:off x="533400" y="457200"/>
                <a:ext cx="5334000" cy="461665"/>
              </a:xfrm>
              <a:prstGeom prst="rect">
                <a:avLst/>
              </a:prstGeom>
              <a:noFill/>
            </p:spPr>
            <p:txBody>
              <a:bodyPr wrap="square" rtlCol="0">
                <a:spAutoFit/>
              </a:bodyPr>
              <a:lstStyle/>
              <a:p>
                <a:r>
                  <a:rPr lang="en-US" sz="2400" dirty="0">
                    <a:latin typeface="+mj-lt"/>
                  </a:rPr>
                  <a:t>Example – linear molecule</a:t>
                </a:r>
              </a:p>
            </p:txBody>
          </p:sp>
          <p:grpSp>
            <p:nvGrpSpPr>
              <p:cNvPr id="7" name="Group 6"/>
              <p:cNvGrpSpPr/>
              <p:nvPr/>
            </p:nvGrpSpPr>
            <p:grpSpPr>
              <a:xfrm>
                <a:off x="939508" y="1054863"/>
                <a:ext cx="5655200" cy="1189028"/>
                <a:chOff x="939508" y="1054863"/>
                <a:chExt cx="5655200" cy="1189028"/>
              </a:xfrm>
            </p:grpSpPr>
            <p:pic>
              <p:nvPicPr>
                <p:cNvPr id="153602"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66968" t="48570" r="24303" b="37991"/>
                <a:stretch/>
              </p:blipFill>
              <p:spPr bwMode="auto">
                <a:xfrm>
                  <a:off x="2022274" y="1143095"/>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5497428" y="1123806"/>
                  <a:ext cx="1097280" cy="1100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939508" y="1143096"/>
                  <a:ext cx="1097280" cy="11007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325949" y="1282012"/>
                  <a:ext cx="822960" cy="822960"/>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66968" t="48570" r="24303" b="37991"/>
                <a:stretch/>
              </p:blipFill>
              <p:spPr bwMode="auto">
                <a:xfrm>
                  <a:off x="4148909" y="1054863"/>
                  <a:ext cx="1330376" cy="110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cxnSp>
            <p:nvCxnSpPr>
              <p:cNvPr id="12" name="Straight Connector 11"/>
              <p:cNvCxnSpPr/>
              <p:nvPr/>
            </p:nvCxnSpPr>
            <p:spPr>
              <a:xfrm>
                <a:off x="533400" y="1143096"/>
                <a:ext cx="0" cy="213350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33400" y="2590800"/>
                <a:ext cx="95474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33400" y="2819400"/>
                <a:ext cx="3204029"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33400" y="3048000"/>
                <a:ext cx="551266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 name="Object 18"/>
              <p:cNvGraphicFramePr>
                <a:graphicFrameLocks noChangeAspect="1"/>
              </p:cNvGraphicFramePr>
              <p:nvPr>
                <p:extLst>
                  <p:ext uri="{D42A27DB-BD31-4B8C-83A1-F6EECF244321}">
                    <p14:modId xmlns:p14="http://schemas.microsoft.com/office/powerpoint/2010/main" val="4249104443"/>
                  </p:ext>
                </p:extLst>
              </p:nvPr>
            </p:nvGraphicFramePr>
            <p:xfrm>
              <a:off x="1579562" y="2292350"/>
              <a:ext cx="401638" cy="517525"/>
            </p:xfrm>
            <a:graphic>
              <a:graphicData uri="http://schemas.openxmlformats.org/presentationml/2006/ole">
                <mc:AlternateContent xmlns:mc="http://schemas.openxmlformats.org/markup-compatibility/2006">
                  <mc:Choice xmlns:v="urn:schemas-microsoft-com:vml" Requires="v">
                    <p:oleObj spid="_x0000_s153977" name="数式" r:id="rId7" imgW="177480" imgH="228600" progId="Equation.3">
                      <p:embed/>
                    </p:oleObj>
                  </mc:Choice>
                  <mc:Fallback>
                    <p:oleObj name="数式" r:id="rId7" imgW="177480" imgH="228600" progId="Equation.3">
                      <p:embed/>
                      <p:pic>
                        <p:nvPicPr>
                          <p:cNvPr id="0" name="Object 5"/>
                          <p:cNvPicPr>
                            <a:picLocks noChangeAspect="1" noChangeArrowheads="1"/>
                          </p:cNvPicPr>
                          <p:nvPr/>
                        </p:nvPicPr>
                        <p:blipFill>
                          <a:blip r:embed="rId8"/>
                          <a:srcRect/>
                          <a:stretch>
                            <a:fillRect/>
                          </a:stretch>
                        </p:blipFill>
                        <p:spPr bwMode="auto">
                          <a:xfrm>
                            <a:off x="1579562" y="2292350"/>
                            <a:ext cx="4016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518875417"/>
                  </p:ext>
                </p:extLst>
              </p:nvPr>
            </p:nvGraphicFramePr>
            <p:xfrm>
              <a:off x="3865563" y="2444750"/>
              <a:ext cx="401637" cy="517525"/>
            </p:xfrm>
            <a:graphic>
              <a:graphicData uri="http://schemas.openxmlformats.org/presentationml/2006/ole">
                <mc:AlternateContent xmlns:mc="http://schemas.openxmlformats.org/markup-compatibility/2006">
                  <mc:Choice xmlns:v="urn:schemas-microsoft-com:vml" Requires="v">
                    <p:oleObj spid="_x0000_s153978" name="数式" r:id="rId9" imgW="177480" imgH="228600" progId="Equation.3">
                      <p:embed/>
                    </p:oleObj>
                  </mc:Choice>
                  <mc:Fallback>
                    <p:oleObj name="数式" r:id="rId9" imgW="177480" imgH="228600" progId="Equation.3">
                      <p:embed/>
                      <p:pic>
                        <p:nvPicPr>
                          <p:cNvPr id="0" name="Object 18"/>
                          <p:cNvPicPr>
                            <a:picLocks noChangeAspect="1" noChangeArrowheads="1"/>
                          </p:cNvPicPr>
                          <p:nvPr/>
                        </p:nvPicPr>
                        <p:blipFill>
                          <a:blip r:embed="rId10"/>
                          <a:srcRect/>
                          <a:stretch>
                            <a:fillRect/>
                          </a:stretch>
                        </p:blipFill>
                        <p:spPr bwMode="auto">
                          <a:xfrm>
                            <a:off x="3865563" y="2444750"/>
                            <a:ext cx="4016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512073481"/>
                  </p:ext>
                </p:extLst>
              </p:nvPr>
            </p:nvGraphicFramePr>
            <p:xfrm>
              <a:off x="6227763" y="2744788"/>
              <a:ext cx="401637" cy="546100"/>
            </p:xfrm>
            <a:graphic>
              <a:graphicData uri="http://schemas.openxmlformats.org/presentationml/2006/ole">
                <mc:AlternateContent xmlns:mc="http://schemas.openxmlformats.org/markup-compatibility/2006">
                  <mc:Choice xmlns:v="urn:schemas-microsoft-com:vml" Requires="v">
                    <p:oleObj spid="_x0000_s153979" name="数式" r:id="rId11" imgW="177480" imgH="241200" progId="Equation.3">
                      <p:embed/>
                    </p:oleObj>
                  </mc:Choice>
                  <mc:Fallback>
                    <p:oleObj name="数式" r:id="rId11" imgW="177480" imgH="241200" progId="Equation.3">
                      <p:embed/>
                      <p:pic>
                        <p:nvPicPr>
                          <p:cNvPr id="0" name="Object 18"/>
                          <p:cNvPicPr>
                            <a:picLocks noChangeAspect="1" noChangeArrowheads="1"/>
                          </p:cNvPicPr>
                          <p:nvPr/>
                        </p:nvPicPr>
                        <p:blipFill>
                          <a:blip r:embed="rId12"/>
                          <a:srcRect/>
                          <a:stretch>
                            <a:fillRect/>
                          </a:stretch>
                        </p:blipFill>
                        <p:spPr bwMode="auto">
                          <a:xfrm>
                            <a:off x="6227763" y="2744788"/>
                            <a:ext cx="401637"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25" name="TextBox 24"/>
            <p:cNvSpPr txBox="1"/>
            <p:nvPr/>
          </p:nvSpPr>
          <p:spPr>
            <a:xfrm>
              <a:off x="1223988" y="1443370"/>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1</a:t>
              </a:r>
              <a:endParaRPr lang="en-US" sz="2400" b="1" i="1" dirty="0">
                <a:solidFill>
                  <a:srgbClr val="FFFF00"/>
                </a:solidFill>
                <a:latin typeface="+mj-lt"/>
              </a:endParaRPr>
            </a:p>
          </p:txBody>
        </p:sp>
        <p:sp>
          <p:nvSpPr>
            <p:cNvPr id="27" name="TextBox 26"/>
            <p:cNvSpPr txBox="1"/>
            <p:nvPr/>
          </p:nvSpPr>
          <p:spPr>
            <a:xfrm>
              <a:off x="3429000" y="1447800"/>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2</a:t>
              </a:r>
              <a:endParaRPr lang="en-US" sz="2400" b="1" i="1" dirty="0">
                <a:solidFill>
                  <a:srgbClr val="FFFF00"/>
                </a:solidFill>
                <a:latin typeface="+mj-lt"/>
              </a:endParaRPr>
            </a:p>
          </p:txBody>
        </p:sp>
        <p:sp>
          <p:nvSpPr>
            <p:cNvPr id="28" name="TextBox 27"/>
            <p:cNvSpPr txBox="1"/>
            <p:nvPr/>
          </p:nvSpPr>
          <p:spPr>
            <a:xfrm>
              <a:off x="5791200" y="1462659"/>
              <a:ext cx="762000" cy="461665"/>
            </a:xfrm>
            <a:prstGeom prst="rect">
              <a:avLst/>
            </a:prstGeom>
            <a:noFill/>
          </p:spPr>
          <p:txBody>
            <a:bodyPr wrap="square" rtlCol="0">
              <a:spAutoFit/>
            </a:bodyPr>
            <a:lstStyle/>
            <a:p>
              <a:r>
                <a:rPr lang="en-US" sz="2400" b="1" i="1" dirty="0">
                  <a:solidFill>
                    <a:srgbClr val="FFFF00"/>
                  </a:solidFill>
                  <a:latin typeface="+mj-lt"/>
                </a:rPr>
                <a:t>m</a:t>
              </a:r>
              <a:r>
                <a:rPr lang="en-US" sz="2400" b="1" i="1" baseline="-25000" dirty="0">
                  <a:solidFill>
                    <a:srgbClr val="FFFF00"/>
                  </a:solidFill>
                  <a:latin typeface="+mj-lt"/>
                </a:rPr>
                <a:t>3</a:t>
              </a:r>
              <a:endParaRPr lang="en-US" sz="2400" b="1" i="1" dirty="0">
                <a:solidFill>
                  <a:srgbClr val="FFFF00"/>
                </a:solidFill>
                <a:latin typeface="+mj-lt"/>
              </a:endParaRPr>
            </a:p>
          </p:txBody>
        </p:sp>
      </p:grpSp>
    </p:spTree>
    <p:extLst>
      <p:ext uri="{BB962C8B-B14F-4D97-AF65-F5344CB8AC3E}">
        <p14:creationId xmlns:p14="http://schemas.microsoft.com/office/powerpoint/2010/main" val="3795797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52932683"/>
              </p:ext>
            </p:extLst>
          </p:nvPr>
        </p:nvGraphicFramePr>
        <p:xfrm>
          <a:off x="82550" y="703262"/>
          <a:ext cx="8999538" cy="3335338"/>
        </p:xfrm>
        <a:graphic>
          <a:graphicData uri="http://schemas.openxmlformats.org/presentationml/2006/ole">
            <mc:AlternateContent xmlns:mc="http://schemas.openxmlformats.org/markup-compatibility/2006">
              <mc:Choice xmlns:v="urn:schemas-microsoft-com:vml" Requires="v">
                <p:oleObj spid="_x0000_s154806" name="数式" r:id="rId4" imgW="3974760" imgH="1473120" progId="Equation.3">
                  <p:embed/>
                </p:oleObj>
              </mc:Choice>
              <mc:Fallback>
                <p:oleObj name="数式" r:id="rId4" imgW="3974760" imgH="1473120" progId="Equation.3">
                  <p:embed/>
                  <p:pic>
                    <p:nvPicPr>
                      <p:cNvPr id="0" name="Object 23"/>
                      <p:cNvPicPr>
                        <a:picLocks noChangeAspect="1" noChangeArrowheads="1"/>
                      </p:cNvPicPr>
                      <p:nvPr/>
                    </p:nvPicPr>
                    <p:blipFill>
                      <a:blip r:embed="rId5"/>
                      <a:srcRect/>
                      <a:stretch>
                        <a:fillRect/>
                      </a:stretch>
                    </p:blipFill>
                    <p:spPr bwMode="auto">
                      <a:xfrm>
                        <a:off x="82550" y="703262"/>
                        <a:ext cx="8999538" cy="333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53188814"/>
              </p:ext>
            </p:extLst>
          </p:nvPr>
        </p:nvGraphicFramePr>
        <p:xfrm>
          <a:off x="930275" y="4267200"/>
          <a:ext cx="6613525" cy="2012950"/>
        </p:xfrm>
        <a:graphic>
          <a:graphicData uri="http://schemas.openxmlformats.org/presentationml/2006/ole">
            <mc:AlternateContent xmlns:mc="http://schemas.openxmlformats.org/markup-compatibility/2006">
              <mc:Choice xmlns:v="urn:schemas-microsoft-com:vml" Requires="v">
                <p:oleObj spid="_x0000_s154807" name="数式" r:id="rId6" imgW="2920680" imgH="888840" progId="Equation.3">
                  <p:embed/>
                </p:oleObj>
              </mc:Choice>
              <mc:Fallback>
                <p:oleObj name="数式" r:id="rId6" imgW="2920680" imgH="888840" progId="Equation.3">
                  <p:embed/>
                  <p:pic>
                    <p:nvPicPr>
                      <p:cNvPr id="0" name="Object 4"/>
                      <p:cNvPicPr>
                        <a:picLocks noChangeAspect="1" noChangeArrowheads="1"/>
                      </p:cNvPicPr>
                      <p:nvPr/>
                    </p:nvPicPr>
                    <p:blipFill>
                      <a:blip r:embed="rId7"/>
                      <a:srcRect/>
                      <a:stretch>
                        <a:fillRect/>
                      </a:stretch>
                    </p:blipFill>
                    <p:spPr bwMode="auto">
                      <a:xfrm>
                        <a:off x="930275" y="4267200"/>
                        <a:ext cx="6613525"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16023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9/24/2021</a:t>
            </a:r>
            <a:endParaRPr lang="en-US" dirty="0"/>
          </a:p>
        </p:txBody>
      </p:sp>
      <p:sp>
        <p:nvSpPr>
          <p:cNvPr id="3" name="Footer Placeholder 2"/>
          <p:cNvSpPr>
            <a:spLocks noGrp="1"/>
          </p:cNvSpPr>
          <p:nvPr>
            <p:ph type="ftr" sz="quarter" idx="11"/>
          </p:nvPr>
        </p:nvSpPr>
        <p:spPr/>
        <p:txBody>
          <a:bodyPr/>
          <a:lstStyle/>
          <a:p>
            <a:r>
              <a:rPr lang="en-US"/>
              <a:t>PHY 711  Fall 2021 -- Lecture 15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12667087"/>
              </p:ext>
            </p:extLst>
          </p:nvPr>
        </p:nvGraphicFramePr>
        <p:xfrm>
          <a:off x="533400" y="457200"/>
          <a:ext cx="6613525" cy="2012950"/>
        </p:xfrm>
        <a:graphic>
          <a:graphicData uri="http://schemas.openxmlformats.org/presentationml/2006/ole">
            <mc:AlternateContent xmlns:mc="http://schemas.openxmlformats.org/markup-compatibility/2006">
              <mc:Choice xmlns:v="urn:schemas-microsoft-com:vml" Requires="v">
                <p:oleObj spid="_x0000_s155832" name="数式" r:id="rId4" imgW="2920680" imgH="888840" progId="Equation.3">
                  <p:embed/>
                </p:oleObj>
              </mc:Choice>
              <mc:Fallback>
                <p:oleObj name="数式" r:id="rId4" imgW="2920680" imgH="888840" progId="Equation.3">
                  <p:embed/>
                  <p:pic>
                    <p:nvPicPr>
                      <p:cNvPr id="0" name="Object 5"/>
                      <p:cNvPicPr>
                        <a:picLocks noChangeAspect="1" noChangeArrowheads="1"/>
                      </p:cNvPicPr>
                      <p:nvPr/>
                    </p:nvPicPr>
                    <p:blipFill>
                      <a:blip r:embed="rId5"/>
                      <a:srcRect/>
                      <a:stretch>
                        <a:fillRect/>
                      </a:stretch>
                    </p:blipFill>
                    <p:spPr bwMode="auto">
                      <a:xfrm>
                        <a:off x="533400" y="457200"/>
                        <a:ext cx="6613525"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7491560"/>
              </p:ext>
            </p:extLst>
          </p:nvPr>
        </p:nvGraphicFramePr>
        <p:xfrm>
          <a:off x="457201" y="3200400"/>
          <a:ext cx="8371088" cy="2387600"/>
        </p:xfrm>
        <a:graphic>
          <a:graphicData uri="http://schemas.openxmlformats.org/presentationml/2006/ole">
            <mc:AlternateContent xmlns:mc="http://schemas.openxmlformats.org/markup-compatibility/2006">
              <mc:Choice xmlns:v="urn:schemas-microsoft-com:vml" Requires="v">
                <p:oleObj spid="_x0000_s155833" name="Equation" r:id="rId6" imgW="4051080" imgH="1117440" progId="Equation.DSMT4">
                  <p:embed/>
                </p:oleObj>
              </mc:Choice>
              <mc:Fallback>
                <p:oleObj name="Equation" r:id="rId6" imgW="4051080" imgH="1117440" progId="Equation.DSMT4">
                  <p:embed/>
                  <p:pic>
                    <p:nvPicPr>
                      <p:cNvPr id="0" name="Object 4"/>
                      <p:cNvPicPr>
                        <a:picLocks noChangeAspect="1" noChangeArrowheads="1"/>
                      </p:cNvPicPr>
                      <p:nvPr/>
                    </p:nvPicPr>
                    <p:blipFill>
                      <a:blip r:embed="rId7"/>
                      <a:srcRect/>
                      <a:stretch>
                        <a:fillRect/>
                      </a:stretch>
                    </p:blipFill>
                    <p:spPr bwMode="auto">
                      <a:xfrm>
                        <a:off x="457201" y="3200400"/>
                        <a:ext cx="8371088" cy="2387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50040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10849</TotalTime>
  <Words>868</Words>
  <Application>Microsoft Office PowerPoint</Application>
  <PresentationFormat>On-screen Show (4:3)</PresentationFormat>
  <Paragraphs>193</Paragraphs>
  <Slides>29</Slides>
  <Notes>26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4" baseType="lpstr">
      <vt:lpstr>Arial</vt:lpstr>
      <vt:lpstr>Calibri</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601</cp:revision>
  <cp:lastPrinted>2019-09-25T05:27:53Z</cp:lastPrinted>
  <dcterms:created xsi:type="dcterms:W3CDTF">2012-01-10T18:32:24Z</dcterms:created>
  <dcterms:modified xsi:type="dcterms:W3CDTF">2021-09-24T15:17:56Z</dcterms:modified>
</cp:coreProperties>
</file>