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54" r:id="rId3"/>
    <p:sldId id="405" r:id="rId4"/>
    <p:sldId id="428" r:id="rId5"/>
    <p:sldId id="429" r:id="rId6"/>
    <p:sldId id="385" r:id="rId7"/>
    <p:sldId id="387" r:id="rId8"/>
    <p:sldId id="415" r:id="rId9"/>
    <p:sldId id="416" r:id="rId10"/>
    <p:sldId id="417" r:id="rId11"/>
    <p:sldId id="386" r:id="rId12"/>
    <p:sldId id="41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356" r:id="rId21"/>
    <p:sldId id="357" r:id="rId22"/>
    <p:sldId id="426" r:id="rId23"/>
    <p:sldId id="358" r:id="rId24"/>
    <p:sldId id="359" r:id="rId25"/>
    <p:sldId id="360" r:id="rId26"/>
    <p:sldId id="361" r:id="rId27"/>
    <p:sldId id="362" r:id="rId28"/>
    <p:sldId id="403" r:id="rId29"/>
    <p:sldId id="404" r:id="rId30"/>
    <p:sldId id="427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8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0" autoAdjust="0"/>
    <p:restoredTop sz="92937" autoAdjust="0"/>
  </p:normalViewPr>
  <p:slideViewPr>
    <p:cSldViewPr>
      <p:cViewPr varScale="1">
        <p:scale>
          <a:sx n="58" d="100"/>
          <a:sy n="58" d="100"/>
        </p:scale>
        <p:origin x="120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review the normal mode analysis and discuss some general aspects of linear algebra.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76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83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20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67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for example.    Now consider the case where N is very large.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81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case where N is infinite so that there are an infinite number of solutions parameterized by </a:t>
            </a:r>
            <a:r>
              <a:rPr lang="en-US" dirty="0" err="1"/>
              <a:t>qa</a:t>
            </a:r>
            <a:r>
              <a:rPr lang="en-US" dirty="0"/>
              <a:t> as a continuous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20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Distinct solutions occur for  </a:t>
            </a:r>
            <a:r>
              <a:rPr lang="en-US" dirty="0" err="1"/>
              <a:t>qa</a:t>
            </a:r>
            <a:r>
              <a:rPr lang="en-US" dirty="0"/>
              <a:t> in the range of 0-pi as shown in the plot.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8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due </a:t>
            </a:r>
            <a:r>
              <a:rPr lang="en-US" dirty="0" err="1"/>
              <a:t>Wedesday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19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42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to the discussion of one-dimensional motion of masses and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98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42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Reviewing results for example isolated molecule.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0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one dimensional system with fixed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1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detailed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2.wmf"/><Relationship Id="rId1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6.png"/><Relationship Id="rId9" Type="http://schemas.openxmlformats.org/officeDocument/2006/relationships/oleObject" Target="../embeddings/oleObject4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1.wmf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5.bin"/><Relationship Id="rId5" Type="http://schemas.openxmlformats.org/officeDocument/2006/relationships/image" Target="../media/image30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42.bin"/><Relationship Id="rId9" Type="http://schemas.openxmlformats.org/officeDocument/2006/relationships/image" Target="../media/image3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3" y="533400"/>
            <a:ext cx="9067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1200" b="1" dirty="0"/>
          </a:p>
          <a:p>
            <a:pPr algn="ctr"/>
            <a:r>
              <a:rPr lang="en-US" sz="3200" b="1" dirty="0"/>
              <a:t>Discussion on Lecture 16:  Chap. 4 (F&amp;W)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Analysis of motion near equilibrium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Normal Mode Analysis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simple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concepts of linear algebra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more complicated systems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16A1F-8837-459A-95F6-CF24B2AA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0DE8D-D2E7-403B-A194-7C85A448C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97138-DC00-4682-A040-66B5C1C3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F2DBC0-F39B-43FE-A14F-0417836A7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70372"/>
              </p:ext>
            </p:extLst>
          </p:nvPr>
        </p:nvGraphicFramePr>
        <p:xfrm>
          <a:off x="95250" y="1150938"/>
          <a:ext cx="8953500" cy="455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0" name="Equation" r:id="rId3" imgW="8953407" imgH="4556705" progId="Equation.DSMT4">
                  <p:embed/>
                </p:oleObj>
              </mc:Choice>
              <mc:Fallback>
                <p:oleObj name="Equation" r:id="rId3" imgW="8953407" imgH="45567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50" y="1150938"/>
                        <a:ext cx="8953500" cy="455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662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6" name="Group 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Oval 1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16" name="Group 1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26" name="Group 2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1" name="Oval 3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99424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21" name="数式" r:id="rId5" imgW="419040" imgH="215640" progId="Equation.3">
                  <p:embed/>
                </p:oleObj>
              </mc:Choice>
              <mc:Fallback>
                <p:oleObj name="数式" r:id="rId5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54962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22" name="数式" r:id="rId7" imgW="685800" imgH="482400" progId="Equation.3">
                  <p:embed/>
                </p:oleObj>
              </mc:Choice>
              <mc:Fallback>
                <p:oleObj name="数式" r:id="rId7" imgW="685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629478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23" name="数式" r:id="rId9" imgW="1041120" imgH="482400" progId="Equation.3">
                  <p:embed/>
                </p:oleObj>
              </mc:Choice>
              <mc:Fallback>
                <p:oleObj name="数式" r:id="rId9" imgW="1041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949388"/>
              </p:ext>
            </p:extLst>
          </p:nvPr>
        </p:nvGraphicFramePr>
        <p:xfrm>
          <a:off x="6010325" y="0"/>
          <a:ext cx="2981275" cy="1117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24" name="Equation" r:id="rId11" imgW="1726920" imgH="647640" progId="Equation.DSMT4">
                  <p:embed/>
                </p:oleObj>
              </mc:Choice>
              <mc:Fallback>
                <p:oleObj name="Equation" r:id="rId11" imgW="172692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10325" y="0"/>
                        <a:ext cx="2981275" cy="1117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621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26466-1207-4841-ACA4-8B1E4FE0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536A3-4CC6-4E56-AF1F-2B81782F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C6F6F-D9EF-46F4-961C-8B93FAA2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B2EA85-BE51-4E76-81CD-293CE7D23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20085"/>
              </p:ext>
            </p:extLst>
          </p:nvPr>
        </p:nvGraphicFramePr>
        <p:xfrm>
          <a:off x="210345" y="381000"/>
          <a:ext cx="7808912" cy="5780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4" name="Equation" r:id="rId3" imgW="3593880" imgH="2692080" progId="Equation.DSMT4">
                  <p:embed/>
                </p:oleObj>
              </mc:Choice>
              <mc:Fallback>
                <p:oleObj name="Equation" r:id="rId3" imgW="3593880" imgH="2692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5" y="381000"/>
                        <a:ext cx="7808912" cy="5780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F31B88-CF7C-489D-9351-70F70317129B}"/>
              </a:ext>
            </a:extLst>
          </p:cNvPr>
          <p:cNvSpPr txBox="1"/>
          <p:nvPr/>
        </p:nvSpPr>
        <p:spPr>
          <a:xfrm>
            <a:off x="5029200" y="62855"/>
            <a:ext cx="354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(with help from Maple)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6E3B4-4841-45C0-AB7F-2F743B6A547A}"/>
              </a:ext>
            </a:extLst>
          </p:cNvPr>
          <p:cNvSpPr txBox="1"/>
          <p:nvPr/>
        </p:nvSpPr>
        <p:spPr>
          <a:xfrm>
            <a:off x="7171118" y="531146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+mj-lt"/>
              </a:rPr>
              <a:t>N,N’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 are normalization constants.</a:t>
            </a:r>
          </a:p>
        </p:txBody>
      </p:sp>
    </p:spTree>
    <p:extLst>
      <p:ext uri="{BB962C8B-B14F-4D97-AF65-F5344CB8AC3E}">
        <p14:creationId xmlns:p14="http://schemas.microsoft.com/office/powerpoint/2010/main" val="1089536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E7C56-586C-43B4-9D5F-5A848341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5826C9-5F1C-409F-B315-B5ADC725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3CEC-182B-4B6D-93D7-F411608C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E4A522-0184-4ECB-84C5-A32284A018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04406"/>
              </p:ext>
            </p:extLst>
          </p:nvPr>
        </p:nvGraphicFramePr>
        <p:xfrm>
          <a:off x="203785" y="22226"/>
          <a:ext cx="8529638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10" name="Equation" r:id="rId3" imgW="3886200" imgH="1295280" progId="Equation.DSMT4">
                  <p:embed/>
                </p:oleObj>
              </mc:Choice>
              <mc:Fallback>
                <p:oleObj name="Equation" r:id="rId3" imgW="3886200" imgH="1295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ADD745C-9CEC-4D24-A762-8B4033E44E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785" y="22226"/>
                        <a:ext cx="8529638" cy="284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29C46A-6D85-4EAC-928B-4D255806A0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37718"/>
              </p:ext>
            </p:extLst>
          </p:nvPr>
        </p:nvGraphicFramePr>
        <p:xfrm>
          <a:off x="133350" y="2833688"/>
          <a:ext cx="8670925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11" name="Equation" r:id="rId5" imgW="4457520" imgH="1904760" progId="Equation.DSMT4">
                  <p:embed/>
                </p:oleObj>
              </mc:Choice>
              <mc:Fallback>
                <p:oleObj name="Equation" r:id="rId5" imgW="4457520" imgH="19047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040AE49-D851-460D-B30D-788832472F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350" y="2833688"/>
                        <a:ext cx="8670925" cy="370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182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1EE18-9A7B-44B1-BB3B-1765BCEB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5C4F2-8759-4817-B2CB-3535ED31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F6799-BD3F-4B22-A3C2-E671E817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D19B18-5B9F-4D92-B4C8-5A2593B94F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165249"/>
              </p:ext>
            </p:extLst>
          </p:nvPr>
        </p:nvGraphicFramePr>
        <p:xfrm>
          <a:off x="730357" y="228600"/>
          <a:ext cx="7956443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2" name="Equation" r:id="rId3" imgW="4228920" imgH="2997000" progId="Equation.DSMT4">
                  <p:embed/>
                </p:oleObj>
              </mc:Choice>
              <mc:Fallback>
                <p:oleObj name="Equation" r:id="rId3" imgW="4228920" imgH="2997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1D471B8-32DF-4E89-8AD3-6D1D1B262B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357" y="228600"/>
                        <a:ext cx="7956443" cy="563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0402B6-1384-4E65-933D-CF869392D460}"/>
              </a:ext>
            </a:extLst>
          </p:cNvPr>
          <p:cNvSpPr txBox="1"/>
          <p:nvPr/>
        </p:nvSpPr>
        <p:spPr>
          <a:xfrm>
            <a:off x="381000" y="6019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normalization of the eigenvector is arbitrary.</a:t>
            </a:r>
          </a:p>
        </p:txBody>
      </p:sp>
    </p:spTree>
    <p:extLst>
      <p:ext uri="{BB962C8B-B14F-4D97-AF65-F5344CB8AC3E}">
        <p14:creationId xmlns:p14="http://schemas.microsoft.com/office/powerpoint/2010/main" val="401974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433836-56D2-4E07-ACEE-45C44B36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8B164-F94C-451C-A47C-4353757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768A5-54FE-4224-B91D-DA48DDBB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8C41F-B96F-4378-A17E-78467B2F668A}"/>
              </a:ext>
            </a:extLst>
          </p:cNvPr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E5DAC7-9C30-433C-81C4-364A7E0EFBCB}"/>
              </a:ext>
            </a:extLst>
          </p:cNvPr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481C21-BBDB-42B0-BCEE-B40777B35B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444444"/>
              </p:ext>
            </p:extLst>
          </p:nvPr>
        </p:nvGraphicFramePr>
        <p:xfrm>
          <a:off x="928688" y="1981200"/>
          <a:ext cx="7907337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8" name="Equation" r:id="rId3" imgW="6057720" imgH="2145960" progId="Equation.DSMT4">
                  <p:embed/>
                </p:oleObj>
              </mc:Choice>
              <mc:Fallback>
                <p:oleObj name="Equation" r:id="rId3" imgW="6057720" imgH="2145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981200"/>
                        <a:ext cx="7907337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6E967C-28F9-49CD-B734-ED4842287689}"/>
              </a:ext>
            </a:extLst>
          </p:cNvPr>
          <p:cNvSpPr txBox="1"/>
          <p:nvPr/>
        </p:nvSpPr>
        <p:spPr>
          <a:xfrm>
            <a:off x="457200" y="4724400"/>
            <a:ext cx="8388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means that if a matrix is “similar” to a Hermitian matrix,</a:t>
            </a:r>
          </a:p>
          <a:p>
            <a:r>
              <a:rPr lang="en-US" sz="2400" dirty="0">
                <a:latin typeface="+mj-lt"/>
              </a:rPr>
              <a:t>it has the same eigenvalues.  The corresponding eigenvectors of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M’</a:t>
            </a:r>
            <a:r>
              <a:rPr lang="en-US" sz="2400" dirty="0">
                <a:latin typeface="+mj-lt"/>
              </a:rPr>
              <a:t> are not the same but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B6E7739-E236-4B09-9E3F-C314AED703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642321"/>
              </p:ext>
            </p:extLst>
          </p:nvPr>
        </p:nvGraphicFramePr>
        <p:xfrm>
          <a:off x="7086600" y="5439912"/>
          <a:ext cx="1509044" cy="46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9" name="Equation" r:id="rId5" imgW="1066680" imgH="330120" progId="Equation.DSMT4">
                  <p:embed/>
                </p:oleObj>
              </mc:Choice>
              <mc:Fallback>
                <p:oleObj name="Equation" r:id="rId5" imgW="1066680" imgH="330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CACFC31-451E-4734-B081-DE4CD81AA0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86600" y="5439912"/>
                        <a:ext cx="1509044" cy="467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639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1FB3D-4665-42C0-85E1-D2F49DD8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40752D-89C6-4F6E-9038-DCC38D129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FB92C-A2A5-4EC2-89A8-9CEF253C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4F9CDBC-7423-4E4F-9336-B23916F2F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380335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0" name="Equation" r:id="rId3" imgW="6019560" imgH="4889160" progId="Equation.DSMT4">
                  <p:embed/>
                </p:oleObj>
              </mc:Choice>
              <mc:Fallback>
                <p:oleObj name="Equation" r:id="rId3" imgW="6019560" imgH="4889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328428-948B-4DD2-85A2-D058DD440113}"/>
              </a:ext>
            </a:extLst>
          </p:cNvPr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 a similarity transformation: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CC94D-8FCC-4F83-B650-8094EE011A38}"/>
              </a:ext>
            </a:extLst>
          </p:cNvPr>
          <p:cNvSpPr txBox="1"/>
          <p:nvPr/>
        </p:nvSpPr>
        <p:spPr>
          <a:xfrm>
            <a:off x="6400800" y="106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not symmetric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C88018-BD18-429C-B293-CA1576DEC45D}"/>
              </a:ext>
            </a:extLst>
          </p:cNvPr>
          <p:cNvSpPr txBox="1"/>
          <p:nvPr/>
        </p:nvSpPr>
        <p:spPr>
          <a:xfrm>
            <a:off x="5562600" y="4343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symmetric</a:t>
            </a:r>
          </a:p>
        </p:txBody>
      </p:sp>
    </p:spTree>
    <p:extLst>
      <p:ext uri="{BB962C8B-B14F-4D97-AF65-F5344CB8AC3E}">
        <p14:creationId xmlns:p14="http://schemas.microsoft.com/office/powerpoint/2010/main" val="3986075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062C0-7373-4BBE-BA9A-542AD2B9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5ED7F-5891-443B-AD86-57186FCB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3D21C-8652-45CF-9B6E-87ED8452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DFFD7-8B77-4274-997C-A4517FC679A9}"/>
              </a:ext>
            </a:extLst>
          </p:cNvPr>
          <p:cNvSpPr txBox="1"/>
          <p:nvPr/>
        </p:nvSpPr>
        <p:spPr>
          <a:xfrm>
            <a:off x="5334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Note, here we have defined 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as a transformation matrix (often called a similarity transformation matrix)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A55430F-B869-458F-A50C-FE54E79349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78075"/>
              </p:ext>
            </p:extLst>
          </p:nvPr>
        </p:nvGraphicFramePr>
        <p:xfrm>
          <a:off x="675860" y="1295400"/>
          <a:ext cx="684309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6" name="Equation" r:id="rId3" imgW="3886200" imgH="1168200" progId="Equation.DSMT4">
                  <p:embed/>
                </p:oleObj>
              </mc:Choice>
              <mc:Fallback>
                <p:oleObj name="Equation" r:id="rId3" imgW="3886200" imgH="1168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A6F5777-9BCA-4D1F-9ED2-714EA51830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5860" y="1295400"/>
                        <a:ext cx="6843091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998E61-FE6F-42E9-8906-3AC5F8CD7EA4}"/>
              </a:ext>
            </a:extLst>
          </p:cNvPr>
          <p:cNvSpPr txBox="1"/>
          <p:nvPr/>
        </p:nvSpPr>
        <p:spPr>
          <a:xfrm>
            <a:off x="533400" y="3472071"/>
            <a:ext cx="8468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can you find a unitary transformation that also diagonalizes a matrix?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E06CB0D-CB83-4494-85E1-923B63491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99773"/>
              </p:ext>
            </p:extLst>
          </p:nvPr>
        </p:nvGraphicFramePr>
        <p:xfrm>
          <a:off x="675860" y="4490430"/>
          <a:ext cx="6963999" cy="1225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7" name="Equation" r:id="rId5" imgW="2743200" imgH="482400" progId="Equation.DSMT4">
                  <p:embed/>
                </p:oleObj>
              </mc:Choice>
              <mc:Fallback>
                <p:oleObj name="Equation" r:id="rId5" imgW="274320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3276E06-AC33-4FB2-8157-F08F6EF713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5860" y="4490430"/>
                        <a:ext cx="6963999" cy="1225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2772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CE689-48F8-4ED9-AFB9-700CF3059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9A114D-8998-4D13-B4B5-8D9D9993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2DABF-25F1-413C-8F74-02AE4EC4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0AA6750-6619-469D-8C9F-D0431AF74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203807"/>
              </p:ext>
            </p:extLst>
          </p:nvPr>
        </p:nvGraphicFramePr>
        <p:xfrm>
          <a:off x="536713" y="228600"/>
          <a:ext cx="8153400" cy="484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8" name="Equation" r:id="rId3" imgW="4063680" imgH="2412720" progId="Equation.DSMT4">
                  <p:embed/>
                </p:oleObj>
              </mc:Choice>
              <mc:Fallback>
                <p:oleObj name="Equation" r:id="rId3" imgW="4063680" imgH="241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40C466A-7BDD-42DD-BE97-A9778876D6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713" y="228600"/>
                        <a:ext cx="8153400" cy="484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B277636-7599-4E79-99E9-E86A53D7FBC3}"/>
              </a:ext>
            </a:extLst>
          </p:cNvPr>
          <p:cNvSpPr txBox="1"/>
          <p:nvPr/>
        </p:nvSpPr>
        <p:spPr>
          <a:xfrm>
            <a:off x="152400" y="5334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“trick” is special for 2x2 matrices, but numerical extensions based on the trick are possible.</a:t>
            </a:r>
          </a:p>
        </p:txBody>
      </p:sp>
    </p:spTree>
    <p:extLst>
      <p:ext uri="{BB962C8B-B14F-4D97-AF65-F5344CB8AC3E}">
        <p14:creationId xmlns:p14="http://schemas.microsoft.com/office/powerpoint/2010/main" val="1904522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EAAD8-3CBC-4241-9581-8A06F50B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1CEFE-B2BD-4670-93D8-BF9C8E94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CC941-3BBA-417B-8345-27F839D6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A438F-E6EC-4675-B358-7B00CF1D4AB9}"/>
              </a:ext>
            </a:extLst>
          </p:cNvPr>
          <p:cNvSpPr txBox="1"/>
          <p:nvPr/>
        </p:nvSpPr>
        <p:spPr>
          <a:xfrm>
            <a:off x="304800" y="228600"/>
            <a:ext cx="8106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Note that transformations using unitary matrices are often </a:t>
            </a:r>
          </a:p>
          <a:p>
            <a:r>
              <a:rPr lang="en-US" sz="2400" dirty="0">
                <a:latin typeface="+mj-lt"/>
              </a:rPr>
              <a:t>convenient and they can be easily constructed from the </a:t>
            </a:r>
          </a:p>
          <a:p>
            <a:r>
              <a:rPr lang="en-US" sz="2400" dirty="0">
                <a:latin typeface="+mj-lt"/>
              </a:rPr>
              <a:t>eigenvalues of a matrix.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8F12CDC-59B3-4B85-BEDD-EA43E5D83D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217767"/>
              </p:ext>
            </p:extLst>
          </p:nvPr>
        </p:nvGraphicFramePr>
        <p:xfrm>
          <a:off x="0" y="1752600"/>
          <a:ext cx="9001132" cy="4284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43" name="Equation" r:id="rId3" imgW="5549760" imgH="2641320" progId="Equation.DSMT4">
                  <p:embed/>
                </p:oleObj>
              </mc:Choice>
              <mc:Fallback>
                <p:oleObj name="Equation" r:id="rId3" imgW="5549760" imgH="2641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D890861-19A4-4B0C-9603-020FF3B0B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752600"/>
                        <a:ext cx="9001132" cy="4284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85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DC2361-3705-4068-AB98-B54570715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58385"/>
            <a:ext cx="8515350" cy="602932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00050" y="5562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537" name="数式" r:id="rId4" imgW="241200" imgH="241200" progId="Equation.3">
                    <p:embed/>
                  </p:oleObj>
                </mc:Choice>
                <mc:Fallback>
                  <p:oleObj name="数式" r:id="rId4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538" name="数式" r:id="rId6" imgW="177480" imgH="241200" progId="Equation.3">
                    <p:embed/>
                  </p:oleObj>
                </mc:Choice>
                <mc:Fallback>
                  <p:oleObj name="数式" r:id="rId6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539" name="数式" r:id="rId8" imgW="241200" imgH="241200" progId="Equation.3">
                    <p:embed/>
                  </p:oleObj>
                </mc:Choice>
                <mc:Fallback>
                  <p:oleObj name="数式" r:id="rId8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162537"/>
              </p:ext>
            </p:extLst>
          </p:nvPr>
        </p:nvGraphicFramePr>
        <p:xfrm>
          <a:off x="537324" y="2993535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40" name="数式" r:id="rId11" imgW="2971800" imgH="457200" progId="Equation.3">
                  <p:embed/>
                </p:oleObj>
              </mc:Choice>
              <mc:Fallback>
                <p:oleObj name="数式" r:id="rId11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2993535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67438"/>
              </p:ext>
            </p:extLst>
          </p:nvPr>
        </p:nvGraphicFramePr>
        <p:xfrm>
          <a:off x="537324" y="3982354"/>
          <a:ext cx="8149476" cy="2349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41" name="Equation" r:id="rId13" imgW="4546440" imgH="1307880" progId="Equation.DSMT4">
                  <p:embed/>
                </p:oleObj>
              </mc:Choice>
              <mc:Fallback>
                <p:oleObj name="Equation" r:id="rId13" imgW="4546440" imgH="1307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3982354"/>
                        <a:ext cx="8149476" cy="2349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198" name="数式" r:id="rId4" imgW="2489040" imgH="863280" progId="Equation.3">
                  <p:embed/>
                </p:oleObj>
              </mc:Choice>
              <mc:Fallback>
                <p:oleObj name="数式" r:id="rId4" imgW="2489040" imgH="8632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199" name="数式" r:id="rId6" imgW="2070000" imgH="1777680" progId="Equation.3">
                  <p:embed/>
                </p:oleObj>
              </mc:Choice>
              <mc:Fallback>
                <p:oleObj name="数式" r:id="rId6" imgW="2070000" imgH="1777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CB3F7-0B2A-4655-ADAE-9BEDD39C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A8E54-42F8-4AD0-A4BF-9DF07339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F1F51-B817-4553-ADDB-AEBBBDCF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51BD683-9550-49A7-8852-7BB96FF08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4812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6" name="Equation" r:id="rId3" imgW="2908080" imgH="1625400" progId="Equation.DSMT4">
                  <p:embed/>
                </p:oleObj>
              </mc:Choice>
              <mc:Fallback>
                <p:oleObj name="Equation" r:id="rId3" imgW="2908080" imgH="1625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DC2759-4AC4-4A88-B768-11946F8B38F7}"/>
              </a:ext>
            </a:extLst>
          </p:cNvPr>
          <p:cNvSpPr txBox="1"/>
          <p:nvPr/>
        </p:nvSpPr>
        <p:spPr>
          <a:xfrm>
            <a:off x="609600" y="449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–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(Why did we not have to transform the equations as we did in the previous example?)</a:t>
            </a:r>
          </a:p>
        </p:txBody>
      </p:sp>
    </p:spTree>
    <p:extLst>
      <p:ext uri="{BB962C8B-B14F-4D97-AF65-F5344CB8AC3E}">
        <p14:creationId xmlns:p14="http://schemas.microsoft.com/office/powerpoint/2010/main" val="123264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103" name="数式" r:id="rId4" imgW="2946240" imgH="2184120" progId="Equation.3">
                  <p:embed/>
                </p:oleObj>
              </mc:Choice>
              <mc:Fallback>
                <p:oleObj name="数式" r:id="rId4" imgW="2946240" imgH="2184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0CEDCA-539B-49CD-8C2A-74D797058904}"/>
              </a:ext>
            </a:extLst>
          </p:cNvPr>
          <p:cNvSpPr txBox="1"/>
          <p:nvPr/>
        </p:nvSpPr>
        <p:spPr>
          <a:xfrm>
            <a:off x="143668" y="22651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its very regular form, this example also has an algebraic solution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B0787-D5A2-4157-A5FC-06A30488A061}"/>
              </a:ext>
            </a:extLst>
          </p:cNvPr>
          <p:cNvSpPr txBox="1"/>
          <p:nvPr/>
        </p:nvSpPr>
        <p:spPr>
          <a:xfrm>
            <a:off x="4953000" y="4301698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Is this treatment cheating?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Yes.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cheating, but we are not done.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50291"/>
              </p:ext>
            </p:extLst>
          </p:nvPr>
        </p:nvGraphicFramePr>
        <p:xfrm>
          <a:off x="638175" y="236537"/>
          <a:ext cx="7820025" cy="585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24" name="数式" r:id="rId4" imgW="3466800" imgH="2590560" progId="Equation.3">
                  <p:embed/>
                </p:oleObj>
              </mc:Choice>
              <mc:Fallback>
                <p:oleObj name="数式" r:id="rId4" imgW="3466800" imgH="259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236537"/>
                        <a:ext cx="7820025" cy="585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5600" y="4866585"/>
            <a:ext cx="1524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863937"/>
              </p:ext>
            </p:extLst>
          </p:nvPr>
        </p:nvGraphicFramePr>
        <p:xfrm>
          <a:off x="1524000" y="533400"/>
          <a:ext cx="6818312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43" name="Equation" r:id="rId3" imgW="3022560" imgH="2361960" progId="Equation.DSMT4">
                  <p:embed/>
                </p:oleObj>
              </mc:Choice>
              <mc:Fallback>
                <p:oleObj name="Equation" r:id="rId3" imgW="3022560" imgH="236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"/>
                        <a:ext cx="6818312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66469"/>
              </p:ext>
            </p:extLst>
          </p:nvPr>
        </p:nvGraphicFramePr>
        <p:xfrm>
          <a:off x="1143000" y="990600"/>
          <a:ext cx="57277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69" name="数式" r:id="rId4" imgW="2539800" imgH="1612800" progId="Equation.3">
                  <p:embed/>
                </p:oleObj>
              </mc:Choice>
              <mc:Fallback>
                <p:oleObj name="数式" r:id="rId4" imgW="2539800" imgH="161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57277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757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A301083-459E-43C3-8B90-6FBC6B57BA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803185"/>
            <a:ext cx="6095238" cy="457142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515773"/>
              </p:ext>
            </p:extLst>
          </p:nvPr>
        </p:nvGraphicFramePr>
        <p:xfrm>
          <a:off x="4703763" y="5105400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0" name="数式" r:id="rId5" imgW="203040" imgH="164880" progId="Equation.3">
                  <p:embed/>
                </p:oleObj>
              </mc:Choice>
              <mc:Fallback>
                <p:oleObj name="数式" r:id="rId5" imgW="20304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5105400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2263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7113" y="5410200"/>
            <a:ext cx="735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solution form remains correct for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2400" dirty="0"/>
              <a:t>∞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871987"/>
              </p:ext>
            </p:extLst>
          </p:nvPr>
        </p:nvGraphicFramePr>
        <p:xfrm>
          <a:off x="2018334" y="-34960"/>
          <a:ext cx="3706813" cy="120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1" name="Equation" r:id="rId7" imgW="2387520" imgH="774360" progId="Equation.DSMT4">
                  <p:embed/>
                </p:oleObj>
              </mc:Choice>
              <mc:Fallback>
                <p:oleObj name="Equation" r:id="rId7" imgW="23875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334" y="-34960"/>
                        <a:ext cx="3706813" cy="120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474301"/>
              </p:ext>
            </p:extLst>
          </p:nvPr>
        </p:nvGraphicFramePr>
        <p:xfrm>
          <a:off x="304800" y="1645766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2" name="Equation" r:id="rId9" imgW="812520" imgH="596880" progId="Equation.DSMT4">
                  <p:embed/>
                </p:oleObj>
              </mc:Choice>
              <mc:Fallback>
                <p:oleObj name="Equation" r:id="rId9" imgW="8125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45766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334989"/>
              </p:ext>
            </p:extLst>
          </p:nvPr>
        </p:nvGraphicFramePr>
        <p:xfrm>
          <a:off x="2065338" y="5600700"/>
          <a:ext cx="38465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3" name="Equation" r:id="rId11" imgW="2476440" imgH="647640" progId="Equation.DSMT4">
                  <p:embed/>
                </p:oleObj>
              </mc:Choice>
              <mc:Fallback>
                <p:oleObj name="Equation" r:id="rId11" imgW="247644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600700"/>
                        <a:ext cx="38465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144E34-DBF9-43FC-A904-31325D459C48}"/>
              </a:ext>
            </a:extLst>
          </p:cNvPr>
          <p:cNvSpPr txBox="1"/>
          <p:nvPr/>
        </p:nvSpPr>
        <p:spPr>
          <a:xfrm>
            <a:off x="7162800" y="914400"/>
            <a:ext cx="194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A80886"/>
                </a:solidFill>
                <a:latin typeface="+mj-lt"/>
              </a:rPr>
              <a:t>N=6</a:t>
            </a:r>
          </a:p>
          <a:p>
            <a:r>
              <a:rPr lang="en-US" b="1" i="1" dirty="0">
                <a:solidFill>
                  <a:srgbClr val="0070C0"/>
                </a:solidFill>
                <a:latin typeface="+mj-lt"/>
              </a:rPr>
              <a:t>N=20</a:t>
            </a:r>
          </a:p>
        </p:txBody>
      </p:sp>
    </p:spTree>
    <p:extLst>
      <p:ext uri="{BB962C8B-B14F-4D97-AF65-F5344CB8AC3E}">
        <p14:creationId xmlns:p14="http://schemas.microsoft.com/office/powerpoint/2010/main" val="2058778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54740" y="843142"/>
            <a:ext cx="8011724" cy="1676795"/>
            <a:chOff x="228600" y="1032805"/>
            <a:chExt cx="8645576" cy="1944333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6287080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41" name="数式" r:id="rId4" imgW="241200" imgH="241200" progId="Equation.3">
                    <p:embed/>
                  </p:oleObj>
                </mc:Choice>
                <mc:Fallback>
                  <p:oleObj name="数式" r:id="rId4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5817621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42" name="数式" r:id="rId6" imgW="177480" imgH="241200" progId="Equation.3">
                    <p:embed/>
                  </p:oleObj>
                </mc:Choice>
                <mc:Fallback>
                  <p:oleObj name="数式" r:id="rId6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098121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43" name="数式" r:id="rId8" imgW="241200" imgH="241200" progId="Equation.3">
                    <p:embed/>
                  </p:oleObj>
                </mc:Choice>
                <mc:Fallback>
                  <p:oleObj name="数式" r:id="rId8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8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Oval 12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" name="Group 20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4" name="TextBox 23"/>
          <p:cNvSpPr txBox="1"/>
          <p:nvPr/>
        </p:nvSpPr>
        <p:spPr>
          <a:xfrm>
            <a:off x="1524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extended chain without boundaries: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262898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89260" y="1062335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787028"/>
              </p:ext>
            </p:extLst>
          </p:nvPr>
        </p:nvGraphicFramePr>
        <p:xfrm>
          <a:off x="789243" y="2393762"/>
          <a:ext cx="7016012" cy="409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44" name="Equation" r:id="rId11" imgW="5206680" imgH="3035160" progId="Equation.DSMT4">
                  <p:embed/>
                </p:oleObj>
              </mc:Choice>
              <mc:Fallback>
                <p:oleObj name="Equation" r:id="rId11" imgW="5206680" imgH="303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43" y="2393762"/>
                        <a:ext cx="7016012" cy="4099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4023567-D593-4351-821A-75D69B42A497}"/>
              </a:ext>
            </a:extLst>
          </p:cNvPr>
          <p:cNvSpPr txBox="1"/>
          <p:nvPr/>
        </p:nvSpPr>
        <p:spPr>
          <a:xfrm>
            <a:off x="6505723" y="2737338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we are assuming that all masses and springs are identical here.</a:t>
            </a:r>
          </a:p>
        </p:txBody>
      </p:sp>
    </p:spTree>
    <p:extLst>
      <p:ext uri="{BB962C8B-B14F-4D97-AF65-F5344CB8AC3E}">
        <p14:creationId xmlns:p14="http://schemas.microsoft.com/office/powerpoint/2010/main" val="3203985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3D8CF0-5B18-4DEA-BD20-24D7CF5A16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7775" y="938392"/>
            <a:ext cx="6648450" cy="4705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035176"/>
              </p:ext>
            </p:extLst>
          </p:nvPr>
        </p:nvGraphicFramePr>
        <p:xfrm>
          <a:off x="4800600" y="5270679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42" name="数式" r:id="rId5" imgW="203040" imgH="164880" progId="Equation.3">
                  <p:embed/>
                </p:oleObj>
              </mc:Choice>
              <mc:Fallback>
                <p:oleObj name="数式" r:id="rId5" imgW="2030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270679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631700"/>
              </p:ext>
            </p:extLst>
          </p:nvPr>
        </p:nvGraphicFramePr>
        <p:xfrm>
          <a:off x="228600" y="2447925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43" name="Equation" r:id="rId7" imgW="812520" imgH="596880" progId="Equation.DSMT4">
                  <p:embed/>
                </p:oleObj>
              </mc:Choice>
              <mc:Fallback>
                <p:oleObj name="Equation" r:id="rId7" imgW="8125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47925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FBB9CC9-162C-4ECD-A63B-0FEC29C7EE05}"/>
              </a:ext>
            </a:extLst>
          </p:cNvPr>
          <p:cNvSpPr txBox="1"/>
          <p:nvPr/>
        </p:nvSpPr>
        <p:spPr>
          <a:xfrm>
            <a:off x="2438400" y="228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distinct values of </a:t>
            </a:r>
            <a:r>
              <a:rPr lang="en-US" sz="2400" i="1" dirty="0" err="1">
                <a:latin typeface="Symbol" panose="05050102010706020507" pitchFamily="18" charset="2"/>
              </a:rPr>
              <a:t>w</a:t>
            </a:r>
            <a:r>
              <a:rPr lang="en-US" sz="2400" i="1" baseline="-25000" dirty="0" err="1">
                <a:latin typeface="Symbol" panose="05050102010706020507" pitchFamily="18" charset="2"/>
              </a:rPr>
              <a:t>n</a:t>
            </a:r>
            <a:r>
              <a:rPr lang="en-US" sz="2400" i="1" dirty="0">
                <a:latin typeface="+mj-lt"/>
              </a:rPr>
              <a:t>(q)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BAD4B1-7D66-4B80-BE74-BD9A4D3E1D9C}"/>
              </a:ext>
            </a:extLst>
          </p:cNvPr>
          <p:cNvSpPr txBox="1"/>
          <p:nvPr/>
        </p:nvSpPr>
        <p:spPr>
          <a:xfrm>
            <a:off x="7620000" y="518207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81FAC6-B9B8-4B40-AF95-EB1CA0501979}"/>
              </a:ext>
            </a:extLst>
          </p:cNvPr>
          <p:cNvSpPr txBox="1"/>
          <p:nvPr/>
        </p:nvSpPr>
        <p:spPr>
          <a:xfrm>
            <a:off x="228600" y="5715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 that for </a:t>
            </a:r>
            <a:r>
              <a:rPr lang="en-US" sz="2400" b="1" i="1" dirty="0">
                <a:latin typeface="+mj-lt"/>
              </a:rPr>
              <a:t>N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  </a:t>
            </a:r>
            <a:r>
              <a:rPr lang="en-US" sz="2400" b="1" i="1" dirty="0">
                <a:latin typeface="Symbol" panose="05050102010706020507" pitchFamily="18" charset="2"/>
              </a:rPr>
              <a:t>¥</a:t>
            </a:r>
            <a:r>
              <a:rPr lang="en-US" sz="2400" b="1" i="1" dirty="0">
                <a:latin typeface="Symbol" panose="05050102010706020507" pitchFamily="18" charset="2"/>
                <a:sym typeface="Wingdings" panose="05000000000000000000" pitchFamily="2" charset="2"/>
              </a:rPr>
              <a:t> 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,  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q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becomes a continuous variable within the range 0 </a:t>
            </a:r>
            <a:r>
              <a:rPr lang="en-US" b="1" dirty="0"/>
              <a:t>&lt;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+mj-lt"/>
                <a:sym typeface="Wingdings" panose="05000000000000000000" pitchFamily="2" charset="2"/>
              </a:rPr>
              <a:t>qa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b="1" dirty="0"/>
              <a:t>&lt;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400" b="1" i="1" dirty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.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808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895A98-36B4-4E48-90DB-9D541802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A05CD-5C9C-4FC0-AE1B-12F1F67F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E1B06-6F8F-43E6-8D22-CCFF4CF8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73F1EF-B27F-47BD-BAB6-6329B63C6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021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F0C43-8946-4C33-ADF7-A57854E0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13BD0-FA62-4544-AD10-C1E80E0E9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8D6D7-5428-48F6-A9A3-36B2EF00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0D74A2-9CE0-4856-83C2-FD7FC470419F}"/>
              </a:ext>
            </a:extLst>
          </p:cNvPr>
          <p:cNvSpPr txBox="1"/>
          <p:nvPr/>
        </p:nvSpPr>
        <p:spPr>
          <a:xfrm>
            <a:off x="533400" y="3810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Next time – we will extend this analysis to more complicated systems, including those with different masses or different springs and those in two and three dimensions.</a:t>
            </a:r>
          </a:p>
        </p:txBody>
      </p:sp>
    </p:spTree>
    <p:extLst>
      <p:ext uri="{BB962C8B-B14F-4D97-AF65-F5344CB8AC3E}">
        <p14:creationId xmlns:p14="http://schemas.microsoft.com/office/powerpoint/2010/main" val="88890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1E3EFF-359A-475E-A064-0BDD11CF97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574"/>
          <a:stretch/>
        </p:blipFill>
        <p:spPr>
          <a:xfrm>
            <a:off x="1356121" y="766465"/>
            <a:ext cx="6126957" cy="522711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80F4F4-6876-43F2-9897-16A37B3C2920}"/>
              </a:ext>
            </a:extLst>
          </p:cNvPr>
          <p:cNvSpPr/>
          <p:nvPr/>
        </p:nvSpPr>
        <p:spPr>
          <a:xfrm>
            <a:off x="2438400" y="3846443"/>
            <a:ext cx="3962400" cy="609600"/>
          </a:xfrm>
          <a:prstGeom prst="rect">
            <a:avLst/>
          </a:prstGeom>
          <a:solidFill>
            <a:srgbClr val="DA32A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5D1D2C-1D2E-44BB-9C3D-4BB411A0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430DE-CC52-4DB8-8B82-D9BD2C21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BBAC0-8828-418B-9AFF-7160B55E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BD750-9F13-416E-B815-1C203A9738AD}"/>
              </a:ext>
            </a:extLst>
          </p:cNvPr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Schedule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0FA889-5713-46F0-92CB-96A83128FECE}"/>
              </a:ext>
            </a:extLst>
          </p:cNvPr>
          <p:cNvSpPr/>
          <p:nvPr/>
        </p:nvSpPr>
        <p:spPr>
          <a:xfrm>
            <a:off x="1455540" y="3846443"/>
            <a:ext cx="678060" cy="60960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5DD089-0E5E-48AE-AF5D-2CBF018A9AC3}"/>
              </a:ext>
            </a:extLst>
          </p:cNvPr>
          <p:cNvSpPr/>
          <p:nvPr/>
        </p:nvSpPr>
        <p:spPr>
          <a:xfrm>
            <a:off x="4953000" y="3178871"/>
            <a:ext cx="2133600" cy="60960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6391C-9E9D-4184-B4A2-184DFB18B6ED}"/>
              </a:ext>
            </a:extLst>
          </p:cNvPr>
          <p:cNvSpPr txBox="1"/>
          <p:nvPr/>
        </p:nvSpPr>
        <p:spPr>
          <a:xfrm>
            <a:off x="7239000" y="31788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Fall break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7D6D32-D432-4368-B3E7-36D7961176CB}"/>
              </a:ext>
            </a:extLst>
          </p:cNvPr>
          <p:cNvSpPr txBox="1"/>
          <p:nvPr/>
        </p:nvSpPr>
        <p:spPr>
          <a:xfrm>
            <a:off x="7202556" y="3920410"/>
            <a:ext cx="194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80886"/>
                </a:solidFill>
                <a:latin typeface="+mj-lt"/>
              </a:rPr>
              <a:t>Take-home exam</a:t>
            </a:r>
          </a:p>
        </p:txBody>
      </p:sp>
    </p:spTree>
    <p:extLst>
      <p:ext uri="{BB962C8B-B14F-4D97-AF65-F5344CB8AC3E}">
        <p14:creationId xmlns:p14="http://schemas.microsoft.com/office/powerpoint/2010/main" val="406679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98FFF7-D6C4-468F-BE4D-64F24A1B4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5FD74-BEE4-440D-BD6D-94E9A002D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84004-03A1-4052-8C4A-8A2310CF1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3E40A9-FCDF-4D5D-9DDF-1E494C7C356F}"/>
              </a:ext>
            </a:extLst>
          </p:cNvPr>
          <p:cNvSpPr txBox="1"/>
          <p:nvPr/>
        </p:nvSpPr>
        <p:spPr>
          <a:xfrm>
            <a:off x="457200" y="381000"/>
            <a:ext cx="8229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Wells -- </a:t>
            </a:r>
            <a:r>
              <a:rPr lang="en-US" dirty="0"/>
              <a:t>What exactly does it mean for matrices to be similar? Is the only requirement that they have the same eigenvalues? 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Comment – We will go over that point in this lecture ….</a:t>
            </a:r>
          </a:p>
        </p:txBody>
      </p:sp>
    </p:spTree>
    <p:extLst>
      <p:ext uri="{BB962C8B-B14F-4D97-AF65-F5344CB8AC3E}">
        <p14:creationId xmlns:p14="http://schemas.microsoft.com/office/powerpoint/2010/main" val="1740644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718272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14" name="数式" r:id="rId4" imgW="3174840" imgH="812520" progId="Equation.3">
                  <p:embed/>
                </p:oleObj>
              </mc:Choice>
              <mc:Fallback>
                <p:oleObj name="数式" r:id="rId4" imgW="31748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7" name="Group 6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Oval 20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8570858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915" name="数式" r:id="rId7" imgW="177480" imgH="228600" progId="Equation.3">
                      <p:embed/>
                    </p:oleObj>
                  </mc:Choice>
                  <mc:Fallback>
                    <p:oleObj name="数式" r:id="rId7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2076199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916" name="数式" r:id="rId9" imgW="177480" imgH="228600" progId="Equation.3">
                      <p:embed/>
                    </p:oleObj>
                  </mc:Choice>
                  <mc:Fallback>
                    <p:oleObj name="数式" r:id="rId9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254375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917" name="数式" r:id="rId11" imgW="177480" imgH="241200" progId="Equation.3">
                      <p:embed/>
                    </p:oleObj>
                  </mc:Choice>
                  <mc:Fallback>
                    <p:oleObj name="数式" r:id="rId11" imgW="1774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TextBox 7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899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258120"/>
              </p:ext>
            </p:extLst>
          </p:nvPr>
        </p:nvGraphicFramePr>
        <p:xfrm>
          <a:off x="762000" y="2012632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81" name="数式" r:id="rId4" imgW="2920680" imgH="888840" progId="Equation.3">
                  <p:embed/>
                </p:oleObj>
              </mc:Choice>
              <mc:Fallback>
                <p:oleObj name="数式" r:id="rId4" imgW="2920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12632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161904"/>
              </p:ext>
            </p:extLst>
          </p:nvPr>
        </p:nvGraphicFramePr>
        <p:xfrm>
          <a:off x="762000" y="4037012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82" name="数式" r:id="rId6" imgW="1993680" imgH="990360" progId="Equation.3">
                  <p:embed/>
                </p:oleObj>
              </mc:Choice>
              <mc:Fallback>
                <p:oleObj name="数式" r:id="rId6" imgW="19936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7012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75773"/>
              </p:ext>
            </p:extLst>
          </p:nvPr>
        </p:nvGraphicFramePr>
        <p:xfrm>
          <a:off x="253947" y="457200"/>
          <a:ext cx="8636105" cy="135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83" name="Equation" r:id="rId8" imgW="6070320" imgH="952200" progId="Equation.DSMT4">
                  <p:embed/>
                </p:oleObj>
              </mc:Choice>
              <mc:Fallback>
                <p:oleObj name="Equation" r:id="rId8" imgW="60703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47" y="457200"/>
                        <a:ext cx="8636105" cy="1355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19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887AD-236C-4940-93B4-6376CB6D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05BE9-1201-4F49-91BF-5BC5BF0C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EB2BA-719E-4CFA-A354-A6DAEC66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F52192-06D5-4E70-91A7-A13D2A2B6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329728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2" name="数式" r:id="rId3" imgW="2768400" imgH="1955520" progId="Equation.3">
                  <p:embed/>
                </p:oleObj>
              </mc:Choice>
              <mc:Fallback>
                <p:oleObj name="数式" r:id="rId3" imgW="2768400" imgH="19555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85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701D4B-B586-4280-9AD2-12F1B5FB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9AC4F2-7FBC-492D-A981-C5C2CA35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E7F40-E85C-4750-8F7B-E0B3E8F9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21CDE26-66A6-48A3-8FA4-6B5F5FD08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25109"/>
              </p:ext>
            </p:extLst>
          </p:nvPr>
        </p:nvGraphicFramePr>
        <p:xfrm>
          <a:off x="808038" y="282575"/>
          <a:ext cx="7527925" cy="629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6" name="Equation" r:id="rId3" imgW="7528684" imgH="6293898" progId="Equation.DSMT4">
                  <p:embed/>
                </p:oleObj>
              </mc:Choice>
              <mc:Fallback>
                <p:oleObj name="Equation" r:id="rId3" imgW="7528684" imgH="629389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8038" y="282575"/>
                        <a:ext cx="7527925" cy="6294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63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12101</TotalTime>
  <Words>854</Words>
  <Application>Microsoft Office PowerPoint</Application>
  <PresentationFormat>On-screen Show (4:3)</PresentationFormat>
  <Paragraphs>189</Paragraphs>
  <Slides>30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649</cp:revision>
  <cp:lastPrinted>2019-09-27T01:09:20Z</cp:lastPrinted>
  <dcterms:created xsi:type="dcterms:W3CDTF">2012-01-10T18:32:24Z</dcterms:created>
  <dcterms:modified xsi:type="dcterms:W3CDTF">2021-09-27T15:03:54Z</dcterms:modified>
</cp:coreProperties>
</file>