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96" r:id="rId2"/>
    <p:sldId id="354" r:id="rId3"/>
    <p:sldId id="405" r:id="rId4"/>
    <p:sldId id="428" r:id="rId5"/>
    <p:sldId id="429" r:id="rId6"/>
    <p:sldId id="385" r:id="rId7"/>
    <p:sldId id="387" r:id="rId8"/>
    <p:sldId id="415" r:id="rId9"/>
    <p:sldId id="416" r:id="rId10"/>
    <p:sldId id="417" r:id="rId11"/>
    <p:sldId id="386" r:id="rId12"/>
    <p:sldId id="418" r:id="rId13"/>
    <p:sldId id="419" r:id="rId14"/>
    <p:sldId id="420" r:id="rId15"/>
    <p:sldId id="421" r:id="rId16"/>
    <p:sldId id="422" r:id="rId17"/>
    <p:sldId id="423" r:id="rId18"/>
    <p:sldId id="424" r:id="rId19"/>
    <p:sldId id="425" r:id="rId20"/>
    <p:sldId id="356" r:id="rId21"/>
    <p:sldId id="357" r:id="rId22"/>
    <p:sldId id="426" r:id="rId23"/>
    <p:sldId id="358" r:id="rId24"/>
    <p:sldId id="359" r:id="rId25"/>
    <p:sldId id="360" r:id="rId26"/>
    <p:sldId id="361" r:id="rId27"/>
    <p:sldId id="362" r:id="rId28"/>
    <p:sldId id="403" r:id="rId29"/>
    <p:sldId id="404" r:id="rId30"/>
    <p:sldId id="427" r:id="rId3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0886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0" autoAdjust="0"/>
    <p:restoredTop sz="92937" autoAdjust="0"/>
  </p:normalViewPr>
  <p:slideViewPr>
    <p:cSldViewPr>
      <p:cViewPr varScale="1">
        <p:scale>
          <a:sx n="58" d="100"/>
          <a:sy n="58" d="100"/>
        </p:scale>
        <p:origin x="1205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4" Type="http://schemas.openxmlformats.org/officeDocument/2006/relationships/image" Target="../media/image45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47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9/27/2021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lecture, we will review the normal mode analysis and discuss some general aspects of linear algebra.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0764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1834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Boundary conditions.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320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Full solution.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3678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Plot for example.    Now consider the case where N is very large.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4814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consider the case where N is infinite so that there are an infinite number of solutions parameterized by </a:t>
            </a:r>
            <a:r>
              <a:rPr lang="en-US" dirty="0" err="1"/>
              <a:t>qa</a:t>
            </a:r>
            <a:r>
              <a:rPr lang="en-US" dirty="0"/>
              <a:t> as a continuous variable.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8202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Distinct solutions occur for  </a:t>
            </a:r>
            <a:r>
              <a:rPr lang="en-US" dirty="0" err="1"/>
              <a:t>qa</a:t>
            </a:r>
            <a:r>
              <a:rPr lang="en-US" dirty="0"/>
              <a:t> in the range of 0-pi as shown in the plot.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383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Homework due </a:t>
            </a:r>
            <a:r>
              <a:rPr lang="en-US" dirty="0" err="1"/>
              <a:t>Wedesday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619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Reminder about dates.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4429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Back to the discussion of one-dimensional motion of masses and springs.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498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review.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442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Reviewing results for example isolated molecule.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8901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of one dimensional system with fixed boundary values.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0110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of detailed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652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7.wmf"/><Relationship Id="rId4" Type="http://schemas.openxmlformats.org/officeDocument/2006/relationships/image" Target="../media/image8.png"/><Relationship Id="rId9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5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oleObject" Target="../embeddings/oleObject30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1.wmf"/><Relationship Id="rId12" Type="http://schemas.openxmlformats.org/officeDocument/2006/relationships/image" Target="../media/image3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7.bin"/><Relationship Id="rId11" Type="http://schemas.openxmlformats.org/officeDocument/2006/relationships/oleObject" Target="../embeddings/oleObject29.bin"/><Relationship Id="rId5" Type="http://schemas.openxmlformats.org/officeDocument/2006/relationships/image" Target="../media/image30.wmf"/><Relationship Id="rId10" Type="http://schemas.openxmlformats.org/officeDocument/2006/relationships/image" Target="../media/image8.png"/><Relationship Id="rId4" Type="http://schemas.openxmlformats.org/officeDocument/2006/relationships/oleObject" Target="../embeddings/oleObject26.bin"/><Relationship Id="rId9" Type="http://schemas.openxmlformats.org/officeDocument/2006/relationships/image" Target="../media/image32.wmf"/><Relationship Id="rId14" Type="http://schemas.openxmlformats.org/officeDocument/2006/relationships/image" Target="../media/image34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35.wmf"/><Relationship Id="rId4" Type="http://schemas.openxmlformats.org/officeDocument/2006/relationships/oleObject" Target="../embeddings/oleObject3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37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38.wmf"/><Relationship Id="rId4" Type="http://schemas.openxmlformats.org/officeDocument/2006/relationships/oleObject" Target="../embeddings/oleObject34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39.wmf"/><Relationship Id="rId4" Type="http://schemas.openxmlformats.org/officeDocument/2006/relationships/oleObject" Target="../embeddings/oleObject35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40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41.wmf"/><Relationship Id="rId4" Type="http://schemas.openxmlformats.org/officeDocument/2006/relationships/oleObject" Target="../embeddings/oleObject37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4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4.wmf"/><Relationship Id="rId4" Type="http://schemas.openxmlformats.org/officeDocument/2006/relationships/image" Target="../media/image46.png"/><Relationship Id="rId9" Type="http://schemas.openxmlformats.org/officeDocument/2006/relationships/oleObject" Target="../embeddings/oleObject40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31.wmf"/><Relationship Id="rId12" Type="http://schemas.openxmlformats.org/officeDocument/2006/relationships/image" Target="../media/image4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43.bin"/><Relationship Id="rId11" Type="http://schemas.openxmlformats.org/officeDocument/2006/relationships/oleObject" Target="../embeddings/oleObject45.bin"/><Relationship Id="rId5" Type="http://schemas.openxmlformats.org/officeDocument/2006/relationships/image" Target="../media/image30.wmf"/><Relationship Id="rId10" Type="http://schemas.openxmlformats.org/officeDocument/2006/relationships/image" Target="../media/image8.png"/><Relationship Id="rId4" Type="http://schemas.openxmlformats.org/officeDocument/2006/relationships/oleObject" Target="../embeddings/oleObject42.bin"/><Relationship Id="rId9" Type="http://schemas.openxmlformats.org/officeDocument/2006/relationships/image" Target="../media/image32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4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11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10" Type="http://schemas.openxmlformats.org/officeDocument/2006/relationships/image" Target="../media/image6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13" y="533400"/>
            <a:ext cx="90678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in Olin 103</a:t>
            </a:r>
          </a:p>
          <a:p>
            <a:pPr algn="ctr"/>
            <a:endParaRPr lang="en-US" sz="1200" b="1" dirty="0"/>
          </a:p>
          <a:p>
            <a:pPr algn="ctr"/>
            <a:r>
              <a:rPr lang="en-US" sz="3200" b="1" dirty="0"/>
              <a:t>Discussion on Lecture 16:  Chap. 4 (F&amp;W)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2400" b="1" dirty="0">
                <a:solidFill>
                  <a:schemeClr val="folHlink"/>
                </a:solidFill>
              </a:rPr>
              <a:t>Analysis of motion near equilibrium – 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2400" b="1" dirty="0">
                <a:solidFill>
                  <a:schemeClr val="folHlink"/>
                </a:solidFill>
              </a:rPr>
              <a:t>Normal Mode Analysis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Normal modes of vibration for simple systems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Some concepts of linear algebra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Normal modes of vibration for more complicated systems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816A1F-8837-459A-95F6-CF24B2AA6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30DE8D-D2E7-403B-A194-7C85A448C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897138-DC00-4682-A040-66B5C1C38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EF2DBC0-F39B-43FE-A14F-0417836A7E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2670372"/>
              </p:ext>
            </p:extLst>
          </p:nvPr>
        </p:nvGraphicFramePr>
        <p:xfrm>
          <a:off x="95250" y="1150938"/>
          <a:ext cx="8953500" cy="455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50" name="Equation" r:id="rId3" imgW="8953407" imgH="4556705" progId="Equation.DSMT4">
                  <p:embed/>
                </p:oleObj>
              </mc:Choice>
              <mc:Fallback>
                <p:oleObj name="Equation" r:id="rId3" imgW="8953407" imgH="455670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5250" y="1150938"/>
                        <a:ext cx="8953500" cy="4556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8662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755184" y="1054863"/>
            <a:ext cx="5655200" cy="1189028"/>
            <a:chOff x="939508" y="1054863"/>
            <a:chExt cx="5655200" cy="1189028"/>
          </a:xfrm>
        </p:grpSpPr>
        <p:grpSp>
          <p:nvGrpSpPr>
            <p:cNvPr id="6" name="Group 5"/>
            <p:cNvGrpSpPr/>
            <p:nvPr/>
          </p:nvGrpSpPr>
          <p:grpSpPr>
            <a:xfrm>
              <a:off x="939508" y="1054863"/>
              <a:ext cx="5655200" cy="1189028"/>
              <a:chOff x="939508" y="1054863"/>
              <a:chExt cx="5655200" cy="1189028"/>
            </a:xfrm>
          </p:grpSpPr>
          <p:pic>
            <p:nvPicPr>
              <p:cNvPr id="10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22274" y="114309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1" name="Oval 10"/>
              <p:cNvSpPr/>
              <p:nvPr/>
            </p:nvSpPr>
            <p:spPr>
              <a:xfrm>
                <a:off x="5497428" y="112380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939508" y="114309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3325949" y="1282012"/>
                <a:ext cx="822960" cy="82296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4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4148909" y="1054863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7" name="TextBox 6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39584" y="2743200"/>
            <a:ext cx="5655200" cy="1189028"/>
            <a:chOff x="939508" y="1054863"/>
            <a:chExt cx="5655200" cy="1189028"/>
          </a:xfrm>
        </p:grpSpPr>
        <p:grpSp>
          <p:nvGrpSpPr>
            <p:cNvPr id="16" name="Group 15"/>
            <p:cNvGrpSpPr/>
            <p:nvPr/>
          </p:nvGrpSpPr>
          <p:grpSpPr>
            <a:xfrm>
              <a:off x="939508" y="1054863"/>
              <a:ext cx="5655200" cy="1189028"/>
              <a:chOff x="939508" y="1054863"/>
              <a:chExt cx="5655200" cy="1189028"/>
            </a:xfrm>
          </p:grpSpPr>
          <p:pic>
            <p:nvPicPr>
              <p:cNvPr id="20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22274" y="114309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1" name="Oval 20"/>
              <p:cNvSpPr/>
              <p:nvPr/>
            </p:nvSpPr>
            <p:spPr>
              <a:xfrm>
                <a:off x="5497428" y="112380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939508" y="114309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325949" y="1282012"/>
                <a:ext cx="822960" cy="82296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4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4148909" y="1054863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7" name="TextBox 16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96692" y="4570549"/>
            <a:ext cx="5655200" cy="1189028"/>
            <a:chOff x="939508" y="1054863"/>
            <a:chExt cx="5655200" cy="1189028"/>
          </a:xfrm>
        </p:grpSpPr>
        <p:grpSp>
          <p:nvGrpSpPr>
            <p:cNvPr id="26" name="Group 25"/>
            <p:cNvGrpSpPr/>
            <p:nvPr/>
          </p:nvGrpSpPr>
          <p:grpSpPr>
            <a:xfrm>
              <a:off x="939508" y="1054863"/>
              <a:ext cx="5655200" cy="1189028"/>
              <a:chOff x="939508" y="1054863"/>
              <a:chExt cx="5655200" cy="1189028"/>
            </a:xfrm>
          </p:grpSpPr>
          <p:pic>
            <p:nvPicPr>
              <p:cNvPr id="30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22274" y="114309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1" name="Oval 30"/>
              <p:cNvSpPr/>
              <p:nvPr/>
            </p:nvSpPr>
            <p:spPr>
              <a:xfrm>
                <a:off x="5497428" y="112380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939508" y="114309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3325949" y="1282012"/>
                <a:ext cx="822960" cy="82296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4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4148909" y="1054863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7" name="TextBox 26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</p:grp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499424"/>
              </p:ext>
            </p:extLst>
          </p:nvPr>
        </p:nvGraphicFramePr>
        <p:xfrm>
          <a:off x="7121525" y="1447800"/>
          <a:ext cx="1031875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921" name="数式" r:id="rId5" imgW="419040" imgH="215640" progId="Equation.3">
                  <p:embed/>
                </p:oleObj>
              </mc:Choice>
              <mc:Fallback>
                <p:oleObj name="数式" r:id="rId5" imgW="4190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1525" y="1447800"/>
                        <a:ext cx="1031875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6" name="Straight Arrow Connector 35"/>
          <p:cNvCxnSpPr/>
          <p:nvPr/>
        </p:nvCxnSpPr>
        <p:spPr>
          <a:xfrm>
            <a:off x="1345332" y="2514600"/>
            <a:ext cx="40521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9754962"/>
              </p:ext>
            </p:extLst>
          </p:nvPr>
        </p:nvGraphicFramePr>
        <p:xfrm>
          <a:off x="6759575" y="2686050"/>
          <a:ext cx="1687513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922" name="数式" r:id="rId7" imgW="685800" imgH="482400" progId="Equation.3">
                  <p:embed/>
                </p:oleObj>
              </mc:Choice>
              <mc:Fallback>
                <p:oleObj name="数式" r:id="rId7" imgW="6858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9575" y="2686050"/>
                        <a:ext cx="1687513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4629478"/>
              </p:ext>
            </p:extLst>
          </p:nvPr>
        </p:nvGraphicFramePr>
        <p:xfrm>
          <a:off x="6421438" y="4657725"/>
          <a:ext cx="2562225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923" name="数式" r:id="rId9" imgW="1041120" imgH="482400" progId="Equation.3">
                  <p:embed/>
                </p:oleObj>
              </mc:Choice>
              <mc:Fallback>
                <p:oleObj name="数式" r:id="rId9" imgW="104112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1438" y="4657725"/>
                        <a:ext cx="2562225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9" name="Straight Arrow Connector 38"/>
          <p:cNvCxnSpPr/>
          <p:nvPr/>
        </p:nvCxnSpPr>
        <p:spPr>
          <a:xfrm>
            <a:off x="1388224" y="4191000"/>
            <a:ext cx="74537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5294961" y="4191000"/>
            <a:ext cx="65118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2544646" y="5943600"/>
            <a:ext cx="92593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1235824" y="6019800"/>
            <a:ext cx="74537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884024" y="6019800"/>
            <a:ext cx="74537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9949388"/>
              </p:ext>
            </p:extLst>
          </p:nvPr>
        </p:nvGraphicFramePr>
        <p:xfrm>
          <a:off x="6010325" y="0"/>
          <a:ext cx="2981275" cy="11179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924" name="Equation" r:id="rId11" imgW="1726920" imgH="647640" progId="Equation.DSMT4">
                  <p:embed/>
                </p:oleObj>
              </mc:Choice>
              <mc:Fallback>
                <p:oleObj name="Equation" r:id="rId11" imgW="172692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010325" y="0"/>
                        <a:ext cx="2981275" cy="11179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4621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B26466-1207-4841-ACA4-8B1E4FE0E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4536A3-4CC6-4E56-AF1F-2B81782F9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BC6F6F-D9EF-46F4-961C-8B93FAA2C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DB2EA85-BE51-4E76-81CD-293CE7D235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120085"/>
              </p:ext>
            </p:extLst>
          </p:nvPr>
        </p:nvGraphicFramePr>
        <p:xfrm>
          <a:off x="210345" y="381000"/>
          <a:ext cx="7808912" cy="57807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74" name="Equation" r:id="rId3" imgW="3593880" imgH="2692080" progId="Equation.DSMT4">
                  <p:embed/>
                </p:oleObj>
              </mc:Choice>
              <mc:Fallback>
                <p:oleObj name="Equation" r:id="rId3" imgW="3593880" imgH="269208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345" y="381000"/>
                        <a:ext cx="7808912" cy="57807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DF31B88-CF7C-489D-9351-70F70317129B}"/>
              </a:ext>
            </a:extLst>
          </p:cNvPr>
          <p:cNvSpPr txBox="1"/>
          <p:nvPr/>
        </p:nvSpPr>
        <p:spPr>
          <a:xfrm>
            <a:off x="5029200" y="62855"/>
            <a:ext cx="3541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(with help from Maple)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26E3B4-4841-45C0-AB7F-2F743B6A547A}"/>
              </a:ext>
            </a:extLst>
          </p:cNvPr>
          <p:cNvSpPr txBox="1"/>
          <p:nvPr/>
        </p:nvSpPr>
        <p:spPr>
          <a:xfrm>
            <a:off x="7171118" y="531146"/>
            <a:ext cx="198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rgbClr val="FF0000"/>
                </a:solidFill>
                <a:latin typeface="+mj-lt"/>
              </a:rPr>
              <a:t>N,N’</a:t>
            </a:r>
            <a:r>
              <a:rPr lang="en-US" sz="2000" b="1" dirty="0">
                <a:solidFill>
                  <a:srgbClr val="FF0000"/>
                </a:solidFill>
                <a:latin typeface="+mj-lt"/>
              </a:rPr>
              <a:t> are normalization constants.</a:t>
            </a:r>
          </a:p>
        </p:txBody>
      </p:sp>
    </p:spTree>
    <p:extLst>
      <p:ext uri="{BB962C8B-B14F-4D97-AF65-F5344CB8AC3E}">
        <p14:creationId xmlns:p14="http://schemas.microsoft.com/office/powerpoint/2010/main" val="1089536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6E7C56-586C-43B4-9D5F-5A8483413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5826C9-5F1C-409F-B315-B5ADC725F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8C3CEC-182B-4B6D-93D7-F411608CA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AE4A522-0184-4ECB-84C5-A32284A018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1904406"/>
              </p:ext>
            </p:extLst>
          </p:nvPr>
        </p:nvGraphicFramePr>
        <p:xfrm>
          <a:off x="203785" y="22226"/>
          <a:ext cx="8529638" cy="284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10" name="Equation" r:id="rId3" imgW="3886200" imgH="1295280" progId="Equation.DSMT4">
                  <p:embed/>
                </p:oleObj>
              </mc:Choice>
              <mc:Fallback>
                <p:oleObj name="Equation" r:id="rId3" imgW="3886200" imgH="12952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7ADD745C-9CEC-4D24-A762-8B4033E44EA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3785" y="22226"/>
                        <a:ext cx="8529638" cy="2843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729C46A-6D85-4EAC-928B-4D255806A0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2437718"/>
              </p:ext>
            </p:extLst>
          </p:nvPr>
        </p:nvGraphicFramePr>
        <p:xfrm>
          <a:off x="133350" y="2833688"/>
          <a:ext cx="8670925" cy="370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11" name="Equation" r:id="rId5" imgW="4457520" imgH="1904760" progId="Equation.DSMT4">
                  <p:embed/>
                </p:oleObj>
              </mc:Choice>
              <mc:Fallback>
                <p:oleObj name="Equation" r:id="rId5" imgW="4457520" imgH="190476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A040AE49-D851-460D-B30D-788832472FE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3350" y="2833688"/>
                        <a:ext cx="8670925" cy="3705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3182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E1EE18-9A7B-44B1-BB3B-1765BCEBE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75C4F2-8759-4817-B2CB-3535ED31F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CF6799-BD3F-4B22-A3C2-E671E8177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FD19B18-5B9F-4D92-B4C8-5A2593B94F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9165249"/>
              </p:ext>
            </p:extLst>
          </p:nvPr>
        </p:nvGraphicFramePr>
        <p:xfrm>
          <a:off x="730357" y="228600"/>
          <a:ext cx="7956443" cy="563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22" name="Equation" r:id="rId3" imgW="4228920" imgH="2997000" progId="Equation.DSMT4">
                  <p:embed/>
                </p:oleObj>
              </mc:Choice>
              <mc:Fallback>
                <p:oleObj name="Equation" r:id="rId3" imgW="4228920" imgH="29970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B1D471B8-32DF-4E89-8AD3-6D1D1B262B8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0357" y="228600"/>
                        <a:ext cx="7956443" cy="563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C0402B6-1384-4E65-933D-CF869392D460}"/>
              </a:ext>
            </a:extLst>
          </p:cNvPr>
          <p:cNvSpPr txBox="1"/>
          <p:nvPr/>
        </p:nvSpPr>
        <p:spPr>
          <a:xfrm>
            <a:off x="381000" y="6019800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the normalization of the eigenvector is arbitrary.</a:t>
            </a:r>
          </a:p>
        </p:txBody>
      </p:sp>
    </p:spTree>
    <p:extLst>
      <p:ext uri="{BB962C8B-B14F-4D97-AF65-F5344CB8AC3E}">
        <p14:creationId xmlns:p14="http://schemas.microsoft.com/office/powerpoint/2010/main" val="401974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433836-56D2-4E07-ACEE-45C44B36F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98B164-F94C-451C-A47C-435375762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D768A5-54FE-4224-B91D-DA48DDBB3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98C41F-B96F-4378-A17E-78467B2F668A}"/>
              </a:ext>
            </a:extLst>
          </p:cNvPr>
          <p:cNvSpPr txBox="1"/>
          <p:nvPr/>
        </p:nvSpPr>
        <p:spPr>
          <a:xfrm>
            <a:off x="152400" y="228600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Digression on matrices -- continued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E5DAC7-9C30-433C-81C4-364A7E0EFBCB}"/>
              </a:ext>
            </a:extLst>
          </p:cNvPr>
          <p:cNvSpPr txBox="1"/>
          <p:nvPr/>
        </p:nvSpPr>
        <p:spPr>
          <a:xfrm>
            <a:off x="914400" y="8382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Eigenvalues of a matrix are “invariant” under a similarity transformation 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C481C21-BBDB-42B0-BCEE-B40777B35B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444444"/>
              </p:ext>
            </p:extLst>
          </p:nvPr>
        </p:nvGraphicFramePr>
        <p:xfrm>
          <a:off x="928688" y="1981200"/>
          <a:ext cx="7907337" cy="2662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58" name="Equation" r:id="rId3" imgW="6057720" imgH="2145960" progId="Equation.DSMT4">
                  <p:embed/>
                </p:oleObj>
              </mc:Choice>
              <mc:Fallback>
                <p:oleObj name="Equation" r:id="rId3" imgW="6057720" imgH="214596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1981200"/>
                        <a:ext cx="7907337" cy="2662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876E967C-28F9-49CD-B734-ED4842287689}"/>
              </a:ext>
            </a:extLst>
          </p:cNvPr>
          <p:cNvSpPr txBox="1"/>
          <p:nvPr/>
        </p:nvSpPr>
        <p:spPr>
          <a:xfrm>
            <a:off x="457200" y="4724400"/>
            <a:ext cx="83889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This means that if a matrix is “similar” to a Hermitian matrix,</a:t>
            </a:r>
          </a:p>
          <a:p>
            <a:r>
              <a:rPr lang="en-US" sz="2400" dirty="0">
                <a:latin typeface="+mj-lt"/>
              </a:rPr>
              <a:t>it has the same eigenvalues.  The corresponding eigenvectors of </a:t>
            </a:r>
            <a:r>
              <a:rPr lang="en-US" sz="2400" b="1" dirty="0">
                <a:latin typeface="+mj-lt"/>
              </a:rPr>
              <a:t>M</a:t>
            </a:r>
            <a:r>
              <a:rPr lang="en-US" sz="2400" dirty="0">
                <a:latin typeface="+mj-lt"/>
              </a:rPr>
              <a:t> and </a:t>
            </a:r>
            <a:r>
              <a:rPr lang="en-US" sz="2400" b="1" dirty="0">
                <a:latin typeface="+mj-lt"/>
              </a:rPr>
              <a:t>M’</a:t>
            </a:r>
            <a:r>
              <a:rPr lang="en-US" sz="2400" dirty="0">
                <a:latin typeface="+mj-lt"/>
              </a:rPr>
              <a:t> are not the same but 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9B6E7739-E236-4B09-9E3F-C314AED703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1642321"/>
              </p:ext>
            </p:extLst>
          </p:nvPr>
        </p:nvGraphicFramePr>
        <p:xfrm>
          <a:off x="7086600" y="5439912"/>
          <a:ext cx="1509044" cy="467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59" name="Equation" r:id="rId5" imgW="1066680" imgH="330120" progId="Equation.DSMT4">
                  <p:embed/>
                </p:oleObj>
              </mc:Choice>
              <mc:Fallback>
                <p:oleObj name="Equation" r:id="rId5" imgW="1066680" imgH="33012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ACACFC31-451E-4734-B081-DE4CD81AA0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086600" y="5439912"/>
                        <a:ext cx="1509044" cy="4670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9639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01FB3D-4665-42C0-85E1-D2F49DD83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40752D-89C6-4F6E-9038-DCC38D129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6FB92C-A2A5-4EC2-89A8-9CEF253C6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4F9CDBC-7423-4E4F-9336-B23916F2F4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1380335"/>
              </p:ext>
            </p:extLst>
          </p:nvPr>
        </p:nvGraphicFramePr>
        <p:xfrm>
          <a:off x="890587" y="762000"/>
          <a:ext cx="6729413" cy="5653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270" name="Equation" r:id="rId3" imgW="6019560" imgH="4889160" progId="Equation.DSMT4">
                  <p:embed/>
                </p:oleObj>
              </mc:Choice>
              <mc:Fallback>
                <p:oleObj name="Equation" r:id="rId3" imgW="6019560" imgH="488916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0587" y="762000"/>
                        <a:ext cx="6729413" cy="56533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5328428-948B-4DD2-85A2-D058DD440113}"/>
              </a:ext>
            </a:extLst>
          </p:cNvPr>
          <p:cNvSpPr txBox="1"/>
          <p:nvPr/>
        </p:nvSpPr>
        <p:spPr>
          <a:xfrm>
            <a:off x="381000" y="2286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of  a similarity transformation: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3CC94D-8FCC-4F83-B650-8094EE011A38}"/>
              </a:ext>
            </a:extLst>
          </p:cNvPr>
          <p:cNvSpPr txBox="1"/>
          <p:nvPr/>
        </p:nvSpPr>
        <p:spPr>
          <a:xfrm>
            <a:off x="6400800" y="10668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Note that this matrix is not symmetric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C88018-BD18-429C-B293-CA1576DEC45D}"/>
              </a:ext>
            </a:extLst>
          </p:cNvPr>
          <p:cNvSpPr txBox="1"/>
          <p:nvPr/>
        </p:nvSpPr>
        <p:spPr>
          <a:xfrm>
            <a:off x="5562600" y="43434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Note that this matrix is symmetric</a:t>
            </a:r>
          </a:p>
        </p:txBody>
      </p:sp>
    </p:spTree>
    <p:extLst>
      <p:ext uri="{BB962C8B-B14F-4D97-AF65-F5344CB8AC3E}">
        <p14:creationId xmlns:p14="http://schemas.microsoft.com/office/powerpoint/2010/main" val="3986075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8062C0-7373-4BBE-BA9A-542AD2B94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65ED7F-5891-443B-AD86-57186FCB9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B3D21C-8652-45CF-9B6E-87ED8452E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8DFFD7-8B77-4274-997C-A4517FC679A9}"/>
              </a:ext>
            </a:extLst>
          </p:cNvPr>
          <p:cNvSpPr txBox="1"/>
          <p:nvPr/>
        </p:nvSpPr>
        <p:spPr>
          <a:xfrm>
            <a:off x="533400" y="3048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Note, here we have defined  </a:t>
            </a:r>
            <a:r>
              <a:rPr lang="en-US" sz="2400" b="1" dirty="0">
                <a:latin typeface="+mj-lt"/>
              </a:rPr>
              <a:t>S</a:t>
            </a:r>
            <a:r>
              <a:rPr lang="en-US" sz="2400" dirty="0">
                <a:latin typeface="+mj-lt"/>
              </a:rPr>
              <a:t> as a transformation matrix (often called a similarity transformation matrix)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A55430F-B869-458F-A50C-FE54E79349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5178075"/>
              </p:ext>
            </p:extLst>
          </p:nvPr>
        </p:nvGraphicFramePr>
        <p:xfrm>
          <a:off x="675860" y="1295400"/>
          <a:ext cx="6843091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6" name="Equation" r:id="rId3" imgW="3886200" imgH="1168200" progId="Equation.DSMT4">
                  <p:embed/>
                </p:oleObj>
              </mc:Choice>
              <mc:Fallback>
                <p:oleObj name="Equation" r:id="rId3" imgW="3886200" imgH="11682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A6F5777-9BCA-4D1F-9ED2-714EA51830D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5860" y="1295400"/>
                        <a:ext cx="6843091" cy="205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C998E61-FE6F-42E9-8906-3AC5F8CD7EA4}"/>
              </a:ext>
            </a:extLst>
          </p:cNvPr>
          <p:cNvSpPr txBox="1"/>
          <p:nvPr/>
        </p:nvSpPr>
        <p:spPr>
          <a:xfrm>
            <a:off x="533400" y="3472071"/>
            <a:ext cx="8468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How can you find a unitary transformation that also diagonalizes a matrix?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E06CB0D-CB83-4494-85E1-923B63491A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5399773"/>
              </p:ext>
            </p:extLst>
          </p:nvPr>
        </p:nvGraphicFramePr>
        <p:xfrm>
          <a:off x="675860" y="4490430"/>
          <a:ext cx="6963999" cy="1225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7" name="Equation" r:id="rId5" imgW="2743200" imgH="482400" progId="Equation.DSMT4">
                  <p:embed/>
                </p:oleObj>
              </mc:Choice>
              <mc:Fallback>
                <p:oleObj name="Equation" r:id="rId5" imgW="2743200" imgH="4824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63276E06-AC33-4FB2-8157-F08F6EF713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5860" y="4490430"/>
                        <a:ext cx="6963999" cy="12251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27725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DCE689-48F8-4ED9-AFB9-700CF3059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9A114D-8998-4D13-B4B5-8D9D99938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D2DABF-25F1-413C-8F74-02AE4EC45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0AA6750-6619-469D-8C9F-D0431AF743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5203807"/>
              </p:ext>
            </p:extLst>
          </p:nvPr>
        </p:nvGraphicFramePr>
        <p:xfrm>
          <a:off x="536713" y="228600"/>
          <a:ext cx="8153400" cy="4841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18" name="Equation" r:id="rId3" imgW="4063680" imgH="2412720" progId="Equation.DSMT4">
                  <p:embed/>
                </p:oleObj>
              </mc:Choice>
              <mc:Fallback>
                <p:oleObj name="Equation" r:id="rId3" imgW="4063680" imgH="241272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040C466A-7BDD-42DD-BE97-A9778876D6B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6713" y="228600"/>
                        <a:ext cx="8153400" cy="48418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B277636-7599-4E79-99E9-E86A53D7FBC3}"/>
              </a:ext>
            </a:extLst>
          </p:cNvPr>
          <p:cNvSpPr txBox="1"/>
          <p:nvPr/>
        </p:nvSpPr>
        <p:spPr>
          <a:xfrm>
            <a:off x="152400" y="53340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this “trick” is special for 2x2 matrices, but numerical extensions based on the trick are possible.</a:t>
            </a:r>
          </a:p>
        </p:txBody>
      </p:sp>
    </p:spTree>
    <p:extLst>
      <p:ext uri="{BB962C8B-B14F-4D97-AF65-F5344CB8AC3E}">
        <p14:creationId xmlns:p14="http://schemas.microsoft.com/office/powerpoint/2010/main" val="19045222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0EAAD8-3CBC-4241-9581-8A06F50B0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C1CEFE-B2BD-4670-93D8-BF9C8E943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4CC941-3BBA-417B-8345-27F839D67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0A438F-E6EC-4675-B358-7B00CF1D4AB9}"/>
              </a:ext>
            </a:extLst>
          </p:cNvPr>
          <p:cNvSpPr txBox="1"/>
          <p:nvPr/>
        </p:nvSpPr>
        <p:spPr>
          <a:xfrm>
            <a:off x="304800" y="228600"/>
            <a:ext cx="81067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Note that transformations using unitary matrices are often </a:t>
            </a:r>
          </a:p>
          <a:p>
            <a:r>
              <a:rPr lang="en-US" sz="2400" dirty="0">
                <a:latin typeface="+mj-lt"/>
              </a:rPr>
              <a:t>convenient and they can be easily constructed from the </a:t>
            </a:r>
          </a:p>
          <a:p>
            <a:r>
              <a:rPr lang="en-US" sz="2400" dirty="0">
                <a:latin typeface="+mj-lt"/>
              </a:rPr>
              <a:t>eigenvalues of a matrix.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8F12CDC-59B3-4B85-BEDD-EA43E5D83D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7217767"/>
              </p:ext>
            </p:extLst>
          </p:nvPr>
        </p:nvGraphicFramePr>
        <p:xfrm>
          <a:off x="0" y="1752600"/>
          <a:ext cx="9001132" cy="4284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43" name="Equation" r:id="rId3" imgW="5549760" imgH="2641320" progId="Equation.DSMT4">
                  <p:embed/>
                </p:oleObj>
              </mc:Choice>
              <mc:Fallback>
                <p:oleObj name="Equation" r:id="rId3" imgW="5549760" imgH="264132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8D890861-19A4-4B0C-9603-020FF3B0B9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1752600"/>
                        <a:ext cx="9001132" cy="42842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856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9DC2361-3705-4068-AB98-B54570715D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258385"/>
            <a:ext cx="8515350" cy="6029325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400050" y="55626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0" y="762000"/>
            <a:ext cx="9127375" cy="2215138"/>
            <a:chOff x="0" y="762000"/>
            <a:chExt cx="9127375" cy="2215138"/>
          </a:xfrm>
        </p:grpSpPr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29655059"/>
                </p:ext>
              </p:extLst>
            </p:nvPr>
          </p:nvGraphicFramePr>
          <p:xfrm>
            <a:off x="1889125" y="2363788"/>
            <a:ext cx="544513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8537" name="数式" r:id="rId4" imgW="241200" imgH="241200" progId="Equation.3">
                    <p:embed/>
                  </p:oleObj>
                </mc:Choice>
                <mc:Fallback>
                  <p:oleObj name="数式" r:id="rId4" imgW="2412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9125" y="2363788"/>
                          <a:ext cx="544513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5417295"/>
                </p:ext>
              </p:extLst>
            </p:nvPr>
          </p:nvGraphicFramePr>
          <p:xfrm>
            <a:off x="4358350" y="2431038"/>
            <a:ext cx="401638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8538" name="数式" r:id="rId6" imgW="177480" imgH="241200" progId="Equation.3">
                    <p:embed/>
                  </p:oleObj>
                </mc:Choice>
                <mc:Fallback>
                  <p:oleObj name="数式" r:id="rId6" imgW="17748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8350" y="2431038"/>
                          <a:ext cx="401638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13994082"/>
                </p:ext>
              </p:extLst>
            </p:nvPr>
          </p:nvGraphicFramePr>
          <p:xfrm>
            <a:off x="6689725" y="2298700"/>
            <a:ext cx="544513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8539" name="数式" r:id="rId8" imgW="241200" imgH="241200" progId="Equation.3">
                    <p:embed/>
                  </p:oleObj>
                </mc:Choice>
                <mc:Fallback>
                  <p:oleObj name="数式" r:id="rId8" imgW="2412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89725" y="2298700"/>
                          <a:ext cx="544513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8" name="Group 27"/>
            <p:cNvGrpSpPr/>
            <p:nvPr/>
          </p:nvGrpSpPr>
          <p:grpSpPr>
            <a:xfrm>
              <a:off x="228600" y="1032805"/>
              <a:ext cx="8645576" cy="1329269"/>
              <a:chOff x="-381000" y="1032805"/>
              <a:chExt cx="8645576" cy="1329269"/>
            </a:xfrm>
          </p:grpSpPr>
          <p:pic>
            <p:nvPicPr>
              <p:cNvPr id="19" name="Picture 2"/>
              <p:cNvPicPr>
                <a:picLocks noChangeAspect="1" noChangeArrowheads="1"/>
              </p:cNvPicPr>
              <p:nvPr/>
            </p:nvPicPr>
            <p:blipFill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57400" y="1125877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1" name="Oval 20"/>
              <p:cNvSpPr/>
              <p:nvPr/>
            </p:nvSpPr>
            <p:spPr>
              <a:xfrm>
                <a:off x="965054" y="1125878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351495" y="1264794"/>
                <a:ext cx="1097280" cy="1097280"/>
              </a:xfrm>
              <a:prstGeom prst="ellipse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249534" y="1426152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solidFill>
                      <a:srgbClr val="FFFF00"/>
                    </a:solidFill>
                    <a:latin typeface="+mj-lt"/>
                  </a:rPr>
                  <a:t>m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657600" y="1519535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solidFill>
                      <a:srgbClr val="FFFF00"/>
                    </a:solidFill>
                    <a:latin typeface="+mj-lt"/>
                  </a:rPr>
                  <a:t>m</a:t>
                </a:r>
              </a:p>
            </p:txBody>
          </p:sp>
          <p:grpSp>
            <p:nvGrpSpPr>
              <p:cNvPr id="25" name="Group 24"/>
              <p:cNvGrpSpPr/>
              <p:nvPr/>
            </p:nvGrpSpPr>
            <p:grpSpPr>
              <a:xfrm>
                <a:off x="4455151" y="1037645"/>
                <a:ext cx="2445799" cy="1169738"/>
                <a:chOff x="4174455" y="1037645"/>
                <a:chExt cx="2445799" cy="1169738"/>
              </a:xfrm>
            </p:grpSpPr>
            <p:pic>
              <p:nvPicPr>
                <p:cNvPr id="23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6968" t="48570" r="24303" b="37991"/>
                <a:stretch/>
              </p:blipFill>
              <p:spPr bwMode="auto">
                <a:xfrm>
                  <a:off x="4174455" y="1037645"/>
                  <a:ext cx="1330376" cy="11007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grpSp>
              <p:nvGrpSpPr>
                <p:cNvPr id="24" name="Group 23"/>
                <p:cNvGrpSpPr/>
                <p:nvPr/>
              </p:nvGrpSpPr>
              <p:grpSpPr>
                <a:xfrm>
                  <a:off x="5522974" y="1106588"/>
                  <a:ext cx="1097280" cy="1100795"/>
                  <a:chOff x="5522974" y="1106588"/>
                  <a:chExt cx="1097280" cy="1100795"/>
                </a:xfrm>
              </p:grpSpPr>
              <p:sp>
                <p:nvSpPr>
                  <p:cNvPr id="20" name="Oval 19"/>
                  <p:cNvSpPr/>
                  <p:nvPr/>
                </p:nvSpPr>
                <p:spPr>
                  <a:xfrm>
                    <a:off x="5522974" y="1106588"/>
                    <a:ext cx="1097280" cy="1100795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5816746" y="1445441"/>
                    <a:ext cx="7620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i="1" dirty="0">
                        <a:solidFill>
                          <a:srgbClr val="FFFF00"/>
                        </a:solidFill>
                        <a:latin typeface="+mj-lt"/>
                      </a:rPr>
                      <a:t>m</a:t>
                    </a:r>
                  </a:p>
                </p:txBody>
              </p:sp>
            </p:grpSp>
          </p:grpSp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6934200" y="103280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7" name="Picture 2"/>
              <p:cNvPicPr>
                <a:picLocks noChangeAspect="1" noChangeArrowheads="1"/>
              </p:cNvPicPr>
              <p:nvPr/>
            </p:nvPicPr>
            <p:blipFill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-381000" y="118520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9" name="Rectangle 28"/>
            <p:cNvSpPr/>
            <p:nvPr/>
          </p:nvSpPr>
          <p:spPr>
            <a:xfrm>
              <a:off x="0" y="762000"/>
              <a:ext cx="228600" cy="2057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8898775" y="762000"/>
              <a:ext cx="228600" cy="2057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14300" y="228600"/>
            <a:ext cx="788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Consider an extended system of masses and springs:</a:t>
            </a: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7162537"/>
              </p:ext>
            </p:extLst>
          </p:nvPr>
        </p:nvGraphicFramePr>
        <p:xfrm>
          <a:off x="537324" y="2993535"/>
          <a:ext cx="6705600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540" name="数式" r:id="rId11" imgW="2971800" imgH="457200" progId="Equation.3">
                  <p:embed/>
                </p:oleObj>
              </mc:Choice>
              <mc:Fallback>
                <p:oleObj name="数式" r:id="rId11" imgW="2971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324" y="2993535"/>
                        <a:ext cx="6705600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6167438"/>
              </p:ext>
            </p:extLst>
          </p:nvPr>
        </p:nvGraphicFramePr>
        <p:xfrm>
          <a:off x="537324" y="3982354"/>
          <a:ext cx="8149476" cy="2349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541" name="Equation" r:id="rId13" imgW="4546440" imgH="1307880" progId="Equation.DSMT4">
                  <p:embed/>
                </p:oleObj>
              </mc:Choice>
              <mc:Fallback>
                <p:oleObj name="Equation" r:id="rId13" imgW="4546440" imgH="130788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324" y="3982354"/>
                        <a:ext cx="8149476" cy="23495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54537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392486"/>
              </p:ext>
            </p:extLst>
          </p:nvPr>
        </p:nvGraphicFramePr>
        <p:xfrm>
          <a:off x="1287463" y="485775"/>
          <a:ext cx="5616575" cy="195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198" name="数式" r:id="rId4" imgW="2489040" imgH="863280" progId="Equation.3">
                  <p:embed/>
                </p:oleObj>
              </mc:Choice>
              <mc:Fallback>
                <p:oleObj name="数式" r:id="rId4" imgW="2489040" imgH="86328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7463" y="485775"/>
                        <a:ext cx="5616575" cy="195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75149"/>
              </p:ext>
            </p:extLst>
          </p:nvPr>
        </p:nvGraphicFramePr>
        <p:xfrm>
          <a:off x="762000" y="2438400"/>
          <a:ext cx="4670425" cy="402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199" name="数式" r:id="rId6" imgW="2070000" imgH="1777680" progId="Equation.3">
                  <p:embed/>
                </p:oleObj>
              </mc:Choice>
              <mc:Fallback>
                <p:oleObj name="数式" r:id="rId6" imgW="2070000" imgH="1777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438400"/>
                        <a:ext cx="4670425" cy="4021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92586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FCB3F7-0B2A-4655-ADAE-9BEDD39C4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4A8E54-42F8-4AD0-A4BF-9DF073392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3F1F51-B817-4553-ADDB-AEBBBDCFC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51BD683-9550-49A7-8852-7BB96FF085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6544812"/>
              </p:ext>
            </p:extLst>
          </p:nvPr>
        </p:nvGraphicFramePr>
        <p:xfrm>
          <a:off x="838200" y="457200"/>
          <a:ext cx="6478588" cy="362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66" name="Equation" r:id="rId3" imgW="2908080" imgH="1625400" progId="Equation.DSMT4">
                  <p:embed/>
                </p:oleObj>
              </mc:Choice>
              <mc:Fallback>
                <p:oleObj name="Equation" r:id="rId3" imgW="2908080" imgH="16254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457200"/>
                        <a:ext cx="6478588" cy="3621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2DC2759-4AC4-4A88-B768-11946F8B38F7}"/>
              </a:ext>
            </a:extLst>
          </p:cNvPr>
          <p:cNvSpPr txBox="1"/>
          <p:nvPr/>
        </p:nvSpPr>
        <p:spPr>
          <a:xfrm>
            <a:off x="609600" y="4495800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Can solve as an eigenvalue problem –</a:t>
            </a:r>
          </a:p>
          <a:p>
            <a:endParaRPr lang="en-US" sz="2400" dirty="0">
              <a:latin typeface="+mj-lt"/>
            </a:endParaRPr>
          </a:p>
          <a:p>
            <a:pPr lvl="1"/>
            <a:r>
              <a:rPr lang="en-US" sz="2400" dirty="0">
                <a:latin typeface="+mj-lt"/>
              </a:rPr>
              <a:t>(Why did we not have to transform the equations as we did in the previous example?)</a:t>
            </a:r>
          </a:p>
        </p:txBody>
      </p:sp>
    </p:spTree>
    <p:extLst>
      <p:ext uri="{BB962C8B-B14F-4D97-AF65-F5344CB8AC3E}">
        <p14:creationId xmlns:p14="http://schemas.microsoft.com/office/powerpoint/2010/main" val="1232644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47800" y="4419600"/>
            <a:ext cx="266700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903313"/>
              </p:ext>
            </p:extLst>
          </p:nvPr>
        </p:nvGraphicFramePr>
        <p:xfrm>
          <a:off x="1049337" y="927100"/>
          <a:ext cx="6646863" cy="494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103" name="数式" r:id="rId4" imgW="2946240" imgH="2184120" progId="Equation.3">
                  <p:embed/>
                </p:oleObj>
              </mc:Choice>
              <mc:Fallback>
                <p:oleObj name="数式" r:id="rId4" imgW="2946240" imgH="21841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9337" y="927100"/>
                        <a:ext cx="6646863" cy="494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60CEDCA-539B-49CD-8C2A-74D797058904}"/>
              </a:ext>
            </a:extLst>
          </p:cNvPr>
          <p:cNvSpPr txBox="1"/>
          <p:nvPr/>
        </p:nvSpPr>
        <p:spPr>
          <a:xfrm>
            <a:off x="143668" y="22651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Because of its very regular form, this example also has an algebraic solution --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1B0787-D5A2-4157-A5FC-06A30488A061}"/>
              </a:ext>
            </a:extLst>
          </p:cNvPr>
          <p:cNvSpPr txBox="1"/>
          <p:nvPr/>
        </p:nvSpPr>
        <p:spPr>
          <a:xfrm>
            <a:off x="4953000" y="4301698"/>
            <a:ext cx="411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Is this treatment cheating?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Yes.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No cheating, but we are not done.</a:t>
            </a:r>
          </a:p>
        </p:txBody>
      </p:sp>
    </p:spTree>
    <p:extLst>
      <p:ext uri="{BB962C8B-B14F-4D97-AF65-F5344CB8AC3E}">
        <p14:creationId xmlns:p14="http://schemas.microsoft.com/office/powerpoint/2010/main" val="9310096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4850291"/>
              </p:ext>
            </p:extLst>
          </p:nvPr>
        </p:nvGraphicFramePr>
        <p:xfrm>
          <a:off x="638175" y="236537"/>
          <a:ext cx="7820025" cy="585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124" name="数式" r:id="rId4" imgW="3466800" imgH="2590560" progId="Equation.3">
                  <p:embed/>
                </p:oleObj>
              </mc:Choice>
              <mc:Fallback>
                <p:oleObj name="数式" r:id="rId4" imgW="3466800" imgH="2590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175" y="236537"/>
                        <a:ext cx="7820025" cy="585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87919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95600" y="4866585"/>
            <a:ext cx="1524000" cy="1066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2863937"/>
              </p:ext>
            </p:extLst>
          </p:nvPr>
        </p:nvGraphicFramePr>
        <p:xfrm>
          <a:off x="1524000" y="533400"/>
          <a:ext cx="6818312" cy="534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143" name="Equation" r:id="rId3" imgW="3022560" imgH="2361960" progId="Equation.DSMT4">
                  <p:embed/>
                </p:oleObj>
              </mc:Choice>
              <mc:Fallback>
                <p:oleObj name="Equation" r:id="rId3" imgW="3022560" imgH="236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33400"/>
                        <a:ext cx="6818312" cy="534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3795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6266469"/>
              </p:ext>
            </p:extLst>
          </p:nvPr>
        </p:nvGraphicFramePr>
        <p:xfrm>
          <a:off x="1143000" y="990600"/>
          <a:ext cx="5727700" cy="364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69" name="数式" r:id="rId4" imgW="2539800" imgH="1612800" progId="Equation.3">
                  <p:embed/>
                </p:oleObj>
              </mc:Choice>
              <mc:Fallback>
                <p:oleObj name="数式" r:id="rId4" imgW="2539800" imgH="1612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990600"/>
                        <a:ext cx="5727700" cy="364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97577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EA301083-459E-43C3-8B90-6FBC6B57BA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803185"/>
            <a:ext cx="6095238" cy="4571429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515773"/>
              </p:ext>
            </p:extLst>
          </p:nvPr>
        </p:nvGraphicFramePr>
        <p:xfrm>
          <a:off x="4703763" y="5105400"/>
          <a:ext cx="458787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50" name="数式" r:id="rId5" imgW="203040" imgH="164880" progId="Equation.3">
                  <p:embed/>
                </p:oleObj>
              </mc:Choice>
              <mc:Fallback>
                <p:oleObj name="数式" r:id="rId5" imgW="203040" imgH="1648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3763" y="5105400"/>
                        <a:ext cx="458787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4800" y="226367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Examples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27113" y="5410200"/>
            <a:ext cx="73548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solution form remains correct for </a:t>
            </a:r>
            <a:r>
              <a:rPr lang="en-US" sz="2400" i="1" dirty="0">
                <a:latin typeface="+mj-lt"/>
              </a:rPr>
              <a:t>N</a:t>
            </a:r>
            <a:r>
              <a:rPr lang="en-US" sz="2400" i="1" dirty="0">
                <a:latin typeface="+mj-lt"/>
                <a:sym typeface="Wingdings" panose="05000000000000000000" pitchFamily="2" charset="2"/>
              </a:rPr>
              <a:t></a:t>
            </a:r>
            <a:r>
              <a:rPr lang="en-US" sz="2400" dirty="0"/>
              <a:t>∞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0871987"/>
              </p:ext>
            </p:extLst>
          </p:nvPr>
        </p:nvGraphicFramePr>
        <p:xfrm>
          <a:off x="2018334" y="-34960"/>
          <a:ext cx="3706813" cy="120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51" name="Equation" r:id="rId7" imgW="2387520" imgH="774360" progId="Equation.DSMT4">
                  <p:embed/>
                </p:oleObj>
              </mc:Choice>
              <mc:Fallback>
                <p:oleObj name="Equation" r:id="rId7" imgW="2387520" imgH="774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8334" y="-34960"/>
                        <a:ext cx="3706813" cy="120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6474301"/>
              </p:ext>
            </p:extLst>
          </p:nvPr>
        </p:nvGraphicFramePr>
        <p:xfrm>
          <a:off x="304800" y="1645766"/>
          <a:ext cx="1262063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52" name="Equation" r:id="rId9" imgW="812520" imgH="596880" progId="Equation.DSMT4">
                  <p:embed/>
                </p:oleObj>
              </mc:Choice>
              <mc:Fallback>
                <p:oleObj name="Equation" r:id="rId9" imgW="81252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645766"/>
                        <a:ext cx="1262063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334989"/>
              </p:ext>
            </p:extLst>
          </p:nvPr>
        </p:nvGraphicFramePr>
        <p:xfrm>
          <a:off x="2065338" y="5600700"/>
          <a:ext cx="3846512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53" name="Equation" r:id="rId11" imgW="2476440" imgH="647640" progId="Equation.DSMT4">
                  <p:embed/>
                </p:oleObj>
              </mc:Choice>
              <mc:Fallback>
                <p:oleObj name="Equation" r:id="rId11" imgW="2476440" imgH="647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5338" y="5600700"/>
                        <a:ext cx="3846512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7144E34-DBF9-43FC-A904-31325D459C48}"/>
              </a:ext>
            </a:extLst>
          </p:cNvPr>
          <p:cNvSpPr txBox="1"/>
          <p:nvPr/>
        </p:nvSpPr>
        <p:spPr>
          <a:xfrm>
            <a:off x="7162800" y="914400"/>
            <a:ext cx="1941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A80886"/>
                </a:solidFill>
                <a:latin typeface="+mj-lt"/>
              </a:rPr>
              <a:t>N=6</a:t>
            </a:r>
          </a:p>
          <a:p>
            <a:r>
              <a:rPr lang="en-US" b="1" i="1" dirty="0">
                <a:solidFill>
                  <a:srgbClr val="0070C0"/>
                </a:solidFill>
                <a:latin typeface="+mj-lt"/>
              </a:rPr>
              <a:t>N=20</a:t>
            </a:r>
          </a:p>
        </p:txBody>
      </p:sp>
    </p:spTree>
    <p:extLst>
      <p:ext uri="{BB962C8B-B14F-4D97-AF65-F5344CB8AC3E}">
        <p14:creationId xmlns:p14="http://schemas.microsoft.com/office/powerpoint/2010/main" val="20587788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54740" y="843142"/>
            <a:ext cx="8011724" cy="1676795"/>
            <a:chOff x="228600" y="1032805"/>
            <a:chExt cx="8645576" cy="1944333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06287080"/>
                </p:ext>
              </p:extLst>
            </p:nvPr>
          </p:nvGraphicFramePr>
          <p:xfrm>
            <a:off x="1889125" y="2363788"/>
            <a:ext cx="544513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141" name="数式" r:id="rId4" imgW="241200" imgH="241200" progId="Equation.3">
                    <p:embed/>
                  </p:oleObj>
                </mc:Choice>
                <mc:Fallback>
                  <p:oleObj name="数式" r:id="rId4" imgW="2412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9125" y="2363788"/>
                          <a:ext cx="544513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75817621"/>
                </p:ext>
              </p:extLst>
            </p:nvPr>
          </p:nvGraphicFramePr>
          <p:xfrm>
            <a:off x="4358350" y="2431038"/>
            <a:ext cx="401638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142" name="数式" r:id="rId6" imgW="177480" imgH="241200" progId="Equation.3">
                    <p:embed/>
                  </p:oleObj>
                </mc:Choice>
                <mc:Fallback>
                  <p:oleObj name="数式" r:id="rId6" imgW="17748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8350" y="2431038"/>
                          <a:ext cx="401638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90981212"/>
                </p:ext>
              </p:extLst>
            </p:nvPr>
          </p:nvGraphicFramePr>
          <p:xfrm>
            <a:off x="6689725" y="2298700"/>
            <a:ext cx="544513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143" name="数式" r:id="rId8" imgW="241200" imgH="241200" progId="Equation.3">
                    <p:embed/>
                  </p:oleObj>
                </mc:Choice>
                <mc:Fallback>
                  <p:oleObj name="数式" r:id="rId8" imgW="2412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89725" y="2298700"/>
                          <a:ext cx="544513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9" name="Group 8"/>
            <p:cNvGrpSpPr/>
            <p:nvPr/>
          </p:nvGrpSpPr>
          <p:grpSpPr>
            <a:xfrm>
              <a:off x="228600" y="1032805"/>
              <a:ext cx="8645576" cy="1329269"/>
              <a:chOff x="-381000" y="1032805"/>
              <a:chExt cx="8645576" cy="1329269"/>
            </a:xfrm>
          </p:grpSpPr>
          <p:pic>
            <p:nvPicPr>
              <p:cNvPr id="12" name="Picture 2"/>
              <p:cNvPicPr>
                <a:picLocks noChangeAspect="1" noChangeArrowheads="1"/>
              </p:cNvPicPr>
              <p:nvPr/>
            </p:nvPicPr>
            <p:blipFill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57400" y="1125877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3" name="Oval 12"/>
              <p:cNvSpPr/>
              <p:nvPr/>
            </p:nvSpPr>
            <p:spPr>
              <a:xfrm>
                <a:off x="965054" y="1125878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3351495" y="1264794"/>
                <a:ext cx="1097280" cy="1097280"/>
              </a:xfrm>
              <a:prstGeom prst="ellipse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1249534" y="1426152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solidFill>
                      <a:srgbClr val="FFFF00"/>
                    </a:solidFill>
                    <a:latin typeface="+mj-lt"/>
                  </a:rPr>
                  <a:t>m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657600" y="1519535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solidFill>
                      <a:srgbClr val="FFFF00"/>
                    </a:solidFill>
                    <a:latin typeface="+mj-lt"/>
                  </a:rPr>
                  <a:t>m</a:t>
                </a:r>
              </a:p>
            </p:txBody>
          </p:sp>
          <p:grpSp>
            <p:nvGrpSpPr>
              <p:cNvPr id="17" name="Group 16"/>
              <p:cNvGrpSpPr/>
              <p:nvPr/>
            </p:nvGrpSpPr>
            <p:grpSpPr>
              <a:xfrm>
                <a:off x="4455151" y="1037645"/>
                <a:ext cx="2445799" cy="1169738"/>
                <a:chOff x="4174455" y="1037645"/>
                <a:chExt cx="2445799" cy="1169738"/>
              </a:xfrm>
            </p:grpSpPr>
            <p:pic>
              <p:nvPicPr>
                <p:cNvPr id="20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6968" t="48570" r="24303" b="37991"/>
                <a:stretch/>
              </p:blipFill>
              <p:spPr bwMode="auto">
                <a:xfrm>
                  <a:off x="4174455" y="1037645"/>
                  <a:ext cx="1330376" cy="11007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grpSp>
              <p:nvGrpSpPr>
                <p:cNvPr id="21" name="Group 20"/>
                <p:cNvGrpSpPr/>
                <p:nvPr/>
              </p:nvGrpSpPr>
              <p:grpSpPr>
                <a:xfrm>
                  <a:off x="5522974" y="1106588"/>
                  <a:ext cx="1097280" cy="1100795"/>
                  <a:chOff x="5522974" y="1106588"/>
                  <a:chExt cx="1097280" cy="1100795"/>
                </a:xfrm>
              </p:grpSpPr>
              <p:sp>
                <p:nvSpPr>
                  <p:cNvPr id="22" name="Oval 21"/>
                  <p:cNvSpPr/>
                  <p:nvPr/>
                </p:nvSpPr>
                <p:spPr>
                  <a:xfrm>
                    <a:off x="5522974" y="1106588"/>
                    <a:ext cx="1097280" cy="1100795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5816746" y="1445441"/>
                    <a:ext cx="7620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i="1" dirty="0">
                        <a:solidFill>
                          <a:srgbClr val="FFFF00"/>
                        </a:solidFill>
                        <a:latin typeface="+mj-lt"/>
                      </a:rPr>
                      <a:t>m</a:t>
                    </a:r>
                  </a:p>
                </p:txBody>
              </p:sp>
            </p:grpSp>
          </p:grpSp>
          <p:pic>
            <p:nvPicPr>
              <p:cNvPr id="18" name="Picture 2"/>
              <p:cNvPicPr>
                <a:picLocks noChangeAspect="1" noChangeArrowheads="1"/>
              </p:cNvPicPr>
              <p:nvPr/>
            </p:nvPicPr>
            <p:blipFill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6934200" y="103280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9" name="Picture 2"/>
              <p:cNvPicPr>
                <a:picLocks noChangeAspect="1" noChangeArrowheads="1"/>
              </p:cNvPicPr>
              <p:nvPr/>
            </p:nvPicPr>
            <p:blipFill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-381000" y="118520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sp>
        <p:nvSpPr>
          <p:cNvPr id="24" name="TextBox 23"/>
          <p:cNvSpPr txBox="1"/>
          <p:nvPr/>
        </p:nvSpPr>
        <p:spPr>
          <a:xfrm>
            <a:off x="152400" y="2286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extended chain without boundaries: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1262898"/>
            <a:ext cx="554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…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589260" y="1062335"/>
            <a:ext cx="554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…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4787028"/>
              </p:ext>
            </p:extLst>
          </p:nvPr>
        </p:nvGraphicFramePr>
        <p:xfrm>
          <a:off x="789243" y="2393762"/>
          <a:ext cx="7016012" cy="4099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44" name="Equation" r:id="rId11" imgW="5206680" imgH="3035160" progId="Equation.DSMT4">
                  <p:embed/>
                </p:oleObj>
              </mc:Choice>
              <mc:Fallback>
                <p:oleObj name="Equation" r:id="rId11" imgW="5206680" imgH="3035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9243" y="2393762"/>
                        <a:ext cx="7016012" cy="4099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34023567-D593-4351-821A-75D69B42A497}"/>
              </a:ext>
            </a:extLst>
          </p:cNvPr>
          <p:cNvSpPr txBox="1"/>
          <p:nvPr/>
        </p:nvSpPr>
        <p:spPr>
          <a:xfrm>
            <a:off x="6505723" y="2737338"/>
            <a:ext cx="2514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Note that we are assuming that all masses and springs are identical here.</a:t>
            </a:r>
          </a:p>
        </p:txBody>
      </p:sp>
    </p:spTree>
    <p:extLst>
      <p:ext uri="{BB962C8B-B14F-4D97-AF65-F5344CB8AC3E}">
        <p14:creationId xmlns:p14="http://schemas.microsoft.com/office/powerpoint/2010/main" val="32039857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3D8CF0-5B18-4DEA-BD20-24D7CF5A16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7775" y="938392"/>
            <a:ext cx="6648450" cy="470535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3035176"/>
              </p:ext>
            </p:extLst>
          </p:nvPr>
        </p:nvGraphicFramePr>
        <p:xfrm>
          <a:off x="4800600" y="5270679"/>
          <a:ext cx="458787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42" name="数式" r:id="rId5" imgW="203040" imgH="164880" progId="Equation.3">
                  <p:embed/>
                </p:oleObj>
              </mc:Choice>
              <mc:Fallback>
                <p:oleObj name="数式" r:id="rId5" imgW="20304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270679"/>
                        <a:ext cx="458787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8631700"/>
              </p:ext>
            </p:extLst>
          </p:nvPr>
        </p:nvGraphicFramePr>
        <p:xfrm>
          <a:off x="228600" y="2447925"/>
          <a:ext cx="1262063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43" name="Equation" r:id="rId7" imgW="812520" imgH="596880" progId="Equation.DSMT4">
                  <p:embed/>
                </p:oleObj>
              </mc:Choice>
              <mc:Fallback>
                <p:oleObj name="Equation" r:id="rId7" imgW="81252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447925"/>
                        <a:ext cx="1262063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FBB9CC9-162C-4ECD-A63B-0FEC29C7EE05}"/>
              </a:ext>
            </a:extLst>
          </p:cNvPr>
          <p:cNvSpPr txBox="1"/>
          <p:nvPr/>
        </p:nvSpPr>
        <p:spPr>
          <a:xfrm>
            <a:off x="2438400" y="2286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Plot of distinct values of </a:t>
            </a:r>
            <a:r>
              <a:rPr lang="en-US" sz="2400" i="1" dirty="0" err="1">
                <a:latin typeface="Symbol" panose="05050102010706020507" pitchFamily="18" charset="2"/>
              </a:rPr>
              <a:t>w</a:t>
            </a:r>
            <a:r>
              <a:rPr lang="en-US" sz="2400" i="1" baseline="-25000" dirty="0" err="1">
                <a:latin typeface="Symbol" panose="05050102010706020507" pitchFamily="18" charset="2"/>
              </a:rPr>
              <a:t>n</a:t>
            </a:r>
            <a:r>
              <a:rPr lang="en-US" sz="2400" i="1" dirty="0">
                <a:latin typeface="+mj-lt"/>
              </a:rPr>
              <a:t>(q)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BAD4B1-7D66-4B80-BE74-BD9A4D3E1D9C}"/>
              </a:ext>
            </a:extLst>
          </p:cNvPr>
          <p:cNvSpPr txBox="1"/>
          <p:nvPr/>
        </p:nvSpPr>
        <p:spPr>
          <a:xfrm>
            <a:off x="7620000" y="5182077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081FAC6-B9B8-4B40-AF95-EB1CA0501979}"/>
              </a:ext>
            </a:extLst>
          </p:cNvPr>
          <p:cNvSpPr txBox="1"/>
          <p:nvPr/>
        </p:nvSpPr>
        <p:spPr>
          <a:xfrm>
            <a:off x="228600" y="57150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Note that for </a:t>
            </a:r>
            <a:r>
              <a:rPr lang="en-US" sz="2400" b="1" i="1" dirty="0">
                <a:latin typeface="+mj-lt"/>
              </a:rPr>
              <a:t>N</a:t>
            </a:r>
            <a:r>
              <a:rPr lang="en-US" sz="2400" b="1" i="1" dirty="0">
                <a:latin typeface="+mj-lt"/>
                <a:sym typeface="Wingdings" panose="05000000000000000000" pitchFamily="2" charset="2"/>
              </a:rPr>
              <a:t>  </a:t>
            </a:r>
            <a:r>
              <a:rPr lang="en-US" sz="2400" b="1" i="1" dirty="0">
                <a:latin typeface="Symbol" panose="05050102010706020507" pitchFamily="18" charset="2"/>
              </a:rPr>
              <a:t>¥</a:t>
            </a:r>
            <a:r>
              <a:rPr lang="en-US" sz="2400" b="1" i="1" dirty="0">
                <a:latin typeface="Symbol" panose="05050102010706020507" pitchFamily="18" charset="2"/>
                <a:sym typeface="Wingdings" panose="05000000000000000000" pitchFamily="2" charset="2"/>
              </a:rPr>
              <a:t> </a:t>
            </a:r>
            <a:r>
              <a:rPr lang="en-US" sz="2400" b="1" i="1" dirty="0">
                <a:latin typeface="+mj-lt"/>
                <a:sym typeface="Wingdings" panose="05000000000000000000" pitchFamily="2" charset="2"/>
              </a:rPr>
              <a:t>  </a:t>
            </a:r>
            <a:r>
              <a:rPr lang="en-US" sz="2400" b="1" dirty="0">
                <a:latin typeface="+mj-lt"/>
                <a:sym typeface="Wingdings" panose="05000000000000000000" pitchFamily="2" charset="2"/>
              </a:rPr>
              <a:t>,  </a:t>
            </a:r>
            <a:r>
              <a:rPr lang="en-US" sz="2400" b="1" i="1" dirty="0">
                <a:latin typeface="+mj-lt"/>
                <a:sym typeface="Wingdings" panose="05000000000000000000" pitchFamily="2" charset="2"/>
              </a:rPr>
              <a:t>q</a:t>
            </a:r>
            <a:r>
              <a:rPr lang="en-US" sz="2400" b="1" dirty="0">
                <a:latin typeface="+mj-lt"/>
                <a:sym typeface="Wingdings" panose="05000000000000000000" pitchFamily="2" charset="2"/>
              </a:rPr>
              <a:t> becomes a continuous variable within the range 0 </a:t>
            </a:r>
            <a:r>
              <a:rPr lang="en-US" b="1" dirty="0"/>
              <a:t>&lt;</a:t>
            </a:r>
            <a:r>
              <a:rPr lang="en-US" sz="2400" b="1" dirty="0">
                <a:latin typeface="+mj-lt"/>
                <a:sym typeface="Wingdings" panose="05000000000000000000" pitchFamily="2" charset="2"/>
              </a:rPr>
              <a:t> </a:t>
            </a:r>
            <a:r>
              <a:rPr lang="en-US" sz="2400" b="1" i="1" dirty="0" err="1">
                <a:latin typeface="+mj-lt"/>
                <a:sym typeface="Wingdings" panose="05000000000000000000" pitchFamily="2" charset="2"/>
              </a:rPr>
              <a:t>qa</a:t>
            </a:r>
            <a:r>
              <a:rPr lang="en-US" sz="2400" b="1" dirty="0">
                <a:latin typeface="+mj-lt"/>
                <a:sym typeface="Wingdings" panose="05000000000000000000" pitchFamily="2" charset="2"/>
              </a:rPr>
              <a:t> </a:t>
            </a:r>
            <a:r>
              <a:rPr lang="en-US" b="1" dirty="0"/>
              <a:t>&lt;</a:t>
            </a:r>
            <a:r>
              <a:rPr lang="en-US" sz="2400" b="1" dirty="0">
                <a:latin typeface="+mj-lt"/>
                <a:sym typeface="Wingdings" panose="05000000000000000000" pitchFamily="2" charset="2"/>
              </a:rPr>
              <a:t>  </a:t>
            </a:r>
            <a:r>
              <a:rPr lang="en-US" sz="2400" b="1" i="1" dirty="0">
                <a:latin typeface="Symbol" panose="05050102010706020507" pitchFamily="18" charset="2"/>
                <a:sym typeface="Wingdings" panose="05000000000000000000" pitchFamily="2" charset="2"/>
              </a:rPr>
              <a:t>p</a:t>
            </a:r>
            <a:r>
              <a:rPr lang="en-US" sz="2400" b="1" dirty="0">
                <a:latin typeface="+mj-lt"/>
                <a:sym typeface="Wingdings" panose="05000000000000000000" pitchFamily="2" charset="2"/>
              </a:rPr>
              <a:t>.</a:t>
            </a:r>
            <a:endParaRPr lang="en-US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98081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895A98-36B4-4E48-90DB-9D5418021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4A05CD-5C9C-4FC0-AE1B-12F1F67F7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E1B06-6F8F-43E6-8D22-CCFF4CF83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73F1EF-B27F-47BD-BAB6-6329B63C68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43000"/>
            <a:ext cx="91440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0216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EF0C43-8946-4C33-ADF7-A57854E04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313BD0-FA62-4544-AD10-C1E80E0E9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68D6D7-5428-48F6-A9A3-36B2EF004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0D74A2-9CE0-4856-83C2-FD7FC470419F}"/>
              </a:ext>
            </a:extLst>
          </p:cNvPr>
          <p:cNvSpPr txBox="1"/>
          <p:nvPr/>
        </p:nvSpPr>
        <p:spPr>
          <a:xfrm>
            <a:off x="533400" y="381000"/>
            <a:ext cx="7162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Next time – we will extend this analysis to more complicated systems, including those with different masses or different springs and those in two and three dimensions.</a:t>
            </a:r>
          </a:p>
        </p:txBody>
      </p:sp>
    </p:spTree>
    <p:extLst>
      <p:ext uri="{BB962C8B-B14F-4D97-AF65-F5344CB8AC3E}">
        <p14:creationId xmlns:p14="http://schemas.microsoft.com/office/powerpoint/2010/main" val="888905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81E3EFF-359A-475E-A064-0BDD11CF974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574"/>
          <a:stretch/>
        </p:blipFill>
        <p:spPr>
          <a:xfrm>
            <a:off x="1356121" y="766465"/>
            <a:ext cx="6126957" cy="522711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A80F4F4-6876-43F2-9897-16A37B3C2920}"/>
              </a:ext>
            </a:extLst>
          </p:cNvPr>
          <p:cNvSpPr/>
          <p:nvPr/>
        </p:nvSpPr>
        <p:spPr>
          <a:xfrm>
            <a:off x="2438400" y="3846443"/>
            <a:ext cx="3962400" cy="609600"/>
          </a:xfrm>
          <a:prstGeom prst="rect">
            <a:avLst/>
          </a:prstGeom>
          <a:solidFill>
            <a:srgbClr val="DA32AA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5D1D2C-1D2E-44BB-9C3D-4BB411A03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1430DE-CC52-4DB8-8B82-D9BD2C218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7BBAC0-8828-418B-9AFF-7160B55EC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4BD750-9F13-416E-B815-1C203A9738AD}"/>
              </a:ext>
            </a:extLst>
          </p:cNvPr>
          <p:cNvSpPr txBox="1"/>
          <p:nvPr/>
        </p:nvSpPr>
        <p:spPr>
          <a:xfrm>
            <a:off x="457200" y="3048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Schedule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70FA889-5713-46F0-92CB-96A83128FECE}"/>
              </a:ext>
            </a:extLst>
          </p:cNvPr>
          <p:cNvSpPr/>
          <p:nvPr/>
        </p:nvSpPr>
        <p:spPr>
          <a:xfrm>
            <a:off x="1455540" y="3846443"/>
            <a:ext cx="678060" cy="609600"/>
          </a:xfrm>
          <a:prstGeom prst="rect">
            <a:avLst/>
          </a:prstGeom>
          <a:solidFill>
            <a:srgbClr val="92D05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5DD089-0E5E-48AE-AF5D-2CBF018A9AC3}"/>
              </a:ext>
            </a:extLst>
          </p:cNvPr>
          <p:cNvSpPr/>
          <p:nvPr/>
        </p:nvSpPr>
        <p:spPr>
          <a:xfrm>
            <a:off x="4953000" y="3178871"/>
            <a:ext cx="2133600" cy="609600"/>
          </a:xfrm>
          <a:prstGeom prst="rect">
            <a:avLst/>
          </a:prstGeom>
          <a:solidFill>
            <a:srgbClr val="92D05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76391C-9E9D-4184-B4A2-184DFB18B6ED}"/>
              </a:ext>
            </a:extLst>
          </p:cNvPr>
          <p:cNvSpPr txBox="1"/>
          <p:nvPr/>
        </p:nvSpPr>
        <p:spPr>
          <a:xfrm>
            <a:off x="7239000" y="3178871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+mj-lt"/>
              </a:rPr>
              <a:t>Fall break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7D6D32-D432-4368-B3E7-36D7961176CB}"/>
              </a:ext>
            </a:extLst>
          </p:cNvPr>
          <p:cNvSpPr txBox="1"/>
          <p:nvPr/>
        </p:nvSpPr>
        <p:spPr>
          <a:xfrm>
            <a:off x="7202556" y="3920410"/>
            <a:ext cx="19414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A80886"/>
                </a:solidFill>
                <a:latin typeface="+mj-lt"/>
              </a:rPr>
              <a:t>Take-home exam</a:t>
            </a:r>
          </a:p>
        </p:txBody>
      </p:sp>
    </p:spTree>
    <p:extLst>
      <p:ext uri="{BB962C8B-B14F-4D97-AF65-F5344CB8AC3E}">
        <p14:creationId xmlns:p14="http://schemas.microsoft.com/office/powerpoint/2010/main" val="4066791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98FFF7-D6C4-468F-BE4D-64F24A1B4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B5FD74-BEE4-440D-BD6D-94E9A002D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C84004-03A1-4052-8C4A-8A2310CF1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3E40A9-FCDF-4D5D-9DDF-1E494C7C356F}"/>
              </a:ext>
            </a:extLst>
          </p:cNvPr>
          <p:cNvSpPr txBox="1"/>
          <p:nvPr/>
        </p:nvSpPr>
        <p:spPr>
          <a:xfrm>
            <a:off x="457200" y="381000"/>
            <a:ext cx="82296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</a:t>
            </a:r>
          </a:p>
          <a:p>
            <a:r>
              <a:rPr lang="en-US" sz="2400" dirty="0">
                <a:latin typeface="+mj-lt"/>
              </a:rPr>
              <a:t>From Wells -- </a:t>
            </a:r>
            <a:r>
              <a:rPr lang="en-US" dirty="0"/>
              <a:t>What exactly does it mean for matrices to be similar? Is the only requirement that they have the same eigenvalues? 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Comment – We will go over that point in this lecture ….</a:t>
            </a:r>
          </a:p>
        </p:txBody>
      </p:sp>
    </p:spTree>
    <p:extLst>
      <p:ext uri="{BB962C8B-B14F-4D97-AF65-F5344CB8AC3E}">
        <p14:creationId xmlns:p14="http://schemas.microsoft.com/office/powerpoint/2010/main" val="1740644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3718272"/>
              </p:ext>
            </p:extLst>
          </p:nvPr>
        </p:nvGraphicFramePr>
        <p:xfrm>
          <a:off x="1010774" y="3581400"/>
          <a:ext cx="7188200" cy="183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914" name="数式" r:id="rId4" imgW="3174840" imgH="812520" progId="Equation.3">
                  <p:embed/>
                </p:oleObj>
              </mc:Choice>
              <mc:Fallback>
                <p:oleObj name="数式" r:id="rId4" imgW="317484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0774" y="3581400"/>
                        <a:ext cx="7188200" cy="183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533400" y="457200"/>
            <a:ext cx="6096000" cy="2833688"/>
            <a:chOff x="533400" y="457200"/>
            <a:chExt cx="6096000" cy="2833688"/>
          </a:xfrm>
        </p:grpSpPr>
        <p:grpSp>
          <p:nvGrpSpPr>
            <p:cNvPr id="7" name="Group 6"/>
            <p:cNvGrpSpPr/>
            <p:nvPr/>
          </p:nvGrpSpPr>
          <p:grpSpPr>
            <a:xfrm>
              <a:off x="533400" y="457200"/>
              <a:ext cx="6096000" cy="2833688"/>
              <a:chOff x="533400" y="457200"/>
              <a:chExt cx="6096000" cy="2833688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533400" y="457200"/>
                <a:ext cx="5334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Example – linear molecule</a:t>
                </a:r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939508" y="1054863"/>
                <a:ext cx="5655200" cy="1189028"/>
                <a:chOff x="939508" y="1054863"/>
                <a:chExt cx="5655200" cy="1189028"/>
              </a:xfrm>
            </p:grpSpPr>
            <p:pic>
              <p:nvPicPr>
                <p:cNvPr id="20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6968" t="48570" r="24303" b="37991"/>
                <a:stretch/>
              </p:blipFill>
              <p:spPr bwMode="auto">
                <a:xfrm>
                  <a:off x="2022274" y="1143095"/>
                  <a:ext cx="1330376" cy="11007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21" name="Oval 20"/>
                <p:cNvSpPr/>
                <p:nvPr/>
              </p:nvSpPr>
              <p:spPr>
                <a:xfrm>
                  <a:off x="5497428" y="1123806"/>
                  <a:ext cx="1097280" cy="11007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Oval 21"/>
                <p:cNvSpPr/>
                <p:nvPr/>
              </p:nvSpPr>
              <p:spPr>
                <a:xfrm>
                  <a:off x="939508" y="1143096"/>
                  <a:ext cx="1097280" cy="11007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>
                  <a:off x="3325949" y="1282012"/>
                  <a:ext cx="822960" cy="82296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24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6968" t="48570" r="24303" b="37991"/>
                <a:stretch/>
              </p:blipFill>
              <p:spPr bwMode="auto">
                <a:xfrm>
                  <a:off x="4148909" y="1054863"/>
                  <a:ext cx="1330376" cy="11007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cxnSp>
            <p:nvCxnSpPr>
              <p:cNvPr id="13" name="Straight Connector 12"/>
              <p:cNvCxnSpPr/>
              <p:nvPr/>
            </p:nvCxnSpPr>
            <p:spPr>
              <a:xfrm>
                <a:off x="533400" y="1143096"/>
                <a:ext cx="0" cy="213350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>
                <a:off x="533400" y="2590800"/>
                <a:ext cx="954748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533400" y="2819400"/>
                <a:ext cx="3204029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533400" y="3048000"/>
                <a:ext cx="5512668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17" name="Object 1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85708583"/>
                  </p:ext>
                </p:extLst>
              </p:nvPr>
            </p:nvGraphicFramePr>
            <p:xfrm>
              <a:off x="1579562" y="2292350"/>
              <a:ext cx="401638" cy="5175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6915" name="数式" r:id="rId7" imgW="177480" imgH="228600" progId="Equation.3">
                      <p:embed/>
                    </p:oleObj>
                  </mc:Choice>
                  <mc:Fallback>
                    <p:oleObj name="数式" r:id="rId7" imgW="17748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79562" y="2292350"/>
                            <a:ext cx="401638" cy="51752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8" name="Object 1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72076199"/>
                  </p:ext>
                </p:extLst>
              </p:nvPr>
            </p:nvGraphicFramePr>
            <p:xfrm>
              <a:off x="3865563" y="2444750"/>
              <a:ext cx="401637" cy="5175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6916" name="数式" r:id="rId9" imgW="177480" imgH="228600" progId="Equation.3">
                      <p:embed/>
                    </p:oleObj>
                  </mc:Choice>
                  <mc:Fallback>
                    <p:oleObj name="数式" r:id="rId9" imgW="17748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65563" y="2444750"/>
                            <a:ext cx="401637" cy="51752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9" name="Object 1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2254375"/>
                  </p:ext>
                </p:extLst>
              </p:nvPr>
            </p:nvGraphicFramePr>
            <p:xfrm>
              <a:off x="6227763" y="2744788"/>
              <a:ext cx="401637" cy="5461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96917" name="数式" r:id="rId11" imgW="177480" imgH="241200" progId="Equation.3">
                      <p:embed/>
                    </p:oleObj>
                  </mc:Choice>
                  <mc:Fallback>
                    <p:oleObj name="数式" r:id="rId11" imgW="177480" imgH="2412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227763" y="2744788"/>
                            <a:ext cx="401637" cy="5461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8" name="TextBox 7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8993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4258120"/>
              </p:ext>
            </p:extLst>
          </p:nvPr>
        </p:nvGraphicFramePr>
        <p:xfrm>
          <a:off x="762000" y="2012632"/>
          <a:ext cx="6613525" cy="201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881" name="数式" r:id="rId4" imgW="2920680" imgH="888840" progId="Equation.3">
                  <p:embed/>
                </p:oleObj>
              </mc:Choice>
              <mc:Fallback>
                <p:oleObj name="数式" r:id="rId4" imgW="292068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012632"/>
                        <a:ext cx="6613525" cy="201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1161904"/>
              </p:ext>
            </p:extLst>
          </p:nvPr>
        </p:nvGraphicFramePr>
        <p:xfrm>
          <a:off x="762000" y="4037012"/>
          <a:ext cx="4514850" cy="231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882" name="数式" r:id="rId6" imgW="1993680" imgH="990360" progId="Equation.3">
                  <p:embed/>
                </p:oleObj>
              </mc:Choice>
              <mc:Fallback>
                <p:oleObj name="数式" r:id="rId6" imgW="199368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037012"/>
                        <a:ext cx="4514850" cy="231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975773"/>
              </p:ext>
            </p:extLst>
          </p:nvPr>
        </p:nvGraphicFramePr>
        <p:xfrm>
          <a:off x="253947" y="457200"/>
          <a:ext cx="8636105" cy="1355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883" name="Equation" r:id="rId8" imgW="6070320" imgH="952200" progId="Equation.DSMT4">
                  <p:embed/>
                </p:oleObj>
              </mc:Choice>
              <mc:Fallback>
                <p:oleObj name="Equation" r:id="rId8" imgW="607032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947" y="457200"/>
                        <a:ext cx="8636105" cy="13554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3196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1887AD-236C-4940-93B4-6376CB6D8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905BE9-1201-4F49-91BF-5BC5BF0CA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CEB2BA-719E-4CFA-A354-A6DAEC66D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2F52192-06D5-4E70-91A7-A13D2A2B6A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8329728"/>
              </p:ext>
            </p:extLst>
          </p:nvPr>
        </p:nvGraphicFramePr>
        <p:xfrm>
          <a:off x="1455738" y="831850"/>
          <a:ext cx="6269037" cy="457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02" name="数式" r:id="rId3" imgW="2768400" imgH="1955520" progId="Equation.3">
                  <p:embed/>
                </p:oleObj>
              </mc:Choice>
              <mc:Fallback>
                <p:oleObj name="数式" r:id="rId3" imgW="2768400" imgH="195552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5738" y="831850"/>
                        <a:ext cx="6269037" cy="457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0851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701D4B-B586-4280-9AD2-12F1B5FB2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9AC4F2-7FBC-492D-A981-C5C2CA356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AE7F40-E85C-4750-8F7B-E0B3E8F98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21CDE26-66A6-48A3-8FA4-6B5F5FD086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5825109"/>
              </p:ext>
            </p:extLst>
          </p:nvPr>
        </p:nvGraphicFramePr>
        <p:xfrm>
          <a:off x="808038" y="282575"/>
          <a:ext cx="7527925" cy="629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26" name="Equation" r:id="rId3" imgW="7528684" imgH="6293898" progId="Equation.DSMT4">
                  <p:embed/>
                </p:oleObj>
              </mc:Choice>
              <mc:Fallback>
                <p:oleObj name="Equation" r:id="rId3" imgW="7528684" imgH="629389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8038" y="282575"/>
                        <a:ext cx="7527925" cy="6294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6632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12101</TotalTime>
  <Words>854</Words>
  <Application>Microsoft Office PowerPoint</Application>
  <PresentationFormat>On-screen Show (4:3)</PresentationFormat>
  <Paragraphs>189</Paragraphs>
  <Slides>30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Symbol</vt:lpstr>
      <vt:lpstr>Office Theme</vt:lpstr>
      <vt:lpstr>数式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649</cp:revision>
  <cp:lastPrinted>2019-09-27T01:09:20Z</cp:lastPrinted>
  <dcterms:created xsi:type="dcterms:W3CDTF">2012-01-10T18:32:24Z</dcterms:created>
  <dcterms:modified xsi:type="dcterms:W3CDTF">2021-09-27T15:03:54Z</dcterms:modified>
</cp:coreProperties>
</file>