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6" r:id="rId2"/>
    <p:sldId id="418" r:id="rId3"/>
    <p:sldId id="354" r:id="rId4"/>
    <p:sldId id="405" r:id="rId5"/>
    <p:sldId id="415" r:id="rId6"/>
    <p:sldId id="356" r:id="rId7"/>
    <p:sldId id="357" r:id="rId8"/>
    <p:sldId id="358" r:id="rId9"/>
    <p:sldId id="359" r:id="rId10"/>
    <p:sldId id="360" r:id="rId11"/>
    <p:sldId id="361" r:id="rId12"/>
    <p:sldId id="362" r:id="rId13"/>
    <p:sldId id="403" r:id="rId14"/>
    <p:sldId id="404" r:id="rId15"/>
    <p:sldId id="371" r:id="rId16"/>
    <p:sldId id="372" r:id="rId17"/>
    <p:sldId id="416" r:id="rId18"/>
    <p:sldId id="373" r:id="rId19"/>
    <p:sldId id="414" r:id="rId20"/>
    <p:sldId id="374" r:id="rId21"/>
    <p:sldId id="388" r:id="rId22"/>
    <p:sldId id="389" r:id="rId23"/>
    <p:sldId id="390" r:id="rId24"/>
    <p:sldId id="410" r:id="rId25"/>
    <p:sldId id="411" r:id="rId26"/>
    <p:sldId id="391" r:id="rId27"/>
    <p:sldId id="392" r:id="rId28"/>
    <p:sldId id="393" r:id="rId29"/>
    <p:sldId id="412" r:id="rId30"/>
    <p:sldId id="394" r:id="rId31"/>
    <p:sldId id="395" r:id="rId32"/>
    <p:sldId id="396" r:id="rId33"/>
    <p:sldId id="397" r:id="rId34"/>
    <p:sldId id="398" r:id="rId35"/>
    <p:sldId id="399" r:id="rId36"/>
    <p:sldId id="400" r:id="rId37"/>
    <p:sldId id="417"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0" autoAdjust="0"/>
    <p:restoredTop sz="78439" autoAdjust="0"/>
  </p:normalViewPr>
  <p:slideViewPr>
    <p:cSldViewPr>
      <p:cViewPr varScale="1">
        <p:scale>
          <a:sx n="58" d="100"/>
          <a:sy n="58" d="100"/>
        </p:scale>
        <p:origin x="1205"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28.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5.wmf"/><Relationship Id="rId6" Type="http://schemas.openxmlformats.org/officeDocument/2006/relationships/image" Target="../media/image31.wmf"/><Relationship Id="rId5" Type="http://schemas.openxmlformats.org/officeDocument/2006/relationships/image" Target="../media/image28.wmf"/><Relationship Id="rId4"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9/29/2021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9/29/2021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extend our normal mode analysis to more complicated systems, including infinite periodic systems and beyond one dimension.</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011076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525690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full solution.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47536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for example.    Now consider the case where N is very large.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5548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where N is infinite so that there are an infinite number of solutions parameterized by </a:t>
            </a:r>
            <a:r>
              <a:rPr lang="en-US" dirty="0" err="1"/>
              <a:t>qa</a:t>
            </a:r>
            <a:r>
              <a:rPr lang="en-US" dirty="0"/>
              <a:t> as a continuous </a:t>
            </a:r>
            <a:r>
              <a:rPr lang="en-US" dirty="0" err="1"/>
              <a:t>varable</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355982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Distinct solutions occur for  </a:t>
            </a:r>
            <a:r>
              <a:rPr lang="en-US" dirty="0" err="1"/>
              <a:t>qa</a:t>
            </a:r>
            <a:r>
              <a:rPr lang="en-US" dirty="0"/>
              <a:t> in the range of 0-pi as shown in the plot.       </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4089383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slight modification of the previous example where masses are alternately m and M with labels x and y.</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408644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can analyze the system by considering different amplitudes for the m and M masses.    The resulting coupled equations can be written in matrix form.</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89337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78189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Plotting the solutions for the frequencies as a function of </a:t>
            </a:r>
            <a:r>
              <a:rPr lang="en-US" dirty="0" err="1"/>
              <a:t>qa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332260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61333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1050991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about the solutions.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402649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Returning to the finite systems,   consider equilibria in two dimensions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407376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we will consider 3 masses in an equilateral triangle configuration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976417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displacements from equilibrium in the x-y plane.   Keeping only linear terms in the displacements we wind up with a simple relationship to analyze.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863140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753447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displacements from equilibrium in the x-y plane.   Keeping only linear terms in the displacements we wind up with a simple relationship to analyze.</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06878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3 displacements for the equilateral triangle geometry, we find these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794824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is a 6x6 matrix problem to find eigenvalues and eigenvectors.</a:t>
            </a:r>
          </a:p>
        </p:txBody>
      </p:sp>
      <p:sp>
        <p:nvSpPr>
          <p:cNvPr id="4" name="Slide Number Placeholder 3"/>
          <p:cNvSpPr>
            <a:spLocks noGrp="1"/>
          </p:cNvSpPr>
          <p:nvPr>
            <p:ph type="sldNum" sz="quarter" idx="10"/>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478472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from Maple.     We have 6 eigenvalues and 3 non-zero modes for this case.</a:t>
            </a:r>
          </a:p>
        </p:txBody>
      </p:sp>
      <p:sp>
        <p:nvSpPr>
          <p:cNvPr id="4" name="Slide Number Placeholder 3"/>
          <p:cNvSpPr>
            <a:spLocks noGrp="1"/>
          </p:cNvSpPr>
          <p:nvPr>
            <p:ph type="sldNum" sz="quarter" idx="10"/>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47847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27656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lecture for Chap. 4.    On Friday we will continue to discuss vibrations in extended one dimensional motion as covered in Chap. 7.</a:t>
            </a:r>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Interesting extensions to a 3-dimensional crystalline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501133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normal modes from experiment and simulations for face centered cubic Al (left) and Ni (right).    Interestingly, the phonon frequency patterns are similar for these very different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824383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 diamond.</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633117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equations for extended systems.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231527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t>
            </a:r>
            <a:r>
              <a:rPr lang="en-US" dirty="0" err="1"/>
              <a:t>euqations</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34647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957789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for diamond from simulation </a:t>
            </a:r>
            <a:r>
              <a:rPr lang="en-US"/>
              <a:t>and experiment.</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3251515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98161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due Monday.</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52861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62503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one dimensional system with fixed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913011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detailed equations.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17465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solutions discussed on Wednesday.</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200218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boundary conditions.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22632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9/29/2021</a:t>
            </a:r>
            <a:endParaRPr lang="en-US" dirty="0"/>
          </a:p>
        </p:txBody>
      </p:sp>
      <p:sp>
        <p:nvSpPr>
          <p:cNvPr id="5" name="Footer Placeholder 4"/>
          <p:cNvSpPr>
            <a:spLocks noGrp="1"/>
          </p:cNvSpPr>
          <p:nvPr>
            <p:ph type="ftr" sz="quarter" idx="11"/>
          </p:nvPr>
        </p:nvSpPr>
        <p:spPr/>
        <p:txBody>
          <a:bodyPr/>
          <a:lstStyle/>
          <a:p>
            <a:r>
              <a:rPr lang="en-US"/>
              <a:t>PHY 711  Fall 2021 --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9/29/2021</a:t>
            </a:r>
            <a:endParaRPr lang="en-US" dirty="0"/>
          </a:p>
        </p:txBody>
      </p:sp>
      <p:sp>
        <p:nvSpPr>
          <p:cNvPr id="5" name="Footer Placeholder 4"/>
          <p:cNvSpPr>
            <a:spLocks noGrp="1"/>
          </p:cNvSpPr>
          <p:nvPr>
            <p:ph type="ftr" sz="quarter" idx="11"/>
          </p:nvPr>
        </p:nvSpPr>
        <p:spPr/>
        <p:txBody>
          <a:bodyPr/>
          <a:lstStyle/>
          <a:p>
            <a:r>
              <a:rPr lang="en-US"/>
              <a:t>PHY 711  Fall 2021 --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9/29/2021</a:t>
            </a:r>
            <a:endParaRPr lang="en-US" dirty="0"/>
          </a:p>
        </p:txBody>
      </p:sp>
      <p:sp>
        <p:nvSpPr>
          <p:cNvPr id="5" name="Footer Placeholder 4"/>
          <p:cNvSpPr>
            <a:spLocks noGrp="1"/>
          </p:cNvSpPr>
          <p:nvPr>
            <p:ph type="ftr" sz="quarter" idx="11"/>
          </p:nvPr>
        </p:nvSpPr>
        <p:spPr/>
        <p:txBody>
          <a:bodyPr/>
          <a:lstStyle/>
          <a:p>
            <a:r>
              <a:rPr lang="en-US"/>
              <a:t>PHY 711  Fall 2021 --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9/29/2021</a:t>
            </a:r>
            <a:endParaRPr lang="en-US" dirty="0"/>
          </a:p>
        </p:txBody>
      </p:sp>
      <p:sp>
        <p:nvSpPr>
          <p:cNvPr id="5" name="Footer Placeholder 4"/>
          <p:cNvSpPr>
            <a:spLocks noGrp="1"/>
          </p:cNvSpPr>
          <p:nvPr>
            <p:ph type="ftr" sz="quarter" idx="11"/>
          </p:nvPr>
        </p:nvSpPr>
        <p:spPr/>
        <p:txBody>
          <a:bodyPr/>
          <a:lstStyle/>
          <a:p>
            <a:r>
              <a:rPr lang="en-US"/>
              <a:t>PHY 711  Fall 2021 --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9/29/2021</a:t>
            </a:r>
            <a:endParaRPr lang="en-US" dirty="0"/>
          </a:p>
        </p:txBody>
      </p:sp>
      <p:sp>
        <p:nvSpPr>
          <p:cNvPr id="5" name="Footer Placeholder 4"/>
          <p:cNvSpPr>
            <a:spLocks noGrp="1"/>
          </p:cNvSpPr>
          <p:nvPr>
            <p:ph type="ftr" sz="quarter" idx="11"/>
          </p:nvPr>
        </p:nvSpPr>
        <p:spPr/>
        <p:txBody>
          <a:bodyPr/>
          <a:lstStyle/>
          <a:p>
            <a:r>
              <a:rPr lang="en-US"/>
              <a:t>PHY 711  Fall 2021 -- Lecture 17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9/29/2021</a:t>
            </a:r>
            <a:endParaRPr lang="en-US" dirty="0"/>
          </a:p>
        </p:txBody>
      </p:sp>
      <p:sp>
        <p:nvSpPr>
          <p:cNvPr id="6" name="Footer Placeholder 5"/>
          <p:cNvSpPr>
            <a:spLocks noGrp="1"/>
          </p:cNvSpPr>
          <p:nvPr>
            <p:ph type="ftr" sz="quarter" idx="11"/>
          </p:nvPr>
        </p:nvSpPr>
        <p:spPr/>
        <p:txBody>
          <a:bodyPr/>
          <a:lstStyle/>
          <a:p>
            <a:r>
              <a:rPr lang="en-US"/>
              <a:t>PHY 711  Fall 2021 --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9/29/2021</a:t>
            </a:r>
            <a:endParaRPr lang="en-US" dirty="0"/>
          </a:p>
        </p:txBody>
      </p:sp>
      <p:sp>
        <p:nvSpPr>
          <p:cNvPr id="8" name="Footer Placeholder 7"/>
          <p:cNvSpPr>
            <a:spLocks noGrp="1"/>
          </p:cNvSpPr>
          <p:nvPr>
            <p:ph type="ftr" sz="quarter" idx="11"/>
          </p:nvPr>
        </p:nvSpPr>
        <p:spPr/>
        <p:txBody>
          <a:bodyPr/>
          <a:lstStyle/>
          <a:p>
            <a:r>
              <a:rPr lang="en-US"/>
              <a:t>PHY 711  Fall 2021 -- Lecture 17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9/29/2021</a:t>
            </a:r>
            <a:endParaRPr lang="en-US" dirty="0"/>
          </a:p>
        </p:txBody>
      </p:sp>
      <p:sp>
        <p:nvSpPr>
          <p:cNvPr id="4" name="Footer Placeholder 3"/>
          <p:cNvSpPr>
            <a:spLocks noGrp="1"/>
          </p:cNvSpPr>
          <p:nvPr>
            <p:ph type="ftr" sz="quarter" idx="11"/>
          </p:nvPr>
        </p:nvSpPr>
        <p:spPr/>
        <p:txBody>
          <a:bodyPr/>
          <a:lstStyle/>
          <a:p>
            <a:r>
              <a:rPr lang="en-US"/>
              <a:t>PHY 711  Fall 2021 -- Lecture 17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9/29/2021</a:t>
            </a:r>
            <a:endParaRPr lang="en-US" dirty="0"/>
          </a:p>
        </p:txBody>
      </p:sp>
      <p:sp>
        <p:nvSpPr>
          <p:cNvPr id="6" name="Footer Placeholder 5"/>
          <p:cNvSpPr>
            <a:spLocks noGrp="1"/>
          </p:cNvSpPr>
          <p:nvPr>
            <p:ph type="ftr" sz="quarter" idx="11"/>
          </p:nvPr>
        </p:nvSpPr>
        <p:spPr/>
        <p:txBody>
          <a:bodyPr/>
          <a:lstStyle/>
          <a:p>
            <a:r>
              <a:rPr lang="en-US"/>
              <a:t>PHY 711  Fall 2021 --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9/29/2021</a:t>
            </a:r>
            <a:endParaRPr lang="en-US" dirty="0"/>
          </a:p>
        </p:txBody>
      </p:sp>
      <p:sp>
        <p:nvSpPr>
          <p:cNvPr id="6" name="Footer Placeholder 5"/>
          <p:cNvSpPr>
            <a:spLocks noGrp="1"/>
          </p:cNvSpPr>
          <p:nvPr>
            <p:ph type="ftr" sz="quarter" idx="11"/>
          </p:nvPr>
        </p:nvSpPr>
        <p:spPr/>
        <p:txBody>
          <a:bodyPr/>
          <a:lstStyle/>
          <a:p>
            <a:r>
              <a:rPr lang="en-US"/>
              <a:t>PHY 711  Fall 2021 -- Lecture 17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9/29/2021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2.xml"/><Relationship Id="rId7" Type="http://schemas.openxmlformats.org/officeDocument/2006/relationships/oleObject" Target="../embeddings/oleObject13.bin"/><Relationship Id="rId12"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6.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8.wmf"/><Relationship Id="rId4" Type="http://schemas.openxmlformats.org/officeDocument/2006/relationships/image" Target="../media/image20.png"/><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11" Type="http://schemas.openxmlformats.org/officeDocument/2006/relationships/oleObject" Target="../embeddings/oleObject19.bin"/><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oleObject" Target="../embeddings/oleObject16.bin"/><Relationship Id="rId9" Type="http://schemas.openxmlformats.org/officeDocument/2006/relationships/image" Target="../media/image6.wmf"/></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6.wmf"/><Relationship Id="rId5" Type="http://schemas.openxmlformats.org/officeDocument/2006/relationships/oleObject" Target="../embeddings/oleObject20.bin"/><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6.bin"/><Relationship Id="rId18" Type="http://schemas.openxmlformats.org/officeDocument/2006/relationships/image" Target="../media/image28.wmf"/><Relationship Id="rId3" Type="http://schemas.openxmlformats.org/officeDocument/2006/relationships/notesSlide" Target="../notesSlides/notesSlide15.xml"/><Relationship Id="rId7" Type="http://schemas.openxmlformats.org/officeDocument/2006/relationships/oleObject" Target="../embeddings/oleObject23.bin"/><Relationship Id="rId12" Type="http://schemas.openxmlformats.org/officeDocument/2006/relationships/image" Target="../media/image25.wmf"/><Relationship Id="rId17"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image" Target="../media/image27.wmf"/><Relationship Id="rId1" Type="http://schemas.openxmlformats.org/officeDocument/2006/relationships/vmlDrawing" Target="../drawings/vmlDrawing10.vml"/><Relationship Id="rId6" Type="http://schemas.openxmlformats.org/officeDocument/2006/relationships/image" Target="../media/image23.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5.wmf"/><Relationship Id="rId4" Type="http://schemas.openxmlformats.org/officeDocument/2006/relationships/image" Target="../media/image9.png"/><Relationship Id="rId9" Type="http://schemas.openxmlformats.org/officeDocument/2006/relationships/oleObject" Target="../embeddings/oleObject24.bin"/><Relationship Id="rId1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29.wmf"/><Relationship Id="rId4" Type="http://schemas.openxmlformats.org/officeDocument/2006/relationships/oleObject" Target="../embeddings/oleObject29.bin"/></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8.bin"/><Relationship Id="rId3" Type="http://schemas.openxmlformats.org/officeDocument/2006/relationships/notesSlide" Target="../notesSlides/notesSlide17.xml"/><Relationship Id="rId7" Type="http://schemas.openxmlformats.org/officeDocument/2006/relationships/oleObject" Target="../embeddings/oleObject25.bin"/><Relationship Id="rId12" Type="http://schemas.openxmlformats.org/officeDocument/2006/relationships/image" Target="../media/image27.wmf"/><Relationship Id="rId2" Type="http://schemas.openxmlformats.org/officeDocument/2006/relationships/slideLayout" Target="../slideLayouts/slideLayout7.xml"/><Relationship Id="rId16" Type="http://schemas.openxmlformats.org/officeDocument/2006/relationships/image" Target="../media/image31.wmf"/><Relationship Id="rId1" Type="http://schemas.openxmlformats.org/officeDocument/2006/relationships/vmlDrawing" Target="../drawings/vmlDrawing12.vml"/><Relationship Id="rId6" Type="http://schemas.openxmlformats.org/officeDocument/2006/relationships/image" Target="../media/image5.wmf"/><Relationship Id="rId11" Type="http://schemas.openxmlformats.org/officeDocument/2006/relationships/oleObject" Target="../embeddings/oleObject27.bin"/><Relationship Id="rId5" Type="http://schemas.openxmlformats.org/officeDocument/2006/relationships/oleObject" Target="../embeddings/oleObject24.bin"/><Relationship Id="rId15" Type="http://schemas.openxmlformats.org/officeDocument/2006/relationships/oleObject" Target="../embeddings/oleObject31.bin"/><Relationship Id="rId10" Type="http://schemas.openxmlformats.org/officeDocument/2006/relationships/image" Target="../media/image26.wmf"/><Relationship Id="rId4" Type="http://schemas.openxmlformats.org/officeDocument/2006/relationships/image" Target="../media/image9.png"/><Relationship Id="rId9" Type="http://schemas.openxmlformats.org/officeDocument/2006/relationships/oleObject" Target="../embeddings/oleObject26.bin"/><Relationship Id="rId14"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8.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5.png"/><Relationship Id="rId5" Type="http://schemas.openxmlformats.org/officeDocument/2006/relationships/image" Target="../media/image32.wmf"/><Relationship Id="rId10" Type="http://schemas.openxmlformats.org/officeDocument/2006/relationships/image" Target="../media/image34.wmf"/><Relationship Id="rId4" Type="http://schemas.openxmlformats.org/officeDocument/2006/relationships/oleObject" Target="../embeddings/oleObject32.bin"/><Relationship Id="rId9"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9.wmf"/><Relationship Id="rId4" Type="http://schemas.openxmlformats.org/officeDocument/2006/relationships/oleObject" Target="../embeddings/oleObject3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0.wmf"/><Relationship Id="rId5" Type="http://schemas.openxmlformats.org/officeDocument/2006/relationships/oleObject" Target="../embeddings/oleObject37.bin"/><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2.wmf"/><Relationship Id="rId4" Type="http://schemas.openxmlformats.org/officeDocument/2006/relationships/oleObject" Target="../embeddings/oleObject38.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3.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25.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45.bin"/><Relationship Id="rId5" Type="http://schemas.openxmlformats.org/officeDocument/2006/relationships/image" Target="../media/image43.wmf"/><Relationship Id="rId4" Type="http://schemas.openxmlformats.org/officeDocument/2006/relationships/oleObject" Target="../embeddings/oleObject44.bin"/><Relationship Id="rId9"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48.wmf"/><Relationship Id="rId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27.xml"/><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9.wmf"/><Relationship Id="rId5" Type="http://schemas.openxmlformats.org/officeDocument/2006/relationships/oleObject" Target="../embeddings/oleObject48.bin"/><Relationship Id="rId4" Type="http://schemas.openxmlformats.org/officeDocument/2006/relationships/image" Target="../media/image51.png"/><Relationship Id="rId9"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28.xml"/><Relationship Id="rId7"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2.wmf"/><Relationship Id="rId5" Type="http://schemas.openxmlformats.org/officeDocument/2006/relationships/oleObject" Target="../embeddings/oleObject51.bin"/><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54.bin"/><Relationship Id="rId5" Type="http://schemas.openxmlformats.org/officeDocument/2006/relationships/image" Target="../media/image59.wmf"/><Relationship Id="rId4" Type="http://schemas.openxmlformats.org/officeDocument/2006/relationships/oleObject" Target="../embeddings/oleObject5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61.wmf"/><Relationship Id="rId4" Type="http://schemas.openxmlformats.org/officeDocument/2006/relationships/oleObject" Target="../embeddings/oleObject5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62.wmf"/><Relationship Id="rId4" Type="http://schemas.openxmlformats.org/officeDocument/2006/relationships/oleObject" Target="../embeddings/oleObject56.bin"/></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3" Type="http://schemas.openxmlformats.org/officeDocument/2006/relationships/notesSlide" Target="../notesSlides/notesSlide6.xml"/><Relationship Id="rId7" Type="http://schemas.openxmlformats.org/officeDocument/2006/relationships/image" Target="../media/image5.wmf"/><Relationship Id="rId12"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4.wmf"/><Relationship Id="rId10"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6.wmf"/><Relationship Id="rId1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3313" y="533400"/>
            <a:ext cx="9067800" cy="4462760"/>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200" b="1" dirty="0"/>
          </a:p>
          <a:p>
            <a:pPr algn="ctr"/>
            <a:r>
              <a:rPr lang="en-US" sz="3200" b="1" dirty="0"/>
              <a:t>Discussion on Lecture 17:  Chap. 4 (F&amp;W)</a:t>
            </a:r>
            <a:endParaRPr lang="en-US" sz="3200" b="1" dirty="0">
              <a:solidFill>
                <a:schemeClr val="folHlink"/>
              </a:solidFill>
            </a:endParaRPr>
          </a:p>
          <a:p>
            <a:pPr marL="457200" lvl="2" algn="ctr">
              <a:spcBef>
                <a:spcPct val="50000"/>
              </a:spcBef>
            </a:pPr>
            <a:r>
              <a:rPr lang="en-US" sz="3200" b="1" dirty="0">
                <a:solidFill>
                  <a:schemeClr val="folHlink"/>
                </a:solidFill>
              </a:rPr>
              <a:t>Normal Mode Analysis</a:t>
            </a:r>
          </a:p>
          <a:p>
            <a:pPr marL="1428750" lvl="3" indent="-514350">
              <a:spcBef>
                <a:spcPct val="50000"/>
              </a:spcBef>
              <a:buFont typeface="+mj-lt"/>
              <a:buAutoNum type="arabicPeriod"/>
            </a:pPr>
            <a:r>
              <a:rPr lang="en-US" sz="2400" b="1" dirty="0">
                <a:solidFill>
                  <a:schemeClr val="folHlink"/>
                </a:solidFill>
              </a:rPr>
              <a:t>Normal modes for extended one-dimensional systems</a:t>
            </a:r>
          </a:p>
          <a:p>
            <a:pPr marL="1428750" lvl="3" indent="-514350">
              <a:spcBef>
                <a:spcPct val="50000"/>
              </a:spcBef>
              <a:buFont typeface="+mj-lt"/>
              <a:buAutoNum type="arabicPeriod"/>
            </a:pPr>
            <a:r>
              <a:rPr lang="en-US" sz="2400" b="1" dirty="0">
                <a:solidFill>
                  <a:schemeClr val="folHlink"/>
                </a:solidFill>
              </a:rPr>
              <a:t>Normal modes for 2 and 3 dimensional systems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5600" y="4866585"/>
            <a:ext cx="1524000" cy="1066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2863937"/>
              </p:ext>
            </p:extLst>
          </p:nvPr>
        </p:nvGraphicFramePr>
        <p:xfrm>
          <a:off x="1524000" y="533400"/>
          <a:ext cx="6818312" cy="5340350"/>
        </p:xfrm>
        <a:graphic>
          <a:graphicData uri="http://schemas.openxmlformats.org/presentationml/2006/ole">
            <mc:AlternateContent xmlns:mc="http://schemas.openxmlformats.org/markup-compatibility/2006">
              <mc:Choice xmlns:v="urn:schemas-microsoft-com:vml" Requires="v">
                <p:oleObj spid="_x0000_s172141" name="Equation" r:id="rId4" imgW="3022560" imgH="2361960" progId="Equation.DSMT4">
                  <p:embed/>
                </p:oleObj>
              </mc:Choice>
              <mc:Fallback>
                <p:oleObj name="Equation" r:id="rId4" imgW="3022560" imgH="2361960" progId="Equation.DSMT4">
                  <p:embed/>
                  <p:pic>
                    <p:nvPicPr>
                      <p:cNvPr id="0" name=""/>
                      <p:cNvPicPr>
                        <a:picLocks noChangeAspect="1" noChangeArrowheads="1"/>
                      </p:cNvPicPr>
                      <p:nvPr/>
                    </p:nvPicPr>
                    <p:blipFill>
                      <a:blip r:embed="rId5"/>
                      <a:srcRect/>
                      <a:stretch>
                        <a:fillRect/>
                      </a:stretch>
                    </p:blipFill>
                    <p:spPr bwMode="auto">
                      <a:xfrm>
                        <a:off x="1524000" y="533400"/>
                        <a:ext cx="6818312"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37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76266469"/>
              </p:ext>
            </p:extLst>
          </p:nvPr>
        </p:nvGraphicFramePr>
        <p:xfrm>
          <a:off x="1143000" y="990600"/>
          <a:ext cx="5727700" cy="3648075"/>
        </p:xfrm>
        <a:graphic>
          <a:graphicData uri="http://schemas.openxmlformats.org/presentationml/2006/ole">
            <mc:AlternateContent xmlns:mc="http://schemas.openxmlformats.org/markup-compatibility/2006">
              <mc:Choice xmlns:v="urn:schemas-microsoft-com:vml" Requires="v">
                <p:oleObj spid="_x0000_s173167" name="数式" r:id="rId4" imgW="2539800" imgH="1612800" progId="Equation.3">
                  <p:embed/>
                </p:oleObj>
              </mc:Choice>
              <mc:Fallback>
                <p:oleObj name="数式" r:id="rId4" imgW="2539800" imgH="1612800" progId="Equation.3">
                  <p:embed/>
                  <p:pic>
                    <p:nvPicPr>
                      <p:cNvPr id="0" name="Object 4"/>
                      <p:cNvPicPr>
                        <a:picLocks noChangeAspect="1" noChangeArrowheads="1"/>
                      </p:cNvPicPr>
                      <p:nvPr/>
                    </p:nvPicPr>
                    <p:blipFill>
                      <a:blip r:embed="rId5"/>
                      <a:srcRect/>
                      <a:stretch>
                        <a:fillRect/>
                      </a:stretch>
                    </p:blipFill>
                    <p:spPr bwMode="auto">
                      <a:xfrm>
                        <a:off x="1143000" y="990600"/>
                        <a:ext cx="572770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975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A301083-459E-43C3-8B90-6FBC6B57B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803185"/>
            <a:ext cx="6095238" cy="4571429"/>
          </a:xfrm>
          <a:prstGeom prst="rect">
            <a:avLst/>
          </a:prstGeom>
        </p:spPr>
      </p:pic>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174515773"/>
              </p:ext>
            </p:extLst>
          </p:nvPr>
        </p:nvGraphicFramePr>
        <p:xfrm>
          <a:off x="4703763" y="5105400"/>
          <a:ext cx="458787" cy="373063"/>
        </p:xfrm>
        <a:graphic>
          <a:graphicData uri="http://schemas.openxmlformats.org/presentationml/2006/ole">
            <mc:AlternateContent xmlns:mc="http://schemas.openxmlformats.org/markup-compatibility/2006">
              <mc:Choice xmlns:v="urn:schemas-microsoft-com:vml" Requires="v">
                <p:oleObj spid="_x0000_s174442" name="数式" r:id="rId5" imgW="203040" imgH="164880" progId="Equation.3">
                  <p:embed/>
                </p:oleObj>
              </mc:Choice>
              <mc:Fallback>
                <p:oleObj name="数式" r:id="rId5" imgW="203040" imgH="164880" progId="Equation.3">
                  <p:embed/>
                  <p:pic>
                    <p:nvPicPr>
                      <p:cNvPr id="0" name="Object 4"/>
                      <p:cNvPicPr>
                        <a:picLocks noChangeAspect="1" noChangeArrowheads="1"/>
                      </p:cNvPicPr>
                      <p:nvPr/>
                    </p:nvPicPr>
                    <p:blipFill>
                      <a:blip r:embed="rId6"/>
                      <a:srcRect/>
                      <a:stretch>
                        <a:fillRect/>
                      </a:stretch>
                    </p:blipFill>
                    <p:spPr bwMode="auto">
                      <a:xfrm>
                        <a:off x="4703763" y="5105400"/>
                        <a:ext cx="4587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226367"/>
            <a:ext cx="6858000" cy="461665"/>
          </a:xfrm>
          <a:prstGeom prst="rect">
            <a:avLst/>
          </a:prstGeom>
          <a:noFill/>
        </p:spPr>
        <p:txBody>
          <a:bodyPr wrap="square" rtlCol="0">
            <a:spAutoFit/>
          </a:bodyPr>
          <a:lstStyle/>
          <a:p>
            <a:r>
              <a:rPr lang="en-US" sz="2400" dirty="0">
                <a:solidFill>
                  <a:srgbClr val="FF0000"/>
                </a:solidFill>
                <a:latin typeface="+mj-lt"/>
              </a:rPr>
              <a:t>Examples</a:t>
            </a:r>
          </a:p>
        </p:txBody>
      </p:sp>
      <p:sp>
        <p:nvSpPr>
          <p:cNvPr id="8" name="TextBox 7"/>
          <p:cNvSpPr txBox="1"/>
          <p:nvPr/>
        </p:nvSpPr>
        <p:spPr>
          <a:xfrm>
            <a:off x="1027113" y="5410200"/>
            <a:ext cx="7354887" cy="830997"/>
          </a:xfrm>
          <a:prstGeom prst="rect">
            <a:avLst/>
          </a:prstGeom>
          <a:noFill/>
        </p:spPr>
        <p:txBody>
          <a:bodyPr wrap="square" rtlCol="0">
            <a:spAutoFit/>
          </a:bodyPr>
          <a:lstStyle/>
          <a:p>
            <a:r>
              <a:rPr lang="en-US" sz="2400" dirty="0">
                <a:latin typeface="+mj-lt"/>
              </a:rPr>
              <a:t>Note that solution form remains correct for </a:t>
            </a:r>
            <a:r>
              <a:rPr lang="en-US" sz="2400" i="1" dirty="0">
                <a:latin typeface="+mj-lt"/>
              </a:rPr>
              <a:t>N</a:t>
            </a:r>
            <a:r>
              <a:rPr lang="en-US" sz="2400" i="1" dirty="0">
                <a:latin typeface="+mj-lt"/>
                <a:sym typeface="Wingdings" panose="05000000000000000000" pitchFamily="2" charset="2"/>
              </a:rPr>
              <a:t></a:t>
            </a:r>
            <a:r>
              <a:rPr lang="en-US" sz="2400" dirty="0"/>
              <a:t>∞</a:t>
            </a:r>
          </a:p>
          <a:p>
            <a:endParaRPr lang="en-US" sz="2400" dirty="0">
              <a:latin typeface="+mj-lt"/>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440871987"/>
              </p:ext>
            </p:extLst>
          </p:nvPr>
        </p:nvGraphicFramePr>
        <p:xfrm>
          <a:off x="2018334" y="-34960"/>
          <a:ext cx="3706813" cy="1205725"/>
        </p:xfrm>
        <a:graphic>
          <a:graphicData uri="http://schemas.openxmlformats.org/presentationml/2006/ole">
            <mc:AlternateContent xmlns:mc="http://schemas.openxmlformats.org/markup-compatibility/2006">
              <mc:Choice xmlns:v="urn:schemas-microsoft-com:vml" Requires="v">
                <p:oleObj spid="_x0000_s174443" name="Equation" r:id="rId7" imgW="2387520" imgH="774360" progId="Equation.DSMT4">
                  <p:embed/>
                </p:oleObj>
              </mc:Choice>
              <mc:Fallback>
                <p:oleObj name="Equation" r:id="rId7" imgW="2387520" imgH="774360" progId="Equation.DSMT4">
                  <p:embed/>
                  <p:pic>
                    <p:nvPicPr>
                      <p:cNvPr id="0" name=""/>
                      <p:cNvPicPr>
                        <a:picLocks noChangeAspect="1" noChangeArrowheads="1"/>
                      </p:cNvPicPr>
                      <p:nvPr/>
                    </p:nvPicPr>
                    <p:blipFill>
                      <a:blip r:embed="rId8"/>
                      <a:srcRect/>
                      <a:stretch>
                        <a:fillRect/>
                      </a:stretch>
                    </p:blipFill>
                    <p:spPr bwMode="auto">
                      <a:xfrm>
                        <a:off x="2018334" y="-34960"/>
                        <a:ext cx="3706813" cy="1205725"/>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26474301"/>
              </p:ext>
            </p:extLst>
          </p:nvPr>
        </p:nvGraphicFramePr>
        <p:xfrm>
          <a:off x="304800" y="1645766"/>
          <a:ext cx="1262063" cy="930275"/>
        </p:xfrm>
        <a:graphic>
          <a:graphicData uri="http://schemas.openxmlformats.org/presentationml/2006/ole">
            <mc:AlternateContent xmlns:mc="http://schemas.openxmlformats.org/markup-compatibility/2006">
              <mc:Choice xmlns:v="urn:schemas-microsoft-com:vml" Requires="v">
                <p:oleObj spid="_x0000_s174444" name="Equation" r:id="rId9" imgW="812520" imgH="596880" progId="Equation.DSMT4">
                  <p:embed/>
                </p:oleObj>
              </mc:Choice>
              <mc:Fallback>
                <p:oleObj name="Equation" r:id="rId9" imgW="812520" imgH="596880" progId="Equation.DSMT4">
                  <p:embed/>
                  <p:pic>
                    <p:nvPicPr>
                      <p:cNvPr id="0" name=""/>
                      <p:cNvPicPr>
                        <a:picLocks noChangeAspect="1" noChangeArrowheads="1"/>
                      </p:cNvPicPr>
                      <p:nvPr/>
                    </p:nvPicPr>
                    <p:blipFill>
                      <a:blip r:embed="rId10"/>
                      <a:srcRect/>
                      <a:stretch>
                        <a:fillRect/>
                      </a:stretch>
                    </p:blipFill>
                    <p:spPr bwMode="auto">
                      <a:xfrm>
                        <a:off x="304800" y="1645766"/>
                        <a:ext cx="1262063" cy="930275"/>
                      </a:xfrm>
                      <a:prstGeom prst="rect">
                        <a:avLst/>
                      </a:prstGeom>
                      <a:noFill/>
                      <a:ln>
                        <a:noFill/>
                      </a:ln>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616334989"/>
              </p:ext>
            </p:extLst>
          </p:nvPr>
        </p:nvGraphicFramePr>
        <p:xfrm>
          <a:off x="2065338" y="5600700"/>
          <a:ext cx="3846512" cy="1008063"/>
        </p:xfrm>
        <a:graphic>
          <a:graphicData uri="http://schemas.openxmlformats.org/presentationml/2006/ole">
            <mc:AlternateContent xmlns:mc="http://schemas.openxmlformats.org/markup-compatibility/2006">
              <mc:Choice xmlns:v="urn:schemas-microsoft-com:vml" Requires="v">
                <p:oleObj spid="_x0000_s174445" name="Equation" r:id="rId11" imgW="2476440" imgH="647640" progId="Equation.DSMT4">
                  <p:embed/>
                </p:oleObj>
              </mc:Choice>
              <mc:Fallback>
                <p:oleObj name="Equation" r:id="rId11" imgW="2476440" imgH="647640" progId="Equation.DSMT4">
                  <p:embed/>
                  <p:pic>
                    <p:nvPicPr>
                      <p:cNvPr id="0" name=""/>
                      <p:cNvPicPr>
                        <a:picLocks noChangeAspect="1" noChangeArrowheads="1"/>
                      </p:cNvPicPr>
                      <p:nvPr/>
                    </p:nvPicPr>
                    <p:blipFill>
                      <a:blip r:embed="rId12"/>
                      <a:srcRect/>
                      <a:stretch>
                        <a:fillRect/>
                      </a:stretch>
                    </p:blipFill>
                    <p:spPr bwMode="auto">
                      <a:xfrm>
                        <a:off x="2065338" y="5600700"/>
                        <a:ext cx="3846512" cy="10080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5877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pSp>
        <p:nvGrpSpPr>
          <p:cNvPr id="5" name="Group 4"/>
          <p:cNvGrpSpPr/>
          <p:nvPr/>
        </p:nvGrpSpPr>
        <p:grpSpPr>
          <a:xfrm>
            <a:off x="554740" y="843142"/>
            <a:ext cx="8011724" cy="1676795"/>
            <a:chOff x="228600" y="1032805"/>
            <a:chExt cx="8645576" cy="1944333"/>
          </a:xfrm>
        </p:grpSpPr>
        <p:graphicFrame>
          <p:nvGraphicFramePr>
            <p:cNvPr id="6" name="Object 5"/>
            <p:cNvGraphicFramePr>
              <a:graphicFrameLocks noChangeAspect="1"/>
            </p:cNvGraphicFramePr>
            <p:nvPr>
              <p:extLst>
                <p:ext uri="{D42A27DB-BD31-4B8C-83A1-F6EECF244321}">
                  <p14:modId xmlns:p14="http://schemas.microsoft.com/office/powerpoint/2010/main" val="2506287080"/>
                </p:ext>
              </p:extLst>
            </p:nvPr>
          </p:nvGraphicFramePr>
          <p:xfrm>
            <a:off x="1889125" y="2363788"/>
            <a:ext cx="544513" cy="546100"/>
          </p:xfrm>
          <a:graphic>
            <a:graphicData uri="http://schemas.openxmlformats.org/presentationml/2006/ole">
              <mc:AlternateContent xmlns:mc="http://schemas.openxmlformats.org/markup-compatibility/2006">
                <mc:Choice xmlns:v="urn:schemas-microsoft-com:vml" Requires="v">
                  <p:oleObj spid="_x0000_s209133" name="数式" r:id="rId4" imgW="241200" imgH="241200" progId="Equation.3">
                    <p:embed/>
                  </p:oleObj>
                </mc:Choice>
                <mc:Fallback>
                  <p:oleObj name="数式" r:id="rId4" imgW="241200" imgH="241200" progId="Equation.3">
                    <p:embed/>
                    <p:pic>
                      <p:nvPicPr>
                        <p:cNvPr id="0" name=""/>
                        <p:cNvPicPr>
                          <a:picLocks noChangeAspect="1" noChangeArrowheads="1"/>
                        </p:cNvPicPr>
                        <p:nvPr/>
                      </p:nvPicPr>
                      <p:blipFill>
                        <a:blip r:embed="rId5"/>
                        <a:srcRect/>
                        <a:stretch>
                          <a:fillRect/>
                        </a:stretch>
                      </p:blipFill>
                      <p:spPr bwMode="auto">
                        <a:xfrm>
                          <a:off x="1889125" y="2363788"/>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75817621"/>
                </p:ext>
              </p:extLst>
            </p:nvPr>
          </p:nvGraphicFramePr>
          <p:xfrm>
            <a:off x="4358350" y="2431038"/>
            <a:ext cx="401638" cy="546100"/>
          </p:xfrm>
          <a:graphic>
            <a:graphicData uri="http://schemas.openxmlformats.org/presentationml/2006/ole">
              <mc:AlternateContent xmlns:mc="http://schemas.openxmlformats.org/markup-compatibility/2006">
                <mc:Choice xmlns:v="urn:schemas-microsoft-com:vml" Requires="v">
                  <p:oleObj spid="_x0000_s209134" name="数式" r:id="rId6" imgW="177480" imgH="241200" progId="Equation.3">
                    <p:embed/>
                  </p:oleObj>
                </mc:Choice>
                <mc:Fallback>
                  <p:oleObj name="数式" r:id="rId6" imgW="177480" imgH="241200" progId="Equation.3">
                    <p:embed/>
                    <p:pic>
                      <p:nvPicPr>
                        <p:cNvPr id="0" name=""/>
                        <p:cNvPicPr>
                          <a:picLocks noChangeAspect="1" noChangeArrowheads="1"/>
                        </p:cNvPicPr>
                        <p:nvPr/>
                      </p:nvPicPr>
                      <p:blipFill>
                        <a:blip r:embed="rId7"/>
                        <a:srcRect/>
                        <a:stretch>
                          <a:fillRect/>
                        </a:stretch>
                      </p:blipFill>
                      <p:spPr bwMode="auto">
                        <a:xfrm>
                          <a:off x="4358350" y="2431038"/>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90981212"/>
                </p:ext>
              </p:extLst>
            </p:nvPr>
          </p:nvGraphicFramePr>
          <p:xfrm>
            <a:off x="6689725" y="2298700"/>
            <a:ext cx="544513" cy="546100"/>
          </p:xfrm>
          <a:graphic>
            <a:graphicData uri="http://schemas.openxmlformats.org/presentationml/2006/ole">
              <mc:AlternateContent xmlns:mc="http://schemas.openxmlformats.org/markup-compatibility/2006">
                <mc:Choice xmlns:v="urn:schemas-microsoft-com:vml" Requires="v">
                  <p:oleObj spid="_x0000_s209135"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6689725" y="22987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8"/>
            <p:cNvGrpSpPr/>
            <p:nvPr/>
          </p:nvGrpSpPr>
          <p:grpSpPr>
            <a:xfrm>
              <a:off x="228600" y="1032805"/>
              <a:ext cx="8645576" cy="1329269"/>
              <a:chOff x="-381000" y="1032805"/>
              <a:chExt cx="8645576" cy="1329269"/>
            </a:xfrm>
          </p:grpSpPr>
          <p:pic>
            <p:nvPicPr>
              <p:cNvPr id="1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2057400" y="1125877"/>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965054" y="112587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351495" y="1264794"/>
                <a:ext cx="1097280" cy="1097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49534" y="1426152"/>
                <a:ext cx="762000" cy="461665"/>
              </a:xfrm>
              <a:prstGeom prst="rect">
                <a:avLst/>
              </a:prstGeom>
              <a:noFill/>
            </p:spPr>
            <p:txBody>
              <a:bodyPr wrap="square" rtlCol="0">
                <a:spAutoFit/>
              </a:bodyPr>
              <a:lstStyle/>
              <a:p>
                <a:r>
                  <a:rPr lang="en-US" sz="2400" b="1" i="1" dirty="0">
                    <a:solidFill>
                      <a:srgbClr val="FFFF00"/>
                    </a:solidFill>
                    <a:latin typeface="+mj-lt"/>
                  </a:rPr>
                  <a:t>m</a:t>
                </a:r>
              </a:p>
            </p:txBody>
          </p:sp>
          <p:sp>
            <p:nvSpPr>
              <p:cNvPr id="16" name="TextBox 15"/>
              <p:cNvSpPr txBox="1"/>
              <p:nvPr/>
            </p:nvSpPr>
            <p:spPr>
              <a:xfrm>
                <a:off x="3657600" y="1519535"/>
                <a:ext cx="762000" cy="461665"/>
              </a:xfrm>
              <a:prstGeom prst="rect">
                <a:avLst/>
              </a:prstGeom>
              <a:noFill/>
            </p:spPr>
            <p:txBody>
              <a:bodyPr wrap="square" rtlCol="0">
                <a:spAutoFit/>
              </a:bodyPr>
              <a:lstStyle/>
              <a:p>
                <a:r>
                  <a:rPr lang="en-US" sz="2400" b="1" i="1" dirty="0">
                    <a:solidFill>
                      <a:srgbClr val="FFFF00"/>
                    </a:solidFill>
                    <a:latin typeface="+mj-lt"/>
                  </a:rPr>
                  <a:t>m</a:t>
                </a:r>
              </a:p>
            </p:txBody>
          </p:sp>
          <p:grpSp>
            <p:nvGrpSpPr>
              <p:cNvPr id="17" name="Group 16"/>
              <p:cNvGrpSpPr/>
              <p:nvPr/>
            </p:nvGrpSpPr>
            <p:grpSpPr>
              <a:xfrm>
                <a:off x="4455151" y="1037645"/>
                <a:ext cx="2445799" cy="1169738"/>
                <a:chOff x="4174455" y="1037645"/>
                <a:chExt cx="2445799" cy="1169738"/>
              </a:xfrm>
            </p:grpSpPr>
            <p:pic>
              <p:nvPicPr>
                <p:cNvPr id="20"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5522974" y="1106588"/>
                  <a:ext cx="1097280" cy="1100795"/>
                  <a:chOff x="5522974" y="1106588"/>
                  <a:chExt cx="1097280" cy="1100795"/>
                </a:xfrm>
              </p:grpSpPr>
              <p:sp>
                <p:nvSpPr>
                  <p:cNvPr id="22" name="Oval 21"/>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816746" y="1445441"/>
                    <a:ext cx="762000" cy="461665"/>
                  </a:xfrm>
                  <a:prstGeom prst="rect">
                    <a:avLst/>
                  </a:prstGeom>
                  <a:noFill/>
                </p:spPr>
                <p:txBody>
                  <a:bodyPr wrap="square" rtlCol="0">
                    <a:spAutoFit/>
                  </a:bodyPr>
                  <a:lstStyle/>
                  <a:p>
                    <a:r>
                      <a:rPr lang="en-US" sz="2400" b="1" i="1" dirty="0">
                        <a:solidFill>
                          <a:srgbClr val="FFFF00"/>
                        </a:solidFill>
                        <a:latin typeface="+mj-lt"/>
                      </a:rPr>
                      <a:t>m</a:t>
                    </a:r>
                  </a:p>
                </p:txBody>
              </p:sp>
            </p:grpSp>
          </p:grpSp>
          <p:pic>
            <p:nvPicPr>
              <p:cNvPr id="1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6934200" y="10328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381000" y="11852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4" name="TextBox 23"/>
          <p:cNvSpPr txBox="1"/>
          <p:nvPr/>
        </p:nvSpPr>
        <p:spPr>
          <a:xfrm>
            <a:off x="152400" y="228600"/>
            <a:ext cx="8686800" cy="461665"/>
          </a:xfrm>
          <a:prstGeom prst="rect">
            <a:avLst/>
          </a:prstGeom>
          <a:noFill/>
        </p:spPr>
        <p:txBody>
          <a:bodyPr wrap="square" rtlCol="0">
            <a:spAutoFit/>
          </a:bodyPr>
          <a:lstStyle/>
          <a:p>
            <a:r>
              <a:rPr lang="en-US" sz="2400" dirty="0">
                <a:latin typeface="+mj-lt"/>
              </a:rPr>
              <a:t>For extended chain without boundaries:</a:t>
            </a:r>
          </a:p>
        </p:txBody>
      </p:sp>
      <p:sp>
        <p:nvSpPr>
          <p:cNvPr id="25" name="TextBox 24"/>
          <p:cNvSpPr txBox="1"/>
          <p:nvPr/>
        </p:nvSpPr>
        <p:spPr>
          <a:xfrm>
            <a:off x="0" y="1262898"/>
            <a:ext cx="554740" cy="461665"/>
          </a:xfrm>
          <a:prstGeom prst="rect">
            <a:avLst/>
          </a:prstGeom>
          <a:noFill/>
        </p:spPr>
        <p:txBody>
          <a:bodyPr wrap="square" rtlCol="0">
            <a:spAutoFit/>
          </a:bodyPr>
          <a:lstStyle/>
          <a:p>
            <a:r>
              <a:rPr lang="en-US" sz="2400" dirty="0">
                <a:latin typeface="+mj-lt"/>
              </a:rPr>
              <a:t>…</a:t>
            </a:r>
          </a:p>
        </p:txBody>
      </p:sp>
      <p:sp>
        <p:nvSpPr>
          <p:cNvPr id="26" name="TextBox 25"/>
          <p:cNvSpPr txBox="1"/>
          <p:nvPr/>
        </p:nvSpPr>
        <p:spPr>
          <a:xfrm>
            <a:off x="8589260" y="1062335"/>
            <a:ext cx="554740" cy="461665"/>
          </a:xfrm>
          <a:prstGeom prst="rect">
            <a:avLst/>
          </a:prstGeom>
          <a:noFill/>
        </p:spPr>
        <p:txBody>
          <a:bodyPr wrap="square" rtlCol="0">
            <a:spAutoFit/>
          </a:bodyPr>
          <a:lstStyle/>
          <a:p>
            <a:r>
              <a:rPr lang="en-US" sz="2400" dirty="0">
                <a:latin typeface="+mj-lt"/>
              </a:rPr>
              <a:t>…</a:t>
            </a:r>
          </a:p>
        </p:txBody>
      </p:sp>
      <p:graphicFrame>
        <p:nvGraphicFramePr>
          <p:cNvPr id="27" name="Object 26"/>
          <p:cNvGraphicFramePr>
            <a:graphicFrameLocks noChangeAspect="1"/>
          </p:cNvGraphicFramePr>
          <p:nvPr>
            <p:extLst>
              <p:ext uri="{D42A27DB-BD31-4B8C-83A1-F6EECF244321}">
                <p14:modId xmlns:p14="http://schemas.microsoft.com/office/powerpoint/2010/main" val="604787028"/>
              </p:ext>
            </p:extLst>
          </p:nvPr>
        </p:nvGraphicFramePr>
        <p:xfrm>
          <a:off x="789243" y="2393762"/>
          <a:ext cx="7016012" cy="4099626"/>
        </p:xfrm>
        <a:graphic>
          <a:graphicData uri="http://schemas.openxmlformats.org/presentationml/2006/ole">
            <mc:AlternateContent xmlns:mc="http://schemas.openxmlformats.org/markup-compatibility/2006">
              <mc:Choice xmlns:v="urn:schemas-microsoft-com:vml" Requires="v">
                <p:oleObj spid="_x0000_s209136" name="Equation" r:id="rId11" imgW="5206680" imgH="3035160" progId="Equation.DSMT4">
                  <p:embed/>
                </p:oleObj>
              </mc:Choice>
              <mc:Fallback>
                <p:oleObj name="Equation" r:id="rId11" imgW="5206680" imgH="3035160" progId="Equation.DSMT4">
                  <p:embed/>
                  <p:pic>
                    <p:nvPicPr>
                      <p:cNvPr id="0" name=""/>
                      <p:cNvPicPr>
                        <a:picLocks noChangeAspect="1" noChangeArrowheads="1"/>
                      </p:cNvPicPr>
                      <p:nvPr/>
                    </p:nvPicPr>
                    <p:blipFill>
                      <a:blip r:embed="rId12"/>
                      <a:srcRect/>
                      <a:stretch>
                        <a:fillRect/>
                      </a:stretch>
                    </p:blipFill>
                    <p:spPr bwMode="auto">
                      <a:xfrm>
                        <a:off x="789243" y="2393762"/>
                        <a:ext cx="7016012" cy="4099626"/>
                      </a:xfrm>
                      <a:prstGeom prst="rect">
                        <a:avLst/>
                      </a:prstGeom>
                      <a:noFill/>
                      <a:ln>
                        <a:noFill/>
                      </a:ln>
                    </p:spPr>
                  </p:pic>
                </p:oleObj>
              </mc:Fallback>
            </mc:AlternateContent>
          </a:graphicData>
        </a:graphic>
      </p:graphicFrame>
      <p:sp>
        <p:nvSpPr>
          <p:cNvPr id="10" name="TextBox 9">
            <a:extLst>
              <a:ext uri="{FF2B5EF4-FFF2-40B4-BE49-F238E27FC236}">
                <a16:creationId xmlns:a16="http://schemas.microsoft.com/office/drawing/2014/main" id="{34023567-D593-4351-821A-75D69B42A497}"/>
              </a:ext>
            </a:extLst>
          </p:cNvPr>
          <p:cNvSpPr txBox="1"/>
          <p:nvPr/>
        </p:nvSpPr>
        <p:spPr>
          <a:xfrm>
            <a:off x="6505723" y="2737338"/>
            <a:ext cx="2514600" cy="1938992"/>
          </a:xfrm>
          <a:prstGeom prst="rect">
            <a:avLst/>
          </a:prstGeom>
          <a:noFill/>
        </p:spPr>
        <p:txBody>
          <a:bodyPr wrap="square" rtlCol="0">
            <a:spAutoFit/>
          </a:bodyPr>
          <a:lstStyle/>
          <a:p>
            <a:r>
              <a:rPr lang="en-US" sz="2400" b="1" dirty="0">
                <a:solidFill>
                  <a:srgbClr val="FF0000"/>
                </a:solidFill>
                <a:latin typeface="+mj-lt"/>
              </a:rPr>
              <a:t>Note that we are assuming that all masses and springs are identical here.</a:t>
            </a:r>
          </a:p>
        </p:txBody>
      </p:sp>
    </p:spTree>
    <p:extLst>
      <p:ext uri="{BB962C8B-B14F-4D97-AF65-F5344CB8AC3E}">
        <p14:creationId xmlns:p14="http://schemas.microsoft.com/office/powerpoint/2010/main" val="3203985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D8CF0-5B18-4DEA-BD20-24D7CF5A16FA}"/>
              </a:ext>
            </a:extLst>
          </p:cNvPr>
          <p:cNvPicPr>
            <a:picLocks noChangeAspect="1"/>
          </p:cNvPicPr>
          <p:nvPr/>
        </p:nvPicPr>
        <p:blipFill>
          <a:blip r:embed="rId4"/>
          <a:stretch>
            <a:fillRect/>
          </a:stretch>
        </p:blipFill>
        <p:spPr>
          <a:xfrm>
            <a:off x="1371600" y="925513"/>
            <a:ext cx="6648450" cy="4705350"/>
          </a:xfrm>
          <a:prstGeom prst="rect">
            <a:avLst/>
          </a:prstGeom>
        </p:spPr>
      </p:pic>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914910878"/>
              </p:ext>
            </p:extLst>
          </p:nvPr>
        </p:nvGraphicFramePr>
        <p:xfrm>
          <a:off x="4951413" y="5257800"/>
          <a:ext cx="458787" cy="373063"/>
        </p:xfrm>
        <a:graphic>
          <a:graphicData uri="http://schemas.openxmlformats.org/presentationml/2006/ole">
            <mc:AlternateContent xmlns:mc="http://schemas.openxmlformats.org/markup-compatibility/2006">
              <mc:Choice xmlns:v="urn:schemas-microsoft-com:vml" Requires="v">
                <p:oleObj spid="_x0000_s210034" name="数式" r:id="rId5" imgW="203040" imgH="164880" progId="Equation.3">
                  <p:embed/>
                </p:oleObj>
              </mc:Choice>
              <mc:Fallback>
                <p:oleObj name="数式" r:id="rId5" imgW="203040" imgH="164880" progId="Equation.3">
                  <p:embed/>
                  <p:pic>
                    <p:nvPicPr>
                      <p:cNvPr id="0" name=""/>
                      <p:cNvPicPr>
                        <a:picLocks noChangeAspect="1" noChangeArrowheads="1"/>
                      </p:cNvPicPr>
                      <p:nvPr/>
                    </p:nvPicPr>
                    <p:blipFill>
                      <a:blip r:embed="rId6"/>
                      <a:srcRect/>
                      <a:stretch>
                        <a:fillRect/>
                      </a:stretch>
                    </p:blipFill>
                    <p:spPr bwMode="auto">
                      <a:xfrm>
                        <a:off x="4951413" y="5257800"/>
                        <a:ext cx="458787"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48631700"/>
              </p:ext>
            </p:extLst>
          </p:nvPr>
        </p:nvGraphicFramePr>
        <p:xfrm>
          <a:off x="228600" y="2447925"/>
          <a:ext cx="1262063" cy="930275"/>
        </p:xfrm>
        <a:graphic>
          <a:graphicData uri="http://schemas.openxmlformats.org/presentationml/2006/ole">
            <mc:AlternateContent xmlns:mc="http://schemas.openxmlformats.org/markup-compatibility/2006">
              <mc:Choice xmlns:v="urn:schemas-microsoft-com:vml" Requires="v">
                <p:oleObj spid="_x0000_s210035" name="Equation" r:id="rId7" imgW="812520" imgH="596880" progId="Equation.DSMT4">
                  <p:embed/>
                </p:oleObj>
              </mc:Choice>
              <mc:Fallback>
                <p:oleObj name="Equation" r:id="rId7" imgW="812520" imgH="596880" progId="Equation.DSMT4">
                  <p:embed/>
                  <p:pic>
                    <p:nvPicPr>
                      <p:cNvPr id="0" name=""/>
                      <p:cNvPicPr>
                        <a:picLocks noChangeAspect="1" noChangeArrowheads="1"/>
                      </p:cNvPicPr>
                      <p:nvPr/>
                    </p:nvPicPr>
                    <p:blipFill>
                      <a:blip r:embed="rId8"/>
                      <a:srcRect/>
                      <a:stretch>
                        <a:fillRect/>
                      </a:stretch>
                    </p:blipFill>
                    <p:spPr bwMode="auto">
                      <a:xfrm>
                        <a:off x="228600" y="2447925"/>
                        <a:ext cx="1262063" cy="930275"/>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C0666895-8DD5-4DD7-ADCC-3C7227077E24}"/>
              </a:ext>
            </a:extLst>
          </p:cNvPr>
          <p:cNvSpPr txBox="1"/>
          <p:nvPr/>
        </p:nvSpPr>
        <p:spPr>
          <a:xfrm>
            <a:off x="228600" y="304800"/>
            <a:ext cx="8229600" cy="461665"/>
          </a:xfrm>
          <a:prstGeom prst="rect">
            <a:avLst/>
          </a:prstGeom>
          <a:noFill/>
        </p:spPr>
        <p:txBody>
          <a:bodyPr wrap="square" rtlCol="0">
            <a:spAutoFit/>
          </a:bodyPr>
          <a:lstStyle/>
          <a:p>
            <a:r>
              <a:rPr lang="en-US" sz="2400" dirty="0">
                <a:latin typeface="+mj-lt"/>
              </a:rPr>
              <a:t>Plot of frequencies in scaled units as a function </a:t>
            </a:r>
            <a:r>
              <a:rPr lang="en-US" sz="2400" dirty="0" err="1">
                <a:latin typeface="+mj-lt"/>
              </a:rPr>
              <a:t>qa</a:t>
            </a:r>
            <a:endParaRPr lang="en-US" sz="2400" dirty="0">
              <a:latin typeface="+mj-lt"/>
            </a:endParaRPr>
          </a:p>
        </p:txBody>
      </p:sp>
      <p:sp>
        <p:nvSpPr>
          <p:cNvPr id="9" name="TextBox 8">
            <a:extLst>
              <a:ext uri="{FF2B5EF4-FFF2-40B4-BE49-F238E27FC236}">
                <a16:creationId xmlns:a16="http://schemas.microsoft.com/office/drawing/2014/main" id="{BA22C1F6-A20C-422A-B934-3B90A18F6178}"/>
              </a:ext>
            </a:extLst>
          </p:cNvPr>
          <p:cNvSpPr txBox="1"/>
          <p:nvPr/>
        </p:nvSpPr>
        <p:spPr>
          <a:xfrm>
            <a:off x="7664450" y="4965412"/>
            <a:ext cx="819150" cy="584775"/>
          </a:xfrm>
          <a:prstGeom prst="rect">
            <a:avLst/>
          </a:prstGeom>
          <a:noFill/>
        </p:spPr>
        <p:txBody>
          <a:bodyPr wrap="square" rtlCol="0">
            <a:spAutoFit/>
          </a:bodyPr>
          <a:lstStyle/>
          <a:p>
            <a:r>
              <a:rPr lang="en-US" sz="3200" i="1" dirty="0">
                <a:latin typeface="Symbol" panose="05050102010706020507" pitchFamily="18" charset="2"/>
              </a:rPr>
              <a:t>p</a:t>
            </a:r>
          </a:p>
        </p:txBody>
      </p:sp>
    </p:spTree>
    <p:extLst>
      <p:ext uri="{BB962C8B-B14F-4D97-AF65-F5344CB8AC3E}">
        <p14:creationId xmlns:p14="http://schemas.microsoft.com/office/powerpoint/2010/main" val="129808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654474" y="1015652"/>
            <a:ext cx="4322788" cy="686681"/>
            <a:chOff x="228600" y="1032805"/>
            <a:chExt cx="4322788" cy="686681"/>
          </a:xfrm>
        </p:grpSpPr>
        <p:pic>
          <p:nvPicPr>
            <p:cNvPr id="4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2646676" y="1035225"/>
              <a:ext cx="1222900" cy="584869"/>
              <a:chOff x="4174455" y="1037645"/>
              <a:chExt cx="2445799" cy="1169738"/>
            </a:xfrm>
          </p:grpSpPr>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5522974" y="1106588"/>
                <a:ext cx="1097280" cy="1100795"/>
                <a:chOff x="5522974" y="1106588"/>
                <a:chExt cx="1097280" cy="1100795"/>
              </a:xfrm>
            </p:grpSpPr>
            <p:sp>
              <p:nvSpPr>
                <p:cNvPr id="44" name="Oval 43"/>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36" name="Oval 35"/>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sp>
          <p:nvSpPr>
            <p:cNvPr id="39" name="TextBox 38"/>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pic>
          <p:nvPicPr>
            <p:cNvPr id="4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pSp>
        <p:nvGrpSpPr>
          <p:cNvPr id="5" name="Group 4"/>
          <p:cNvGrpSpPr/>
          <p:nvPr/>
        </p:nvGrpSpPr>
        <p:grpSpPr>
          <a:xfrm>
            <a:off x="228600" y="1032805"/>
            <a:ext cx="4322788" cy="686681"/>
            <a:chOff x="228600" y="1032805"/>
            <a:chExt cx="4322788" cy="686681"/>
          </a:xfrm>
        </p:grpSpPr>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2646676" y="1035225"/>
              <a:ext cx="1222900" cy="584869"/>
              <a:chOff x="4174455" y="1037645"/>
              <a:chExt cx="2445799" cy="1169738"/>
            </a:xfrm>
          </p:grpSpPr>
          <p:pic>
            <p:nvPicPr>
              <p:cNvPr id="2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522974" y="1106588"/>
                <a:ext cx="1097280" cy="1100795"/>
                <a:chOff x="5522974" y="1106588"/>
                <a:chExt cx="1097280" cy="1100795"/>
              </a:xfrm>
            </p:grpSpPr>
            <p:sp>
              <p:nvSpPr>
                <p:cNvPr id="20" name="Oval 19"/>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22" name="Oval 21"/>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pic>
          <p:nvPicPr>
            <p:cNvPr id="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grpSp>
      <p:sp>
        <p:nvSpPr>
          <p:cNvPr id="32" name="TextBox 31"/>
          <p:cNvSpPr txBox="1"/>
          <p:nvPr/>
        </p:nvSpPr>
        <p:spPr>
          <a:xfrm>
            <a:off x="114300" y="228600"/>
            <a:ext cx="7886700" cy="830997"/>
          </a:xfrm>
          <a:prstGeom prst="rect">
            <a:avLst/>
          </a:prstGeom>
          <a:noFill/>
        </p:spPr>
        <p:txBody>
          <a:bodyPr wrap="square" rtlCol="0">
            <a:spAutoFit/>
          </a:bodyPr>
          <a:lstStyle/>
          <a:p>
            <a:r>
              <a:rPr lang="en-US" sz="2400" dirty="0">
                <a:latin typeface="+mj-lt"/>
              </a:rPr>
              <a:t>Consider an infinite  system of masses and springs now with two kinds of masses:</a:t>
            </a:r>
          </a:p>
        </p:txBody>
      </p:sp>
      <p:graphicFrame>
        <p:nvGraphicFramePr>
          <p:cNvPr id="33" name="Object 32"/>
          <p:cNvGraphicFramePr>
            <a:graphicFrameLocks noChangeAspect="1"/>
          </p:cNvGraphicFramePr>
          <p:nvPr>
            <p:extLst>
              <p:ext uri="{D42A27DB-BD31-4B8C-83A1-F6EECF244321}">
                <p14:modId xmlns:p14="http://schemas.microsoft.com/office/powerpoint/2010/main" val="763601897"/>
              </p:ext>
            </p:extLst>
          </p:nvPr>
        </p:nvGraphicFramePr>
        <p:xfrm>
          <a:off x="661988" y="2590800"/>
          <a:ext cx="6791325" cy="1035050"/>
        </p:xfrm>
        <a:graphic>
          <a:graphicData uri="http://schemas.openxmlformats.org/presentationml/2006/ole">
            <mc:AlternateContent xmlns:mc="http://schemas.openxmlformats.org/markup-compatibility/2006">
              <mc:Choice xmlns:v="urn:schemas-microsoft-com:vml" Requires="v">
                <p:oleObj spid="_x0000_s184868" name="Equation" r:id="rId5" imgW="3009600" imgH="457200" progId="Equation.DSMT4">
                  <p:embed/>
                </p:oleObj>
              </mc:Choice>
              <mc:Fallback>
                <p:oleObj name="Equation" r:id="rId5" imgW="3009600" imgH="457200" progId="Equation.DSMT4">
                  <p:embed/>
                  <p:pic>
                    <p:nvPicPr>
                      <p:cNvPr id="0" name=""/>
                      <p:cNvPicPr>
                        <a:picLocks noChangeAspect="1" noChangeArrowheads="1"/>
                      </p:cNvPicPr>
                      <p:nvPr/>
                    </p:nvPicPr>
                    <p:blipFill>
                      <a:blip r:embed="rId6"/>
                      <a:srcRect/>
                      <a:stretch>
                        <a:fillRect/>
                      </a:stretch>
                    </p:blipFill>
                    <p:spPr bwMode="auto">
                      <a:xfrm>
                        <a:off x="661988" y="2590800"/>
                        <a:ext cx="67913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205985454"/>
              </p:ext>
            </p:extLst>
          </p:nvPr>
        </p:nvGraphicFramePr>
        <p:xfrm>
          <a:off x="173037" y="4021138"/>
          <a:ext cx="8742363" cy="1435100"/>
        </p:xfrm>
        <a:graphic>
          <a:graphicData uri="http://schemas.openxmlformats.org/presentationml/2006/ole">
            <mc:AlternateContent xmlns:mc="http://schemas.openxmlformats.org/markup-compatibility/2006">
              <mc:Choice xmlns:v="urn:schemas-microsoft-com:vml" Requires="v">
                <p:oleObj spid="_x0000_s184869" name="数式" r:id="rId7" imgW="3873240" imgH="634680" progId="Equation.3">
                  <p:embed/>
                </p:oleObj>
              </mc:Choice>
              <mc:Fallback>
                <p:oleObj name="数式" r:id="rId7" imgW="3873240" imgH="634680" progId="Equation.3">
                  <p:embed/>
                  <p:pic>
                    <p:nvPicPr>
                      <p:cNvPr id="0" name=""/>
                      <p:cNvPicPr>
                        <a:picLocks noChangeAspect="1" noChangeArrowheads="1"/>
                      </p:cNvPicPr>
                      <p:nvPr/>
                    </p:nvPicPr>
                    <p:blipFill>
                      <a:blip r:embed="rId8"/>
                      <a:srcRect/>
                      <a:stretch>
                        <a:fillRect/>
                      </a:stretch>
                    </p:blipFill>
                    <p:spPr bwMode="auto">
                      <a:xfrm>
                        <a:off x="173037" y="4021138"/>
                        <a:ext cx="87423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955760962"/>
              </p:ext>
            </p:extLst>
          </p:nvPr>
        </p:nvGraphicFramePr>
        <p:xfrm>
          <a:off x="1046162" y="1816100"/>
          <a:ext cx="401638" cy="546100"/>
        </p:xfrm>
        <a:graphic>
          <a:graphicData uri="http://schemas.openxmlformats.org/presentationml/2006/ole">
            <mc:AlternateContent xmlns:mc="http://schemas.openxmlformats.org/markup-compatibility/2006">
              <mc:Choice xmlns:v="urn:schemas-microsoft-com:vml" Requires="v">
                <p:oleObj spid="_x0000_s184870" name="数式" r:id="rId9" imgW="177480" imgH="241200" progId="Equation.3">
                  <p:embed/>
                </p:oleObj>
              </mc:Choice>
              <mc:Fallback>
                <p:oleObj name="数式" r:id="rId9" imgW="177480" imgH="241200" progId="Equation.3">
                  <p:embed/>
                  <p:pic>
                    <p:nvPicPr>
                      <p:cNvPr id="0" name=""/>
                      <p:cNvPicPr>
                        <a:picLocks noChangeAspect="1" noChangeArrowheads="1"/>
                      </p:cNvPicPr>
                      <p:nvPr/>
                    </p:nvPicPr>
                    <p:blipFill>
                      <a:blip r:embed="rId10"/>
                      <a:srcRect/>
                      <a:stretch>
                        <a:fillRect/>
                      </a:stretch>
                    </p:blipFill>
                    <p:spPr bwMode="auto">
                      <a:xfrm>
                        <a:off x="1046162" y="1816100"/>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76215189"/>
              </p:ext>
            </p:extLst>
          </p:nvPr>
        </p:nvGraphicFramePr>
        <p:xfrm>
          <a:off x="2189163" y="1828800"/>
          <a:ext cx="401637" cy="546100"/>
        </p:xfrm>
        <a:graphic>
          <a:graphicData uri="http://schemas.openxmlformats.org/presentationml/2006/ole">
            <mc:AlternateContent xmlns:mc="http://schemas.openxmlformats.org/markup-compatibility/2006">
              <mc:Choice xmlns:v="urn:schemas-microsoft-com:vml" Requires="v">
                <p:oleObj spid="_x0000_s184871" name="数式" r:id="rId11" imgW="177480" imgH="241200" progId="Equation.3">
                  <p:embed/>
                </p:oleObj>
              </mc:Choice>
              <mc:Fallback>
                <p:oleObj name="数式" r:id="rId11" imgW="177480" imgH="241200" progId="Equation.3">
                  <p:embed/>
                  <p:pic>
                    <p:nvPicPr>
                      <p:cNvPr id="0" name=""/>
                      <p:cNvPicPr>
                        <a:picLocks noChangeAspect="1" noChangeArrowheads="1"/>
                      </p:cNvPicPr>
                      <p:nvPr/>
                    </p:nvPicPr>
                    <p:blipFill>
                      <a:blip r:embed="rId12"/>
                      <a:srcRect/>
                      <a:stretch>
                        <a:fillRect/>
                      </a:stretch>
                    </p:blipFill>
                    <p:spPr bwMode="auto">
                      <a:xfrm>
                        <a:off x="2189163" y="1828800"/>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3670354"/>
              </p:ext>
            </p:extLst>
          </p:nvPr>
        </p:nvGraphicFramePr>
        <p:xfrm>
          <a:off x="4541838" y="1816100"/>
          <a:ext cx="574675" cy="546100"/>
        </p:xfrm>
        <a:graphic>
          <a:graphicData uri="http://schemas.openxmlformats.org/presentationml/2006/ole">
            <mc:AlternateContent xmlns:mc="http://schemas.openxmlformats.org/markup-compatibility/2006">
              <mc:Choice xmlns:v="urn:schemas-microsoft-com:vml" Requires="v">
                <p:oleObj spid="_x0000_s184872" name="数式" r:id="rId13" imgW="253800" imgH="241200" progId="Equation.3">
                  <p:embed/>
                </p:oleObj>
              </mc:Choice>
              <mc:Fallback>
                <p:oleObj name="数式" r:id="rId13" imgW="253800" imgH="241200" progId="Equation.3">
                  <p:embed/>
                  <p:pic>
                    <p:nvPicPr>
                      <p:cNvPr id="0" name=""/>
                      <p:cNvPicPr>
                        <a:picLocks noChangeAspect="1" noChangeArrowheads="1"/>
                      </p:cNvPicPr>
                      <p:nvPr/>
                    </p:nvPicPr>
                    <p:blipFill>
                      <a:blip r:embed="rId14"/>
                      <a:srcRect/>
                      <a:stretch>
                        <a:fillRect/>
                      </a:stretch>
                    </p:blipFill>
                    <p:spPr bwMode="auto">
                      <a:xfrm>
                        <a:off x="4541838" y="1816100"/>
                        <a:ext cx="574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72010178"/>
              </p:ext>
            </p:extLst>
          </p:nvPr>
        </p:nvGraphicFramePr>
        <p:xfrm>
          <a:off x="3336925" y="1828800"/>
          <a:ext cx="544513" cy="546100"/>
        </p:xfrm>
        <a:graphic>
          <a:graphicData uri="http://schemas.openxmlformats.org/presentationml/2006/ole">
            <mc:AlternateContent xmlns:mc="http://schemas.openxmlformats.org/markup-compatibility/2006">
              <mc:Choice xmlns:v="urn:schemas-microsoft-com:vml" Requires="v">
                <p:oleObj spid="_x0000_s184873" name="数式" r:id="rId15" imgW="241200" imgH="241200" progId="Equation.3">
                  <p:embed/>
                </p:oleObj>
              </mc:Choice>
              <mc:Fallback>
                <p:oleObj name="数式" r:id="rId15" imgW="241200" imgH="241200" progId="Equation.3">
                  <p:embed/>
                  <p:pic>
                    <p:nvPicPr>
                      <p:cNvPr id="0" name=""/>
                      <p:cNvPicPr>
                        <a:picLocks noChangeAspect="1" noChangeArrowheads="1"/>
                      </p:cNvPicPr>
                      <p:nvPr/>
                    </p:nvPicPr>
                    <p:blipFill>
                      <a:blip r:embed="rId16"/>
                      <a:srcRect/>
                      <a:stretch>
                        <a:fillRect/>
                      </a:stretch>
                    </p:blipFill>
                    <p:spPr bwMode="auto">
                      <a:xfrm>
                        <a:off x="3336925" y="18288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72184485"/>
              </p:ext>
            </p:extLst>
          </p:nvPr>
        </p:nvGraphicFramePr>
        <p:xfrm>
          <a:off x="5853113" y="1828800"/>
          <a:ext cx="573087" cy="546100"/>
        </p:xfrm>
        <a:graphic>
          <a:graphicData uri="http://schemas.openxmlformats.org/presentationml/2006/ole">
            <mc:AlternateContent xmlns:mc="http://schemas.openxmlformats.org/markup-compatibility/2006">
              <mc:Choice xmlns:v="urn:schemas-microsoft-com:vml" Requires="v">
                <p:oleObj spid="_x0000_s184874" name="数式" r:id="rId17" imgW="253800" imgH="241200" progId="Equation.3">
                  <p:embed/>
                </p:oleObj>
              </mc:Choice>
              <mc:Fallback>
                <p:oleObj name="数式" r:id="rId17" imgW="253800" imgH="241200" progId="Equation.3">
                  <p:embed/>
                  <p:pic>
                    <p:nvPicPr>
                      <p:cNvPr id="0" name=""/>
                      <p:cNvPicPr>
                        <a:picLocks noChangeAspect="1" noChangeArrowheads="1"/>
                      </p:cNvPicPr>
                      <p:nvPr/>
                    </p:nvPicPr>
                    <p:blipFill>
                      <a:blip r:embed="rId18"/>
                      <a:srcRect/>
                      <a:stretch>
                        <a:fillRect/>
                      </a:stretch>
                    </p:blipFill>
                    <p:spPr bwMode="auto">
                      <a:xfrm>
                        <a:off x="5853113" y="1828800"/>
                        <a:ext cx="5730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601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5444891"/>
              </p:ext>
            </p:extLst>
          </p:nvPr>
        </p:nvGraphicFramePr>
        <p:xfrm>
          <a:off x="152400" y="228600"/>
          <a:ext cx="8742363" cy="4821238"/>
        </p:xfrm>
        <a:graphic>
          <a:graphicData uri="http://schemas.openxmlformats.org/presentationml/2006/ole">
            <mc:AlternateContent xmlns:mc="http://schemas.openxmlformats.org/markup-compatibility/2006">
              <mc:Choice xmlns:v="urn:schemas-microsoft-com:vml" Requires="v">
                <p:oleObj spid="_x0000_s185502" name="数式" r:id="rId4" imgW="3873240" imgH="2133360" progId="Equation.3">
                  <p:embed/>
                </p:oleObj>
              </mc:Choice>
              <mc:Fallback>
                <p:oleObj name="数式" r:id="rId4" imgW="3873240" imgH="2133360" progId="Equation.3">
                  <p:embed/>
                  <p:pic>
                    <p:nvPicPr>
                      <p:cNvPr id="0" name=""/>
                      <p:cNvPicPr>
                        <a:picLocks noChangeAspect="1" noChangeArrowheads="1"/>
                      </p:cNvPicPr>
                      <p:nvPr/>
                    </p:nvPicPr>
                    <p:blipFill>
                      <a:blip r:embed="rId5"/>
                      <a:srcRect/>
                      <a:stretch>
                        <a:fillRect/>
                      </a:stretch>
                    </p:blipFill>
                    <p:spPr bwMode="auto">
                      <a:xfrm>
                        <a:off x="152400" y="228600"/>
                        <a:ext cx="8742363"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96345100"/>
              </p:ext>
            </p:extLst>
          </p:nvPr>
        </p:nvGraphicFramePr>
        <p:xfrm>
          <a:off x="820738" y="5157788"/>
          <a:ext cx="4700587" cy="1090612"/>
        </p:xfrm>
        <a:graphic>
          <a:graphicData uri="http://schemas.openxmlformats.org/presentationml/2006/ole">
            <mc:AlternateContent xmlns:mc="http://schemas.openxmlformats.org/markup-compatibility/2006">
              <mc:Choice xmlns:v="urn:schemas-microsoft-com:vml" Requires="v">
                <p:oleObj spid="_x0000_s185503" name="数式" r:id="rId6" imgW="2082600" imgH="482400" progId="Equation.3">
                  <p:embed/>
                </p:oleObj>
              </mc:Choice>
              <mc:Fallback>
                <p:oleObj name="数式" r:id="rId6" imgW="2082600" imgH="482400" progId="Equation.3">
                  <p:embed/>
                  <p:pic>
                    <p:nvPicPr>
                      <p:cNvPr id="0" name=""/>
                      <p:cNvPicPr>
                        <a:picLocks noChangeAspect="1" noChangeArrowheads="1"/>
                      </p:cNvPicPr>
                      <p:nvPr/>
                    </p:nvPicPr>
                    <p:blipFill>
                      <a:blip r:embed="rId7"/>
                      <a:srcRect/>
                      <a:stretch>
                        <a:fillRect/>
                      </a:stretch>
                    </p:blipFill>
                    <p:spPr bwMode="auto">
                      <a:xfrm>
                        <a:off x="820738" y="5157788"/>
                        <a:ext cx="4700587"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C37019DF-4170-4C70-9149-FCB43DF12AA0}"/>
              </a:ext>
            </a:extLst>
          </p:cNvPr>
          <p:cNvSpPr txBox="1"/>
          <p:nvPr/>
        </p:nvSpPr>
        <p:spPr>
          <a:xfrm>
            <a:off x="3657600" y="3528483"/>
            <a:ext cx="5486400" cy="830997"/>
          </a:xfrm>
          <a:prstGeom prst="rect">
            <a:avLst/>
          </a:prstGeom>
          <a:noFill/>
        </p:spPr>
        <p:txBody>
          <a:bodyPr wrap="square" rtlCol="0">
            <a:spAutoFit/>
          </a:bodyPr>
          <a:lstStyle/>
          <a:p>
            <a:r>
              <a:rPr lang="en-US" sz="2400" dirty="0">
                <a:latin typeface="+mj-lt"/>
              </a:rPr>
              <a:t>Note that 2qa is an unknown parameter. </a:t>
            </a:r>
          </a:p>
        </p:txBody>
      </p:sp>
      <p:sp>
        <p:nvSpPr>
          <p:cNvPr id="8" name="TextBox 7">
            <a:extLst>
              <a:ext uri="{FF2B5EF4-FFF2-40B4-BE49-F238E27FC236}">
                <a16:creationId xmlns:a16="http://schemas.microsoft.com/office/drawing/2014/main" id="{6F4AC2D4-CB34-4C7C-A9AB-546D8C085ADA}"/>
              </a:ext>
            </a:extLst>
          </p:cNvPr>
          <p:cNvSpPr txBox="1"/>
          <p:nvPr/>
        </p:nvSpPr>
        <p:spPr>
          <a:xfrm>
            <a:off x="5454650" y="4325613"/>
            <a:ext cx="3571875" cy="830997"/>
          </a:xfrm>
          <a:prstGeom prst="rect">
            <a:avLst/>
          </a:prstGeom>
          <a:noFill/>
        </p:spPr>
        <p:txBody>
          <a:bodyPr wrap="square" rtlCol="0">
            <a:spAutoFit/>
          </a:bodyPr>
          <a:lstStyle/>
          <a:p>
            <a:r>
              <a:rPr lang="en-US" sz="2400" dirty="0">
                <a:latin typeface="+mj-lt"/>
              </a:rPr>
              <a:t>Does this form seem reasonable?</a:t>
            </a:r>
          </a:p>
        </p:txBody>
      </p:sp>
    </p:spTree>
    <p:extLst>
      <p:ext uri="{BB962C8B-B14F-4D97-AF65-F5344CB8AC3E}">
        <p14:creationId xmlns:p14="http://schemas.microsoft.com/office/powerpoint/2010/main" val="148873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A33BA-EDF4-4376-B1B5-82DF71B73407}"/>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B274C1D2-094E-45FD-873A-FBDD593B8EB0}"/>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3E9FCF82-9E67-44E6-8FF6-A2FCD76A0E24}"/>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0406D681-E42A-46DD-9384-F43ADEBC09D0}"/>
              </a:ext>
            </a:extLst>
          </p:cNvPr>
          <p:cNvSpPr txBox="1"/>
          <p:nvPr/>
        </p:nvSpPr>
        <p:spPr>
          <a:xfrm>
            <a:off x="457200" y="381000"/>
            <a:ext cx="7772400" cy="461665"/>
          </a:xfrm>
          <a:prstGeom prst="rect">
            <a:avLst/>
          </a:prstGeom>
          <a:noFill/>
        </p:spPr>
        <p:txBody>
          <a:bodyPr wrap="square" rtlCol="0">
            <a:spAutoFit/>
          </a:bodyPr>
          <a:lstStyle/>
          <a:p>
            <a:r>
              <a:rPr lang="en-US" sz="2400" dirty="0">
                <a:latin typeface="+mj-lt"/>
              </a:rPr>
              <a:t>Comment on notation --</a:t>
            </a:r>
          </a:p>
        </p:txBody>
      </p:sp>
      <p:grpSp>
        <p:nvGrpSpPr>
          <p:cNvPr id="6" name="Group 5">
            <a:extLst>
              <a:ext uri="{FF2B5EF4-FFF2-40B4-BE49-F238E27FC236}">
                <a16:creationId xmlns:a16="http://schemas.microsoft.com/office/drawing/2014/main" id="{8CD298A9-EA7C-4531-AC0A-D32E9E6C2E41}"/>
              </a:ext>
            </a:extLst>
          </p:cNvPr>
          <p:cNvGrpSpPr/>
          <p:nvPr/>
        </p:nvGrpSpPr>
        <p:grpSpPr>
          <a:xfrm>
            <a:off x="3111674" y="1549052"/>
            <a:ext cx="4322788" cy="686681"/>
            <a:chOff x="228600" y="1032805"/>
            <a:chExt cx="4322788" cy="686681"/>
          </a:xfrm>
        </p:grpSpPr>
        <p:pic>
          <p:nvPicPr>
            <p:cNvPr id="7" name="Picture 2">
              <a:extLst>
                <a:ext uri="{FF2B5EF4-FFF2-40B4-BE49-F238E27FC236}">
                  <a16:creationId xmlns:a16="http://schemas.microsoft.com/office/drawing/2014/main" id="{D1D5D758-1555-4CDA-BB6A-80B872C2AA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701D23A9-1F5D-4DB4-9E00-75E335D942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a:extLst>
                <a:ext uri="{FF2B5EF4-FFF2-40B4-BE49-F238E27FC236}">
                  <a16:creationId xmlns:a16="http://schemas.microsoft.com/office/drawing/2014/main" id="{87F4142D-AB02-4955-83BE-633E294DA6AF}"/>
                </a:ext>
              </a:extLst>
            </p:cNvPr>
            <p:cNvGrpSpPr/>
            <p:nvPr/>
          </p:nvGrpSpPr>
          <p:grpSpPr>
            <a:xfrm>
              <a:off x="2646676" y="1035225"/>
              <a:ext cx="1222900" cy="584869"/>
              <a:chOff x="4174455" y="1037645"/>
              <a:chExt cx="2445799" cy="1169738"/>
            </a:xfrm>
          </p:grpSpPr>
          <p:pic>
            <p:nvPicPr>
              <p:cNvPr id="15" name="Picture 2">
                <a:extLst>
                  <a:ext uri="{FF2B5EF4-FFF2-40B4-BE49-F238E27FC236}">
                    <a16:creationId xmlns:a16="http://schemas.microsoft.com/office/drawing/2014/main" id="{D003FC8E-22A3-4F76-9E78-1190850334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A0489677-79AB-4986-BE07-26EEF03715BA}"/>
                  </a:ext>
                </a:extLst>
              </p:cNvPr>
              <p:cNvGrpSpPr/>
              <p:nvPr/>
            </p:nvGrpSpPr>
            <p:grpSpPr>
              <a:xfrm>
                <a:off x="5522974" y="1106588"/>
                <a:ext cx="1097280" cy="1100795"/>
                <a:chOff x="5522974" y="1106588"/>
                <a:chExt cx="1097280" cy="1100795"/>
              </a:xfrm>
            </p:grpSpPr>
            <p:sp>
              <p:nvSpPr>
                <p:cNvPr id="17" name="Oval 16">
                  <a:extLst>
                    <a:ext uri="{FF2B5EF4-FFF2-40B4-BE49-F238E27FC236}">
                      <a16:creationId xmlns:a16="http://schemas.microsoft.com/office/drawing/2014/main" id="{EF4BDE35-2E17-4022-8F5D-9C5F3AA2FA94}"/>
                    </a:ext>
                  </a:extLst>
                </p:cNvPr>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781815C-FCD5-4612-A396-BA454F593FE3}"/>
                    </a:ext>
                  </a:extLst>
                </p:cNvPr>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10" name="Oval 9">
              <a:extLst>
                <a:ext uri="{FF2B5EF4-FFF2-40B4-BE49-F238E27FC236}">
                  <a16:creationId xmlns:a16="http://schemas.microsoft.com/office/drawing/2014/main" id="{E5D7D19D-8028-47F5-BEB6-DB5703CEC833}"/>
                </a:ext>
              </a:extLst>
            </p:cNvPr>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5C35B3-6803-4ED9-82D6-582048D1BB72}"/>
                </a:ext>
              </a:extLst>
            </p:cNvPr>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F989B3-6493-4449-BC80-C03CBF6A41C3}"/>
                </a:ext>
              </a:extLst>
            </p:cNvPr>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sp>
          <p:nvSpPr>
            <p:cNvPr id="13" name="TextBox 12">
              <a:extLst>
                <a:ext uri="{FF2B5EF4-FFF2-40B4-BE49-F238E27FC236}">
                  <a16:creationId xmlns:a16="http://schemas.microsoft.com/office/drawing/2014/main" id="{82ADF858-32B4-486A-AE0A-E26B76CC2253}"/>
                </a:ext>
              </a:extLst>
            </p:cNvPr>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pic>
          <p:nvPicPr>
            <p:cNvPr id="14" name="Picture 2">
              <a:extLst>
                <a:ext uri="{FF2B5EF4-FFF2-40B4-BE49-F238E27FC236}">
                  <a16:creationId xmlns:a16="http://schemas.microsoft.com/office/drawing/2014/main" id="{4BA6E85D-78BC-4FE6-889B-B7861D4E56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a:extLst>
              <a:ext uri="{FF2B5EF4-FFF2-40B4-BE49-F238E27FC236}">
                <a16:creationId xmlns:a16="http://schemas.microsoft.com/office/drawing/2014/main" id="{BCAB5FBF-C260-48D6-BDBD-577448E2D4A1}"/>
              </a:ext>
            </a:extLst>
          </p:cNvPr>
          <p:cNvGrpSpPr/>
          <p:nvPr/>
        </p:nvGrpSpPr>
        <p:grpSpPr>
          <a:xfrm>
            <a:off x="685800" y="1566205"/>
            <a:ext cx="4322788" cy="686681"/>
            <a:chOff x="228600" y="1032805"/>
            <a:chExt cx="4322788" cy="686681"/>
          </a:xfrm>
        </p:grpSpPr>
        <p:pic>
          <p:nvPicPr>
            <p:cNvPr id="20" name="Picture 2">
              <a:extLst>
                <a:ext uri="{FF2B5EF4-FFF2-40B4-BE49-F238E27FC236}">
                  <a16:creationId xmlns:a16="http://schemas.microsoft.com/office/drawing/2014/main" id="{8B6BCAAB-E434-409C-BEF8-74AFE7D9AE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1447800" y="1079341"/>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a:extLst>
                <a:ext uri="{FF2B5EF4-FFF2-40B4-BE49-F238E27FC236}">
                  <a16:creationId xmlns:a16="http://schemas.microsoft.com/office/drawing/2014/main" id="{30A57F0D-62AE-43B8-A5CF-668227F353D2}"/>
                </a:ext>
              </a:extLst>
            </p:cNvPr>
            <p:cNvGrpSpPr/>
            <p:nvPr/>
          </p:nvGrpSpPr>
          <p:grpSpPr>
            <a:xfrm>
              <a:off x="2646676" y="1035225"/>
              <a:ext cx="1222900" cy="584869"/>
              <a:chOff x="4174455" y="1037645"/>
              <a:chExt cx="2445799" cy="1169738"/>
            </a:xfrm>
          </p:grpSpPr>
          <p:pic>
            <p:nvPicPr>
              <p:cNvPr id="28" name="Picture 2">
                <a:extLst>
                  <a:ext uri="{FF2B5EF4-FFF2-40B4-BE49-F238E27FC236}">
                    <a16:creationId xmlns:a16="http://schemas.microsoft.com/office/drawing/2014/main" id="{B33A11BA-D0A4-40D3-9C10-6A340F013E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 name="Group 28">
                <a:extLst>
                  <a:ext uri="{FF2B5EF4-FFF2-40B4-BE49-F238E27FC236}">
                    <a16:creationId xmlns:a16="http://schemas.microsoft.com/office/drawing/2014/main" id="{6E95B7DA-1AFD-495B-AFFA-865D08DB555A}"/>
                  </a:ext>
                </a:extLst>
              </p:cNvPr>
              <p:cNvGrpSpPr/>
              <p:nvPr/>
            </p:nvGrpSpPr>
            <p:grpSpPr>
              <a:xfrm>
                <a:off x="5522974" y="1106588"/>
                <a:ext cx="1097280" cy="1100795"/>
                <a:chOff x="5522974" y="1106588"/>
                <a:chExt cx="1097280" cy="1100795"/>
              </a:xfrm>
            </p:grpSpPr>
            <p:sp>
              <p:nvSpPr>
                <p:cNvPr id="30" name="Oval 29">
                  <a:extLst>
                    <a:ext uri="{FF2B5EF4-FFF2-40B4-BE49-F238E27FC236}">
                      <a16:creationId xmlns:a16="http://schemas.microsoft.com/office/drawing/2014/main" id="{89B2A65E-4E2D-4AF5-9C32-DA8DF5A2C463}"/>
                    </a:ext>
                  </a:extLst>
                </p:cNvPr>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F741563-F7C7-446B-850E-BD81289D5978}"/>
                    </a:ext>
                  </a:extLst>
                </p:cNvPr>
                <p:cNvSpPr txBox="1"/>
                <p:nvPr/>
              </p:nvSpPr>
              <p:spPr>
                <a:xfrm>
                  <a:off x="5586702" y="1253194"/>
                  <a:ext cx="762000" cy="461666"/>
                </a:xfrm>
                <a:prstGeom prst="rect">
                  <a:avLst/>
                </a:prstGeom>
                <a:noFill/>
              </p:spPr>
              <p:txBody>
                <a:bodyPr wrap="square" rtlCol="0">
                  <a:spAutoFit/>
                </a:bodyPr>
                <a:lstStyle/>
                <a:p>
                  <a:r>
                    <a:rPr lang="en-US" sz="2400" b="1" i="1" dirty="0">
                      <a:solidFill>
                        <a:srgbClr val="FFFF00"/>
                      </a:solidFill>
                      <a:latin typeface="+mj-lt"/>
                    </a:rPr>
                    <a:t>m</a:t>
                  </a:r>
                </a:p>
              </p:txBody>
            </p:sp>
          </p:grpSp>
        </p:grpSp>
        <p:sp>
          <p:nvSpPr>
            <p:cNvPr id="22" name="Oval 21">
              <a:extLst>
                <a:ext uri="{FF2B5EF4-FFF2-40B4-BE49-F238E27FC236}">
                  <a16:creationId xmlns:a16="http://schemas.microsoft.com/office/drawing/2014/main" id="{AC0DD941-8AD7-4760-B2D1-4048AF1D834D}"/>
                </a:ext>
              </a:extLst>
            </p:cNvPr>
            <p:cNvSpPr/>
            <p:nvPr/>
          </p:nvSpPr>
          <p:spPr>
            <a:xfrm>
              <a:off x="2069796" y="1061118"/>
              <a:ext cx="658368" cy="658368"/>
            </a:xfrm>
            <a:prstGeom prst="ellipse">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9EDD03C-DA57-4DC9-A8A3-CBECB3C2912B}"/>
                </a:ext>
              </a:extLst>
            </p:cNvPr>
            <p:cNvSpPr/>
            <p:nvPr/>
          </p:nvSpPr>
          <p:spPr>
            <a:xfrm>
              <a:off x="901627" y="1079342"/>
              <a:ext cx="548640" cy="550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5623793-1E03-4524-A797-509CED05DCD7}"/>
                </a:ext>
              </a:extLst>
            </p:cNvPr>
            <p:cNvSpPr txBox="1"/>
            <p:nvPr/>
          </p:nvSpPr>
          <p:spPr>
            <a:xfrm>
              <a:off x="990600" y="1140767"/>
              <a:ext cx="381000" cy="230833"/>
            </a:xfrm>
            <a:prstGeom prst="rect">
              <a:avLst/>
            </a:prstGeom>
            <a:noFill/>
          </p:spPr>
          <p:txBody>
            <a:bodyPr wrap="square" rtlCol="0">
              <a:spAutoFit/>
            </a:bodyPr>
            <a:lstStyle/>
            <a:p>
              <a:r>
                <a:rPr lang="en-US" sz="2400" b="1" i="1" dirty="0">
                  <a:solidFill>
                    <a:srgbClr val="FFFF00"/>
                  </a:solidFill>
                  <a:latin typeface="+mj-lt"/>
                </a:rPr>
                <a:t>m</a:t>
              </a:r>
            </a:p>
          </p:txBody>
        </p:sp>
        <p:pic>
          <p:nvPicPr>
            <p:cNvPr id="25" name="Picture 2">
              <a:extLst>
                <a:ext uri="{FF2B5EF4-FFF2-40B4-BE49-F238E27FC236}">
                  <a16:creationId xmlns:a16="http://schemas.microsoft.com/office/drawing/2014/main" id="{545941F2-F986-4CCC-9939-EFEAE1D1EE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3886200" y="10328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a:extLst>
                <a:ext uri="{FF2B5EF4-FFF2-40B4-BE49-F238E27FC236}">
                  <a16:creationId xmlns:a16="http://schemas.microsoft.com/office/drawing/2014/main" id="{5B4F795C-23B7-4372-8AC1-C4B75CCF35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68" t="48570" r="24303" b="37991"/>
            <a:stretch/>
          </p:blipFill>
          <p:spPr bwMode="auto">
            <a:xfrm>
              <a:off x="228600" y="1109005"/>
              <a:ext cx="665188" cy="55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DDB98C4F-0322-49D2-A216-9FD9B2677F23}"/>
                </a:ext>
              </a:extLst>
            </p:cNvPr>
            <p:cNvSpPr txBox="1"/>
            <p:nvPr/>
          </p:nvSpPr>
          <p:spPr>
            <a:xfrm>
              <a:off x="2209800" y="1143000"/>
              <a:ext cx="381000" cy="461665"/>
            </a:xfrm>
            <a:prstGeom prst="rect">
              <a:avLst/>
            </a:prstGeom>
            <a:noFill/>
          </p:spPr>
          <p:txBody>
            <a:bodyPr wrap="square" rtlCol="0">
              <a:spAutoFit/>
            </a:bodyPr>
            <a:lstStyle/>
            <a:p>
              <a:r>
                <a:rPr lang="en-US" sz="2400" b="1" i="1" dirty="0">
                  <a:solidFill>
                    <a:srgbClr val="FFFF00"/>
                  </a:solidFill>
                  <a:latin typeface="+mj-lt"/>
                </a:rPr>
                <a:t>M</a:t>
              </a:r>
            </a:p>
          </p:txBody>
        </p:sp>
      </p:grpSp>
      <p:graphicFrame>
        <p:nvGraphicFramePr>
          <p:cNvPr id="33" name="Object 32">
            <a:extLst>
              <a:ext uri="{FF2B5EF4-FFF2-40B4-BE49-F238E27FC236}">
                <a16:creationId xmlns:a16="http://schemas.microsoft.com/office/drawing/2014/main" id="{BECEFCDF-A8E3-4D9E-BC73-1D1FB2C76F66}"/>
              </a:ext>
            </a:extLst>
          </p:cNvPr>
          <p:cNvGraphicFramePr>
            <a:graphicFrameLocks noChangeAspect="1"/>
          </p:cNvGraphicFramePr>
          <p:nvPr>
            <p:extLst>
              <p:ext uri="{D42A27DB-BD31-4B8C-83A1-F6EECF244321}">
                <p14:modId xmlns:p14="http://schemas.microsoft.com/office/powerpoint/2010/main" val="2719694293"/>
              </p:ext>
            </p:extLst>
          </p:nvPr>
        </p:nvGraphicFramePr>
        <p:xfrm>
          <a:off x="1503362" y="2349500"/>
          <a:ext cx="401638" cy="546100"/>
        </p:xfrm>
        <a:graphic>
          <a:graphicData uri="http://schemas.openxmlformats.org/presentationml/2006/ole">
            <mc:AlternateContent xmlns:mc="http://schemas.openxmlformats.org/markup-compatibility/2006">
              <mc:Choice xmlns:v="urn:schemas-microsoft-com:vml" Requires="v">
                <p:oleObj spid="_x0000_s217132" name="数式" r:id="rId5" imgW="177480" imgH="241200" progId="Equation.3">
                  <p:embed/>
                </p:oleObj>
              </mc:Choice>
              <mc:Fallback>
                <p:oleObj name="数式" r:id="rId5" imgW="177480" imgH="241200" progId="Equation.3">
                  <p:embed/>
                  <p:pic>
                    <p:nvPicPr>
                      <p:cNvPr id="46" name="Object 45"/>
                      <p:cNvPicPr>
                        <a:picLocks noChangeAspect="1" noChangeArrowheads="1"/>
                      </p:cNvPicPr>
                      <p:nvPr/>
                    </p:nvPicPr>
                    <p:blipFill>
                      <a:blip r:embed="rId6"/>
                      <a:srcRect/>
                      <a:stretch>
                        <a:fillRect/>
                      </a:stretch>
                    </p:blipFill>
                    <p:spPr bwMode="auto">
                      <a:xfrm>
                        <a:off x="1503362" y="2349500"/>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64DF8CC8-4CFA-4F50-9D65-2F48E2D9BE9C}"/>
              </a:ext>
            </a:extLst>
          </p:cNvPr>
          <p:cNvGraphicFramePr>
            <a:graphicFrameLocks noChangeAspect="1"/>
          </p:cNvGraphicFramePr>
          <p:nvPr>
            <p:extLst>
              <p:ext uri="{D42A27DB-BD31-4B8C-83A1-F6EECF244321}">
                <p14:modId xmlns:p14="http://schemas.microsoft.com/office/powerpoint/2010/main" val="3889541324"/>
              </p:ext>
            </p:extLst>
          </p:nvPr>
        </p:nvGraphicFramePr>
        <p:xfrm>
          <a:off x="2646363" y="2362200"/>
          <a:ext cx="401637" cy="546100"/>
        </p:xfrm>
        <a:graphic>
          <a:graphicData uri="http://schemas.openxmlformats.org/presentationml/2006/ole">
            <mc:AlternateContent xmlns:mc="http://schemas.openxmlformats.org/markup-compatibility/2006">
              <mc:Choice xmlns:v="urn:schemas-microsoft-com:vml" Requires="v">
                <p:oleObj spid="_x0000_s217133" name="数式" r:id="rId7" imgW="177480" imgH="241200" progId="Equation.3">
                  <p:embed/>
                </p:oleObj>
              </mc:Choice>
              <mc:Fallback>
                <p:oleObj name="数式" r:id="rId7" imgW="177480" imgH="241200" progId="Equation.3">
                  <p:embed/>
                  <p:pic>
                    <p:nvPicPr>
                      <p:cNvPr id="6" name="Object 5"/>
                      <p:cNvPicPr>
                        <a:picLocks noChangeAspect="1" noChangeArrowheads="1"/>
                      </p:cNvPicPr>
                      <p:nvPr/>
                    </p:nvPicPr>
                    <p:blipFill>
                      <a:blip r:embed="rId8"/>
                      <a:srcRect/>
                      <a:stretch>
                        <a:fillRect/>
                      </a:stretch>
                    </p:blipFill>
                    <p:spPr bwMode="auto">
                      <a:xfrm>
                        <a:off x="2646363" y="2362200"/>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Object 34">
            <a:extLst>
              <a:ext uri="{FF2B5EF4-FFF2-40B4-BE49-F238E27FC236}">
                <a16:creationId xmlns:a16="http://schemas.microsoft.com/office/drawing/2014/main" id="{C58EF893-8A76-4C7D-ADFE-50B1785B6664}"/>
              </a:ext>
            </a:extLst>
          </p:cNvPr>
          <p:cNvGraphicFramePr>
            <a:graphicFrameLocks noChangeAspect="1"/>
          </p:cNvGraphicFramePr>
          <p:nvPr>
            <p:extLst>
              <p:ext uri="{D42A27DB-BD31-4B8C-83A1-F6EECF244321}">
                <p14:modId xmlns:p14="http://schemas.microsoft.com/office/powerpoint/2010/main" val="3765120679"/>
              </p:ext>
            </p:extLst>
          </p:nvPr>
        </p:nvGraphicFramePr>
        <p:xfrm>
          <a:off x="4999038" y="2349500"/>
          <a:ext cx="574675" cy="546100"/>
        </p:xfrm>
        <a:graphic>
          <a:graphicData uri="http://schemas.openxmlformats.org/presentationml/2006/ole">
            <mc:AlternateContent xmlns:mc="http://schemas.openxmlformats.org/markup-compatibility/2006">
              <mc:Choice xmlns:v="urn:schemas-microsoft-com:vml" Requires="v">
                <p:oleObj spid="_x0000_s217134" name="数式" r:id="rId9" imgW="253800" imgH="241200" progId="Equation.3">
                  <p:embed/>
                </p:oleObj>
              </mc:Choice>
              <mc:Fallback>
                <p:oleObj name="数式" r:id="rId9" imgW="253800" imgH="241200" progId="Equation.3">
                  <p:embed/>
                  <p:pic>
                    <p:nvPicPr>
                      <p:cNvPr id="10" name="Object 9"/>
                      <p:cNvPicPr>
                        <a:picLocks noChangeAspect="1" noChangeArrowheads="1"/>
                      </p:cNvPicPr>
                      <p:nvPr/>
                    </p:nvPicPr>
                    <p:blipFill>
                      <a:blip r:embed="rId10"/>
                      <a:srcRect/>
                      <a:stretch>
                        <a:fillRect/>
                      </a:stretch>
                    </p:blipFill>
                    <p:spPr bwMode="auto">
                      <a:xfrm>
                        <a:off x="4999038" y="2349500"/>
                        <a:ext cx="57467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a:extLst>
              <a:ext uri="{FF2B5EF4-FFF2-40B4-BE49-F238E27FC236}">
                <a16:creationId xmlns:a16="http://schemas.microsoft.com/office/drawing/2014/main" id="{417A81D9-3DD8-4CD7-ABE7-5744FB0354FE}"/>
              </a:ext>
            </a:extLst>
          </p:cNvPr>
          <p:cNvGraphicFramePr>
            <a:graphicFrameLocks noChangeAspect="1"/>
          </p:cNvGraphicFramePr>
          <p:nvPr>
            <p:extLst>
              <p:ext uri="{D42A27DB-BD31-4B8C-83A1-F6EECF244321}">
                <p14:modId xmlns:p14="http://schemas.microsoft.com/office/powerpoint/2010/main" val="3622937971"/>
              </p:ext>
            </p:extLst>
          </p:nvPr>
        </p:nvGraphicFramePr>
        <p:xfrm>
          <a:off x="3794125" y="2362200"/>
          <a:ext cx="544513" cy="546100"/>
        </p:xfrm>
        <a:graphic>
          <a:graphicData uri="http://schemas.openxmlformats.org/presentationml/2006/ole">
            <mc:AlternateContent xmlns:mc="http://schemas.openxmlformats.org/markup-compatibility/2006">
              <mc:Choice xmlns:v="urn:schemas-microsoft-com:vml" Requires="v">
                <p:oleObj spid="_x0000_s217135" name="数式" r:id="rId11" imgW="241200" imgH="241200" progId="Equation.3">
                  <p:embed/>
                </p:oleObj>
              </mc:Choice>
              <mc:Fallback>
                <p:oleObj name="数式" r:id="rId11" imgW="241200" imgH="241200" progId="Equation.3">
                  <p:embed/>
                  <p:pic>
                    <p:nvPicPr>
                      <p:cNvPr id="11" name="Object 10"/>
                      <p:cNvPicPr>
                        <a:picLocks noChangeAspect="1" noChangeArrowheads="1"/>
                      </p:cNvPicPr>
                      <p:nvPr/>
                    </p:nvPicPr>
                    <p:blipFill>
                      <a:blip r:embed="rId12"/>
                      <a:srcRect/>
                      <a:stretch>
                        <a:fillRect/>
                      </a:stretch>
                    </p:blipFill>
                    <p:spPr bwMode="auto">
                      <a:xfrm>
                        <a:off x="3794125" y="23622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a:extLst>
              <a:ext uri="{FF2B5EF4-FFF2-40B4-BE49-F238E27FC236}">
                <a16:creationId xmlns:a16="http://schemas.microsoft.com/office/drawing/2014/main" id="{F86917D1-21B9-46B2-AE76-CC5EBCFAE1AD}"/>
              </a:ext>
            </a:extLst>
          </p:cNvPr>
          <p:cNvGraphicFramePr>
            <a:graphicFrameLocks noChangeAspect="1"/>
          </p:cNvGraphicFramePr>
          <p:nvPr>
            <p:extLst>
              <p:ext uri="{D42A27DB-BD31-4B8C-83A1-F6EECF244321}">
                <p14:modId xmlns:p14="http://schemas.microsoft.com/office/powerpoint/2010/main" val="1497242226"/>
              </p:ext>
            </p:extLst>
          </p:nvPr>
        </p:nvGraphicFramePr>
        <p:xfrm>
          <a:off x="6310313" y="2362200"/>
          <a:ext cx="573087" cy="546100"/>
        </p:xfrm>
        <a:graphic>
          <a:graphicData uri="http://schemas.openxmlformats.org/presentationml/2006/ole">
            <mc:AlternateContent xmlns:mc="http://schemas.openxmlformats.org/markup-compatibility/2006">
              <mc:Choice xmlns:v="urn:schemas-microsoft-com:vml" Requires="v">
                <p:oleObj spid="_x0000_s217136" name="数式" r:id="rId13" imgW="253800" imgH="241200" progId="Equation.3">
                  <p:embed/>
                </p:oleObj>
              </mc:Choice>
              <mc:Fallback>
                <p:oleObj name="数式" r:id="rId13" imgW="253800" imgH="241200" progId="Equation.3">
                  <p:embed/>
                  <p:pic>
                    <p:nvPicPr>
                      <p:cNvPr id="12" name="Object 11"/>
                      <p:cNvPicPr>
                        <a:picLocks noChangeAspect="1" noChangeArrowheads="1"/>
                      </p:cNvPicPr>
                      <p:nvPr/>
                    </p:nvPicPr>
                    <p:blipFill>
                      <a:blip r:embed="rId14"/>
                      <a:srcRect/>
                      <a:stretch>
                        <a:fillRect/>
                      </a:stretch>
                    </p:blipFill>
                    <p:spPr bwMode="auto">
                      <a:xfrm>
                        <a:off x="6310313" y="2362200"/>
                        <a:ext cx="5730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a:extLst>
              <a:ext uri="{FF2B5EF4-FFF2-40B4-BE49-F238E27FC236}">
                <a16:creationId xmlns:a16="http://schemas.microsoft.com/office/drawing/2014/main" id="{CE188556-585E-4D06-99C8-4E16C54E5A66}"/>
              </a:ext>
            </a:extLst>
          </p:cNvPr>
          <p:cNvGraphicFramePr>
            <a:graphicFrameLocks noChangeAspect="1"/>
          </p:cNvGraphicFramePr>
          <p:nvPr>
            <p:extLst>
              <p:ext uri="{D42A27DB-BD31-4B8C-83A1-F6EECF244321}">
                <p14:modId xmlns:p14="http://schemas.microsoft.com/office/powerpoint/2010/main" val="2669103327"/>
              </p:ext>
            </p:extLst>
          </p:nvPr>
        </p:nvGraphicFramePr>
        <p:xfrm>
          <a:off x="279824" y="3075505"/>
          <a:ext cx="4293921" cy="2265876"/>
        </p:xfrm>
        <a:graphic>
          <a:graphicData uri="http://schemas.openxmlformats.org/presentationml/2006/ole">
            <mc:AlternateContent xmlns:mc="http://schemas.openxmlformats.org/markup-compatibility/2006">
              <mc:Choice xmlns:v="urn:schemas-microsoft-com:vml" Requires="v">
                <p:oleObj spid="_x0000_s217137" name="Equation" r:id="rId15" imgW="1396800" imgH="736560" progId="Equation.DSMT4">
                  <p:embed/>
                </p:oleObj>
              </mc:Choice>
              <mc:Fallback>
                <p:oleObj name="Equation" r:id="rId15" imgW="1396800" imgH="736560" progId="Equation.DSMT4">
                  <p:embed/>
                  <p:pic>
                    <p:nvPicPr>
                      <p:cNvPr id="5" name="Object 4"/>
                      <p:cNvPicPr>
                        <a:picLocks noChangeAspect="1" noChangeArrowheads="1"/>
                      </p:cNvPicPr>
                      <p:nvPr/>
                    </p:nvPicPr>
                    <p:blipFill>
                      <a:blip r:embed="rId16"/>
                      <a:srcRect/>
                      <a:stretch>
                        <a:fillRect/>
                      </a:stretch>
                    </p:blipFill>
                    <p:spPr bwMode="auto">
                      <a:xfrm>
                        <a:off x="279824" y="3075505"/>
                        <a:ext cx="4293921" cy="2265876"/>
                      </a:xfrm>
                      <a:prstGeom prst="rect">
                        <a:avLst/>
                      </a:prstGeom>
                      <a:noFill/>
                      <a:ln>
                        <a:noFill/>
                      </a:ln>
                    </p:spPr>
                  </p:pic>
                </p:oleObj>
              </mc:Fallback>
            </mc:AlternateContent>
          </a:graphicData>
        </a:graphic>
      </p:graphicFrame>
      <p:sp>
        <p:nvSpPr>
          <p:cNvPr id="39" name="TextBox 38">
            <a:extLst>
              <a:ext uri="{FF2B5EF4-FFF2-40B4-BE49-F238E27FC236}">
                <a16:creationId xmlns:a16="http://schemas.microsoft.com/office/drawing/2014/main" id="{82D3F166-843B-42CF-845B-DB3029F8C23D}"/>
              </a:ext>
            </a:extLst>
          </p:cNvPr>
          <p:cNvSpPr txBox="1"/>
          <p:nvPr/>
        </p:nvSpPr>
        <p:spPr>
          <a:xfrm>
            <a:off x="5200756" y="3429000"/>
            <a:ext cx="3657600" cy="2308324"/>
          </a:xfrm>
          <a:prstGeom prst="rect">
            <a:avLst/>
          </a:prstGeom>
          <a:noFill/>
        </p:spPr>
        <p:txBody>
          <a:bodyPr wrap="square" rtlCol="0">
            <a:spAutoFit/>
          </a:bodyPr>
          <a:lstStyle/>
          <a:p>
            <a:r>
              <a:rPr lang="en-US" sz="2400" i="1" dirty="0">
                <a:latin typeface="+mj-lt"/>
              </a:rPr>
              <a:t>Using 2qa as our unknown parameter is a convenient choice so that we can easily relate our solution to the m=M case.</a:t>
            </a:r>
          </a:p>
        </p:txBody>
      </p:sp>
    </p:spTree>
    <p:extLst>
      <p:ext uri="{BB962C8B-B14F-4D97-AF65-F5344CB8AC3E}">
        <p14:creationId xmlns:p14="http://schemas.microsoft.com/office/powerpoint/2010/main" val="1364471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46718902"/>
              </p:ext>
            </p:extLst>
          </p:nvPr>
        </p:nvGraphicFramePr>
        <p:xfrm>
          <a:off x="447675" y="381000"/>
          <a:ext cx="5819775" cy="2641600"/>
        </p:xfrm>
        <a:graphic>
          <a:graphicData uri="http://schemas.openxmlformats.org/presentationml/2006/ole">
            <mc:AlternateContent xmlns:mc="http://schemas.openxmlformats.org/markup-compatibility/2006">
              <mc:Choice xmlns:v="urn:schemas-microsoft-com:vml" Requires="v">
                <p:oleObj spid="_x0000_s186604" name="数式" r:id="rId4" imgW="2577960" imgH="1168200" progId="Equation.3">
                  <p:embed/>
                </p:oleObj>
              </mc:Choice>
              <mc:Fallback>
                <p:oleObj name="数式" r:id="rId4" imgW="2577960" imgH="1168200" progId="Equation.3">
                  <p:embed/>
                  <p:pic>
                    <p:nvPicPr>
                      <p:cNvPr id="0" name=""/>
                      <p:cNvPicPr>
                        <a:picLocks noChangeAspect="1" noChangeArrowheads="1"/>
                      </p:cNvPicPr>
                      <p:nvPr/>
                    </p:nvPicPr>
                    <p:blipFill>
                      <a:blip r:embed="rId5"/>
                      <a:srcRect/>
                      <a:stretch>
                        <a:fillRect/>
                      </a:stretch>
                    </p:blipFill>
                    <p:spPr bwMode="auto">
                      <a:xfrm>
                        <a:off x="447675" y="381000"/>
                        <a:ext cx="58197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02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095" y="3100387"/>
            <a:ext cx="58864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4419600"/>
            <a:ext cx="533400" cy="457200"/>
          </a:xfrm>
          <a:prstGeom prst="rect">
            <a:avLst/>
          </a:prstGeom>
          <a:noFill/>
        </p:spPr>
        <p:txBody>
          <a:bodyPr wrap="square" rtlCol="0">
            <a:spAutoFit/>
          </a:bodyPr>
          <a:lstStyle/>
          <a:p>
            <a:r>
              <a:rPr lang="en-US" sz="2400" dirty="0">
                <a:latin typeface="Symbol" pitchFamily="18" charset="2"/>
              </a:rPr>
              <a:t>w</a:t>
            </a:r>
          </a:p>
        </p:txBody>
      </p:sp>
      <p:sp>
        <p:nvSpPr>
          <p:cNvPr id="7" name="TextBox 6"/>
          <p:cNvSpPr txBox="1"/>
          <p:nvPr/>
        </p:nvSpPr>
        <p:spPr>
          <a:xfrm>
            <a:off x="5667375" y="5939135"/>
            <a:ext cx="885825" cy="461665"/>
          </a:xfrm>
          <a:prstGeom prst="rect">
            <a:avLst/>
          </a:prstGeom>
          <a:noFill/>
        </p:spPr>
        <p:txBody>
          <a:bodyPr wrap="square" rtlCol="0">
            <a:spAutoFit/>
          </a:bodyPr>
          <a:lstStyle/>
          <a:p>
            <a:r>
              <a:rPr lang="en-US" sz="2400" dirty="0" err="1">
                <a:latin typeface="+mj-lt"/>
              </a:rPr>
              <a:t>qa</a:t>
            </a:r>
            <a:r>
              <a:rPr lang="en-US" sz="2400" dirty="0">
                <a:latin typeface="+mj-lt"/>
              </a:rPr>
              <a:t>/</a:t>
            </a:r>
            <a:r>
              <a:rPr lang="en-US" sz="2400" dirty="0">
                <a:latin typeface="Symbol" pitchFamily="18" charset="2"/>
              </a:rPr>
              <a:t>p</a:t>
            </a:r>
            <a:endParaRPr lang="en-US" sz="2400"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202352170"/>
              </p:ext>
            </p:extLst>
          </p:nvPr>
        </p:nvGraphicFramePr>
        <p:xfrm>
          <a:off x="3352800" y="3228975"/>
          <a:ext cx="1062038" cy="401637"/>
        </p:xfrm>
        <a:graphic>
          <a:graphicData uri="http://schemas.openxmlformats.org/presentationml/2006/ole">
            <mc:AlternateContent xmlns:mc="http://schemas.openxmlformats.org/markup-compatibility/2006">
              <mc:Choice xmlns:v="urn:schemas-microsoft-com:vml" Requires="v">
                <p:oleObj spid="_x0000_s186605" name="数式" r:id="rId7" imgW="469800" imgH="177480" progId="Equation.3">
                  <p:embed/>
                </p:oleObj>
              </mc:Choice>
              <mc:Fallback>
                <p:oleObj name="数式" r:id="rId7" imgW="469800" imgH="177480" progId="Equation.3">
                  <p:embed/>
                  <p:pic>
                    <p:nvPicPr>
                      <p:cNvPr id="0" name=""/>
                      <p:cNvPicPr>
                        <a:picLocks noChangeAspect="1" noChangeArrowheads="1"/>
                      </p:cNvPicPr>
                      <p:nvPr/>
                    </p:nvPicPr>
                    <p:blipFill>
                      <a:blip r:embed="rId8"/>
                      <a:srcRect/>
                      <a:stretch>
                        <a:fillRect/>
                      </a:stretch>
                    </p:blipFill>
                    <p:spPr bwMode="auto">
                      <a:xfrm>
                        <a:off x="3352800" y="3228975"/>
                        <a:ext cx="1062038"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07725644"/>
              </p:ext>
            </p:extLst>
          </p:nvPr>
        </p:nvGraphicFramePr>
        <p:xfrm>
          <a:off x="3281362" y="4648200"/>
          <a:ext cx="1062038" cy="401638"/>
        </p:xfrm>
        <a:graphic>
          <a:graphicData uri="http://schemas.openxmlformats.org/presentationml/2006/ole">
            <mc:AlternateContent xmlns:mc="http://schemas.openxmlformats.org/markup-compatibility/2006">
              <mc:Choice xmlns:v="urn:schemas-microsoft-com:vml" Requires="v">
                <p:oleObj spid="_x0000_s186606" name="数式" r:id="rId9" imgW="469800" imgH="177480" progId="Equation.3">
                  <p:embed/>
                </p:oleObj>
              </mc:Choice>
              <mc:Fallback>
                <p:oleObj name="数式" r:id="rId9" imgW="469800" imgH="177480" progId="Equation.3">
                  <p:embed/>
                  <p:pic>
                    <p:nvPicPr>
                      <p:cNvPr id="0" name=""/>
                      <p:cNvPicPr>
                        <a:picLocks noChangeAspect="1" noChangeArrowheads="1"/>
                      </p:cNvPicPr>
                      <p:nvPr/>
                    </p:nvPicPr>
                    <p:blipFill>
                      <a:blip r:embed="rId10"/>
                      <a:srcRect/>
                      <a:stretch>
                        <a:fillRect/>
                      </a:stretch>
                    </p:blipFill>
                    <p:spPr bwMode="auto">
                      <a:xfrm>
                        <a:off x="3281362" y="4648200"/>
                        <a:ext cx="10620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 name="Straight Arrow Connector 10"/>
          <p:cNvCxnSpPr/>
          <p:nvPr/>
        </p:nvCxnSpPr>
        <p:spPr>
          <a:xfrm flipV="1">
            <a:off x="3505200" y="4495800"/>
            <a:ext cx="51816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971800" y="3810000"/>
            <a:ext cx="533400" cy="990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05200" y="3505200"/>
            <a:ext cx="4572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3505200"/>
            <a:ext cx="381000" cy="800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04C9FE-C778-4EAD-BE6A-4FC594BE1101}"/>
              </a:ext>
            </a:extLst>
          </p:cNvPr>
          <p:cNvSpPr txBox="1"/>
          <p:nvPr/>
        </p:nvSpPr>
        <p:spPr>
          <a:xfrm>
            <a:off x="6264137" y="23812"/>
            <a:ext cx="2971800" cy="2677656"/>
          </a:xfrm>
          <a:prstGeom prst="rect">
            <a:avLst/>
          </a:prstGeom>
          <a:noFill/>
        </p:spPr>
        <p:txBody>
          <a:bodyPr wrap="square" rtlCol="0">
            <a:spAutoFit/>
          </a:bodyPr>
          <a:lstStyle/>
          <a:p>
            <a:r>
              <a:rPr lang="en-US" sz="2400" dirty="0">
                <a:latin typeface="+mj-lt"/>
              </a:rPr>
              <a:t>Note that for m=M, we obtain the same normal modes as before. Is this reassuring?</a:t>
            </a:r>
          </a:p>
          <a:p>
            <a:pPr marL="914400" lvl="1" indent="-457200">
              <a:buFont typeface="+mj-lt"/>
              <a:buAutoNum type="alphaLcPeriod"/>
            </a:pPr>
            <a:r>
              <a:rPr lang="en-US" sz="2400" dirty="0">
                <a:latin typeface="+mj-lt"/>
              </a:rPr>
              <a:t>No</a:t>
            </a:r>
          </a:p>
          <a:p>
            <a:pPr marL="914400" lvl="1" indent="-457200">
              <a:buFont typeface="+mj-lt"/>
              <a:buAutoNum type="alphaLcPeriod"/>
            </a:pPr>
            <a:r>
              <a:rPr lang="en-US" sz="2400" dirty="0">
                <a:latin typeface="+mj-lt"/>
              </a:rPr>
              <a:t>Yes</a:t>
            </a:r>
          </a:p>
        </p:txBody>
      </p:sp>
    </p:spTree>
    <p:extLst>
      <p:ext uri="{BB962C8B-B14F-4D97-AF65-F5344CB8AC3E}">
        <p14:creationId xmlns:p14="http://schemas.microsoft.com/office/powerpoint/2010/main" val="413032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63EAA-4BD7-4FCF-ACFA-7086C5D9BA31}"/>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205710A4-CC22-4BCD-8D0E-964A59E5F50D}"/>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ACF1C42E-AD36-40BE-B584-5923244B0B1F}"/>
              </a:ext>
            </a:extLst>
          </p:cNvPr>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a:extLst>
              <a:ext uri="{FF2B5EF4-FFF2-40B4-BE49-F238E27FC236}">
                <a16:creationId xmlns:a16="http://schemas.microsoft.com/office/drawing/2014/main" id="{C16FDBF5-1BDC-4FE1-9DDC-97BDAB76B440}"/>
              </a:ext>
            </a:extLst>
          </p:cNvPr>
          <p:cNvPicPr>
            <a:picLocks noChangeAspect="1"/>
          </p:cNvPicPr>
          <p:nvPr/>
        </p:nvPicPr>
        <p:blipFill>
          <a:blip r:embed="rId4"/>
          <a:stretch>
            <a:fillRect/>
          </a:stretch>
        </p:blipFill>
        <p:spPr>
          <a:xfrm>
            <a:off x="152400" y="1930400"/>
            <a:ext cx="3848100" cy="3848100"/>
          </a:xfrm>
          <a:prstGeom prst="rect">
            <a:avLst/>
          </a:prstGeom>
        </p:spPr>
      </p:pic>
      <p:pic>
        <p:nvPicPr>
          <p:cNvPr id="6" name="Picture 5">
            <a:extLst>
              <a:ext uri="{FF2B5EF4-FFF2-40B4-BE49-F238E27FC236}">
                <a16:creationId xmlns:a16="http://schemas.microsoft.com/office/drawing/2014/main" id="{76BFB8AD-4987-49E6-83E6-913CCD2AE97B}"/>
              </a:ext>
            </a:extLst>
          </p:cNvPr>
          <p:cNvPicPr>
            <a:picLocks noChangeAspect="1"/>
          </p:cNvPicPr>
          <p:nvPr/>
        </p:nvPicPr>
        <p:blipFill>
          <a:blip r:embed="rId5"/>
          <a:stretch>
            <a:fillRect/>
          </a:stretch>
        </p:blipFill>
        <p:spPr>
          <a:xfrm>
            <a:off x="4419600" y="1905000"/>
            <a:ext cx="3848100" cy="3848100"/>
          </a:xfrm>
          <a:prstGeom prst="rect">
            <a:avLst/>
          </a:prstGeom>
        </p:spPr>
      </p:pic>
      <p:graphicFrame>
        <p:nvGraphicFramePr>
          <p:cNvPr id="7" name="Object 6">
            <a:extLst>
              <a:ext uri="{FF2B5EF4-FFF2-40B4-BE49-F238E27FC236}">
                <a16:creationId xmlns:a16="http://schemas.microsoft.com/office/drawing/2014/main" id="{99F86798-D397-457F-8EC5-8D6E2F1AE48E}"/>
              </a:ext>
            </a:extLst>
          </p:cNvPr>
          <p:cNvGraphicFramePr>
            <a:graphicFrameLocks noChangeAspect="1"/>
          </p:cNvGraphicFramePr>
          <p:nvPr>
            <p:extLst>
              <p:ext uri="{D42A27DB-BD31-4B8C-83A1-F6EECF244321}">
                <p14:modId xmlns:p14="http://schemas.microsoft.com/office/powerpoint/2010/main" val="2234119881"/>
              </p:ext>
            </p:extLst>
          </p:nvPr>
        </p:nvGraphicFramePr>
        <p:xfrm>
          <a:off x="171450" y="123825"/>
          <a:ext cx="5905500" cy="1550988"/>
        </p:xfrm>
        <a:graphic>
          <a:graphicData uri="http://schemas.openxmlformats.org/presentationml/2006/ole">
            <mc:AlternateContent xmlns:mc="http://schemas.openxmlformats.org/markup-compatibility/2006">
              <mc:Choice xmlns:v="urn:schemas-microsoft-com:vml" Requires="v">
                <p:oleObj spid="_x0000_s216090" name="Equation" r:id="rId6" imgW="2616120" imgH="685800" progId="Equation.DSMT4">
                  <p:embed/>
                </p:oleObj>
              </mc:Choice>
              <mc:Fallback>
                <p:oleObj name="Equation" r:id="rId6" imgW="2616120" imgH="685800" progId="Equation.DSMT4">
                  <p:embed/>
                  <p:pic>
                    <p:nvPicPr>
                      <p:cNvPr id="5" name="Object 4"/>
                      <p:cNvPicPr>
                        <a:picLocks noChangeAspect="1" noChangeArrowheads="1"/>
                      </p:cNvPicPr>
                      <p:nvPr/>
                    </p:nvPicPr>
                    <p:blipFill>
                      <a:blip r:embed="rId7"/>
                      <a:srcRect/>
                      <a:stretch>
                        <a:fillRect/>
                      </a:stretch>
                    </p:blipFill>
                    <p:spPr bwMode="auto">
                      <a:xfrm>
                        <a:off x="171450" y="123825"/>
                        <a:ext cx="59055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B9DD08D9-2BE3-4996-A039-0BECF2F4739F}"/>
              </a:ext>
            </a:extLst>
          </p:cNvPr>
          <p:cNvSpPr txBox="1"/>
          <p:nvPr/>
        </p:nvSpPr>
        <p:spPr>
          <a:xfrm>
            <a:off x="838200" y="2743200"/>
            <a:ext cx="1295400" cy="461665"/>
          </a:xfrm>
          <a:prstGeom prst="rect">
            <a:avLst/>
          </a:prstGeom>
          <a:noFill/>
        </p:spPr>
        <p:txBody>
          <a:bodyPr wrap="square" rtlCol="0">
            <a:spAutoFit/>
          </a:bodyPr>
          <a:lstStyle/>
          <a:p>
            <a:r>
              <a:rPr lang="en-US" sz="2400" i="1" dirty="0">
                <a:latin typeface="+mj-lt"/>
              </a:rPr>
              <a:t>m=M</a:t>
            </a:r>
          </a:p>
        </p:txBody>
      </p:sp>
      <p:sp>
        <p:nvSpPr>
          <p:cNvPr id="9" name="TextBox 8">
            <a:extLst>
              <a:ext uri="{FF2B5EF4-FFF2-40B4-BE49-F238E27FC236}">
                <a16:creationId xmlns:a16="http://schemas.microsoft.com/office/drawing/2014/main" id="{91D0070E-D300-49D8-A914-CFF1FB6CD8CB}"/>
              </a:ext>
            </a:extLst>
          </p:cNvPr>
          <p:cNvSpPr txBox="1"/>
          <p:nvPr/>
        </p:nvSpPr>
        <p:spPr>
          <a:xfrm>
            <a:off x="5429250" y="2895600"/>
            <a:ext cx="1295400" cy="461665"/>
          </a:xfrm>
          <a:prstGeom prst="rect">
            <a:avLst/>
          </a:prstGeom>
          <a:noFill/>
        </p:spPr>
        <p:txBody>
          <a:bodyPr wrap="square" rtlCol="0">
            <a:spAutoFit/>
          </a:bodyPr>
          <a:lstStyle/>
          <a:p>
            <a:r>
              <a:rPr lang="en-US" sz="2400" i="1" dirty="0" err="1">
                <a:latin typeface="+mj-lt"/>
              </a:rPr>
              <a:t>m</a:t>
            </a:r>
            <a:r>
              <a:rPr lang="en-US" dirty="0" err="1"/>
              <a:t>≠</a:t>
            </a:r>
            <a:r>
              <a:rPr lang="en-US" sz="2400" i="1" dirty="0" err="1">
                <a:latin typeface="+mj-lt"/>
              </a:rPr>
              <a:t>M</a:t>
            </a:r>
            <a:endParaRPr lang="en-US" sz="2400" i="1" dirty="0">
              <a:latin typeface="+mj-lt"/>
            </a:endParaRPr>
          </a:p>
        </p:txBody>
      </p:sp>
      <p:sp>
        <p:nvSpPr>
          <p:cNvPr id="10" name="TextBox 9">
            <a:extLst>
              <a:ext uri="{FF2B5EF4-FFF2-40B4-BE49-F238E27FC236}">
                <a16:creationId xmlns:a16="http://schemas.microsoft.com/office/drawing/2014/main" id="{1F3B9500-EA91-4A31-8A2E-27DC75E7F0C6}"/>
              </a:ext>
            </a:extLst>
          </p:cNvPr>
          <p:cNvSpPr txBox="1"/>
          <p:nvPr/>
        </p:nvSpPr>
        <p:spPr>
          <a:xfrm>
            <a:off x="2076450" y="5374927"/>
            <a:ext cx="533400" cy="461665"/>
          </a:xfrm>
          <a:prstGeom prst="rect">
            <a:avLst/>
          </a:prstGeom>
          <a:solidFill>
            <a:schemeClr val="bg1"/>
          </a:solidFill>
        </p:spPr>
        <p:txBody>
          <a:bodyPr wrap="square" rtlCol="0">
            <a:spAutoFit/>
          </a:bodyPr>
          <a:lstStyle/>
          <a:p>
            <a:r>
              <a:rPr lang="en-US" sz="2400" i="1" dirty="0" err="1">
                <a:latin typeface="+mj-lt"/>
              </a:rPr>
              <a:t>qa</a:t>
            </a:r>
            <a:endParaRPr lang="en-US" sz="2400" i="1" dirty="0">
              <a:latin typeface="+mj-lt"/>
            </a:endParaRPr>
          </a:p>
        </p:txBody>
      </p:sp>
      <p:sp>
        <p:nvSpPr>
          <p:cNvPr id="11" name="TextBox 10">
            <a:extLst>
              <a:ext uri="{FF2B5EF4-FFF2-40B4-BE49-F238E27FC236}">
                <a16:creationId xmlns:a16="http://schemas.microsoft.com/office/drawing/2014/main" id="{22B3042C-994A-4880-A87F-6FC2A772ECCA}"/>
              </a:ext>
            </a:extLst>
          </p:cNvPr>
          <p:cNvSpPr txBox="1"/>
          <p:nvPr/>
        </p:nvSpPr>
        <p:spPr>
          <a:xfrm>
            <a:off x="6299200" y="5362227"/>
            <a:ext cx="533400" cy="461665"/>
          </a:xfrm>
          <a:prstGeom prst="rect">
            <a:avLst/>
          </a:prstGeom>
          <a:solidFill>
            <a:schemeClr val="bg1"/>
          </a:solidFill>
        </p:spPr>
        <p:txBody>
          <a:bodyPr wrap="square" rtlCol="0">
            <a:spAutoFit/>
          </a:bodyPr>
          <a:lstStyle/>
          <a:p>
            <a:r>
              <a:rPr lang="en-US" sz="2400" i="1" dirty="0" err="1">
                <a:latin typeface="+mj-lt"/>
              </a:rPr>
              <a:t>qa</a:t>
            </a:r>
            <a:endParaRPr lang="en-US" sz="2400" i="1" dirty="0">
              <a:latin typeface="+mj-lt"/>
            </a:endParaRPr>
          </a:p>
        </p:txBody>
      </p:sp>
      <p:sp>
        <p:nvSpPr>
          <p:cNvPr id="12" name="TextBox 11">
            <a:extLst>
              <a:ext uri="{FF2B5EF4-FFF2-40B4-BE49-F238E27FC236}">
                <a16:creationId xmlns:a16="http://schemas.microsoft.com/office/drawing/2014/main" id="{01F6F713-7E96-4241-BF16-1CEE0C809176}"/>
              </a:ext>
            </a:extLst>
          </p:cNvPr>
          <p:cNvSpPr txBox="1"/>
          <p:nvPr/>
        </p:nvSpPr>
        <p:spPr>
          <a:xfrm>
            <a:off x="6578600" y="92626"/>
            <a:ext cx="2266950" cy="1200329"/>
          </a:xfrm>
          <a:prstGeom prst="rect">
            <a:avLst/>
          </a:prstGeom>
          <a:noFill/>
        </p:spPr>
        <p:txBody>
          <a:bodyPr wrap="square" rtlCol="0">
            <a:spAutoFit/>
          </a:bodyPr>
          <a:lstStyle/>
          <a:p>
            <a:r>
              <a:rPr lang="en-US" sz="2400" dirty="0">
                <a:latin typeface="+mj-lt"/>
              </a:rPr>
              <a:t>Note that for every </a:t>
            </a:r>
            <a:r>
              <a:rPr lang="en-US" sz="2400" i="1" dirty="0" err="1">
                <a:latin typeface="+mj-lt"/>
              </a:rPr>
              <a:t>qa</a:t>
            </a:r>
            <a:r>
              <a:rPr lang="en-US" sz="2400" dirty="0">
                <a:latin typeface="+mj-lt"/>
              </a:rPr>
              <a:t>, there are 2 modes.</a:t>
            </a:r>
          </a:p>
        </p:txBody>
      </p:sp>
      <p:sp>
        <p:nvSpPr>
          <p:cNvPr id="13" name="TextBox 12">
            <a:extLst>
              <a:ext uri="{FF2B5EF4-FFF2-40B4-BE49-F238E27FC236}">
                <a16:creationId xmlns:a16="http://schemas.microsoft.com/office/drawing/2014/main" id="{D6A9ABF9-5014-462F-A199-7C8E1F8D6F12}"/>
              </a:ext>
            </a:extLst>
          </p:cNvPr>
          <p:cNvSpPr txBox="1"/>
          <p:nvPr/>
        </p:nvSpPr>
        <p:spPr>
          <a:xfrm>
            <a:off x="171450" y="5836592"/>
            <a:ext cx="8674100" cy="461665"/>
          </a:xfrm>
          <a:prstGeom prst="rect">
            <a:avLst/>
          </a:prstGeom>
          <a:noFill/>
        </p:spPr>
        <p:txBody>
          <a:bodyPr wrap="square" rtlCol="0">
            <a:spAutoFit/>
          </a:bodyPr>
          <a:lstStyle/>
          <a:p>
            <a:r>
              <a:rPr lang="en-US" sz="2400" dirty="0">
                <a:latin typeface="+mj-lt"/>
              </a:rPr>
              <a:t>Plotting only distinct frequencies     </a:t>
            </a:r>
            <a:r>
              <a:rPr lang="en-US" sz="2400" i="1" dirty="0">
                <a:latin typeface="+mj-lt"/>
              </a:rPr>
              <a:t>0&lt; </a:t>
            </a:r>
            <a:r>
              <a:rPr lang="en-US" sz="2400" i="1" dirty="0" err="1">
                <a:latin typeface="+mj-lt"/>
              </a:rPr>
              <a:t>qa</a:t>
            </a:r>
            <a:r>
              <a:rPr lang="en-US" sz="2400" i="1" dirty="0">
                <a:latin typeface="+mj-lt"/>
              </a:rPr>
              <a:t> &lt; </a:t>
            </a:r>
            <a:r>
              <a:rPr lang="en-US" sz="2400" i="1" dirty="0">
                <a:latin typeface="Symbol" panose="05050102010706020507" pitchFamily="18" charset="2"/>
              </a:rPr>
              <a:t>p</a:t>
            </a:r>
            <a:r>
              <a:rPr lang="en-US" sz="2400" i="1" dirty="0">
                <a:latin typeface="+mj-lt"/>
              </a:rPr>
              <a:t>/2</a:t>
            </a:r>
          </a:p>
        </p:txBody>
      </p:sp>
    </p:spTree>
    <p:extLst>
      <p:ext uri="{BB962C8B-B14F-4D97-AF65-F5344CB8AC3E}">
        <p14:creationId xmlns:p14="http://schemas.microsoft.com/office/powerpoint/2010/main" val="362542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3B342-A05A-488B-8692-60BA609FAB57}"/>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0B76A6BD-9585-4415-8813-C8EFC6FA4496}"/>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06B77637-95C8-44F9-9F7C-4282E443652C}"/>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3E1E19E1-9212-448E-98B2-C06E669F2196}"/>
              </a:ext>
            </a:extLst>
          </p:cNvPr>
          <p:cNvPicPr>
            <a:picLocks noChangeAspect="1"/>
          </p:cNvPicPr>
          <p:nvPr/>
        </p:nvPicPr>
        <p:blipFill>
          <a:blip r:embed="rId3"/>
          <a:stretch>
            <a:fillRect/>
          </a:stretch>
        </p:blipFill>
        <p:spPr>
          <a:xfrm>
            <a:off x="1465274" y="0"/>
            <a:ext cx="6213451" cy="6858000"/>
          </a:xfrm>
          <a:prstGeom prst="rect">
            <a:avLst/>
          </a:prstGeom>
        </p:spPr>
      </p:pic>
    </p:spTree>
    <p:extLst>
      <p:ext uri="{BB962C8B-B14F-4D97-AF65-F5344CB8AC3E}">
        <p14:creationId xmlns:p14="http://schemas.microsoft.com/office/powerpoint/2010/main" val="2699846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457200" y="76200"/>
            <a:ext cx="4572000" cy="461665"/>
          </a:xfrm>
          <a:prstGeom prst="rect">
            <a:avLst/>
          </a:prstGeom>
          <a:noFill/>
        </p:spPr>
        <p:txBody>
          <a:bodyPr wrap="square" rtlCol="0">
            <a:spAutoFit/>
          </a:bodyPr>
          <a:lstStyle/>
          <a:p>
            <a:r>
              <a:rPr lang="en-US" sz="2400" dirty="0">
                <a:latin typeface="+mj-lt"/>
              </a:rPr>
              <a:t>Eigenvectors:</a:t>
            </a:r>
          </a:p>
        </p:txBody>
      </p:sp>
      <p:graphicFrame>
        <p:nvGraphicFramePr>
          <p:cNvPr id="6" name="Object 5"/>
          <p:cNvGraphicFramePr>
            <a:graphicFrameLocks noChangeAspect="1"/>
          </p:cNvGraphicFramePr>
          <p:nvPr>
            <p:extLst>
              <p:ext uri="{D42A27DB-BD31-4B8C-83A1-F6EECF244321}">
                <p14:modId xmlns:p14="http://schemas.microsoft.com/office/powerpoint/2010/main" val="2655557583"/>
              </p:ext>
            </p:extLst>
          </p:nvPr>
        </p:nvGraphicFramePr>
        <p:xfrm>
          <a:off x="1447800" y="609600"/>
          <a:ext cx="5073650" cy="5627687"/>
        </p:xfrm>
        <a:graphic>
          <a:graphicData uri="http://schemas.openxmlformats.org/presentationml/2006/ole">
            <mc:AlternateContent xmlns:mc="http://schemas.openxmlformats.org/markup-compatibility/2006">
              <mc:Choice xmlns:v="urn:schemas-microsoft-com:vml" Requires="v">
                <p:oleObj spid="_x0000_s187469" name="数式" r:id="rId4" imgW="2247840" imgH="2489040" progId="Equation.3">
                  <p:embed/>
                </p:oleObj>
              </mc:Choice>
              <mc:Fallback>
                <p:oleObj name="数式" r:id="rId4" imgW="2247840" imgH="2489040" progId="Equation.3">
                  <p:embed/>
                  <p:pic>
                    <p:nvPicPr>
                      <p:cNvPr id="0" name=""/>
                      <p:cNvPicPr>
                        <a:picLocks noChangeAspect="1" noChangeArrowheads="1"/>
                      </p:cNvPicPr>
                      <p:nvPr/>
                    </p:nvPicPr>
                    <p:blipFill>
                      <a:blip r:embed="rId5"/>
                      <a:srcRect/>
                      <a:stretch>
                        <a:fillRect/>
                      </a:stretch>
                    </p:blipFill>
                    <p:spPr bwMode="auto">
                      <a:xfrm>
                        <a:off x="1447800" y="609600"/>
                        <a:ext cx="507365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66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srcRect l="24293" t="6681" r="54765" b="18163"/>
          <a:stretch/>
        </p:blipFill>
        <p:spPr>
          <a:xfrm>
            <a:off x="2514600" y="2324134"/>
            <a:ext cx="4952904" cy="4457666"/>
          </a:xfrm>
          <a:prstGeom prst="rect">
            <a:avLst/>
          </a:prstGeom>
        </p:spPr>
      </p:pic>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707536237"/>
              </p:ext>
            </p:extLst>
          </p:nvPr>
        </p:nvGraphicFramePr>
        <p:xfrm>
          <a:off x="990600" y="376237"/>
          <a:ext cx="7581900" cy="2290763"/>
        </p:xfrm>
        <a:graphic>
          <a:graphicData uri="http://schemas.openxmlformats.org/presentationml/2006/ole">
            <mc:AlternateContent xmlns:mc="http://schemas.openxmlformats.org/markup-compatibility/2006">
              <mc:Choice xmlns:v="urn:schemas-microsoft-com:vml" Requires="v">
                <p:oleObj spid="_x0000_s199749" name="Equation" r:id="rId5" imgW="5079960" imgH="1536480" progId="Equation.DSMT4">
                  <p:embed/>
                </p:oleObj>
              </mc:Choice>
              <mc:Fallback>
                <p:oleObj name="Equation" r:id="rId5" imgW="5079960" imgH="1536480" progId="Equation.DSMT4">
                  <p:embed/>
                  <p:pic>
                    <p:nvPicPr>
                      <p:cNvPr id="0" name=""/>
                      <p:cNvPicPr/>
                      <p:nvPr/>
                    </p:nvPicPr>
                    <p:blipFill>
                      <a:blip r:embed="rId6"/>
                      <a:stretch>
                        <a:fillRect/>
                      </a:stretch>
                    </p:blipFill>
                    <p:spPr>
                      <a:xfrm>
                        <a:off x="990600" y="376237"/>
                        <a:ext cx="7581900" cy="2290763"/>
                      </a:xfrm>
                      <a:prstGeom prst="rect">
                        <a:avLst/>
                      </a:prstGeom>
                    </p:spPr>
                  </p:pic>
                </p:oleObj>
              </mc:Fallback>
            </mc:AlternateContent>
          </a:graphicData>
        </a:graphic>
      </p:graphicFrame>
      <p:sp>
        <p:nvSpPr>
          <p:cNvPr id="7" name="TextBox 6"/>
          <p:cNvSpPr txBox="1"/>
          <p:nvPr/>
        </p:nvSpPr>
        <p:spPr>
          <a:xfrm>
            <a:off x="1755429" y="4034135"/>
            <a:ext cx="987771" cy="461665"/>
          </a:xfrm>
          <a:prstGeom prst="rect">
            <a:avLst/>
          </a:prstGeom>
          <a:noFill/>
        </p:spPr>
        <p:txBody>
          <a:bodyPr wrap="none" rtlCol="0">
            <a:spAutoFit/>
          </a:bodyPr>
          <a:lstStyle/>
          <a:p>
            <a:r>
              <a:rPr lang="en-US" sz="2400" i="1" dirty="0">
                <a:latin typeface="+mj-lt"/>
              </a:rPr>
              <a:t>V(</a:t>
            </a:r>
            <a:r>
              <a:rPr lang="en-US" sz="2400" i="1" dirty="0" err="1">
                <a:latin typeface="+mj-lt"/>
              </a:rPr>
              <a:t>x,y</a:t>
            </a:r>
            <a:r>
              <a:rPr lang="en-US" sz="2400" i="1" dirty="0">
                <a:latin typeface="+mj-lt"/>
              </a:rPr>
              <a:t>)</a:t>
            </a:r>
          </a:p>
        </p:txBody>
      </p:sp>
      <p:sp>
        <p:nvSpPr>
          <p:cNvPr id="8" name="TextBox 7"/>
          <p:cNvSpPr txBox="1"/>
          <p:nvPr/>
        </p:nvSpPr>
        <p:spPr>
          <a:xfrm>
            <a:off x="304800" y="76200"/>
            <a:ext cx="8382000" cy="461665"/>
          </a:xfrm>
          <a:prstGeom prst="rect">
            <a:avLst/>
          </a:prstGeom>
          <a:noFill/>
        </p:spPr>
        <p:txBody>
          <a:bodyPr wrap="square" rtlCol="0">
            <a:spAutoFit/>
          </a:bodyPr>
          <a:lstStyle/>
          <a:p>
            <a:r>
              <a:rPr lang="en-US" sz="2400" dirty="0">
                <a:latin typeface="+mj-lt"/>
              </a:rPr>
              <a:t>Potential in 2 and more dimensions</a:t>
            </a:r>
          </a:p>
        </p:txBody>
      </p:sp>
    </p:spTree>
    <p:extLst>
      <p:ext uri="{BB962C8B-B14F-4D97-AF65-F5344CB8AC3E}">
        <p14:creationId xmlns:p14="http://schemas.microsoft.com/office/powerpoint/2010/main" val="845469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a:t>
            </a:r>
          </a:p>
        </p:txBody>
      </p:sp>
      <p:grpSp>
        <p:nvGrpSpPr>
          <p:cNvPr id="30" name="Group 29"/>
          <p:cNvGrpSpPr/>
          <p:nvPr/>
        </p:nvGrpSpPr>
        <p:grpSpPr>
          <a:xfrm>
            <a:off x="419100" y="1931015"/>
            <a:ext cx="4381500" cy="3483650"/>
            <a:chOff x="419100" y="1931015"/>
            <a:chExt cx="4381500" cy="3483650"/>
          </a:xfrm>
        </p:grpSpPr>
        <p:grpSp>
          <p:nvGrpSpPr>
            <p:cNvPr id="23" name="Group 22"/>
            <p:cNvGrpSpPr/>
            <p:nvPr/>
          </p:nvGrpSpPr>
          <p:grpSpPr>
            <a:xfrm>
              <a:off x="533400" y="1931015"/>
              <a:ext cx="4267200" cy="3369350"/>
              <a:chOff x="533400" y="1931015"/>
              <a:chExt cx="4267200" cy="3369350"/>
            </a:xfrm>
          </p:grpSpPr>
          <p:grpSp>
            <p:nvGrpSpPr>
              <p:cNvPr id="13" name="Group 12"/>
              <p:cNvGrpSpPr/>
              <p:nvPr/>
            </p:nvGrpSpPr>
            <p:grpSpPr>
              <a:xfrm>
                <a:off x="533400" y="1931015"/>
                <a:ext cx="3238500" cy="3026450"/>
                <a:chOff x="2171700" y="1931015"/>
                <a:chExt cx="3238500" cy="3026450"/>
              </a:xfrm>
            </p:grpSpPr>
            <p:sp>
              <p:nvSpPr>
                <p:cNvPr id="6" name="Isosceles Triangle 5"/>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11" name="TextBox 10"/>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12" name="TextBox 11"/>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5" name="Straight Arrow Connector 14"/>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1" name="TextBox 20"/>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2" name="TextBox 21"/>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24" name="TextBox 23"/>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25" name="TextBox 24"/>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26" name="TextBox 25"/>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27" name="TextBox 26"/>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28" name="TextBox 27"/>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29" name="TextBox 28"/>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graphicFrame>
        <p:nvGraphicFramePr>
          <p:cNvPr id="31" name="Object 30"/>
          <p:cNvGraphicFramePr>
            <a:graphicFrameLocks noChangeAspect="1"/>
          </p:cNvGraphicFramePr>
          <p:nvPr>
            <p:extLst>
              <p:ext uri="{D42A27DB-BD31-4B8C-83A1-F6EECF244321}">
                <p14:modId xmlns:p14="http://schemas.microsoft.com/office/powerpoint/2010/main" val="2629347449"/>
              </p:ext>
            </p:extLst>
          </p:nvPr>
        </p:nvGraphicFramePr>
        <p:xfrm>
          <a:off x="4463197" y="1709738"/>
          <a:ext cx="3928901" cy="1490662"/>
        </p:xfrm>
        <a:graphic>
          <a:graphicData uri="http://schemas.openxmlformats.org/presentationml/2006/ole">
            <mc:AlternateContent xmlns:mc="http://schemas.openxmlformats.org/markup-compatibility/2006">
              <mc:Choice xmlns:v="urn:schemas-microsoft-com:vml" Requires="v">
                <p:oleObj spid="_x0000_s200773" name="Equation" r:id="rId4" imgW="2234880" imgH="914400" progId="Equation.DSMT4">
                  <p:embed/>
                </p:oleObj>
              </mc:Choice>
              <mc:Fallback>
                <p:oleObj name="Equation" r:id="rId4" imgW="2234880" imgH="914400" progId="Equation.DSMT4">
                  <p:embed/>
                  <p:pic>
                    <p:nvPicPr>
                      <p:cNvPr id="0" name=""/>
                      <p:cNvPicPr>
                        <a:picLocks noChangeAspect="1" noChangeArrowheads="1"/>
                      </p:cNvPicPr>
                      <p:nvPr/>
                    </p:nvPicPr>
                    <p:blipFill>
                      <a:blip r:embed="rId5"/>
                      <a:srcRect/>
                      <a:stretch>
                        <a:fillRect/>
                      </a:stretch>
                    </p:blipFill>
                    <p:spPr bwMode="auto">
                      <a:xfrm>
                        <a:off x="4463197" y="1709738"/>
                        <a:ext cx="3928901" cy="14906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3871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24" name="Group 23"/>
          <p:cNvGrpSpPr/>
          <p:nvPr/>
        </p:nvGrpSpPr>
        <p:grpSpPr>
          <a:xfrm>
            <a:off x="76200" y="1931015"/>
            <a:ext cx="4267200" cy="3369350"/>
            <a:chOff x="533400" y="1931015"/>
            <a:chExt cx="4267200" cy="3369350"/>
          </a:xfrm>
        </p:grpSpPr>
        <p:grpSp>
          <p:nvGrpSpPr>
            <p:cNvPr id="23" name="Group 22"/>
            <p:cNvGrpSpPr/>
            <p:nvPr/>
          </p:nvGrpSpPr>
          <p:grpSpPr>
            <a:xfrm>
              <a:off x="533400" y="1931015"/>
              <a:ext cx="4267200" cy="3369350"/>
              <a:chOff x="533400" y="1931015"/>
              <a:chExt cx="4267200" cy="3369350"/>
            </a:xfrm>
          </p:grpSpPr>
          <p:grpSp>
            <p:nvGrpSpPr>
              <p:cNvPr id="13" name="Group 12"/>
              <p:cNvGrpSpPr/>
              <p:nvPr/>
            </p:nvGrpSpPr>
            <p:grpSpPr>
              <a:xfrm>
                <a:off x="533400" y="1931015"/>
                <a:ext cx="3238500" cy="3026450"/>
                <a:chOff x="2171700" y="1931015"/>
                <a:chExt cx="3238500" cy="3026450"/>
              </a:xfrm>
            </p:grpSpPr>
            <p:sp>
              <p:nvSpPr>
                <p:cNvPr id="6" name="Isosceles Triangle 5"/>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11" name="TextBox 10"/>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12" name="TextBox 11"/>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5" name="Straight Arrow Connector 14"/>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1" name="TextBox 20"/>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2" name="TextBox 21"/>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4" name="Right Arrow 13"/>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045443562"/>
                </p:ext>
              </p:extLst>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spid="_x0000_s201934" name="数式" r:id="rId4" imgW="203040" imgH="228600" progId="Equation.3">
                    <p:embed/>
                  </p:oleObj>
                </mc:Choice>
                <mc:Fallback>
                  <p:oleObj name="数式" r:id="rId4" imgW="203040" imgH="228600" progId="Equation.3">
                    <p:embed/>
                    <p:pic>
                      <p:nvPicPr>
                        <p:cNvPr id="0" name=""/>
                        <p:cNvPicPr>
                          <a:picLocks noChangeAspect="1" noChangeArrowheads="1"/>
                        </p:cNvPicPr>
                        <p:nvPr/>
                      </p:nvPicPr>
                      <p:blipFill>
                        <a:blip r:embed="rId5"/>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1081871111"/>
              </p:ext>
            </p:extLst>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spid="_x0000_s201935" name="Equation" r:id="rId6" imgW="3720960" imgH="2527200" progId="Equation.DSMT4">
                  <p:embed/>
                </p:oleObj>
              </mc:Choice>
              <mc:Fallback>
                <p:oleObj name="Equation" r:id="rId6" imgW="3720960" imgH="2527200" progId="Equation.DSMT4">
                  <p:embed/>
                  <p:pic>
                    <p:nvPicPr>
                      <p:cNvPr id="0" name=""/>
                      <p:cNvPicPr>
                        <a:picLocks noChangeAspect="1" noChangeArrowheads="1"/>
                      </p:cNvPicPr>
                      <p:nvPr/>
                    </p:nvPicPr>
                    <p:blipFill>
                      <a:blip r:embed="rId7"/>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941048545"/>
              </p:ext>
            </p:extLst>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spid="_x0000_s201936" name="Equation" r:id="rId8" imgW="2082600" imgH="723600" progId="Equation.DSMT4">
                  <p:embed/>
                </p:oleObj>
              </mc:Choice>
              <mc:Fallback>
                <p:oleObj name="Equation" r:id="rId8" imgW="2082600" imgH="723600" progId="Equation.DSMT4">
                  <p:embed/>
                  <p:pic>
                    <p:nvPicPr>
                      <p:cNvPr id="0" name=""/>
                      <p:cNvPicPr/>
                      <p:nvPr/>
                    </p:nvPicPr>
                    <p:blipFill>
                      <a:blip r:embed="rId9"/>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49135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7C4C32-5C8B-4AD2-945D-25571A06AF2A}"/>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669AE67D-E37A-4E32-B866-52D53D3247A6}"/>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641963FA-326E-4124-8933-CF3A85B030E0}"/>
              </a:ext>
            </a:extLst>
          </p:cNvPr>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a:extLst>
              <a:ext uri="{FF2B5EF4-FFF2-40B4-BE49-F238E27FC236}">
                <a16:creationId xmlns:a16="http://schemas.microsoft.com/office/drawing/2014/main" id="{17AEF6FD-2DFF-47C3-8007-A4260C4F87BE}"/>
              </a:ext>
            </a:extLst>
          </p:cNvPr>
          <p:cNvGraphicFramePr>
            <a:graphicFrameLocks noChangeAspect="1"/>
          </p:cNvGraphicFramePr>
          <p:nvPr>
            <p:extLst>
              <p:ext uri="{D42A27DB-BD31-4B8C-83A1-F6EECF244321}">
                <p14:modId xmlns:p14="http://schemas.microsoft.com/office/powerpoint/2010/main" val="223584086"/>
              </p:ext>
            </p:extLst>
          </p:nvPr>
        </p:nvGraphicFramePr>
        <p:xfrm>
          <a:off x="381000" y="647389"/>
          <a:ext cx="6242050" cy="4976813"/>
        </p:xfrm>
        <a:graphic>
          <a:graphicData uri="http://schemas.openxmlformats.org/presentationml/2006/ole">
            <mc:AlternateContent xmlns:mc="http://schemas.openxmlformats.org/markup-compatibility/2006">
              <mc:Choice xmlns:v="urn:schemas-microsoft-com:vml" Requires="v">
                <p:oleObj spid="_x0000_s213058" name="Equation" r:id="rId4" imgW="4267080" imgH="3403440" progId="Equation.DSMT4">
                  <p:embed/>
                </p:oleObj>
              </mc:Choice>
              <mc:Fallback>
                <p:oleObj name="Equation" r:id="rId4" imgW="4267080" imgH="3403440" progId="Equation.DSMT4">
                  <p:embed/>
                  <p:pic>
                    <p:nvPicPr>
                      <p:cNvPr id="0" name=""/>
                      <p:cNvPicPr/>
                      <p:nvPr/>
                    </p:nvPicPr>
                    <p:blipFill>
                      <a:blip r:embed="rId5"/>
                      <a:stretch>
                        <a:fillRect/>
                      </a:stretch>
                    </p:blipFill>
                    <p:spPr>
                      <a:xfrm>
                        <a:off x="381000" y="647389"/>
                        <a:ext cx="6242050" cy="49768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857BC9B-6F76-4394-A38C-A1C289176DD9}"/>
              </a:ext>
            </a:extLst>
          </p:cNvPr>
          <p:cNvGraphicFramePr>
            <a:graphicFrameLocks noChangeAspect="1"/>
          </p:cNvGraphicFramePr>
          <p:nvPr>
            <p:extLst>
              <p:ext uri="{D42A27DB-BD31-4B8C-83A1-F6EECF244321}">
                <p14:modId xmlns:p14="http://schemas.microsoft.com/office/powerpoint/2010/main" val="3138357856"/>
              </p:ext>
            </p:extLst>
          </p:nvPr>
        </p:nvGraphicFramePr>
        <p:xfrm>
          <a:off x="5938629" y="2590800"/>
          <a:ext cx="2724980" cy="544996"/>
        </p:xfrm>
        <a:graphic>
          <a:graphicData uri="http://schemas.openxmlformats.org/presentationml/2006/ole">
            <mc:AlternateContent xmlns:mc="http://schemas.openxmlformats.org/markup-compatibility/2006">
              <mc:Choice xmlns:v="urn:schemas-microsoft-com:vml" Requires="v">
                <p:oleObj spid="_x0000_s213059" name="Equation" r:id="rId6" imgW="1269720" imgH="253800" progId="Equation.DSMT4">
                  <p:embed/>
                </p:oleObj>
              </mc:Choice>
              <mc:Fallback>
                <p:oleObj name="Equation" r:id="rId6" imgW="1269720" imgH="253800" progId="Equation.DSMT4">
                  <p:embed/>
                  <p:pic>
                    <p:nvPicPr>
                      <p:cNvPr id="0" name=""/>
                      <p:cNvPicPr/>
                      <p:nvPr/>
                    </p:nvPicPr>
                    <p:blipFill>
                      <a:blip r:embed="rId7"/>
                      <a:stretch>
                        <a:fillRect/>
                      </a:stretch>
                    </p:blipFill>
                    <p:spPr>
                      <a:xfrm>
                        <a:off x="5938629" y="2590800"/>
                        <a:ext cx="2724980" cy="544996"/>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8AB1A7B-BA04-4309-9F50-EEE56A3A95D1}"/>
              </a:ext>
            </a:extLst>
          </p:cNvPr>
          <p:cNvSpPr txBox="1"/>
          <p:nvPr/>
        </p:nvSpPr>
        <p:spPr>
          <a:xfrm>
            <a:off x="5638800" y="4576020"/>
            <a:ext cx="3442390" cy="1569660"/>
          </a:xfrm>
          <a:prstGeom prst="rect">
            <a:avLst/>
          </a:prstGeom>
          <a:noFill/>
        </p:spPr>
        <p:txBody>
          <a:bodyPr wrap="square" rtlCol="0">
            <a:spAutoFit/>
          </a:bodyPr>
          <a:lstStyle/>
          <a:p>
            <a:r>
              <a:rPr lang="en-US" sz="2400" b="1" dirty="0">
                <a:solidFill>
                  <a:srgbClr val="FF0000"/>
                </a:solidFill>
                <a:latin typeface="+mj-lt"/>
              </a:rPr>
              <a:t>Note that this analysis of the leading term is true in 1, 2, and 3 dimensions.</a:t>
            </a:r>
          </a:p>
        </p:txBody>
      </p:sp>
    </p:spTree>
    <p:extLst>
      <p:ext uri="{BB962C8B-B14F-4D97-AF65-F5344CB8AC3E}">
        <p14:creationId xmlns:p14="http://schemas.microsoft.com/office/powerpoint/2010/main" val="164800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762000" y="6096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grpSp>
        <p:nvGrpSpPr>
          <p:cNvPr id="24" name="Group 23"/>
          <p:cNvGrpSpPr/>
          <p:nvPr/>
        </p:nvGrpSpPr>
        <p:grpSpPr>
          <a:xfrm>
            <a:off x="76200" y="1931015"/>
            <a:ext cx="4267200" cy="3369350"/>
            <a:chOff x="533400" y="1931015"/>
            <a:chExt cx="4267200" cy="3369350"/>
          </a:xfrm>
        </p:grpSpPr>
        <p:grpSp>
          <p:nvGrpSpPr>
            <p:cNvPr id="23" name="Group 22"/>
            <p:cNvGrpSpPr/>
            <p:nvPr/>
          </p:nvGrpSpPr>
          <p:grpSpPr>
            <a:xfrm>
              <a:off x="533400" y="1931015"/>
              <a:ext cx="4267200" cy="3369350"/>
              <a:chOff x="533400" y="1931015"/>
              <a:chExt cx="4267200" cy="3369350"/>
            </a:xfrm>
          </p:grpSpPr>
          <p:grpSp>
            <p:nvGrpSpPr>
              <p:cNvPr id="13" name="Group 12"/>
              <p:cNvGrpSpPr/>
              <p:nvPr/>
            </p:nvGrpSpPr>
            <p:grpSpPr>
              <a:xfrm>
                <a:off x="533400" y="1931015"/>
                <a:ext cx="3238500" cy="3026450"/>
                <a:chOff x="2171700" y="1931015"/>
                <a:chExt cx="3238500" cy="3026450"/>
              </a:xfrm>
            </p:grpSpPr>
            <p:sp>
              <p:nvSpPr>
                <p:cNvPr id="6" name="Isosceles Triangle 5"/>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11" name="TextBox 10"/>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12" name="TextBox 11"/>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5" name="Straight Arrow Connector 14"/>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1" name="TextBox 20"/>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2" name="TextBox 21"/>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4" name="Right Arrow 13"/>
            <p:cNvSpPr/>
            <p:nvPr/>
          </p:nvSpPr>
          <p:spPr>
            <a:xfrm rot="17964096">
              <a:off x="114789" y="3243640"/>
              <a:ext cx="2595999"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Object 17"/>
            <p:cNvGraphicFramePr>
              <a:graphicFrameLocks noChangeAspect="1"/>
            </p:cNvGraphicFramePr>
            <p:nvPr/>
          </p:nvGraphicFramePr>
          <p:xfrm>
            <a:off x="712153" y="2814236"/>
            <a:ext cx="827087" cy="576664"/>
          </p:xfrm>
          <a:graphic>
            <a:graphicData uri="http://schemas.openxmlformats.org/presentationml/2006/ole">
              <mc:AlternateContent xmlns:mc="http://schemas.openxmlformats.org/markup-compatibility/2006">
                <mc:Choice xmlns:v="urn:schemas-microsoft-com:vml" Requires="v">
                  <p:oleObj spid="_x0000_s214111" name="数式" r:id="rId4" imgW="203040" imgH="228600" progId="Equation.3">
                    <p:embed/>
                  </p:oleObj>
                </mc:Choice>
                <mc:Fallback>
                  <p:oleObj name="数式" r:id="rId4" imgW="203040" imgH="228600" progId="Equation.3">
                    <p:embed/>
                    <p:pic>
                      <p:nvPicPr>
                        <p:cNvPr id="18" name="Object 17"/>
                        <p:cNvPicPr>
                          <a:picLocks noChangeAspect="1" noChangeArrowheads="1"/>
                        </p:cNvPicPr>
                        <p:nvPr/>
                      </p:nvPicPr>
                      <p:blipFill>
                        <a:blip r:embed="rId5"/>
                        <a:srcRect/>
                        <a:stretch>
                          <a:fillRect/>
                        </a:stretch>
                      </p:blipFill>
                      <p:spPr bwMode="auto">
                        <a:xfrm>
                          <a:off x="712153" y="2814236"/>
                          <a:ext cx="827087" cy="576664"/>
                        </a:xfrm>
                        <a:prstGeom prst="rect">
                          <a:avLst/>
                        </a:prstGeom>
                        <a:noFill/>
                        <a:ln>
                          <a:noFill/>
                        </a:ln>
                      </p:spPr>
                    </p:pic>
                  </p:oleObj>
                </mc:Fallback>
              </mc:AlternateContent>
            </a:graphicData>
          </a:graphic>
        </p:graphicFrame>
      </p:grpSp>
      <p:graphicFrame>
        <p:nvGraphicFramePr>
          <p:cNvPr id="19" name="Object 18"/>
          <p:cNvGraphicFramePr>
            <a:graphicFrameLocks noChangeAspect="1"/>
          </p:cNvGraphicFramePr>
          <p:nvPr/>
        </p:nvGraphicFramePr>
        <p:xfrm>
          <a:off x="3903686" y="2122530"/>
          <a:ext cx="5087914" cy="3363870"/>
        </p:xfrm>
        <a:graphic>
          <a:graphicData uri="http://schemas.openxmlformats.org/presentationml/2006/ole">
            <mc:AlternateContent xmlns:mc="http://schemas.openxmlformats.org/markup-compatibility/2006">
              <mc:Choice xmlns:v="urn:schemas-microsoft-com:vml" Requires="v">
                <p:oleObj spid="_x0000_s214112" name="Equation" r:id="rId6" imgW="3720960" imgH="2527200" progId="Equation.DSMT4">
                  <p:embed/>
                </p:oleObj>
              </mc:Choice>
              <mc:Fallback>
                <p:oleObj name="Equation" r:id="rId6" imgW="3720960" imgH="2527200" progId="Equation.DSMT4">
                  <p:embed/>
                  <p:pic>
                    <p:nvPicPr>
                      <p:cNvPr id="19" name="Object 18"/>
                      <p:cNvPicPr>
                        <a:picLocks noChangeAspect="1" noChangeArrowheads="1"/>
                      </p:cNvPicPr>
                      <p:nvPr/>
                    </p:nvPicPr>
                    <p:blipFill>
                      <a:blip r:embed="rId7"/>
                      <a:srcRect/>
                      <a:stretch>
                        <a:fillRect/>
                      </a:stretch>
                    </p:blipFill>
                    <p:spPr bwMode="auto">
                      <a:xfrm>
                        <a:off x="3903686" y="2122530"/>
                        <a:ext cx="5087914" cy="3363870"/>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nvGraphicFramePr>
        <p:xfrm>
          <a:off x="533400" y="5347117"/>
          <a:ext cx="2812407" cy="977483"/>
        </p:xfrm>
        <a:graphic>
          <a:graphicData uri="http://schemas.openxmlformats.org/presentationml/2006/ole">
            <mc:AlternateContent xmlns:mc="http://schemas.openxmlformats.org/markup-compatibility/2006">
              <mc:Choice xmlns:v="urn:schemas-microsoft-com:vml" Requires="v">
                <p:oleObj spid="_x0000_s214113" name="Equation" r:id="rId8" imgW="2082600" imgH="723600" progId="Equation.DSMT4">
                  <p:embed/>
                </p:oleObj>
              </mc:Choice>
              <mc:Fallback>
                <p:oleObj name="Equation" r:id="rId8" imgW="2082600" imgH="723600" progId="Equation.DSMT4">
                  <p:embed/>
                  <p:pic>
                    <p:nvPicPr>
                      <p:cNvPr id="25" name="Object 24"/>
                      <p:cNvPicPr/>
                      <p:nvPr/>
                    </p:nvPicPr>
                    <p:blipFill>
                      <a:blip r:embed="rId9"/>
                      <a:stretch>
                        <a:fillRect/>
                      </a:stretch>
                    </p:blipFill>
                    <p:spPr>
                      <a:xfrm>
                        <a:off x="533400" y="5347117"/>
                        <a:ext cx="2812407" cy="977483"/>
                      </a:xfrm>
                      <a:prstGeom prst="rect">
                        <a:avLst/>
                      </a:prstGeom>
                    </p:spPr>
                  </p:pic>
                </p:oleObj>
              </mc:Fallback>
            </mc:AlternateContent>
          </a:graphicData>
        </a:graphic>
      </p:graphicFrame>
    </p:spTree>
    <p:extLst>
      <p:ext uri="{BB962C8B-B14F-4D97-AF65-F5344CB8AC3E}">
        <p14:creationId xmlns:p14="http://schemas.microsoft.com/office/powerpoint/2010/main" val="77148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33080307"/>
              </p:ext>
            </p:extLst>
          </p:nvPr>
        </p:nvGraphicFramePr>
        <p:xfrm>
          <a:off x="783703" y="933701"/>
          <a:ext cx="6204993" cy="5654675"/>
        </p:xfrm>
        <a:graphic>
          <a:graphicData uri="http://schemas.openxmlformats.org/presentationml/2006/ole">
            <mc:AlternateContent xmlns:mc="http://schemas.openxmlformats.org/markup-compatibility/2006">
              <mc:Choice xmlns:v="urn:schemas-microsoft-com:vml" Requires="v">
                <p:oleObj spid="_x0000_s202821" name="Equation" r:id="rId4" imgW="4279680" imgH="4203360" progId="Equation.DSMT4">
                  <p:embed/>
                </p:oleObj>
              </mc:Choice>
              <mc:Fallback>
                <p:oleObj name="Equation" r:id="rId4" imgW="4279680" imgH="4203360" progId="Equation.DSMT4">
                  <p:embed/>
                  <p:pic>
                    <p:nvPicPr>
                      <p:cNvPr id="0" name=""/>
                      <p:cNvPicPr>
                        <a:picLocks noChangeAspect="1" noChangeArrowheads="1"/>
                      </p:cNvPicPr>
                      <p:nvPr/>
                    </p:nvPicPr>
                    <p:blipFill>
                      <a:blip r:embed="rId5"/>
                      <a:srcRect/>
                      <a:stretch>
                        <a:fillRect/>
                      </a:stretch>
                    </p:blipFill>
                    <p:spPr bwMode="auto">
                      <a:xfrm>
                        <a:off x="783703" y="933701"/>
                        <a:ext cx="6204993" cy="5654675"/>
                      </a:xfrm>
                      <a:prstGeom prst="rect">
                        <a:avLst/>
                      </a:prstGeom>
                      <a:noFill/>
                      <a:ln>
                        <a:noFill/>
                      </a:ln>
                    </p:spPr>
                  </p:pic>
                </p:oleObj>
              </mc:Fallback>
            </mc:AlternateContent>
          </a:graphicData>
        </a:graphic>
      </p:graphicFrame>
      <p:sp>
        <p:nvSpPr>
          <p:cNvPr id="6" name="TextBox 5"/>
          <p:cNvSpPr txBox="1"/>
          <p:nvPr/>
        </p:nvSpPr>
        <p:spPr>
          <a:xfrm>
            <a:off x="381000" y="76200"/>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spTree>
    <p:extLst>
      <p:ext uri="{BB962C8B-B14F-4D97-AF65-F5344CB8AC3E}">
        <p14:creationId xmlns:p14="http://schemas.microsoft.com/office/powerpoint/2010/main" val="3461167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1894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915" t="27635" r="15528" b="15972"/>
          <a:stretch/>
        </p:blipFill>
        <p:spPr bwMode="auto">
          <a:xfrm>
            <a:off x="533400" y="1493520"/>
            <a:ext cx="6718515" cy="423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4168954744"/>
              </p:ext>
            </p:extLst>
          </p:nvPr>
        </p:nvGraphicFramePr>
        <p:xfrm>
          <a:off x="237275" y="2667000"/>
          <a:ext cx="450850" cy="863600"/>
        </p:xfrm>
        <a:graphic>
          <a:graphicData uri="http://schemas.openxmlformats.org/presentationml/2006/ole">
            <mc:AlternateContent xmlns:mc="http://schemas.openxmlformats.org/markup-compatibility/2006">
              <mc:Choice xmlns:v="urn:schemas-microsoft-com:vml" Requires="v">
                <p:oleObj spid="_x0000_s203979" name="数式" r:id="rId5" imgW="190440" imgH="393480" progId="Equation.3">
                  <p:embed/>
                </p:oleObj>
              </mc:Choice>
              <mc:Fallback>
                <p:oleObj name="数式" r:id="rId5" imgW="190440" imgH="393480" progId="Equation.3">
                  <p:embed/>
                  <p:pic>
                    <p:nvPicPr>
                      <p:cNvPr id="0" name=""/>
                      <p:cNvPicPr>
                        <a:picLocks noChangeAspect="1" noChangeArrowheads="1"/>
                      </p:cNvPicPr>
                      <p:nvPr/>
                    </p:nvPicPr>
                    <p:blipFill>
                      <a:blip r:embed="rId6"/>
                      <a:srcRect/>
                      <a:stretch>
                        <a:fillRect/>
                      </a:stretch>
                    </p:blipFill>
                    <p:spPr bwMode="auto">
                      <a:xfrm>
                        <a:off x="237275" y="26670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4959011"/>
              </p:ext>
            </p:extLst>
          </p:nvPr>
        </p:nvGraphicFramePr>
        <p:xfrm>
          <a:off x="6943725" y="1493838"/>
          <a:ext cx="889000" cy="4232275"/>
        </p:xfrm>
        <a:graphic>
          <a:graphicData uri="http://schemas.openxmlformats.org/presentationml/2006/ole">
            <mc:AlternateContent xmlns:mc="http://schemas.openxmlformats.org/markup-compatibility/2006">
              <mc:Choice xmlns:v="urn:schemas-microsoft-com:vml" Requires="v">
                <p:oleObj spid="_x0000_s203980" name="Equation" r:id="rId7" imgW="533160" imgH="2171520" progId="Equation.DSMT4">
                  <p:embed/>
                </p:oleObj>
              </mc:Choice>
              <mc:Fallback>
                <p:oleObj name="Equation" r:id="rId7" imgW="533160" imgH="2171520" progId="Equation.DSMT4">
                  <p:embed/>
                  <p:pic>
                    <p:nvPicPr>
                      <p:cNvPr id="0" name=""/>
                      <p:cNvPicPr>
                        <a:picLocks noChangeAspect="1" noChangeArrowheads="1"/>
                      </p:cNvPicPr>
                      <p:nvPr/>
                    </p:nvPicPr>
                    <p:blipFill>
                      <a:blip r:embed="rId8"/>
                      <a:srcRect/>
                      <a:stretch>
                        <a:fillRect/>
                      </a:stretch>
                    </p:blipFill>
                    <p:spPr bwMode="auto">
                      <a:xfrm>
                        <a:off x="6943725" y="1493838"/>
                        <a:ext cx="889000" cy="4232275"/>
                      </a:xfrm>
                      <a:prstGeom prst="rect">
                        <a:avLst/>
                      </a:prstGeom>
                      <a:noFill/>
                      <a:ln>
                        <a:noFill/>
                      </a:ln>
                    </p:spPr>
                  </p:pic>
                </p:oleObj>
              </mc:Fallback>
            </mc:AlternateContent>
          </a:graphicData>
        </a:graphic>
      </p:graphicFrame>
      <p:sp>
        <p:nvSpPr>
          <p:cNvPr id="10" name="TextBox 9"/>
          <p:cNvSpPr txBox="1"/>
          <p:nvPr/>
        </p:nvSpPr>
        <p:spPr>
          <a:xfrm>
            <a:off x="7620000" y="3429000"/>
            <a:ext cx="785793" cy="461665"/>
          </a:xfrm>
          <a:prstGeom prst="rect">
            <a:avLst/>
          </a:prstGeom>
          <a:noFill/>
        </p:spPr>
        <p:txBody>
          <a:bodyPr wrap="none" rtlCol="0">
            <a:spAutoFit/>
          </a:bodyPr>
          <a:lstStyle/>
          <a:p>
            <a:r>
              <a:rPr lang="en-US" sz="2400" dirty="0">
                <a:latin typeface="+mj-lt"/>
              </a:rPr>
              <a:t>= </a:t>
            </a:r>
            <a:r>
              <a:rPr lang="en-US" sz="2400" dirty="0">
                <a:latin typeface="Symbol" pitchFamily="18" charset="2"/>
              </a:rPr>
              <a:t>w</a:t>
            </a:r>
            <a:r>
              <a:rPr lang="en-US" sz="2400" baseline="30000" dirty="0">
                <a:latin typeface="+mj-lt"/>
              </a:rPr>
              <a:t>2</a:t>
            </a:r>
            <a:endParaRPr lang="en-US" sz="2400" dirty="0">
              <a:latin typeface="+mj-lt"/>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137156402"/>
              </p:ext>
            </p:extLst>
          </p:nvPr>
        </p:nvGraphicFramePr>
        <p:xfrm>
          <a:off x="8178800" y="1524000"/>
          <a:ext cx="889000" cy="4232275"/>
        </p:xfrm>
        <a:graphic>
          <a:graphicData uri="http://schemas.openxmlformats.org/presentationml/2006/ole">
            <mc:AlternateContent xmlns:mc="http://schemas.openxmlformats.org/markup-compatibility/2006">
              <mc:Choice xmlns:v="urn:schemas-microsoft-com:vml" Requires="v">
                <p:oleObj spid="_x0000_s203981" name="Equation" r:id="rId9" imgW="533160" imgH="2171520" progId="Equation.DSMT4">
                  <p:embed/>
                </p:oleObj>
              </mc:Choice>
              <mc:Fallback>
                <p:oleObj name="Equation" r:id="rId9" imgW="533160" imgH="2171520" progId="Equation.DSMT4">
                  <p:embed/>
                  <p:pic>
                    <p:nvPicPr>
                      <p:cNvPr id="0" name=""/>
                      <p:cNvPicPr>
                        <a:picLocks noChangeAspect="1" noChangeArrowheads="1"/>
                      </p:cNvPicPr>
                      <p:nvPr/>
                    </p:nvPicPr>
                    <p:blipFill>
                      <a:blip r:embed="rId8"/>
                      <a:srcRect/>
                      <a:stretch>
                        <a:fillRect/>
                      </a:stretch>
                    </p:blipFill>
                    <p:spPr bwMode="auto">
                      <a:xfrm>
                        <a:off x="8178800" y="1524000"/>
                        <a:ext cx="889000" cy="4232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0957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81000" y="194101"/>
            <a:ext cx="7010400" cy="830997"/>
          </a:xfrm>
          <a:prstGeom prst="rect">
            <a:avLst/>
          </a:prstGeom>
          <a:noFill/>
        </p:spPr>
        <p:txBody>
          <a:bodyPr wrap="square" rtlCol="0">
            <a:spAutoFit/>
          </a:bodyPr>
          <a:lstStyle/>
          <a:p>
            <a:r>
              <a:rPr lang="en-US" sz="2400" dirty="0">
                <a:latin typeface="+mj-lt"/>
              </a:rPr>
              <a:t>Example – normal modes of a system with the symmetry of an equilateral triangle -- continued</a:t>
            </a:r>
          </a:p>
        </p:txBody>
      </p:sp>
      <p:pic>
        <p:nvPicPr>
          <p:cNvPr id="1904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8109" t="24646" r="38607" b="30547"/>
          <a:stretch/>
        </p:blipFill>
        <p:spPr bwMode="auto">
          <a:xfrm>
            <a:off x="6172200" y="1905000"/>
            <a:ext cx="1666327" cy="3363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19100" y="1931015"/>
            <a:ext cx="4381500" cy="3483650"/>
            <a:chOff x="419100" y="1931015"/>
            <a:chExt cx="4381500" cy="3483650"/>
          </a:xfrm>
        </p:grpSpPr>
        <p:grpSp>
          <p:nvGrpSpPr>
            <p:cNvPr id="13" name="Group 12"/>
            <p:cNvGrpSpPr/>
            <p:nvPr/>
          </p:nvGrpSpPr>
          <p:grpSpPr>
            <a:xfrm>
              <a:off x="533400" y="1931015"/>
              <a:ext cx="4267200" cy="3369350"/>
              <a:chOff x="533400" y="1931015"/>
              <a:chExt cx="4267200" cy="3369350"/>
            </a:xfrm>
          </p:grpSpPr>
          <p:grpSp>
            <p:nvGrpSpPr>
              <p:cNvPr id="20" name="Group 19"/>
              <p:cNvGrpSpPr/>
              <p:nvPr/>
            </p:nvGrpSpPr>
            <p:grpSpPr>
              <a:xfrm>
                <a:off x="533400" y="1931015"/>
                <a:ext cx="3238500" cy="3026450"/>
                <a:chOff x="2171700" y="1931015"/>
                <a:chExt cx="3238500" cy="3026450"/>
              </a:xfrm>
            </p:grpSpPr>
            <p:sp>
              <p:nvSpPr>
                <p:cNvPr id="27" name="Isosceles Triangle 26"/>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32" name="TextBox 31"/>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33" name="TextBox 32"/>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21" name="Straight Arrow Connector 20"/>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5" name="TextBox 24"/>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6" name="TextBox 25"/>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4" name="TextBox 13"/>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15" name="TextBox 14"/>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16" name="TextBox 15"/>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17" name="TextBox 16"/>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18" name="TextBox 17"/>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19" name="TextBox 18"/>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graphicFrame>
        <p:nvGraphicFramePr>
          <p:cNvPr id="6" name="Object 5"/>
          <p:cNvGraphicFramePr>
            <a:graphicFrameLocks noChangeAspect="1"/>
          </p:cNvGraphicFramePr>
          <p:nvPr>
            <p:extLst>
              <p:ext uri="{D42A27DB-BD31-4B8C-83A1-F6EECF244321}">
                <p14:modId xmlns:p14="http://schemas.microsoft.com/office/powerpoint/2010/main" val="961498156"/>
              </p:ext>
            </p:extLst>
          </p:nvPr>
        </p:nvGraphicFramePr>
        <p:xfrm>
          <a:off x="7473950" y="2946400"/>
          <a:ext cx="450850" cy="863600"/>
        </p:xfrm>
        <a:graphic>
          <a:graphicData uri="http://schemas.openxmlformats.org/presentationml/2006/ole">
            <mc:AlternateContent xmlns:mc="http://schemas.openxmlformats.org/markup-compatibility/2006">
              <mc:Choice xmlns:v="urn:schemas-microsoft-com:vml" Requires="v">
                <p:oleObj spid="_x0000_s204936" name="数式" r:id="rId5" imgW="190440" imgH="393480" progId="Equation.3">
                  <p:embed/>
                </p:oleObj>
              </mc:Choice>
              <mc:Fallback>
                <p:oleObj name="数式" r:id="rId5" imgW="1904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3950" y="2946400"/>
                        <a:ext cx="4508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73667362"/>
              </p:ext>
            </p:extLst>
          </p:nvPr>
        </p:nvGraphicFramePr>
        <p:xfrm>
          <a:off x="5541963" y="3179763"/>
          <a:ext cx="811212" cy="446087"/>
        </p:xfrm>
        <a:graphic>
          <a:graphicData uri="http://schemas.openxmlformats.org/presentationml/2006/ole">
            <mc:AlternateContent xmlns:mc="http://schemas.openxmlformats.org/markup-compatibility/2006">
              <mc:Choice xmlns:v="urn:schemas-microsoft-com:vml" Requires="v">
                <p:oleObj spid="_x0000_s204937" name="数式" r:id="rId7" imgW="342720" imgH="203040" progId="Equation.3">
                  <p:embed/>
                </p:oleObj>
              </mc:Choice>
              <mc:Fallback>
                <p:oleObj name="数式" r:id="rId7" imgW="342720" imgH="203040" progId="Equation.3">
                  <p:embed/>
                  <p:pic>
                    <p:nvPicPr>
                      <p:cNvPr id="0" name=""/>
                      <p:cNvPicPr>
                        <a:picLocks noChangeAspect="1" noChangeArrowheads="1"/>
                      </p:cNvPicPr>
                      <p:nvPr/>
                    </p:nvPicPr>
                    <p:blipFill>
                      <a:blip r:embed="rId8"/>
                      <a:srcRect/>
                      <a:stretch>
                        <a:fillRect/>
                      </a:stretch>
                    </p:blipFill>
                    <p:spPr bwMode="auto">
                      <a:xfrm>
                        <a:off x="5541963" y="3179763"/>
                        <a:ext cx="811212"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46C55FC5-6B87-4FAC-8A4E-B061B5886E8C}"/>
              </a:ext>
            </a:extLst>
          </p:cNvPr>
          <p:cNvSpPr txBox="1"/>
          <p:nvPr/>
        </p:nvSpPr>
        <p:spPr>
          <a:xfrm>
            <a:off x="5405163" y="1338374"/>
            <a:ext cx="3200400" cy="461665"/>
          </a:xfrm>
          <a:prstGeom prst="rect">
            <a:avLst/>
          </a:prstGeom>
          <a:noFill/>
        </p:spPr>
        <p:txBody>
          <a:bodyPr wrap="square" rtlCol="0">
            <a:spAutoFit/>
          </a:bodyPr>
          <a:lstStyle/>
          <a:p>
            <a:r>
              <a:rPr lang="en-US" sz="2400" dirty="0">
                <a:latin typeface="+mj-lt"/>
              </a:rPr>
              <a:t>With help from Maple</a:t>
            </a:r>
          </a:p>
        </p:txBody>
      </p:sp>
    </p:spTree>
    <p:extLst>
      <p:ext uri="{BB962C8B-B14F-4D97-AF65-F5344CB8AC3E}">
        <p14:creationId xmlns:p14="http://schemas.microsoft.com/office/powerpoint/2010/main" val="403513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EF251-CE88-4CBC-8F52-94BAD4553D18}"/>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D9A3491C-9522-47D9-B84A-DAE64D307C32}"/>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3C5FC7D1-281C-400E-9E16-099521D0A1FB}"/>
              </a:ext>
            </a:extLst>
          </p:cNvPr>
          <p:cNvSpPr>
            <a:spLocks noGrp="1"/>
          </p:cNvSpPr>
          <p:nvPr>
            <p:ph type="sldNum" sz="quarter" idx="12"/>
          </p:nvPr>
        </p:nvSpPr>
        <p:spPr/>
        <p:txBody>
          <a:bodyPr/>
          <a:lstStyle/>
          <a:p>
            <a:fld id="{CE368B07-CEBF-4C80-90AF-53B34FA04CF3}" type="slidenum">
              <a:rPr lang="en-US" smtClean="0"/>
              <a:t>29</a:t>
            </a:fld>
            <a:endParaRPr lang="en-US" dirty="0"/>
          </a:p>
        </p:txBody>
      </p:sp>
      <p:grpSp>
        <p:nvGrpSpPr>
          <p:cNvPr id="9" name="Group 8">
            <a:extLst>
              <a:ext uri="{FF2B5EF4-FFF2-40B4-BE49-F238E27FC236}">
                <a16:creationId xmlns:a16="http://schemas.microsoft.com/office/drawing/2014/main" id="{AB16F0BB-87C9-400E-825C-C62DC0835C77}"/>
              </a:ext>
            </a:extLst>
          </p:cNvPr>
          <p:cNvGrpSpPr/>
          <p:nvPr/>
        </p:nvGrpSpPr>
        <p:grpSpPr>
          <a:xfrm>
            <a:off x="430696" y="685800"/>
            <a:ext cx="4381500" cy="3483650"/>
            <a:chOff x="419100" y="1931015"/>
            <a:chExt cx="4381500" cy="3483650"/>
          </a:xfrm>
        </p:grpSpPr>
        <p:grpSp>
          <p:nvGrpSpPr>
            <p:cNvPr id="10" name="Group 9">
              <a:extLst>
                <a:ext uri="{FF2B5EF4-FFF2-40B4-BE49-F238E27FC236}">
                  <a16:creationId xmlns:a16="http://schemas.microsoft.com/office/drawing/2014/main" id="{02E614D4-C609-4A4D-B05B-5E0D1DA5A319}"/>
                </a:ext>
              </a:extLst>
            </p:cNvPr>
            <p:cNvGrpSpPr/>
            <p:nvPr/>
          </p:nvGrpSpPr>
          <p:grpSpPr>
            <a:xfrm>
              <a:off x="533400" y="1931015"/>
              <a:ext cx="4267200" cy="3369350"/>
              <a:chOff x="533400" y="1931015"/>
              <a:chExt cx="4267200" cy="3369350"/>
            </a:xfrm>
          </p:grpSpPr>
          <p:grpSp>
            <p:nvGrpSpPr>
              <p:cNvPr id="17" name="Group 16">
                <a:extLst>
                  <a:ext uri="{FF2B5EF4-FFF2-40B4-BE49-F238E27FC236}">
                    <a16:creationId xmlns:a16="http://schemas.microsoft.com/office/drawing/2014/main" id="{66BF313E-F4F9-4C52-839C-A74238284781}"/>
                  </a:ext>
                </a:extLst>
              </p:cNvPr>
              <p:cNvGrpSpPr/>
              <p:nvPr/>
            </p:nvGrpSpPr>
            <p:grpSpPr>
              <a:xfrm>
                <a:off x="533400" y="1931015"/>
                <a:ext cx="3238500" cy="3026450"/>
                <a:chOff x="2171700" y="1931015"/>
                <a:chExt cx="3238500" cy="3026450"/>
              </a:xfrm>
            </p:grpSpPr>
            <p:sp>
              <p:nvSpPr>
                <p:cNvPr id="24" name="Isosceles Triangle 23">
                  <a:extLst>
                    <a:ext uri="{FF2B5EF4-FFF2-40B4-BE49-F238E27FC236}">
                      <a16:creationId xmlns:a16="http://schemas.microsoft.com/office/drawing/2014/main" id="{DEFCA623-C9A4-41C2-AAE7-26811467D0A4}"/>
                    </a:ext>
                  </a:extLst>
                </p:cNvPr>
                <p:cNvSpPr/>
                <p:nvPr/>
              </p:nvSpPr>
              <p:spPr>
                <a:xfrm>
                  <a:off x="2362200" y="2133600"/>
                  <a:ext cx="2895600" cy="2514600"/>
                </a:xfrm>
                <a:prstGeom prst="triangle">
                  <a:avLst/>
                </a:prstGeom>
                <a:noFill/>
                <a:ln w="1016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4295E4A-5DB5-46CA-8A64-29EFC3470729}"/>
                    </a:ext>
                  </a:extLst>
                </p:cNvPr>
                <p:cNvSpPr/>
                <p:nvPr/>
              </p:nvSpPr>
              <p:spPr>
                <a:xfrm>
                  <a:off x="2171700" y="44577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3FFBEA3-2A00-4DCA-9BDD-DF9F48C77E0F}"/>
                    </a:ext>
                  </a:extLst>
                </p:cNvPr>
                <p:cNvSpPr/>
                <p:nvPr/>
              </p:nvSpPr>
              <p:spPr>
                <a:xfrm>
                  <a:off x="3619500" y="19431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B4EDF-7C0F-4EE2-A1B2-5012DE489408}"/>
                    </a:ext>
                  </a:extLst>
                </p:cNvPr>
                <p:cNvSpPr/>
                <p:nvPr/>
              </p:nvSpPr>
              <p:spPr>
                <a:xfrm>
                  <a:off x="5029200" y="44958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0AAEDC3-FB84-49E2-BC3E-9815CDB89D23}"/>
                    </a:ext>
                  </a:extLst>
                </p:cNvPr>
                <p:cNvSpPr txBox="1"/>
                <p:nvPr/>
              </p:nvSpPr>
              <p:spPr>
                <a:xfrm>
                  <a:off x="2171700" y="4495800"/>
                  <a:ext cx="381000" cy="461665"/>
                </a:xfrm>
                <a:prstGeom prst="rect">
                  <a:avLst/>
                </a:prstGeom>
                <a:noFill/>
              </p:spPr>
              <p:txBody>
                <a:bodyPr wrap="square" rtlCol="0">
                  <a:spAutoFit/>
                </a:bodyPr>
                <a:lstStyle/>
                <a:p>
                  <a:r>
                    <a:rPr lang="en-US" sz="2400" dirty="0">
                      <a:solidFill>
                        <a:schemeClr val="bg1"/>
                      </a:solidFill>
                      <a:latin typeface="+mj-lt"/>
                    </a:rPr>
                    <a:t>1</a:t>
                  </a:r>
                </a:p>
              </p:txBody>
            </p:sp>
            <p:sp>
              <p:nvSpPr>
                <p:cNvPr id="29" name="TextBox 28">
                  <a:extLst>
                    <a:ext uri="{FF2B5EF4-FFF2-40B4-BE49-F238E27FC236}">
                      <a16:creationId xmlns:a16="http://schemas.microsoft.com/office/drawing/2014/main" id="{75269C5E-1822-450B-9CFC-33C6D3131FC1}"/>
                    </a:ext>
                  </a:extLst>
                </p:cNvPr>
                <p:cNvSpPr txBox="1"/>
                <p:nvPr/>
              </p:nvSpPr>
              <p:spPr>
                <a:xfrm>
                  <a:off x="3596640" y="1931015"/>
                  <a:ext cx="381000" cy="461665"/>
                </a:xfrm>
                <a:prstGeom prst="rect">
                  <a:avLst/>
                </a:prstGeom>
                <a:noFill/>
              </p:spPr>
              <p:txBody>
                <a:bodyPr wrap="square" rtlCol="0">
                  <a:spAutoFit/>
                </a:bodyPr>
                <a:lstStyle/>
                <a:p>
                  <a:r>
                    <a:rPr lang="en-US" sz="2400" dirty="0">
                      <a:solidFill>
                        <a:schemeClr val="bg1"/>
                      </a:solidFill>
                      <a:latin typeface="+mj-lt"/>
                    </a:rPr>
                    <a:t>3</a:t>
                  </a:r>
                </a:p>
              </p:txBody>
            </p:sp>
            <p:sp>
              <p:nvSpPr>
                <p:cNvPr id="30" name="TextBox 29">
                  <a:extLst>
                    <a:ext uri="{FF2B5EF4-FFF2-40B4-BE49-F238E27FC236}">
                      <a16:creationId xmlns:a16="http://schemas.microsoft.com/office/drawing/2014/main" id="{5D731D3A-4018-4A8B-A29B-BACBACA4C9F1}"/>
                    </a:ext>
                  </a:extLst>
                </p:cNvPr>
                <p:cNvSpPr txBox="1"/>
                <p:nvPr/>
              </p:nvSpPr>
              <p:spPr>
                <a:xfrm>
                  <a:off x="5029200" y="4495800"/>
                  <a:ext cx="381000" cy="461665"/>
                </a:xfrm>
                <a:prstGeom prst="rect">
                  <a:avLst/>
                </a:prstGeom>
                <a:noFill/>
              </p:spPr>
              <p:txBody>
                <a:bodyPr wrap="square" rtlCol="0">
                  <a:spAutoFit/>
                </a:bodyPr>
                <a:lstStyle/>
                <a:p>
                  <a:r>
                    <a:rPr lang="en-US" sz="2400" dirty="0">
                      <a:solidFill>
                        <a:schemeClr val="bg1"/>
                      </a:solidFill>
                      <a:latin typeface="+mj-lt"/>
                    </a:rPr>
                    <a:t>2</a:t>
                  </a:r>
                </a:p>
              </p:txBody>
            </p:sp>
          </p:grpSp>
          <p:cxnSp>
            <p:nvCxnSpPr>
              <p:cNvPr id="18" name="Straight Arrow Connector 17">
                <a:extLst>
                  <a:ext uri="{FF2B5EF4-FFF2-40B4-BE49-F238E27FC236}">
                    <a16:creationId xmlns:a16="http://schemas.microsoft.com/office/drawing/2014/main" id="{999C327E-D069-4382-B8F6-67420CC5A2A7}"/>
                  </a:ext>
                </a:extLst>
              </p:cNvPr>
              <p:cNvCxnSpPr/>
              <p:nvPr/>
            </p:nvCxnSpPr>
            <p:spPr>
              <a:xfrm>
                <a:off x="838200" y="4726633"/>
                <a:ext cx="304800" cy="4549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459579C-A53D-4DC6-9492-B21E88A93428}"/>
                  </a:ext>
                </a:extLst>
              </p:cNvPr>
              <p:cNvCxnSpPr/>
              <p:nvPr/>
            </p:nvCxnSpPr>
            <p:spPr>
              <a:xfrm>
                <a:off x="2286000" y="2209800"/>
                <a:ext cx="533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29242C-0799-4395-A91C-107DEAF8AA9A}"/>
                  </a:ext>
                </a:extLst>
              </p:cNvPr>
              <p:cNvCxnSpPr/>
              <p:nvPr/>
            </p:nvCxnSpPr>
            <p:spPr>
              <a:xfrm flipV="1">
                <a:off x="3657600" y="4267200"/>
                <a:ext cx="609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D1EB38B-6B7F-4525-9631-27D577308C94}"/>
                  </a:ext>
                </a:extLst>
              </p:cNvPr>
              <p:cNvSpPr txBox="1"/>
              <p:nvPr/>
            </p:nvSpPr>
            <p:spPr>
              <a:xfrm>
                <a:off x="1143000" y="48387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1</a:t>
                </a:r>
                <a:endParaRPr lang="en-US" sz="2400" b="1" dirty="0">
                  <a:latin typeface="+mj-lt"/>
                </a:endParaRPr>
              </a:p>
            </p:txBody>
          </p:sp>
          <p:sp>
            <p:nvSpPr>
              <p:cNvPr id="22" name="TextBox 21">
                <a:extLst>
                  <a:ext uri="{FF2B5EF4-FFF2-40B4-BE49-F238E27FC236}">
                    <a16:creationId xmlns:a16="http://schemas.microsoft.com/office/drawing/2014/main" id="{52E6F4D9-D0B5-452F-A4C1-6883A592187C}"/>
                  </a:ext>
                </a:extLst>
              </p:cNvPr>
              <p:cNvSpPr txBox="1"/>
              <p:nvPr/>
            </p:nvSpPr>
            <p:spPr>
              <a:xfrm>
                <a:off x="2895600" y="19812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3</a:t>
                </a:r>
                <a:endParaRPr lang="en-US" sz="2400" b="1" dirty="0">
                  <a:latin typeface="+mj-lt"/>
                </a:endParaRPr>
              </a:p>
            </p:txBody>
          </p:sp>
          <p:sp>
            <p:nvSpPr>
              <p:cNvPr id="23" name="TextBox 22">
                <a:extLst>
                  <a:ext uri="{FF2B5EF4-FFF2-40B4-BE49-F238E27FC236}">
                    <a16:creationId xmlns:a16="http://schemas.microsoft.com/office/drawing/2014/main" id="{1F510124-8807-43FF-BBCC-77C0A3DE4B17}"/>
                  </a:ext>
                </a:extLst>
              </p:cNvPr>
              <p:cNvSpPr txBox="1"/>
              <p:nvPr/>
            </p:nvSpPr>
            <p:spPr>
              <a:xfrm>
                <a:off x="4114800" y="3810000"/>
                <a:ext cx="685800" cy="461665"/>
              </a:xfrm>
              <a:prstGeom prst="rect">
                <a:avLst/>
              </a:prstGeom>
              <a:noFill/>
            </p:spPr>
            <p:txBody>
              <a:bodyPr wrap="square" rtlCol="0">
                <a:spAutoFit/>
              </a:bodyPr>
              <a:lstStyle/>
              <a:p>
                <a:r>
                  <a:rPr lang="en-US" sz="2400" b="1" dirty="0">
                    <a:latin typeface="+mj-lt"/>
                  </a:rPr>
                  <a:t>u</a:t>
                </a:r>
                <a:r>
                  <a:rPr lang="en-US" sz="2400" b="1" baseline="-25000" dirty="0">
                    <a:latin typeface="+mj-lt"/>
                  </a:rPr>
                  <a:t>2</a:t>
                </a:r>
                <a:endParaRPr lang="en-US" sz="2400" b="1" dirty="0">
                  <a:latin typeface="+mj-lt"/>
                </a:endParaRPr>
              </a:p>
            </p:txBody>
          </p:sp>
        </p:grpSp>
        <p:sp>
          <p:nvSpPr>
            <p:cNvPr id="11" name="TextBox 10">
              <a:extLst>
                <a:ext uri="{FF2B5EF4-FFF2-40B4-BE49-F238E27FC236}">
                  <a16:creationId xmlns:a16="http://schemas.microsoft.com/office/drawing/2014/main" id="{D6CE63BA-AD91-43DB-B352-7DC5C0488D8E}"/>
                </a:ext>
              </a:extLst>
            </p:cNvPr>
            <p:cNvSpPr txBox="1"/>
            <p:nvPr/>
          </p:nvSpPr>
          <p:spPr>
            <a:xfrm>
              <a:off x="723900" y="2971800"/>
              <a:ext cx="647700" cy="461665"/>
            </a:xfrm>
            <a:prstGeom prst="rect">
              <a:avLst/>
            </a:prstGeom>
            <a:noFill/>
          </p:spPr>
          <p:txBody>
            <a:bodyPr wrap="square" rtlCol="0">
              <a:spAutoFit/>
            </a:bodyPr>
            <a:lstStyle/>
            <a:p>
              <a:r>
                <a:rPr lang="en-US" sz="2400" i="1" dirty="0">
                  <a:latin typeface="+mj-lt"/>
                </a:rPr>
                <a:t>k</a:t>
              </a:r>
            </a:p>
          </p:txBody>
        </p:sp>
        <p:sp>
          <p:nvSpPr>
            <p:cNvPr id="12" name="TextBox 11">
              <a:extLst>
                <a:ext uri="{FF2B5EF4-FFF2-40B4-BE49-F238E27FC236}">
                  <a16:creationId xmlns:a16="http://schemas.microsoft.com/office/drawing/2014/main" id="{CC8CB827-F575-469A-8854-5609EDEB5B8E}"/>
                </a:ext>
              </a:extLst>
            </p:cNvPr>
            <p:cNvSpPr txBox="1"/>
            <p:nvPr/>
          </p:nvSpPr>
          <p:spPr>
            <a:xfrm>
              <a:off x="3086100" y="3124200"/>
              <a:ext cx="647700" cy="461665"/>
            </a:xfrm>
            <a:prstGeom prst="rect">
              <a:avLst/>
            </a:prstGeom>
            <a:noFill/>
          </p:spPr>
          <p:txBody>
            <a:bodyPr wrap="square" rtlCol="0">
              <a:spAutoFit/>
            </a:bodyPr>
            <a:lstStyle/>
            <a:p>
              <a:r>
                <a:rPr lang="en-US" sz="2400" i="1" dirty="0">
                  <a:latin typeface="+mj-lt"/>
                </a:rPr>
                <a:t>k</a:t>
              </a:r>
            </a:p>
          </p:txBody>
        </p:sp>
        <p:sp>
          <p:nvSpPr>
            <p:cNvPr id="13" name="TextBox 12">
              <a:extLst>
                <a:ext uri="{FF2B5EF4-FFF2-40B4-BE49-F238E27FC236}">
                  <a16:creationId xmlns:a16="http://schemas.microsoft.com/office/drawing/2014/main" id="{816A685F-EDFB-4D01-A374-BA39301D8941}"/>
                </a:ext>
              </a:extLst>
            </p:cNvPr>
            <p:cNvSpPr txBox="1"/>
            <p:nvPr/>
          </p:nvSpPr>
          <p:spPr>
            <a:xfrm>
              <a:off x="2400300" y="4719935"/>
              <a:ext cx="647700" cy="461665"/>
            </a:xfrm>
            <a:prstGeom prst="rect">
              <a:avLst/>
            </a:prstGeom>
            <a:noFill/>
          </p:spPr>
          <p:txBody>
            <a:bodyPr wrap="square" rtlCol="0">
              <a:spAutoFit/>
            </a:bodyPr>
            <a:lstStyle/>
            <a:p>
              <a:r>
                <a:rPr lang="en-US" sz="2400" i="1" dirty="0">
                  <a:latin typeface="+mj-lt"/>
                </a:rPr>
                <a:t>k</a:t>
              </a:r>
            </a:p>
          </p:txBody>
        </p:sp>
        <p:sp>
          <p:nvSpPr>
            <p:cNvPr id="14" name="TextBox 13">
              <a:extLst>
                <a:ext uri="{FF2B5EF4-FFF2-40B4-BE49-F238E27FC236}">
                  <a16:creationId xmlns:a16="http://schemas.microsoft.com/office/drawing/2014/main" id="{394BE988-4A77-443D-89BD-5892688BC14E}"/>
                </a:ext>
              </a:extLst>
            </p:cNvPr>
            <p:cNvSpPr txBox="1"/>
            <p:nvPr/>
          </p:nvSpPr>
          <p:spPr>
            <a:xfrm>
              <a:off x="3314700" y="4953000"/>
              <a:ext cx="647700" cy="461665"/>
            </a:xfrm>
            <a:prstGeom prst="rect">
              <a:avLst/>
            </a:prstGeom>
            <a:noFill/>
          </p:spPr>
          <p:txBody>
            <a:bodyPr wrap="square" rtlCol="0">
              <a:spAutoFit/>
            </a:bodyPr>
            <a:lstStyle/>
            <a:p>
              <a:r>
                <a:rPr lang="en-US" sz="2400" i="1" dirty="0">
                  <a:latin typeface="+mj-lt"/>
                </a:rPr>
                <a:t>m</a:t>
              </a:r>
            </a:p>
          </p:txBody>
        </p:sp>
        <p:sp>
          <p:nvSpPr>
            <p:cNvPr id="15" name="TextBox 14">
              <a:extLst>
                <a:ext uri="{FF2B5EF4-FFF2-40B4-BE49-F238E27FC236}">
                  <a16:creationId xmlns:a16="http://schemas.microsoft.com/office/drawing/2014/main" id="{314DEB72-CB11-44D9-8CFE-63ED00927BFB}"/>
                </a:ext>
              </a:extLst>
            </p:cNvPr>
            <p:cNvSpPr txBox="1"/>
            <p:nvPr/>
          </p:nvSpPr>
          <p:spPr>
            <a:xfrm>
              <a:off x="1874520" y="2442865"/>
              <a:ext cx="647700" cy="461665"/>
            </a:xfrm>
            <a:prstGeom prst="rect">
              <a:avLst/>
            </a:prstGeom>
            <a:noFill/>
          </p:spPr>
          <p:txBody>
            <a:bodyPr wrap="square" rtlCol="0">
              <a:spAutoFit/>
            </a:bodyPr>
            <a:lstStyle/>
            <a:p>
              <a:r>
                <a:rPr lang="en-US" sz="2400" i="1" dirty="0">
                  <a:latin typeface="+mj-lt"/>
                </a:rPr>
                <a:t>m</a:t>
              </a:r>
            </a:p>
          </p:txBody>
        </p:sp>
        <p:sp>
          <p:nvSpPr>
            <p:cNvPr id="16" name="TextBox 15">
              <a:extLst>
                <a:ext uri="{FF2B5EF4-FFF2-40B4-BE49-F238E27FC236}">
                  <a16:creationId xmlns:a16="http://schemas.microsoft.com/office/drawing/2014/main" id="{3BF98E3E-1752-4E02-9B22-7F514A54A2C4}"/>
                </a:ext>
              </a:extLst>
            </p:cNvPr>
            <p:cNvSpPr txBox="1"/>
            <p:nvPr/>
          </p:nvSpPr>
          <p:spPr>
            <a:xfrm>
              <a:off x="419100" y="4953000"/>
              <a:ext cx="647700" cy="461665"/>
            </a:xfrm>
            <a:prstGeom prst="rect">
              <a:avLst/>
            </a:prstGeom>
            <a:noFill/>
          </p:spPr>
          <p:txBody>
            <a:bodyPr wrap="square" rtlCol="0">
              <a:spAutoFit/>
            </a:bodyPr>
            <a:lstStyle/>
            <a:p>
              <a:r>
                <a:rPr lang="en-US" sz="2400" i="1" dirty="0">
                  <a:latin typeface="+mj-lt"/>
                </a:rPr>
                <a:t>m</a:t>
              </a:r>
            </a:p>
          </p:txBody>
        </p:sp>
      </p:grpSp>
      <p:sp>
        <p:nvSpPr>
          <p:cNvPr id="31" name="TextBox 30">
            <a:extLst>
              <a:ext uri="{FF2B5EF4-FFF2-40B4-BE49-F238E27FC236}">
                <a16:creationId xmlns:a16="http://schemas.microsoft.com/office/drawing/2014/main" id="{33A7B159-E8C5-46A8-8A2A-2AC66534A4A0}"/>
              </a:ext>
            </a:extLst>
          </p:cNvPr>
          <p:cNvSpPr txBox="1"/>
          <p:nvPr/>
        </p:nvSpPr>
        <p:spPr>
          <a:xfrm>
            <a:off x="5334000" y="914400"/>
            <a:ext cx="3352800" cy="1200329"/>
          </a:xfrm>
          <a:prstGeom prst="rect">
            <a:avLst/>
          </a:prstGeom>
          <a:noFill/>
        </p:spPr>
        <p:txBody>
          <a:bodyPr wrap="square" rtlCol="0">
            <a:spAutoFit/>
          </a:bodyPr>
          <a:lstStyle/>
          <a:p>
            <a:r>
              <a:rPr lang="en-US" sz="2400" dirty="0">
                <a:latin typeface="+mj-lt"/>
              </a:rPr>
              <a:t>What can you say about the 3 zero frequency modes?</a:t>
            </a:r>
          </a:p>
        </p:txBody>
      </p:sp>
      <p:sp>
        <p:nvSpPr>
          <p:cNvPr id="32" name="TextBox 31">
            <a:extLst>
              <a:ext uri="{FF2B5EF4-FFF2-40B4-BE49-F238E27FC236}">
                <a16:creationId xmlns:a16="http://schemas.microsoft.com/office/drawing/2014/main" id="{35B86739-7755-46B4-A2BA-A7CBF16F2054}"/>
              </a:ext>
            </a:extLst>
          </p:cNvPr>
          <p:cNvSpPr txBox="1"/>
          <p:nvPr/>
        </p:nvSpPr>
        <p:spPr>
          <a:xfrm>
            <a:off x="5459896" y="3154991"/>
            <a:ext cx="3352800" cy="1200329"/>
          </a:xfrm>
          <a:prstGeom prst="rect">
            <a:avLst/>
          </a:prstGeom>
          <a:noFill/>
        </p:spPr>
        <p:txBody>
          <a:bodyPr wrap="square" rtlCol="0">
            <a:spAutoFit/>
          </a:bodyPr>
          <a:lstStyle/>
          <a:p>
            <a:r>
              <a:rPr lang="en-US" sz="2400" dirty="0">
                <a:latin typeface="+mj-lt"/>
              </a:rPr>
              <a:t>What can you say about the 3 non-zero frequency modes?</a:t>
            </a:r>
          </a:p>
        </p:txBody>
      </p:sp>
    </p:spTree>
    <p:extLst>
      <p:ext uri="{BB962C8B-B14F-4D97-AF65-F5344CB8AC3E}">
        <p14:creationId xmlns:p14="http://schemas.microsoft.com/office/powerpoint/2010/main" val="402179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Right Arrow 4"/>
          <p:cNvSpPr/>
          <p:nvPr/>
        </p:nvSpPr>
        <p:spPr>
          <a:xfrm>
            <a:off x="104775" y="6003994"/>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16137EE-C0FC-44B5-93E8-7FFA4A07D611}"/>
              </a:ext>
            </a:extLst>
          </p:cNvPr>
          <p:cNvPicPr>
            <a:picLocks noChangeAspect="1"/>
          </p:cNvPicPr>
          <p:nvPr/>
        </p:nvPicPr>
        <p:blipFill>
          <a:blip r:embed="rId3"/>
          <a:stretch>
            <a:fillRect/>
          </a:stretch>
        </p:blipFill>
        <p:spPr>
          <a:xfrm>
            <a:off x="600075" y="282575"/>
            <a:ext cx="8543925" cy="6448425"/>
          </a:xfrm>
          <a:prstGeom prst="rect">
            <a:avLst/>
          </a:prstGeom>
        </p:spPr>
      </p:pic>
    </p:spTree>
    <p:extLst>
      <p:ext uri="{BB962C8B-B14F-4D97-AF65-F5344CB8AC3E}">
        <p14:creationId xmlns:p14="http://schemas.microsoft.com/office/powerpoint/2010/main" val="266663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914400" y="457200"/>
            <a:ext cx="7620000" cy="830997"/>
          </a:xfrm>
          <a:prstGeom prst="rect">
            <a:avLst/>
          </a:prstGeom>
          <a:noFill/>
        </p:spPr>
        <p:txBody>
          <a:bodyPr wrap="square" rtlCol="0">
            <a:spAutoFit/>
          </a:bodyPr>
          <a:lstStyle/>
          <a:p>
            <a:r>
              <a:rPr lang="en-US" sz="2400" dirty="0">
                <a:latin typeface="+mj-lt"/>
              </a:rPr>
              <a:t>3-dimensional periodic lattices</a:t>
            </a:r>
          </a:p>
          <a:p>
            <a:r>
              <a:rPr lang="en-US" sz="2400" dirty="0">
                <a:latin typeface="+mj-lt"/>
              </a:rPr>
              <a:t>    Example – face-centered-cubic unit cell (Al or Ni)</a:t>
            </a:r>
          </a:p>
        </p:txBody>
      </p:sp>
      <p:pic>
        <p:nvPicPr>
          <p:cNvPr id="6" name="Picture 4" descr="http://ecee.colorado.edu/%7Ebart/book/fc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4948"/>
            <a:ext cx="28575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commons/thumb/c/c1/Brillouin_Zone_%281st,_FCC%29.svg/360px-Brillouin_Zone_%281st,_FCC%29.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322913"/>
            <a:ext cx="3429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43000" y="1524000"/>
            <a:ext cx="2209800" cy="830997"/>
          </a:xfrm>
          <a:prstGeom prst="rect">
            <a:avLst/>
          </a:prstGeom>
          <a:noFill/>
        </p:spPr>
        <p:txBody>
          <a:bodyPr wrap="square" rtlCol="0">
            <a:spAutoFit/>
          </a:bodyPr>
          <a:lstStyle/>
          <a:p>
            <a:r>
              <a:rPr lang="en-US" sz="2400" dirty="0">
                <a:latin typeface="+mj-lt"/>
              </a:rPr>
              <a:t>Diagram of atom positions</a:t>
            </a:r>
          </a:p>
        </p:txBody>
      </p:sp>
      <p:sp>
        <p:nvSpPr>
          <p:cNvPr id="9" name="TextBox 8"/>
          <p:cNvSpPr txBox="1"/>
          <p:nvPr/>
        </p:nvSpPr>
        <p:spPr>
          <a:xfrm>
            <a:off x="5715000" y="1477134"/>
            <a:ext cx="2209800" cy="830997"/>
          </a:xfrm>
          <a:prstGeom prst="rect">
            <a:avLst/>
          </a:prstGeom>
          <a:noFill/>
        </p:spPr>
        <p:txBody>
          <a:bodyPr wrap="square" rtlCol="0">
            <a:spAutoFit/>
          </a:bodyPr>
          <a:lstStyle/>
          <a:p>
            <a:r>
              <a:rPr lang="en-US" sz="2400" dirty="0">
                <a:latin typeface="+mj-lt"/>
              </a:rPr>
              <a:t>Diagram of q-space     </a:t>
            </a:r>
            <a:r>
              <a:rPr lang="en-US" sz="2400" i="1" dirty="0">
                <a:latin typeface="Symbol" panose="05050102010706020507" pitchFamily="18" charset="2"/>
              </a:rPr>
              <a:t>n</a:t>
            </a:r>
            <a:r>
              <a:rPr lang="en-US" sz="2400" i="1" dirty="0">
                <a:latin typeface="+mj-lt"/>
              </a:rPr>
              <a:t>(q)</a:t>
            </a:r>
          </a:p>
        </p:txBody>
      </p:sp>
    </p:spTree>
    <p:extLst>
      <p:ext uri="{BB962C8B-B14F-4D97-AF65-F5344CB8AC3E}">
        <p14:creationId xmlns:p14="http://schemas.microsoft.com/office/powerpoint/2010/main" val="103578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7690" t="24565" r="50362" b="46776"/>
          <a:stretch/>
        </p:blipFill>
        <p:spPr>
          <a:xfrm>
            <a:off x="0" y="1066800"/>
            <a:ext cx="4610100" cy="2667000"/>
          </a:xfrm>
          <a:prstGeom prst="rect">
            <a:avLst/>
          </a:prstGeom>
        </p:spPr>
      </p:pic>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pic>
        <p:nvPicPr>
          <p:cNvPr id="8" name="Picture 7"/>
          <p:cNvPicPr>
            <a:picLocks noChangeAspect="1"/>
          </p:cNvPicPr>
          <p:nvPr/>
        </p:nvPicPr>
        <p:blipFill rotWithShape="1">
          <a:blip r:embed="rId3"/>
          <a:srcRect l="17425" t="53178" r="50891" b="16524"/>
          <a:stretch/>
        </p:blipFill>
        <p:spPr>
          <a:xfrm>
            <a:off x="4495800" y="990600"/>
            <a:ext cx="4572000" cy="2819400"/>
          </a:xfrm>
          <a:prstGeom prst="rect">
            <a:avLst/>
          </a:prstGeom>
        </p:spPr>
      </p:pic>
      <p:pic>
        <p:nvPicPr>
          <p:cNvPr id="9" name="Picture 8"/>
          <p:cNvPicPr>
            <a:picLocks noChangeAspect="1"/>
          </p:cNvPicPr>
          <p:nvPr/>
        </p:nvPicPr>
        <p:blipFill rotWithShape="1">
          <a:blip r:embed="rId3"/>
          <a:srcRect l="16369" t="83521" r="49307" b="5015"/>
          <a:stretch/>
        </p:blipFill>
        <p:spPr>
          <a:xfrm>
            <a:off x="2362200" y="4114800"/>
            <a:ext cx="4953000" cy="1066800"/>
          </a:xfrm>
          <a:prstGeom prst="rect">
            <a:avLst/>
          </a:prstGeom>
        </p:spPr>
      </p:pic>
      <p:sp>
        <p:nvSpPr>
          <p:cNvPr id="6" name="TextBox 5"/>
          <p:cNvSpPr txBox="1"/>
          <p:nvPr/>
        </p:nvSpPr>
        <p:spPr>
          <a:xfrm>
            <a:off x="381000" y="419100"/>
            <a:ext cx="8686800" cy="830997"/>
          </a:xfrm>
          <a:prstGeom prst="rect">
            <a:avLst/>
          </a:prstGeom>
          <a:noFill/>
        </p:spPr>
        <p:txBody>
          <a:bodyPr wrap="square" rtlCol="0">
            <a:spAutoFit/>
          </a:bodyPr>
          <a:lstStyle/>
          <a:p>
            <a:r>
              <a:rPr lang="en-US" sz="2400" dirty="0">
                <a:latin typeface="+mj-lt"/>
              </a:rPr>
              <a:t>From:   PRB </a:t>
            </a:r>
            <a:r>
              <a:rPr lang="en-US" sz="2400" b="1" dirty="0">
                <a:latin typeface="+mj-lt"/>
              </a:rPr>
              <a:t>59 </a:t>
            </a:r>
            <a:r>
              <a:rPr lang="en-US" sz="2400" dirty="0">
                <a:latin typeface="+mj-lt"/>
              </a:rPr>
              <a:t>3395 (1999);  </a:t>
            </a:r>
            <a:r>
              <a:rPr lang="en-US" sz="2400" dirty="0" err="1">
                <a:latin typeface="+mj-lt"/>
              </a:rPr>
              <a:t>Mishin</a:t>
            </a:r>
            <a:r>
              <a:rPr lang="en-US" sz="2400" dirty="0">
                <a:latin typeface="+mj-lt"/>
              </a:rPr>
              <a:t> et. al. </a:t>
            </a:r>
            <a:r>
              <a:rPr lang="en-US" sz="2400" i="1" dirty="0">
                <a:latin typeface="Symbol" panose="05050102010706020507" pitchFamily="18" charset="2"/>
              </a:rPr>
              <a:t>n</a:t>
            </a:r>
            <a:r>
              <a:rPr lang="en-US" sz="2400" i="1" dirty="0"/>
              <a:t>(q)</a:t>
            </a:r>
          </a:p>
          <a:p>
            <a:endParaRPr lang="en-US" sz="2400" b="1" dirty="0">
              <a:latin typeface="+mj-lt"/>
            </a:endParaRPr>
          </a:p>
        </p:txBody>
      </p:sp>
      <p:sp>
        <p:nvSpPr>
          <p:cNvPr id="7" name="TextBox 6">
            <a:extLst>
              <a:ext uri="{FF2B5EF4-FFF2-40B4-BE49-F238E27FC236}">
                <a16:creationId xmlns:a16="http://schemas.microsoft.com/office/drawing/2014/main" id="{A6EB84AB-2401-4A14-A332-03229F85AE55}"/>
              </a:ext>
            </a:extLst>
          </p:cNvPr>
          <p:cNvSpPr txBox="1"/>
          <p:nvPr/>
        </p:nvSpPr>
        <p:spPr>
          <a:xfrm>
            <a:off x="838200" y="5562600"/>
            <a:ext cx="7848600" cy="461665"/>
          </a:xfrm>
          <a:prstGeom prst="rect">
            <a:avLst/>
          </a:prstGeom>
          <a:noFill/>
        </p:spPr>
        <p:txBody>
          <a:bodyPr wrap="square" rtlCol="0">
            <a:spAutoFit/>
          </a:bodyPr>
          <a:lstStyle/>
          <a:p>
            <a:r>
              <a:rPr lang="en-US" sz="2400" dirty="0">
                <a:latin typeface="+mj-lt"/>
              </a:rPr>
              <a:t>Note that for each q, there are 3 frequencies.</a:t>
            </a:r>
          </a:p>
        </p:txBody>
      </p:sp>
    </p:spTree>
    <p:extLst>
      <p:ext uri="{BB962C8B-B14F-4D97-AF65-F5344CB8AC3E}">
        <p14:creationId xmlns:p14="http://schemas.microsoft.com/office/powerpoint/2010/main" val="1969606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pic>
        <p:nvPicPr>
          <p:cNvPr id="182274" name="Picture 2" descr="http://phycomp.technion.ac.il/%7Enika/diamon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600200"/>
            <a:ext cx="3800475"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304800"/>
            <a:ext cx="7086600" cy="461665"/>
          </a:xfrm>
          <a:prstGeom prst="rect">
            <a:avLst/>
          </a:prstGeom>
          <a:noFill/>
        </p:spPr>
        <p:txBody>
          <a:bodyPr wrap="square" rtlCol="0">
            <a:spAutoFit/>
          </a:bodyPr>
          <a:lstStyle/>
          <a:p>
            <a:r>
              <a:rPr lang="en-US" sz="2400" dirty="0">
                <a:latin typeface="+mj-lt"/>
              </a:rPr>
              <a:t>Lattice vibrations for 3-dimensional lattice</a:t>
            </a:r>
          </a:p>
        </p:txBody>
      </p:sp>
      <p:sp>
        <p:nvSpPr>
          <p:cNvPr id="6" name="TextBox 5"/>
          <p:cNvSpPr txBox="1"/>
          <p:nvPr/>
        </p:nvSpPr>
        <p:spPr>
          <a:xfrm>
            <a:off x="1371600" y="914400"/>
            <a:ext cx="5181600" cy="461665"/>
          </a:xfrm>
          <a:prstGeom prst="rect">
            <a:avLst/>
          </a:prstGeom>
          <a:noFill/>
        </p:spPr>
        <p:txBody>
          <a:bodyPr wrap="square" rtlCol="0">
            <a:spAutoFit/>
          </a:bodyPr>
          <a:lstStyle/>
          <a:p>
            <a:r>
              <a:rPr lang="en-US" sz="2400" dirty="0">
                <a:latin typeface="+mj-lt"/>
              </a:rPr>
              <a:t>Example:  diamond lattice</a:t>
            </a:r>
          </a:p>
        </p:txBody>
      </p:sp>
      <p:sp>
        <p:nvSpPr>
          <p:cNvPr id="7" name="TextBox 6"/>
          <p:cNvSpPr txBox="1"/>
          <p:nvPr/>
        </p:nvSpPr>
        <p:spPr>
          <a:xfrm>
            <a:off x="152400" y="5715000"/>
            <a:ext cx="9067800" cy="461665"/>
          </a:xfrm>
          <a:prstGeom prst="rect">
            <a:avLst/>
          </a:prstGeom>
          <a:noFill/>
        </p:spPr>
        <p:txBody>
          <a:bodyPr wrap="square" rtlCol="0">
            <a:spAutoFit/>
          </a:bodyPr>
          <a:lstStyle/>
          <a:p>
            <a:r>
              <a:rPr lang="en-US" sz="2400" dirty="0">
                <a:latin typeface="+mj-lt"/>
              </a:rPr>
              <a:t>Ref:   http://phycomp.technion.ac.il/~nika/diamond_structure.html</a:t>
            </a:r>
          </a:p>
        </p:txBody>
      </p:sp>
    </p:spTree>
    <p:extLst>
      <p:ext uri="{BB962C8B-B14F-4D97-AF65-F5344CB8AC3E}">
        <p14:creationId xmlns:p14="http://schemas.microsoft.com/office/powerpoint/2010/main" val="2805206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78891955"/>
              </p:ext>
            </p:extLst>
          </p:nvPr>
        </p:nvGraphicFramePr>
        <p:xfrm>
          <a:off x="533400" y="457200"/>
          <a:ext cx="7150100" cy="2120173"/>
        </p:xfrm>
        <a:graphic>
          <a:graphicData uri="http://schemas.openxmlformats.org/presentationml/2006/ole">
            <mc:AlternateContent xmlns:mc="http://schemas.openxmlformats.org/markup-compatibility/2006">
              <mc:Choice xmlns:v="urn:schemas-microsoft-com:vml" Requires="v">
                <p:oleObj spid="_x0000_s205958" name="数式" r:id="rId4" imgW="4114800" imgH="1218960" progId="Equation.3">
                  <p:embed/>
                </p:oleObj>
              </mc:Choice>
              <mc:Fallback>
                <p:oleObj name="数式" r:id="rId4" imgW="4114800" imgH="1218960" progId="Equation.3">
                  <p:embed/>
                  <p:pic>
                    <p:nvPicPr>
                      <p:cNvPr id="0" name=""/>
                      <p:cNvPicPr>
                        <a:picLocks noChangeAspect="1" noChangeArrowheads="1"/>
                      </p:cNvPicPr>
                      <p:nvPr/>
                    </p:nvPicPr>
                    <p:blipFill>
                      <a:blip r:embed="rId5"/>
                      <a:srcRect/>
                      <a:stretch>
                        <a:fillRect/>
                      </a:stretch>
                    </p:blipFill>
                    <p:spPr bwMode="auto">
                      <a:xfrm>
                        <a:off x="533400" y="457200"/>
                        <a:ext cx="7150100" cy="212017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70788774"/>
              </p:ext>
            </p:extLst>
          </p:nvPr>
        </p:nvGraphicFramePr>
        <p:xfrm>
          <a:off x="685800" y="2667000"/>
          <a:ext cx="4913312" cy="3359150"/>
        </p:xfrm>
        <a:graphic>
          <a:graphicData uri="http://schemas.openxmlformats.org/presentationml/2006/ole">
            <mc:AlternateContent xmlns:mc="http://schemas.openxmlformats.org/markup-compatibility/2006">
              <mc:Choice xmlns:v="urn:schemas-microsoft-com:vml" Requires="v">
                <p:oleObj spid="_x0000_s205959" name="数式" r:id="rId6" imgW="2831760" imgH="1930320" progId="Equation.3">
                  <p:embed/>
                </p:oleObj>
              </mc:Choice>
              <mc:Fallback>
                <p:oleObj name="数式" r:id="rId6" imgW="2831760" imgH="1930320" progId="Equation.3">
                  <p:embed/>
                  <p:pic>
                    <p:nvPicPr>
                      <p:cNvPr id="0" name=""/>
                      <p:cNvPicPr>
                        <a:picLocks noChangeAspect="1" noChangeArrowheads="1"/>
                      </p:cNvPicPr>
                      <p:nvPr/>
                    </p:nvPicPr>
                    <p:blipFill>
                      <a:blip r:embed="rId7"/>
                      <a:srcRect/>
                      <a:stretch>
                        <a:fillRect/>
                      </a:stretch>
                    </p:blipFill>
                    <p:spPr bwMode="auto">
                      <a:xfrm>
                        <a:off x="685800" y="2667000"/>
                        <a:ext cx="491331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8242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019612212"/>
              </p:ext>
            </p:extLst>
          </p:nvPr>
        </p:nvGraphicFramePr>
        <p:xfrm>
          <a:off x="684213" y="533400"/>
          <a:ext cx="5221287" cy="4664075"/>
        </p:xfrm>
        <a:graphic>
          <a:graphicData uri="http://schemas.openxmlformats.org/presentationml/2006/ole">
            <mc:AlternateContent xmlns:mc="http://schemas.openxmlformats.org/markup-compatibility/2006">
              <mc:Choice xmlns:v="urn:schemas-microsoft-com:vml" Requires="v">
                <p:oleObj spid="_x0000_s206916" name="数式" r:id="rId4" imgW="3009600" imgH="2679480" progId="Equation.3">
                  <p:embed/>
                </p:oleObj>
              </mc:Choice>
              <mc:Fallback>
                <p:oleObj name="数式" r:id="rId4" imgW="3009600" imgH="2679480" progId="Equation.3">
                  <p:embed/>
                  <p:pic>
                    <p:nvPicPr>
                      <p:cNvPr id="0" name=""/>
                      <p:cNvPicPr>
                        <a:picLocks noChangeAspect="1" noChangeArrowheads="1"/>
                      </p:cNvPicPr>
                      <p:nvPr/>
                    </p:nvPicPr>
                    <p:blipFill>
                      <a:blip r:embed="rId5"/>
                      <a:srcRect/>
                      <a:stretch>
                        <a:fillRect/>
                      </a:stretch>
                    </p:blipFill>
                    <p:spPr bwMode="auto">
                      <a:xfrm>
                        <a:off x="684213" y="533400"/>
                        <a:ext cx="522128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5911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5513338"/>
              </p:ext>
            </p:extLst>
          </p:nvPr>
        </p:nvGraphicFramePr>
        <p:xfrm>
          <a:off x="925513" y="666750"/>
          <a:ext cx="5045075" cy="3536950"/>
        </p:xfrm>
        <a:graphic>
          <a:graphicData uri="http://schemas.openxmlformats.org/presentationml/2006/ole">
            <mc:AlternateContent xmlns:mc="http://schemas.openxmlformats.org/markup-compatibility/2006">
              <mc:Choice xmlns:v="urn:schemas-microsoft-com:vml" Requires="v">
                <p:oleObj spid="_x0000_s207940" name="数式" r:id="rId4" imgW="2908080" imgH="2031840" progId="Equation.3">
                  <p:embed/>
                </p:oleObj>
              </mc:Choice>
              <mc:Fallback>
                <p:oleObj name="数式" r:id="rId4" imgW="2908080" imgH="2031840" progId="Equation.3">
                  <p:embed/>
                  <p:pic>
                    <p:nvPicPr>
                      <p:cNvPr id="0" name=""/>
                      <p:cNvPicPr>
                        <a:picLocks noChangeAspect="1" noChangeArrowheads="1"/>
                      </p:cNvPicPr>
                      <p:nvPr/>
                    </p:nvPicPr>
                    <p:blipFill>
                      <a:blip r:embed="rId5"/>
                      <a:srcRect/>
                      <a:stretch>
                        <a:fillRect/>
                      </a:stretch>
                    </p:blipFill>
                    <p:spPr bwMode="auto">
                      <a:xfrm>
                        <a:off x="925513" y="666750"/>
                        <a:ext cx="50450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5640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pic>
        <p:nvPicPr>
          <p:cNvPr id="186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657" t="14831" r="30157" b="8013"/>
          <a:stretch/>
        </p:blipFill>
        <p:spPr bwMode="auto">
          <a:xfrm>
            <a:off x="2667000" y="152400"/>
            <a:ext cx="6124302" cy="6320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09600"/>
            <a:ext cx="2286000" cy="1200329"/>
          </a:xfrm>
          <a:prstGeom prst="rect">
            <a:avLst/>
          </a:prstGeom>
          <a:noFill/>
        </p:spPr>
        <p:txBody>
          <a:bodyPr wrap="square" rtlCol="0">
            <a:spAutoFit/>
          </a:bodyPr>
          <a:lstStyle/>
          <a:p>
            <a:r>
              <a:rPr lang="en-US" dirty="0">
                <a:latin typeface="+mj-lt"/>
              </a:rPr>
              <a:t>B. P. </a:t>
            </a:r>
            <a:r>
              <a:rPr lang="en-US" dirty="0" err="1">
                <a:latin typeface="+mj-lt"/>
              </a:rPr>
              <a:t>Pandy</a:t>
            </a:r>
            <a:r>
              <a:rPr lang="en-US" dirty="0">
                <a:latin typeface="+mj-lt"/>
              </a:rPr>
              <a:t> and B. </a:t>
            </a:r>
            <a:r>
              <a:rPr lang="en-US" dirty="0" err="1">
                <a:latin typeface="+mj-lt"/>
              </a:rPr>
              <a:t>Dayal</a:t>
            </a:r>
            <a:r>
              <a:rPr lang="en-US" dirty="0">
                <a:latin typeface="+mj-lt"/>
              </a:rPr>
              <a:t>, J. Phys. C. Solid State Phys. </a:t>
            </a:r>
            <a:r>
              <a:rPr lang="en-US" b="1" dirty="0">
                <a:latin typeface="+mj-lt"/>
              </a:rPr>
              <a:t>6</a:t>
            </a:r>
            <a:r>
              <a:rPr lang="en-US" dirty="0">
                <a:latin typeface="+mj-lt"/>
              </a:rPr>
              <a:t> 2943 (1973)</a:t>
            </a:r>
          </a:p>
        </p:txBody>
      </p:sp>
    </p:spTree>
    <p:extLst>
      <p:ext uri="{BB962C8B-B14F-4D97-AF65-F5344CB8AC3E}">
        <p14:creationId xmlns:p14="http://schemas.microsoft.com/office/powerpoint/2010/main" val="143925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6F057D-AD63-4F36-A7CE-403FADEEA63E}"/>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781214A7-0CCB-4461-BF3B-AB25F0EDAD0D}"/>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5839DAFE-9065-47C7-B318-1E8E5E6E2615}"/>
              </a:ext>
            </a:extLst>
          </p:cNvPr>
          <p:cNvSpPr>
            <a:spLocks noGrp="1"/>
          </p:cNvSpPr>
          <p:nvPr>
            <p:ph type="sldNum" sz="quarter" idx="12"/>
          </p:nvPr>
        </p:nvSpPr>
        <p:spPr/>
        <p:txBody>
          <a:bodyPr/>
          <a:lstStyle/>
          <a:p>
            <a:fld id="{CE368B07-CEBF-4C80-90AF-53B34FA04CF3}" type="slidenum">
              <a:rPr lang="en-US" smtClean="0"/>
              <a:t>37</a:t>
            </a:fld>
            <a:endParaRPr lang="en-US" dirty="0"/>
          </a:p>
        </p:txBody>
      </p:sp>
      <p:pic>
        <p:nvPicPr>
          <p:cNvPr id="6" name="Picture 5">
            <a:extLst>
              <a:ext uri="{FF2B5EF4-FFF2-40B4-BE49-F238E27FC236}">
                <a16:creationId xmlns:a16="http://schemas.microsoft.com/office/drawing/2014/main" id="{DA6B5017-956D-49A2-ADD8-0548A3BD0F8E}"/>
              </a:ext>
            </a:extLst>
          </p:cNvPr>
          <p:cNvPicPr>
            <a:picLocks noChangeAspect="1"/>
          </p:cNvPicPr>
          <p:nvPr/>
        </p:nvPicPr>
        <p:blipFill>
          <a:blip r:embed="rId3"/>
          <a:stretch>
            <a:fillRect/>
          </a:stretch>
        </p:blipFill>
        <p:spPr>
          <a:xfrm>
            <a:off x="41034" y="2057400"/>
            <a:ext cx="4121392" cy="3305175"/>
          </a:xfrm>
          <a:prstGeom prst="rect">
            <a:avLst/>
          </a:prstGeom>
        </p:spPr>
      </p:pic>
      <p:pic>
        <p:nvPicPr>
          <p:cNvPr id="7" name="Picture 6">
            <a:extLst>
              <a:ext uri="{FF2B5EF4-FFF2-40B4-BE49-F238E27FC236}">
                <a16:creationId xmlns:a16="http://schemas.microsoft.com/office/drawing/2014/main" id="{4CB87BC0-A1E7-4C29-9F2C-D507C1C2230F}"/>
              </a:ext>
            </a:extLst>
          </p:cNvPr>
          <p:cNvPicPr>
            <a:picLocks noChangeAspect="1"/>
          </p:cNvPicPr>
          <p:nvPr/>
        </p:nvPicPr>
        <p:blipFill>
          <a:blip r:embed="rId4"/>
          <a:stretch>
            <a:fillRect/>
          </a:stretch>
        </p:blipFill>
        <p:spPr>
          <a:xfrm>
            <a:off x="4771662" y="1982221"/>
            <a:ext cx="4121392" cy="3380354"/>
          </a:xfrm>
          <a:prstGeom prst="rect">
            <a:avLst/>
          </a:prstGeom>
        </p:spPr>
      </p:pic>
      <p:sp>
        <p:nvSpPr>
          <p:cNvPr id="8" name="TextBox 7">
            <a:extLst>
              <a:ext uri="{FF2B5EF4-FFF2-40B4-BE49-F238E27FC236}">
                <a16:creationId xmlns:a16="http://schemas.microsoft.com/office/drawing/2014/main" id="{1F355A6D-C81E-4651-86F0-C5B78692BB44}"/>
              </a:ext>
            </a:extLst>
          </p:cNvPr>
          <p:cNvSpPr txBox="1"/>
          <p:nvPr/>
        </p:nvSpPr>
        <p:spPr>
          <a:xfrm>
            <a:off x="304800" y="136525"/>
            <a:ext cx="7924800" cy="461665"/>
          </a:xfrm>
          <a:prstGeom prst="rect">
            <a:avLst/>
          </a:prstGeom>
          <a:noFill/>
        </p:spPr>
        <p:txBody>
          <a:bodyPr wrap="square" rtlCol="0">
            <a:spAutoFit/>
          </a:bodyPr>
          <a:lstStyle/>
          <a:p>
            <a:r>
              <a:rPr lang="en-US" sz="2400" dirty="0">
                <a:latin typeface="+mj-lt"/>
              </a:rPr>
              <a:t>Examples of phonon spectra of two forms of boron nitride</a:t>
            </a:r>
          </a:p>
        </p:txBody>
      </p:sp>
      <p:sp>
        <p:nvSpPr>
          <p:cNvPr id="9" name="TextBox 8">
            <a:extLst>
              <a:ext uri="{FF2B5EF4-FFF2-40B4-BE49-F238E27FC236}">
                <a16:creationId xmlns:a16="http://schemas.microsoft.com/office/drawing/2014/main" id="{B55EF519-875B-4AE7-A332-C7C776A2BDA8}"/>
              </a:ext>
            </a:extLst>
          </p:cNvPr>
          <p:cNvSpPr txBox="1"/>
          <p:nvPr/>
        </p:nvSpPr>
        <p:spPr>
          <a:xfrm>
            <a:off x="990600" y="1492112"/>
            <a:ext cx="2514600" cy="461665"/>
          </a:xfrm>
          <a:prstGeom prst="rect">
            <a:avLst/>
          </a:prstGeom>
          <a:noFill/>
        </p:spPr>
        <p:txBody>
          <a:bodyPr wrap="square" rtlCol="0">
            <a:spAutoFit/>
          </a:bodyPr>
          <a:lstStyle/>
          <a:p>
            <a:r>
              <a:rPr lang="en-US" sz="2400" dirty="0">
                <a:latin typeface="+mj-lt"/>
              </a:rPr>
              <a:t>Cubic structure</a:t>
            </a:r>
          </a:p>
        </p:txBody>
      </p:sp>
      <p:sp>
        <p:nvSpPr>
          <p:cNvPr id="10" name="TextBox 9">
            <a:extLst>
              <a:ext uri="{FF2B5EF4-FFF2-40B4-BE49-F238E27FC236}">
                <a16:creationId xmlns:a16="http://schemas.microsoft.com/office/drawing/2014/main" id="{CA38087A-8AA1-4209-B1F4-6908C4363607}"/>
              </a:ext>
            </a:extLst>
          </p:cNvPr>
          <p:cNvSpPr txBox="1"/>
          <p:nvPr/>
        </p:nvSpPr>
        <p:spPr>
          <a:xfrm>
            <a:off x="5346458" y="1495425"/>
            <a:ext cx="2971800" cy="461665"/>
          </a:xfrm>
          <a:prstGeom prst="rect">
            <a:avLst/>
          </a:prstGeom>
          <a:noFill/>
        </p:spPr>
        <p:txBody>
          <a:bodyPr wrap="square" rtlCol="0">
            <a:spAutoFit/>
          </a:bodyPr>
          <a:lstStyle/>
          <a:p>
            <a:r>
              <a:rPr lang="en-US" sz="2400" dirty="0">
                <a:latin typeface="+mj-lt"/>
              </a:rPr>
              <a:t>Hexagonal structure</a:t>
            </a:r>
          </a:p>
        </p:txBody>
      </p:sp>
    </p:spTree>
    <p:extLst>
      <p:ext uri="{BB962C8B-B14F-4D97-AF65-F5344CB8AC3E}">
        <p14:creationId xmlns:p14="http://schemas.microsoft.com/office/powerpoint/2010/main" val="23736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895A98-36B4-4E48-90DB-9D54180211B6}"/>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194A05CD-5C9C-4FC0-AE1B-12F1F67F7446}"/>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115E1B06-6F8F-43E6-8D22-CCFF4CF83175}"/>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44224454-BB30-403A-86C3-C679BFE2ACF1}"/>
              </a:ext>
            </a:extLst>
          </p:cNvPr>
          <p:cNvPicPr>
            <a:picLocks noChangeAspect="1"/>
          </p:cNvPicPr>
          <p:nvPr/>
        </p:nvPicPr>
        <p:blipFill>
          <a:blip r:embed="rId3"/>
          <a:stretch>
            <a:fillRect/>
          </a:stretch>
        </p:blipFill>
        <p:spPr>
          <a:xfrm>
            <a:off x="594565" y="34172"/>
            <a:ext cx="7954869" cy="6347578"/>
          </a:xfrm>
          <a:prstGeom prst="rect">
            <a:avLst/>
          </a:prstGeom>
        </p:spPr>
      </p:pic>
    </p:spTree>
    <p:extLst>
      <p:ext uri="{BB962C8B-B14F-4D97-AF65-F5344CB8AC3E}">
        <p14:creationId xmlns:p14="http://schemas.microsoft.com/office/powerpoint/2010/main" val="48602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C1BDA-E943-419E-86DF-D20BF048B4B6}"/>
              </a:ext>
            </a:extLst>
          </p:cNvPr>
          <p:cNvSpPr>
            <a:spLocks noGrp="1"/>
          </p:cNvSpPr>
          <p:nvPr>
            <p:ph type="dt" sz="half" idx="10"/>
          </p:nvPr>
        </p:nvSpPr>
        <p:spPr/>
        <p:txBody>
          <a:bodyPr/>
          <a:lstStyle/>
          <a:p>
            <a:r>
              <a:rPr lang="en-US"/>
              <a:t>9/29/2021</a:t>
            </a:r>
            <a:endParaRPr lang="en-US" dirty="0"/>
          </a:p>
        </p:txBody>
      </p:sp>
      <p:sp>
        <p:nvSpPr>
          <p:cNvPr id="3" name="Footer Placeholder 2">
            <a:extLst>
              <a:ext uri="{FF2B5EF4-FFF2-40B4-BE49-F238E27FC236}">
                <a16:creationId xmlns:a16="http://schemas.microsoft.com/office/drawing/2014/main" id="{C8342434-5296-44EC-A2F9-A52AE9D40A37}"/>
              </a:ext>
            </a:extLst>
          </p:cNvPr>
          <p:cNvSpPr>
            <a:spLocks noGrp="1"/>
          </p:cNvSpPr>
          <p:nvPr>
            <p:ph type="ftr" sz="quarter" idx="11"/>
          </p:nvPr>
        </p:nvSpPr>
        <p:spPr/>
        <p:txBody>
          <a:bodyPr/>
          <a:lstStyle/>
          <a:p>
            <a:r>
              <a:rPr lang="en-US"/>
              <a:t>PHY 711  Fall 2021 -- Lecture 17</a:t>
            </a:r>
            <a:endParaRPr lang="en-US" dirty="0"/>
          </a:p>
        </p:txBody>
      </p:sp>
      <p:sp>
        <p:nvSpPr>
          <p:cNvPr id="4" name="Slide Number Placeholder 3">
            <a:extLst>
              <a:ext uri="{FF2B5EF4-FFF2-40B4-BE49-F238E27FC236}">
                <a16:creationId xmlns:a16="http://schemas.microsoft.com/office/drawing/2014/main" id="{63DA03C0-0E16-4496-B500-3C10DC2B743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8228679A-7454-46E7-BFF7-8310CF155B2E}"/>
              </a:ext>
            </a:extLst>
          </p:cNvPr>
          <p:cNvSpPr txBox="1"/>
          <p:nvPr/>
        </p:nvSpPr>
        <p:spPr>
          <a:xfrm>
            <a:off x="304800" y="304800"/>
            <a:ext cx="8382000" cy="4708981"/>
          </a:xfrm>
          <a:prstGeom prst="rect">
            <a:avLst/>
          </a:prstGeom>
          <a:noFill/>
        </p:spPr>
        <p:txBody>
          <a:bodyPr wrap="square" rtlCol="0">
            <a:spAutoFit/>
          </a:bodyPr>
          <a:lstStyle/>
          <a:p>
            <a:r>
              <a:rPr lang="en-US" sz="2400" dirty="0">
                <a:latin typeface="+mj-lt"/>
              </a:rPr>
              <a:t>Your questions –</a:t>
            </a:r>
          </a:p>
          <a:p>
            <a:r>
              <a:rPr lang="en-US" sz="2400" dirty="0">
                <a:latin typeface="+mj-lt"/>
              </a:rPr>
              <a:t>From Owen -- </a:t>
            </a:r>
            <a:r>
              <a:rPr lang="en-US" dirty="0"/>
              <a:t>If a spring system were undergoing chaotic motion, would the eigenvalue/eigenvector formalism we are discussing still apply? Can one know in advance whether a system will behave chaotically or not?</a:t>
            </a:r>
          </a:p>
          <a:p>
            <a:endParaRPr lang="en-US" sz="2400" dirty="0">
              <a:latin typeface="+mj-lt"/>
            </a:endParaRPr>
          </a:p>
          <a:p>
            <a:r>
              <a:rPr lang="en-US" sz="2400" dirty="0">
                <a:latin typeface="+mj-lt"/>
              </a:rPr>
              <a:t>Comment – In the present treatment we are focusing on the linearized equations of motion.   In this case, while the motion can be complicated (superposition of several modes for example), the chaotic behavior does not occur. Mathematically, chaotic behavior may occur in the presence of non-linear contributions.  Physically, non-linear contributions tend to be important when the system has large deviations from </a:t>
            </a:r>
            <a:r>
              <a:rPr lang="en-US" sz="2400">
                <a:latin typeface="+mj-lt"/>
              </a:rPr>
              <a:t>equilibrium.   </a:t>
            </a:r>
            <a:endParaRPr lang="en-US" sz="2400" dirty="0">
              <a:latin typeface="+mj-lt"/>
            </a:endParaRPr>
          </a:p>
        </p:txBody>
      </p:sp>
    </p:spTree>
    <p:extLst>
      <p:ext uri="{BB962C8B-B14F-4D97-AF65-F5344CB8AC3E}">
        <p14:creationId xmlns:p14="http://schemas.microsoft.com/office/powerpoint/2010/main" val="312866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31" name="Group 30"/>
          <p:cNvGrpSpPr/>
          <p:nvPr/>
        </p:nvGrpSpPr>
        <p:grpSpPr>
          <a:xfrm>
            <a:off x="0" y="762000"/>
            <a:ext cx="9127375" cy="2215138"/>
            <a:chOff x="0" y="762000"/>
            <a:chExt cx="9127375" cy="2215138"/>
          </a:xfrm>
        </p:grpSpPr>
        <p:graphicFrame>
          <p:nvGraphicFramePr>
            <p:cNvPr id="16" name="Object 15"/>
            <p:cNvGraphicFramePr>
              <a:graphicFrameLocks noChangeAspect="1"/>
            </p:cNvGraphicFramePr>
            <p:nvPr>
              <p:extLst>
                <p:ext uri="{D42A27DB-BD31-4B8C-83A1-F6EECF244321}">
                  <p14:modId xmlns:p14="http://schemas.microsoft.com/office/powerpoint/2010/main" val="1429655059"/>
                </p:ext>
              </p:extLst>
            </p:nvPr>
          </p:nvGraphicFramePr>
          <p:xfrm>
            <a:off x="1889125" y="2363788"/>
            <a:ext cx="544513" cy="546100"/>
          </p:xfrm>
          <a:graphic>
            <a:graphicData uri="http://schemas.openxmlformats.org/presentationml/2006/ole">
              <mc:AlternateContent xmlns:mc="http://schemas.openxmlformats.org/markup-compatibility/2006">
                <mc:Choice xmlns:v="urn:schemas-microsoft-com:vml" Requires="v">
                  <p:oleObj spid="_x0000_s168527" name="数式" r:id="rId4" imgW="241200" imgH="241200" progId="Equation.3">
                    <p:embed/>
                  </p:oleObj>
                </mc:Choice>
                <mc:Fallback>
                  <p:oleObj name="数式" r:id="rId4" imgW="241200" imgH="241200" progId="Equation.3">
                    <p:embed/>
                    <p:pic>
                      <p:nvPicPr>
                        <p:cNvPr id="0" name=""/>
                        <p:cNvPicPr>
                          <a:picLocks noChangeAspect="1" noChangeArrowheads="1"/>
                        </p:cNvPicPr>
                        <p:nvPr/>
                      </p:nvPicPr>
                      <p:blipFill>
                        <a:blip r:embed="rId5"/>
                        <a:srcRect/>
                        <a:stretch>
                          <a:fillRect/>
                        </a:stretch>
                      </p:blipFill>
                      <p:spPr bwMode="auto">
                        <a:xfrm>
                          <a:off x="1889125" y="2363788"/>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4245417295"/>
                </p:ext>
              </p:extLst>
            </p:nvPr>
          </p:nvGraphicFramePr>
          <p:xfrm>
            <a:off x="4358350" y="2431038"/>
            <a:ext cx="401638" cy="546100"/>
          </p:xfrm>
          <a:graphic>
            <a:graphicData uri="http://schemas.openxmlformats.org/presentationml/2006/ole">
              <mc:AlternateContent xmlns:mc="http://schemas.openxmlformats.org/markup-compatibility/2006">
                <mc:Choice xmlns:v="urn:schemas-microsoft-com:vml" Requires="v">
                  <p:oleObj spid="_x0000_s168528" name="数式" r:id="rId6" imgW="177480" imgH="241200" progId="Equation.3">
                    <p:embed/>
                  </p:oleObj>
                </mc:Choice>
                <mc:Fallback>
                  <p:oleObj name="数式" r:id="rId6" imgW="177480" imgH="241200" progId="Equation.3">
                    <p:embed/>
                    <p:pic>
                      <p:nvPicPr>
                        <p:cNvPr id="0" name=""/>
                        <p:cNvPicPr>
                          <a:picLocks noChangeAspect="1" noChangeArrowheads="1"/>
                        </p:cNvPicPr>
                        <p:nvPr/>
                      </p:nvPicPr>
                      <p:blipFill>
                        <a:blip r:embed="rId7"/>
                        <a:srcRect/>
                        <a:stretch>
                          <a:fillRect/>
                        </a:stretch>
                      </p:blipFill>
                      <p:spPr bwMode="auto">
                        <a:xfrm>
                          <a:off x="4358350" y="2431038"/>
                          <a:ext cx="401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13994082"/>
                </p:ext>
              </p:extLst>
            </p:nvPr>
          </p:nvGraphicFramePr>
          <p:xfrm>
            <a:off x="6689725" y="2298700"/>
            <a:ext cx="544513" cy="546100"/>
          </p:xfrm>
          <a:graphic>
            <a:graphicData uri="http://schemas.openxmlformats.org/presentationml/2006/ole">
              <mc:AlternateContent xmlns:mc="http://schemas.openxmlformats.org/markup-compatibility/2006">
                <mc:Choice xmlns:v="urn:schemas-microsoft-com:vml" Requires="v">
                  <p:oleObj spid="_x0000_s168529" name="数式" r:id="rId8" imgW="241200" imgH="241200" progId="Equation.3">
                    <p:embed/>
                  </p:oleObj>
                </mc:Choice>
                <mc:Fallback>
                  <p:oleObj name="数式" r:id="rId8" imgW="241200" imgH="241200" progId="Equation.3">
                    <p:embed/>
                    <p:pic>
                      <p:nvPicPr>
                        <p:cNvPr id="0" name=""/>
                        <p:cNvPicPr>
                          <a:picLocks noChangeAspect="1" noChangeArrowheads="1"/>
                        </p:cNvPicPr>
                        <p:nvPr/>
                      </p:nvPicPr>
                      <p:blipFill>
                        <a:blip r:embed="rId9"/>
                        <a:srcRect/>
                        <a:stretch>
                          <a:fillRect/>
                        </a:stretch>
                      </p:blipFill>
                      <p:spPr bwMode="auto">
                        <a:xfrm>
                          <a:off x="6689725" y="2298700"/>
                          <a:ext cx="5445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8" name="Group 27"/>
            <p:cNvGrpSpPr/>
            <p:nvPr/>
          </p:nvGrpSpPr>
          <p:grpSpPr>
            <a:xfrm>
              <a:off x="228600" y="1032805"/>
              <a:ext cx="8645576" cy="1329269"/>
              <a:chOff x="-381000" y="1032805"/>
              <a:chExt cx="8645576" cy="1329269"/>
            </a:xfrm>
          </p:grpSpPr>
          <p:pic>
            <p:nvPicPr>
              <p:cNvPr id="19"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2057400" y="1125877"/>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965054" y="112587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51495" y="1264794"/>
                <a:ext cx="1097280" cy="109728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49534" y="1426152"/>
                <a:ext cx="762000" cy="461665"/>
              </a:xfrm>
              <a:prstGeom prst="rect">
                <a:avLst/>
              </a:prstGeom>
              <a:noFill/>
            </p:spPr>
            <p:txBody>
              <a:bodyPr wrap="square" rtlCol="0">
                <a:spAutoFit/>
              </a:bodyPr>
              <a:lstStyle/>
              <a:p>
                <a:r>
                  <a:rPr lang="en-US" sz="2400" b="1" i="1" dirty="0">
                    <a:solidFill>
                      <a:srgbClr val="FFFF00"/>
                    </a:solidFill>
                    <a:latin typeface="+mj-lt"/>
                  </a:rPr>
                  <a:t>m</a:t>
                </a:r>
              </a:p>
            </p:txBody>
          </p:sp>
          <p:sp>
            <p:nvSpPr>
              <p:cNvPr id="8" name="TextBox 7"/>
              <p:cNvSpPr txBox="1"/>
              <p:nvPr/>
            </p:nvSpPr>
            <p:spPr>
              <a:xfrm>
                <a:off x="3657600" y="1519535"/>
                <a:ext cx="762000" cy="461665"/>
              </a:xfrm>
              <a:prstGeom prst="rect">
                <a:avLst/>
              </a:prstGeom>
              <a:noFill/>
            </p:spPr>
            <p:txBody>
              <a:bodyPr wrap="square" rtlCol="0">
                <a:spAutoFit/>
              </a:bodyPr>
              <a:lstStyle/>
              <a:p>
                <a:r>
                  <a:rPr lang="en-US" sz="2400" b="1" i="1" dirty="0">
                    <a:solidFill>
                      <a:srgbClr val="FFFF00"/>
                    </a:solidFill>
                    <a:latin typeface="+mj-lt"/>
                  </a:rPr>
                  <a:t>m</a:t>
                </a:r>
              </a:p>
            </p:txBody>
          </p:sp>
          <p:grpSp>
            <p:nvGrpSpPr>
              <p:cNvPr id="25" name="Group 24"/>
              <p:cNvGrpSpPr/>
              <p:nvPr/>
            </p:nvGrpSpPr>
            <p:grpSpPr>
              <a:xfrm>
                <a:off x="4455151" y="1037645"/>
                <a:ext cx="2445799" cy="1169738"/>
                <a:chOff x="4174455" y="1037645"/>
                <a:chExt cx="2445799" cy="1169738"/>
              </a:xfrm>
            </p:grpSpPr>
            <p:pic>
              <p:nvPicPr>
                <p:cNvPr id="23"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4174455" y="103764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522974" y="1106588"/>
                  <a:ext cx="1097280" cy="1100795"/>
                  <a:chOff x="5522974" y="1106588"/>
                  <a:chExt cx="1097280" cy="1100795"/>
                </a:xfrm>
              </p:grpSpPr>
              <p:sp>
                <p:nvSpPr>
                  <p:cNvPr id="20" name="Oval 19"/>
                  <p:cNvSpPr/>
                  <p:nvPr/>
                </p:nvSpPr>
                <p:spPr>
                  <a:xfrm>
                    <a:off x="5522974" y="1106588"/>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16746" y="1445441"/>
                    <a:ext cx="762000" cy="461665"/>
                  </a:xfrm>
                  <a:prstGeom prst="rect">
                    <a:avLst/>
                  </a:prstGeom>
                  <a:noFill/>
                </p:spPr>
                <p:txBody>
                  <a:bodyPr wrap="square" rtlCol="0">
                    <a:spAutoFit/>
                  </a:bodyPr>
                  <a:lstStyle/>
                  <a:p>
                    <a:r>
                      <a:rPr lang="en-US" sz="2400" b="1" i="1" dirty="0">
                        <a:solidFill>
                          <a:srgbClr val="FFFF00"/>
                        </a:solidFill>
                        <a:latin typeface="+mj-lt"/>
                      </a:rPr>
                      <a:t>m</a:t>
                    </a:r>
                  </a:p>
                </p:txBody>
              </p:sp>
            </p:grpSp>
          </p:grpSp>
          <p:pic>
            <p:nvPicPr>
              <p:cNvPr id="26"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6934200" y="10328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66968" t="48570" r="24303" b="37991"/>
              <a:stretch/>
            </p:blipFill>
            <p:spPr bwMode="auto">
              <a:xfrm>
                <a:off x="-381000" y="118520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Rectangle 28"/>
            <p:cNvSpPr/>
            <p:nvPr/>
          </p:nvSpPr>
          <p:spPr>
            <a:xfrm>
              <a:off x="0" y="762000"/>
              <a:ext cx="228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98775" y="762000"/>
              <a:ext cx="228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114300" y="228600"/>
            <a:ext cx="7886700" cy="461665"/>
          </a:xfrm>
          <a:prstGeom prst="rect">
            <a:avLst/>
          </a:prstGeom>
          <a:noFill/>
        </p:spPr>
        <p:txBody>
          <a:bodyPr wrap="square" rtlCol="0">
            <a:spAutoFit/>
          </a:bodyPr>
          <a:lstStyle/>
          <a:p>
            <a:r>
              <a:rPr lang="en-US" sz="2400" dirty="0">
                <a:latin typeface="+mj-lt"/>
              </a:rPr>
              <a:t>Consider an extended system of masses and springs:</a:t>
            </a:r>
          </a:p>
        </p:txBody>
      </p:sp>
      <p:graphicFrame>
        <p:nvGraphicFramePr>
          <p:cNvPr id="33" name="Object 32"/>
          <p:cNvGraphicFramePr>
            <a:graphicFrameLocks noChangeAspect="1"/>
          </p:cNvGraphicFramePr>
          <p:nvPr>
            <p:extLst>
              <p:ext uri="{D42A27DB-BD31-4B8C-83A1-F6EECF244321}">
                <p14:modId xmlns:p14="http://schemas.microsoft.com/office/powerpoint/2010/main" val="1247162537"/>
              </p:ext>
            </p:extLst>
          </p:nvPr>
        </p:nvGraphicFramePr>
        <p:xfrm>
          <a:off x="537324" y="2993535"/>
          <a:ext cx="6705600" cy="1035050"/>
        </p:xfrm>
        <a:graphic>
          <a:graphicData uri="http://schemas.openxmlformats.org/presentationml/2006/ole">
            <mc:AlternateContent xmlns:mc="http://schemas.openxmlformats.org/markup-compatibility/2006">
              <mc:Choice xmlns:v="urn:schemas-microsoft-com:vml" Requires="v">
                <p:oleObj spid="_x0000_s168530" name="数式" r:id="rId11" imgW="2971800" imgH="457200" progId="Equation.3">
                  <p:embed/>
                </p:oleObj>
              </mc:Choice>
              <mc:Fallback>
                <p:oleObj name="数式" r:id="rId11" imgW="2971800" imgH="457200" progId="Equation.3">
                  <p:embed/>
                  <p:pic>
                    <p:nvPicPr>
                      <p:cNvPr id="0" name=""/>
                      <p:cNvPicPr>
                        <a:picLocks noChangeAspect="1" noChangeArrowheads="1"/>
                      </p:cNvPicPr>
                      <p:nvPr/>
                    </p:nvPicPr>
                    <p:blipFill>
                      <a:blip r:embed="rId12"/>
                      <a:srcRect/>
                      <a:stretch>
                        <a:fillRect/>
                      </a:stretch>
                    </p:blipFill>
                    <p:spPr bwMode="auto">
                      <a:xfrm>
                        <a:off x="537324" y="2993535"/>
                        <a:ext cx="67056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026167438"/>
              </p:ext>
            </p:extLst>
          </p:nvPr>
        </p:nvGraphicFramePr>
        <p:xfrm>
          <a:off x="537324" y="3982354"/>
          <a:ext cx="8149476" cy="2349501"/>
        </p:xfrm>
        <a:graphic>
          <a:graphicData uri="http://schemas.openxmlformats.org/presentationml/2006/ole">
            <mc:AlternateContent xmlns:mc="http://schemas.openxmlformats.org/markup-compatibility/2006">
              <mc:Choice xmlns:v="urn:schemas-microsoft-com:vml" Requires="v">
                <p:oleObj spid="_x0000_s168531" name="Equation" r:id="rId13" imgW="4546440" imgH="1307880" progId="Equation.DSMT4">
                  <p:embed/>
                </p:oleObj>
              </mc:Choice>
              <mc:Fallback>
                <p:oleObj name="Equation" r:id="rId13" imgW="4546440" imgH="1307880" progId="Equation.DSMT4">
                  <p:embed/>
                  <p:pic>
                    <p:nvPicPr>
                      <p:cNvPr id="0" name="Object 32"/>
                      <p:cNvPicPr>
                        <a:picLocks noChangeAspect="1" noChangeArrowheads="1"/>
                      </p:cNvPicPr>
                      <p:nvPr/>
                    </p:nvPicPr>
                    <p:blipFill>
                      <a:blip r:embed="rId14"/>
                      <a:srcRect/>
                      <a:stretch>
                        <a:fillRect/>
                      </a:stretch>
                    </p:blipFill>
                    <p:spPr bwMode="auto">
                      <a:xfrm>
                        <a:off x="537324" y="3982354"/>
                        <a:ext cx="8149476" cy="23495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8545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8392486"/>
              </p:ext>
            </p:extLst>
          </p:nvPr>
        </p:nvGraphicFramePr>
        <p:xfrm>
          <a:off x="1287463" y="485775"/>
          <a:ext cx="5616575" cy="1952625"/>
        </p:xfrm>
        <a:graphic>
          <a:graphicData uri="http://schemas.openxmlformats.org/presentationml/2006/ole">
            <mc:AlternateContent xmlns:mc="http://schemas.openxmlformats.org/markup-compatibility/2006">
              <mc:Choice xmlns:v="urn:schemas-microsoft-com:vml" Requires="v">
                <p:oleObj spid="_x0000_s169194" name="数式" r:id="rId4" imgW="2489040" imgH="863280" progId="Equation.3">
                  <p:embed/>
                </p:oleObj>
              </mc:Choice>
              <mc:Fallback>
                <p:oleObj name="数式" r:id="rId4" imgW="2489040" imgH="863280" progId="Equation.3">
                  <p:embed/>
                  <p:pic>
                    <p:nvPicPr>
                      <p:cNvPr id="0" name="Object 33"/>
                      <p:cNvPicPr>
                        <a:picLocks noChangeAspect="1" noChangeArrowheads="1"/>
                      </p:cNvPicPr>
                      <p:nvPr/>
                    </p:nvPicPr>
                    <p:blipFill>
                      <a:blip r:embed="rId5"/>
                      <a:srcRect/>
                      <a:stretch>
                        <a:fillRect/>
                      </a:stretch>
                    </p:blipFill>
                    <p:spPr bwMode="auto">
                      <a:xfrm>
                        <a:off x="1287463" y="485775"/>
                        <a:ext cx="56165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375149"/>
              </p:ext>
            </p:extLst>
          </p:nvPr>
        </p:nvGraphicFramePr>
        <p:xfrm>
          <a:off x="762000" y="2438400"/>
          <a:ext cx="4670425" cy="4021137"/>
        </p:xfrm>
        <a:graphic>
          <a:graphicData uri="http://schemas.openxmlformats.org/presentationml/2006/ole">
            <mc:AlternateContent xmlns:mc="http://schemas.openxmlformats.org/markup-compatibility/2006">
              <mc:Choice xmlns:v="urn:schemas-microsoft-com:vml" Requires="v">
                <p:oleObj spid="_x0000_s169195" name="数式" r:id="rId6" imgW="2070000" imgH="1777680" progId="Equation.3">
                  <p:embed/>
                </p:oleObj>
              </mc:Choice>
              <mc:Fallback>
                <p:oleObj name="数式" r:id="rId6" imgW="2070000" imgH="1777680" progId="Equation.3">
                  <p:embed/>
                  <p:pic>
                    <p:nvPicPr>
                      <p:cNvPr id="0" name="Object 4"/>
                      <p:cNvPicPr>
                        <a:picLocks noChangeAspect="1" noChangeArrowheads="1"/>
                      </p:cNvPicPr>
                      <p:nvPr/>
                    </p:nvPicPr>
                    <p:blipFill>
                      <a:blip r:embed="rId7"/>
                      <a:srcRect/>
                      <a:stretch>
                        <a:fillRect/>
                      </a:stretch>
                    </p:blipFill>
                    <p:spPr bwMode="auto">
                      <a:xfrm>
                        <a:off x="762000" y="2438400"/>
                        <a:ext cx="4670425"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9258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47800" y="4419600"/>
            <a:ext cx="26670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15903313"/>
              </p:ext>
            </p:extLst>
          </p:nvPr>
        </p:nvGraphicFramePr>
        <p:xfrm>
          <a:off x="1049337" y="927100"/>
          <a:ext cx="6646863" cy="4940300"/>
        </p:xfrm>
        <a:graphic>
          <a:graphicData uri="http://schemas.openxmlformats.org/presentationml/2006/ole">
            <mc:AlternateContent xmlns:mc="http://schemas.openxmlformats.org/markup-compatibility/2006">
              <mc:Choice xmlns:v="urn:schemas-microsoft-com:vml" Requires="v">
                <p:oleObj spid="_x0000_s170100" name="数式" r:id="rId4" imgW="2946240" imgH="2184120" progId="Equation.3">
                  <p:embed/>
                </p:oleObj>
              </mc:Choice>
              <mc:Fallback>
                <p:oleObj name="数式" r:id="rId4" imgW="2946240" imgH="2184120" progId="Equation.3">
                  <p:embed/>
                  <p:pic>
                    <p:nvPicPr>
                      <p:cNvPr id="0" name="Object 5"/>
                      <p:cNvPicPr>
                        <a:picLocks noChangeAspect="1" noChangeArrowheads="1"/>
                      </p:cNvPicPr>
                      <p:nvPr/>
                    </p:nvPicPr>
                    <p:blipFill>
                      <a:blip r:embed="rId5"/>
                      <a:srcRect/>
                      <a:stretch>
                        <a:fillRect/>
                      </a:stretch>
                    </p:blipFill>
                    <p:spPr bwMode="auto">
                      <a:xfrm>
                        <a:off x="1049337" y="927100"/>
                        <a:ext cx="6646863"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100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9/29/2021</a:t>
            </a:r>
            <a:endParaRPr lang="en-US" dirty="0"/>
          </a:p>
        </p:txBody>
      </p:sp>
      <p:sp>
        <p:nvSpPr>
          <p:cNvPr id="3" name="Footer Placeholder 2"/>
          <p:cNvSpPr>
            <a:spLocks noGrp="1"/>
          </p:cNvSpPr>
          <p:nvPr>
            <p:ph type="ftr" sz="quarter" idx="11"/>
          </p:nvPr>
        </p:nvSpPr>
        <p:spPr/>
        <p:txBody>
          <a:bodyPr/>
          <a:lstStyle/>
          <a:p>
            <a:r>
              <a:rPr lang="en-US"/>
              <a:t>PHY 711  Fall 2021 -- Lecture 17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94850291"/>
              </p:ext>
            </p:extLst>
          </p:nvPr>
        </p:nvGraphicFramePr>
        <p:xfrm>
          <a:off x="638175" y="236537"/>
          <a:ext cx="7820025" cy="5859463"/>
        </p:xfrm>
        <a:graphic>
          <a:graphicData uri="http://schemas.openxmlformats.org/presentationml/2006/ole">
            <mc:AlternateContent xmlns:mc="http://schemas.openxmlformats.org/markup-compatibility/2006">
              <mc:Choice xmlns:v="urn:schemas-microsoft-com:vml" Requires="v">
                <p:oleObj spid="_x0000_s171122" name="数式" r:id="rId4" imgW="3466800" imgH="2590560" progId="Equation.3">
                  <p:embed/>
                </p:oleObj>
              </mc:Choice>
              <mc:Fallback>
                <p:oleObj name="数式" r:id="rId4" imgW="3466800" imgH="2590560" progId="Equation.3">
                  <p:embed/>
                  <p:pic>
                    <p:nvPicPr>
                      <p:cNvPr id="0" name=""/>
                      <p:cNvPicPr>
                        <a:picLocks noChangeAspect="1" noChangeArrowheads="1"/>
                      </p:cNvPicPr>
                      <p:nvPr/>
                    </p:nvPicPr>
                    <p:blipFill>
                      <a:blip r:embed="rId5"/>
                      <a:srcRect/>
                      <a:stretch>
                        <a:fillRect/>
                      </a:stretch>
                    </p:blipFill>
                    <p:spPr bwMode="auto">
                      <a:xfrm>
                        <a:off x="638175" y="236537"/>
                        <a:ext cx="7820025"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18791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12192</TotalTime>
  <Words>1448</Words>
  <Application>Microsoft Office PowerPoint</Application>
  <PresentationFormat>On-screen Show (4:3)</PresentationFormat>
  <Paragraphs>306</Paragraphs>
  <Slides>37</Slides>
  <Notes>37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3"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649</cp:revision>
  <cp:lastPrinted>2021-09-29T15:07:06Z</cp:lastPrinted>
  <dcterms:created xsi:type="dcterms:W3CDTF">2012-01-10T18:32:24Z</dcterms:created>
  <dcterms:modified xsi:type="dcterms:W3CDTF">2021-09-29T15:08:14Z</dcterms:modified>
</cp:coreProperties>
</file>