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96" r:id="rId2"/>
    <p:sldId id="394" r:id="rId3"/>
    <p:sldId id="396" r:id="rId4"/>
    <p:sldId id="400" r:id="rId5"/>
    <p:sldId id="385" r:id="rId6"/>
    <p:sldId id="386" r:id="rId7"/>
    <p:sldId id="387" r:id="rId8"/>
    <p:sldId id="388" r:id="rId9"/>
    <p:sldId id="389" r:id="rId10"/>
    <p:sldId id="390" r:id="rId11"/>
    <p:sldId id="395" r:id="rId12"/>
    <p:sldId id="364" r:id="rId13"/>
    <p:sldId id="376" r:id="rId14"/>
    <p:sldId id="398" r:id="rId15"/>
    <p:sldId id="399" r:id="rId16"/>
    <p:sldId id="377" r:id="rId17"/>
    <p:sldId id="378" r:id="rId18"/>
    <p:sldId id="379" r:id="rId19"/>
    <p:sldId id="380" r:id="rId20"/>
    <p:sldId id="381" r:id="rId21"/>
    <p:sldId id="382" r:id="rId22"/>
    <p:sldId id="383" r:id="rId23"/>
    <p:sldId id="384" r:id="rId24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DA32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6" autoAdjust="0"/>
    <p:restoredTop sz="78530" autoAdjust="0"/>
  </p:normalViewPr>
  <p:slideViewPr>
    <p:cSldViewPr>
      <p:cViewPr varScale="1">
        <p:scale>
          <a:sx n="58" d="100"/>
          <a:sy n="58" d="100"/>
        </p:scale>
        <p:origin x="120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4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7" Type="http://schemas.openxmlformats.org/officeDocument/2006/relationships/image" Target="../media/image33.wmf"/><Relationship Id="rId2" Type="http://schemas.openxmlformats.org/officeDocument/2006/relationships/image" Target="../media/image28.wmf"/><Relationship Id="rId1" Type="http://schemas.openxmlformats.org/officeDocument/2006/relationships/image" Target="../media/image27.wmf"/><Relationship Id="rId6" Type="http://schemas.openxmlformats.org/officeDocument/2006/relationships/image" Target="../media/image32.wmf"/><Relationship Id="rId5" Type="http://schemas.openxmlformats.org/officeDocument/2006/relationships/image" Target="../media/image31.wmf"/><Relationship Id="rId4" Type="http://schemas.openxmlformats.org/officeDocument/2006/relationships/image" Target="../media/image30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wmf"/><Relationship Id="rId1" Type="http://schemas.openxmlformats.org/officeDocument/2006/relationships/image" Target="../media/image35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94727C-8B30-4386-9703-61EF7B04C9A7}" type="datetimeFigureOut">
              <a:rPr lang="en-US" smtClean="0"/>
              <a:t>10/1/2021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357BCF-F272-4C79-9BBA-DF21EFA30F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587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AC5D2E9F-93AF-4192-9362-BE5EFDABCE46}" type="datetimeFigureOut">
              <a:rPr lang="en-US" smtClean="0"/>
              <a:t>10/1/2021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615B37F0-B5B5-4873-843A-F6B8A32A0D0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2160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one dimensional motion of a large number masses interconnected with springs provides a model of longitudinal motions of a continuous elastic spring and related topics covered in Chapter 7 of your textbook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1613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results.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613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Showing how the case of the infinite mass and spring system approximates the continuous elastic string.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12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Regrouping constants in terms of spring constant times increment of length and mass per unit length which combine to give a squared velocity for the longitudinal case.     For the transverse case, string tension is involved.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9462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9958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62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diagram shows how the y component of the net tension contributes to the transverse motion.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0855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is possible to adapt the </a:t>
            </a:r>
            <a:r>
              <a:rPr lang="en-US" dirty="0" err="1"/>
              <a:t>Lagrangian</a:t>
            </a:r>
            <a:r>
              <a:rPr lang="en-US" dirty="0"/>
              <a:t> formalism to this continuous system.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2299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continuum version of the Euler-Lagrange equations result in the wave equation for this example.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199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the next several slides we will discuss solutions to the wave equation.     Note that the one dimensional wave equation has some special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9429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method by </a:t>
            </a:r>
            <a:r>
              <a:rPr lang="en-US" dirty="0" err="1"/>
              <a:t>D’Alembert</a:t>
            </a:r>
            <a:r>
              <a:rPr lang="en-US" dirty="0"/>
              <a:t> is based on the special property of the wave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5366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 reading Chapter 7.    The homework problem  concerns one dimensional wave motion using methods discussed in this lecture.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496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D’Alembert’s</a:t>
            </a:r>
            <a:r>
              <a:rPr lang="en-US" dirty="0"/>
              <a:t> method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271740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example.    (Use slide show to see animation.)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632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example.   Use slide show to see animation.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482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Homework problem is due Wednesday.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48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Digression on the special properties of linear equations in contrast to complications for non-linear equations.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435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 example of the effects of non-linearity.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542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Plot of nonlinear potentials.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3035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Approximate solution to example non-linear equation.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29224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Non-linear equation continued.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571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More details.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5B37F0-B5B5-4873-843A-F6B8A32A0D0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23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254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1551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288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8557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383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922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916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865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502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0244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8B07-CEBF-4C80-90AF-53B34FA04C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017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8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7.bin"/><Relationship Id="rId11" Type="http://schemas.openxmlformats.org/officeDocument/2006/relationships/image" Target="../media/image23.wmf"/><Relationship Id="rId5" Type="http://schemas.openxmlformats.org/officeDocument/2006/relationships/image" Target="../media/image20.wmf"/><Relationship Id="rId10" Type="http://schemas.openxmlformats.org/officeDocument/2006/relationships/oleObject" Target="../embeddings/oleObject19.bin"/><Relationship Id="rId4" Type="http://schemas.openxmlformats.org/officeDocument/2006/relationships/oleObject" Target="../embeddings/oleObject16.bin"/><Relationship Id="rId9" Type="http://schemas.openxmlformats.org/officeDocument/2006/relationships/image" Target="../media/image2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4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3.bin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33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28.wmf"/><Relationship Id="rId12" Type="http://schemas.openxmlformats.org/officeDocument/2006/relationships/image" Target="../media/image30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32.wmf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22.bin"/><Relationship Id="rId11" Type="http://schemas.openxmlformats.org/officeDocument/2006/relationships/oleObject" Target="../embeddings/oleObject24.bin"/><Relationship Id="rId5" Type="http://schemas.openxmlformats.org/officeDocument/2006/relationships/image" Target="../media/image27.wmf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34.pn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29.wmf"/><Relationship Id="rId14" Type="http://schemas.openxmlformats.org/officeDocument/2006/relationships/image" Target="../media/image31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35.wmf"/><Relationship Id="rId4" Type="http://schemas.openxmlformats.org/officeDocument/2006/relationships/oleObject" Target="../embeddings/oleObject2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5" Type="http://schemas.openxmlformats.org/officeDocument/2006/relationships/image" Target="../media/image37.wmf"/><Relationship Id="rId4" Type="http://schemas.openxmlformats.org/officeDocument/2006/relationships/oleObject" Target="../embeddings/oleObject30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38.wmf"/><Relationship Id="rId4" Type="http://schemas.openxmlformats.org/officeDocument/2006/relationships/oleObject" Target="../embeddings/oleObject31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39.wmf"/><Relationship Id="rId4" Type="http://schemas.openxmlformats.org/officeDocument/2006/relationships/oleObject" Target="../embeddings/oleObject32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0.wmf"/><Relationship Id="rId4" Type="http://schemas.openxmlformats.org/officeDocument/2006/relationships/oleObject" Target="../embeddings/oleObject3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5" Type="http://schemas.openxmlformats.org/officeDocument/2006/relationships/image" Target="../media/image41.wmf"/><Relationship Id="rId4" Type="http://schemas.openxmlformats.org/officeDocument/2006/relationships/oleObject" Target="../embeddings/oleObject3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5" Type="http://schemas.openxmlformats.org/officeDocument/2006/relationships/image" Target="../media/image42.wmf"/><Relationship Id="rId4" Type="http://schemas.openxmlformats.org/officeDocument/2006/relationships/oleObject" Target="../embeddings/oleObject35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43.wmf"/><Relationship Id="rId4" Type="http://schemas.openxmlformats.org/officeDocument/2006/relationships/oleObject" Target="../embeddings/oleObject36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44.wmf"/><Relationship Id="rId4" Type="http://schemas.openxmlformats.org/officeDocument/2006/relationships/oleObject" Target="../embeddings/oleObject37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46.gif"/><Relationship Id="rId5" Type="http://schemas.openxmlformats.org/officeDocument/2006/relationships/image" Target="../media/image45.wmf"/><Relationship Id="rId4" Type="http://schemas.openxmlformats.org/officeDocument/2006/relationships/oleObject" Target="../embeddings/oleObject38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39.bin"/><Relationship Id="rId4" Type="http://schemas.openxmlformats.org/officeDocument/2006/relationships/image" Target="../media/image4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6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wmf"/><Relationship Id="rId11" Type="http://schemas.openxmlformats.org/officeDocument/2006/relationships/oleObject" Target="../embeddings/oleObject8.bin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0.wmf"/><Relationship Id="rId4" Type="http://schemas.openxmlformats.org/officeDocument/2006/relationships/image" Target="../media/image12.png"/><Relationship Id="rId9" Type="http://schemas.openxmlformats.org/officeDocument/2006/relationships/oleObject" Target="../embeddings/oleObject7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4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image" Target="../media/image19.wm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6.wmf"/><Relationship Id="rId12" Type="http://schemas.openxmlformats.org/officeDocument/2006/relationships/oleObject" Target="../embeddings/oleObject1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18.wmf"/><Relationship Id="rId5" Type="http://schemas.openxmlformats.org/officeDocument/2006/relationships/image" Target="../media/image15.wmf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7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" y="104437"/>
            <a:ext cx="8915399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PHY 711 Classical Mechanics and Mathematical Methods</a:t>
            </a:r>
          </a:p>
          <a:p>
            <a:pPr algn="ctr"/>
            <a:r>
              <a:rPr lang="en-US" sz="3200" b="1" dirty="0"/>
              <a:t>10-10:50 AM  MWF  in Olin 103</a:t>
            </a:r>
          </a:p>
          <a:p>
            <a:pPr algn="ctr"/>
            <a:endParaRPr lang="en-US" sz="3200" b="1" dirty="0"/>
          </a:p>
          <a:p>
            <a:pPr algn="ctr"/>
            <a:r>
              <a:rPr lang="en-US" sz="3200" b="1" dirty="0"/>
              <a:t>Discussion for Lecture 18:  Chap. 7 (F&amp;W)</a:t>
            </a:r>
            <a:endParaRPr lang="en-US" sz="3200" b="1" dirty="0">
              <a:solidFill>
                <a:schemeClr val="folHlink"/>
              </a:solidFill>
            </a:endParaRPr>
          </a:p>
          <a:p>
            <a:pPr marL="457200" lvl="2" algn="ctr">
              <a:spcBef>
                <a:spcPct val="50000"/>
              </a:spcBef>
            </a:pPr>
            <a:r>
              <a:rPr lang="en-US" sz="2400" b="1" dirty="0">
                <a:solidFill>
                  <a:schemeClr val="folHlink"/>
                </a:solidFill>
              </a:rPr>
              <a:t>Mechanical motion of a continuous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Comments on linear vs. non-linear differential equations – considering beyond harmonic oscillations 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Back to linear analyses -- masses coupled by springs </a:t>
            </a: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mass continuum coupled by string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  <a:sym typeface="Wingdings" panose="05000000000000000000" pitchFamily="2" charset="2"/>
              </a:rPr>
              <a:t>Mechanics one-dimensional continuous system</a:t>
            </a:r>
          </a:p>
          <a:p>
            <a:pPr marL="1428750" lvl="3" indent="-514350">
              <a:spcBef>
                <a:spcPct val="50000"/>
              </a:spcBef>
              <a:buFont typeface="+mj-lt"/>
              <a:buAutoNum type="arabicPeriod"/>
            </a:pPr>
            <a:r>
              <a:rPr lang="en-US" sz="2400" b="1" dirty="0">
                <a:solidFill>
                  <a:schemeClr val="folHlink"/>
                </a:solidFill>
              </a:rPr>
              <a:t>The wave equation</a:t>
            </a:r>
          </a:p>
        </p:txBody>
      </p:sp>
    </p:spTree>
    <p:extLst>
      <p:ext uri="{BB962C8B-B14F-4D97-AF65-F5344CB8AC3E}">
        <p14:creationId xmlns:p14="http://schemas.microsoft.com/office/powerpoint/2010/main" val="3799874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37951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106" name="数式" r:id="rId4" imgW="2082600" imgH="457200" progId="Equation.3">
                  <p:embed/>
                </p:oleObj>
              </mc:Choice>
              <mc:Fallback>
                <p:oleObj name="数式" r:id="rId4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2474801"/>
              </p:ext>
            </p:extLst>
          </p:nvPr>
        </p:nvGraphicFramePr>
        <p:xfrm>
          <a:off x="347663" y="2173288"/>
          <a:ext cx="44704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107" name="Equation" r:id="rId6" imgW="1981080" imgH="457200" progId="Equation.DSMT4">
                  <p:embed/>
                </p:oleObj>
              </mc:Choice>
              <mc:Fallback>
                <p:oleObj name="Equation" r:id="rId6" imgW="198108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663" y="2173288"/>
                        <a:ext cx="44704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841164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108" name="数式" r:id="rId8" imgW="1726920" imgH="634680" progId="Equation.3">
                  <p:embed/>
                </p:oleObj>
              </mc:Choice>
              <mc:Fallback>
                <p:oleObj name="数式" r:id="rId8" imgW="1726920" imgH="6346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876176"/>
              </p:ext>
            </p:extLst>
          </p:nvPr>
        </p:nvGraphicFramePr>
        <p:xfrm>
          <a:off x="304800" y="3505200"/>
          <a:ext cx="8704817" cy="258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109" name="Equation" r:id="rId10" imgW="6997680" imgH="2070000" progId="Equation.DSMT4">
                  <p:embed/>
                </p:oleObj>
              </mc:Choice>
              <mc:Fallback>
                <p:oleObj name="Equation" r:id="rId10" imgW="6997680" imgH="20700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05200"/>
                        <a:ext cx="8704817" cy="258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455348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909" y="762000"/>
            <a:ext cx="7658100" cy="2794927"/>
          </a:xfrm>
          <a:prstGeom prst="rect">
            <a:avLst/>
          </a:prstGeom>
        </p:spPr>
      </p:pic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971505"/>
              </p:ext>
            </p:extLst>
          </p:nvPr>
        </p:nvGraphicFramePr>
        <p:xfrm>
          <a:off x="990599" y="385490"/>
          <a:ext cx="4084361" cy="528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4" name="Equation" r:id="rId5" imgW="1765080" imgH="228600" progId="Equation.DSMT4">
                  <p:embed/>
                </p:oleObj>
              </mc:Choice>
              <mc:Fallback>
                <p:oleObj name="Equation" r:id="rId5" imgW="17650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0599" y="385490"/>
                        <a:ext cx="4084361" cy="5289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Up Arrow 6"/>
          <p:cNvSpPr/>
          <p:nvPr/>
        </p:nvSpPr>
        <p:spPr>
          <a:xfrm rot="19807482">
            <a:off x="3908860" y="2987943"/>
            <a:ext cx="533400" cy="6096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000991" y="2895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+mj-lt"/>
              </a:rPr>
              <a:t>Original perturbation expansion</a:t>
            </a:r>
          </a:p>
        </p:txBody>
      </p:sp>
      <p:sp>
        <p:nvSpPr>
          <p:cNvPr id="9" name="Up Arrow 8"/>
          <p:cNvSpPr/>
          <p:nvPr/>
        </p:nvSpPr>
        <p:spPr>
          <a:xfrm rot="8806106">
            <a:off x="3657137" y="1431192"/>
            <a:ext cx="533400" cy="60960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276600" y="873799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+mj-lt"/>
              </a:rPr>
              <a:t>Regrouped expansion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9600" y="1828800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t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40667" y="1788468"/>
            <a:ext cx="53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8052C72-5F18-4973-AE35-97470614C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959" y="4690438"/>
            <a:ext cx="8133641" cy="129704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53F020F-7185-4D21-A716-90C3E62FD8C5}"/>
              </a:ext>
            </a:extLst>
          </p:cNvPr>
          <p:cNvSpPr txBox="1"/>
          <p:nvPr/>
        </p:nvSpPr>
        <p:spPr>
          <a:xfrm>
            <a:off x="838200" y="4192062"/>
            <a:ext cx="63290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66FF"/>
                </a:solidFill>
                <a:latin typeface="+mj-lt"/>
              </a:rPr>
              <a:t>Numerical solution according to Maple</a:t>
            </a:r>
          </a:p>
        </p:txBody>
      </p:sp>
    </p:spTree>
    <p:extLst>
      <p:ext uri="{BB962C8B-B14F-4D97-AF65-F5344CB8AC3E}">
        <p14:creationId xmlns:p14="http://schemas.microsoft.com/office/powerpoint/2010/main" val="1482546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12</a:t>
            </a:fld>
            <a:endParaRPr lang="en-US" dirty="0"/>
          </a:p>
        </p:txBody>
      </p:sp>
      <p:grpSp>
        <p:nvGrpSpPr>
          <p:cNvPr id="31" name="Group 30"/>
          <p:cNvGrpSpPr/>
          <p:nvPr/>
        </p:nvGrpSpPr>
        <p:grpSpPr>
          <a:xfrm>
            <a:off x="228600" y="609600"/>
            <a:ext cx="8645576" cy="1944333"/>
            <a:chOff x="228600" y="1032805"/>
            <a:chExt cx="8645576" cy="1944333"/>
          </a:xfrm>
        </p:grpSpPr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3618544"/>
                </p:ext>
              </p:extLst>
            </p:nvPr>
          </p:nvGraphicFramePr>
          <p:xfrm>
            <a:off x="1889125" y="2363788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876" name="数式" r:id="rId4" imgW="241200" imgH="241200" progId="Equation.3">
                    <p:embed/>
                  </p:oleObj>
                </mc:Choice>
                <mc:Fallback>
                  <p:oleObj name="数式" r:id="rId4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889125" y="2363788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8566166"/>
                </p:ext>
              </p:extLst>
            </p:nvPr>
          </p:nvGraphicFramePr>
          <p:xfrm>
            <a:off x="4358350" y="2431038"/>
            <a:ext cx="401638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877" name="数式" r:id="rId6" imgW="177480" imgH="241200" progId="Equation.3">
                    <p:embed/>
                  </p:oleObj>
                </mc:Choice>
                <mc:Fallback>
                  <p:oleObj name="数式" r:id="rId6" imgW="17748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58350" y="2431038"/>
                          <a:ext cx="401638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33390054"/>
                </p:ext>
              </p:extLst>
            </p:nvPr>
          </p:nvGraphicFramePr>
          <p:xfrm>
            <a:off x="6689725" y="2298700"/>
            <a:ext cx="544513" cy="546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878" name="数式" r:id="rId8" imgW="241200" imgH="241200" progId="Equation.3">
                    <p:embed/>
                  </p:oleObj>
                </mc:Choice>
                <mc:Fallback>
                  <p:oleObj name="数式" r:id="rId8" imgW="241200" imgH="2412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89725" y="2298700"/>
                          <a:ext cx="544513" cy="546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28" name="Group 27"/>
            <p:cNvGrpSpPr/>
            <p:nvPr/>
          </p:nvGrpSpPr>
          <p:grpSpPr>
            <a:xfrm>
              <a:off x="228600" y="1032805"/>
              <a:ext cx="8645576" cy="1329269"/>
              <a:chOff x="-381000" y="1032805"/>
              <a:chExt cx="8645576" cy="1329269"/>
            </a:xfrm>
          </p:grpSpPr>
          <p:pic>
            <p:nvPicPr>
              <p:cNvPr id="19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2057400" y="1125877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1" name="Oval 20"/>
              <p:cNvSpPr/>
              <p:nvPr/>
            </p:nvSpPr>
            <p:spPr>
              <a:xfrm>
                <a:off x="965054" y="1125878"/>
                <a:ext cx="1097280" cy="11007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3351495" y="1264794"/>
                <a:ext cx="1097280" cy="1097280"/>
              </a:xfrm>
              <a:prstGeom prst="ellipse">
                <a:avLst/>
              </a:prstGeom>
              <a:solidFill>
                <a:schemeClr val="accent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1249534" y="1426152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3657600" y="1519535"/>
                <a:ext cx="762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i="1" dirty="0">
                    <a:solidFill>
                      <a:srgbClr val="FFFF00"/>
                    </a:solidFill>
                    <a:latin typeface="+mj-lt"/>
                  </a:rPr>
                  <a:t>m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4455151" y="1037645"/>
                <a:ext cx="2445799" cy="1169738"/>
                <a:chOff x="4174455" y="1037645"/>
                <a:chExt cx="2445799" cy="1169738"/>
              </a:xfrm>
            </p:grpSpPr>
            <p:pic>
              <p:nvPicPr>
                <p:cNvPr id="23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6968" t="48570" r="24303" b="37991"/>
                <a:stretch/>
              </p:blipFill>
              <p:spPr bwMode="auto">
                <a:xfrm>
                  <a:off x="4174455" y="1037645"/>
                  <a:ext cx="1330376" cy="110079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24" name="Group 23"/>
                <p:cNvGrpSpPr/>
                <p:nvPr/>
              </p:nvGrpSpPr>
              <p:grpSpPr>
                <a:xfrm>
                  <a:off x="5522974" y="1106588"/>
                  <a:ext cx="1097280" cy="1100795"/>
                  <a:chOff x="5522974" y="1106588"/>
                  <a:chExt cx="1097280" cy="1100795"/>
                </a:xfrm>
              </p:grpSpPr>
              <p:sp>
                <p:nvSpPr>
                  <p:cNvPr id="20" name="Oval 19"/>
                  <p:cNvSpPr/>
                  <p:nvPr/>
                </p:nvSpPr>
                <p:spPr>
                  <a:xfrm>
                    <a:off x="5522974" y="1106588"/>
                    <a:ext cx="1097280" cy="1100795"/>
                  </a:xfrm>
                  <a:prstGeom prst="ellipse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TextBox 8"/>
                  <p:cNvSpPr txBox="1"/>
                  <p:nvPr/>
                </p:nvSpPr>
                <p:spPr>
                  <a:xfrm>
                    <a:off x="5816746" y="1445441"/>
                    <a:ext cx="762000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2400" b="1" i="1" dirty="0">
                        <a:solidFill>
                          <a:srgbClr val="FFFF00"/>
                        </a:solidFill>
                        <a:latin typeface="+mj-lt"/>
                      </a:rPr>
                      <a:t>m</a:t>
                    </a:r>
                  </a:p>
                </p:txBody>
              </p:sp>
            </p:grpSp>
          </p:grpSp>
          <p:pic>
            <p:nvPicPr>
              <p:cNvPr id="26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6934200" y="10328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6968" t="48570" r="24303" b="37991"/>
              <a:stretch/>
            </p:blipFill>
            <p:spPr bwMode="auto">
              <a:xfrm>
                <a:off x="-381000" y="1185205"/>
                <a:ext cx="1330376" cy="11007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32" name="TextBox 31"/>
          <p:cNvSpPr txBox="1"/>
          <p:nvPr/>
        </p:nvSpPr>
        <p:spPr>
          <a:xfrm>
            <a:off x="-15875" y="-75696"/>
            <a:ext cx="7886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Back to linear equations –</a:t>
            </a:r>
          </a:p>
          <a:p>
            <a:r>
              <a:rPr lang="en-US" sz="2400" dirty="0">
                <a:latin typeface="+mj-lt"/>
              </a:rPr>
              <a:t>Longitudinal case: a system of masses and springs:</a:t>
            </a:r>
          </a:p>
        </p:txBody>
      </p: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3723863"/>
              </p:ext>
            </p:extLst>
          </p:nvPr>
        </p:nvGraphicFramePr>
        <p:xfrm>
          <a:off x="3927475" y="3473450"/>
          <a:ext cx="258763" cy="48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79" name="数式" r:id="rId11" imgW="114120" imgH="215640" progId="Equation.3">
                  <p:embed/>
                </p:oleObj>
              </mc:Choice>
              <mc:Fallback>
                <p:oleObj name="数式" r:id="rId11" imgW="11412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27475" y="3473450"/>
                        <a:ext cx="258763" cy="48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360632"/>
              </p:ext>
            </p:extLst>
          </p:nvPr>
        </p:nvGraphicFramePr>
        <p:xfrm>
          <a:off x="152400" y="2514600"/>
          <a:ext cx="5618163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0" name="数式" r:id="rId13" imgW="2489040" imgH="431640" progId="Equation.3">
                  <p:embed/>
                </p:oleObj>
              </mc:Choice>
              <mc:Fallback>
                <p:oleObj name="数式" r:id="rId13" imgW="248904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514600"/>
                        <a:ext cx="5618163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0825760"/>
              </p:ext>
            </p:extLst>
          </p:nvPr>
        </p:nvGraphicFramePr>
        <p:xfrm>
          <a:off x="114300" y="3352800"/>
          <a:ext cx="3725863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1" name="数式" r:id="rId15" imgW="1650960" imgH="406080" progId="Equation.3">
                  <p:embed/>
                </p:oleObj>
              </mc:Choice>
              <mc:Fallback>
                <p:oleObj name="数式" r:id="rId15" imgW="1650960" imgH="406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" y="3352800"/>
                        <a:ext cx="3725863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200304"/>
              </p:ext>
            </p:extLst>
          </p:nvPr>
        </p:nvGraphicFramePr>
        <p:xfrm>
          <a:off x="166688" y="4038600"/>
          <a:ext cx="7165975" cy="2408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82" name="Equation" r:id="rId17" imgW="3174840" imgH="1066680" progId="Equation.DSMT4">
                  <p:embed/>
                </p:oleObj>
              </mc:Choice>
              <mc:Fallback>
                <p:oleObj name="Equation" r:id="rId17" imgW="317484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688" y="4038600"/>
                        <a:ext cx="7165975" cy="2408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421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9460001"/>
              </p:ext>
            </p:extLst>
          </p:nvPr>
        </p:nvGraphicFramePr>
        <p:xfrm>
          <a:off x="685800" y="258763"/>
          <a:ext cx="6248400" cy="292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03" name="数式" r:id="rId4" imgW="2768400" imgH="1295280" progId="Equation.3">
                  <p:embed/>
                </p:oleObj>
              </mc:Choice>
              <mc:Fallback>
                <p:oleObj name="数式" r:id="rId4" imgW="2768400" imgH="12952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258763"/>
                        <a:ext cx="6248400" cy="2924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Up Arrow 5"/>
          <p:cNvSpPr/>
          <p:nvPr/>
        </p:nvSpPr>
        <p:spPr>
          <a:xfrm rot="20104234">
            <a:off x="4013530" y="2713658"/>
            <a:ext cx="457200" cy="1066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572000" y="3254527"/>
            <a:ext cx="3886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system parameter with units of (velocity)</a:t>
            </a:r>
            <a:r>
              <a:rPr lang="en-US" sz="2400" baseline="30000" dirty="0">
                <a:latin typeface="+mj-lt"/>
              </a:rPr>
              <a:t>2</a:t>
            </a:r>
            <a:endParaRPr lang="en-US" sz="2400" dirty="0">
              <a:latin typeface="+mj-lt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6433718"/>
              </p:ext>
            </p:extLst>
          </p:nvPr>
        </p:nvGraphicFramePr>
        <p:xfrm>
          <a:off x="1111250" y="4344988"/>
          <a:ext cx="5245100" cy="246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604" name="Equation" r:id="rId6" imgW="2323800" imgH="1091880" progId="Equation.DSMT4">
                  <p:embed/>
                </p:oleObj>
              </mc:Choice>
              <mc:Fallback>
                <p:oleObj name="Equation" r:id="rId6" imgW="2323800" imgH="10918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250" y="4344988"/>
                        <a:ext cx="5245100" cy="2465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23499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151CBC-8522-4B47-9C1A-FCA83F14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821176-9CCD-46C9-889C-0745D2B2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5B27B6-CEFE-4321-89BE-0F60D8AA2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923849-3DDC-4B39-88DB-72DF92CF5509}"/>
              </a:ext>
            </a:extLst>
          </p:cNvPr>
          <p:cNvSpPr txBox="1"/>
          <p:nvPr/>
        </p:nvSpPr>
        <p:spPr>
          <a:xfrm>
            <a:off x="228600" y="3048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ABEED00-D606-4F0E-9BC9-55EB0D096F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3799519"/>
              </p:ext>
            </p:extLst>
          </p:nvPr>
        </p:nvGraphicFramePr>
        <p:xfrm>
          <a:off x="109538" y="1044575"/>
          <a:ext cx="8894762" cy="431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50" name="Equation" r:id="rId4" imgW="5029200" imgH="2438280" progId="Equation.DSMT4">
                  <p:embed/>
                </p:oleObj>
              </mc:Choice>
              <mc:Fallback>
                <p:oleObj name="Equation" r:id="rId4" imgW="5029200" imgH="2438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538" y="1044575"/>
                        <a:ext cx="8894762" cy="431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3995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FE39AD-DAA6-456A-A082-8FDD0C32D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D38451-CE1A-4C20-9E55-4AF442FE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E0D4FE-5712-4127-8E61-1D16CD58C1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D80DEC-A06E-46E9-8630-4B6B632A537A}"/>
              </a:ext>
            </a:extLst>
          </p:cNvPr>
          <p:cNvSpPr txBox="1"/>
          <p:nvPr/>
        </p:nvSpPr>
        <p:spPr>
          <a:xfrm>
            <a:off x="304800" y="228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More details</a:t>
            </a:r>
          </a:p>
          <a:p>
            <a:r>
              <a:rPr lang="en-US" sz="2400" dirty="0">
                <a:latin typeface="+mj-lt"/>
              </a:rPr>
              <a:t>Transverse case 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AC51AFA-FC96-4260-9466-A0905FDC8643}"/>
              </a:ext>
            </a:extLst>
          </p:cNvPr>
          <p:cNvSpPr/>
          <p:nvPr/>
        </p:nvSpPr>
        <p:spPr>
          <a:xfrm rot="9969589">
            <a:off x="2326233" y="1518339"/>
            <a:ext cx="602688" cy="227559"/>
          </a:xfrm>
          <a:custGeom>
            <a:avLst/>
            <a:gdLst>
              <a:gd name="connsiteX0" fmla="*/ 0 w 711200"/>
              <a:gd name="connsiteY0" fmla="*/ 165100 h 165100"/>
              <a:gd name="connsiteX1" fmla="*/ 228600 w 711200"/>
              <a:gd name="connsiteY1" fmla="*/ 139700 h 165100"/>
              <a:gd name="connsiteX2" fmla="*/ 266700 w 711200"/>
              <a:gd name="connsiteY2" fmla="*/ 127000 h 165100"/>
              <a:gd name="connsiteX3" fmla="*/ 368300 w 711200"/>
              <a:gd name="connsiteY3" fmla="*/ 101600 h 165100"/>
              <a:gd name="connsiteX4" fmla="*/ 419100 w 711200"/>
              <a:gd name="connsiteY4" fmla="*/ 88900 h 165100"/>
              <a:gd name="connsiteX5" fmla="*/ 495300 w 711200"/>
              <a:gd name="connsiteY5" fmla="*/ 63500 h 165100"/>
              <a:gd name="connsiteX6" fmla="*/ 584200 w 711200"/>
              <a:gd name="connsiteY6" fmla="*/ 38100 h 165100"/>
              <a:gd name="connsiteX7" fmla="*/ 622300 w 711200"/>
              <a:gd name="connsiteY7" fmla="*/ 25400 h 165100"/>
              <a:gd name="connsiteX8" fmla="*/ 673100 w 711200"/>
              <a:gd name="connsiteY8" fmla="*/ 12700 h 165100"/>
              <a:gd name="connsiteX9" fmla="*/ 711200 w 711200"/>
              <a:gd name="connsiteY9" fmla="*/ 0 h 165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11200" h="165100">
                <a:moveTo>
                  <a:pt x="0" y="165100"/>
                </a:moveTo>
                <a:cubicBezTo>
                  <a:pt x="77906" y="158608"/>
                  <a:pt x="152711" y="156564"/>
                  <a:pt x="228600" y="139700"/>
                </a:cubicBezTo>
                <a:cubicBezTo>
                  <a:pt x="241668" y="136796"/>
                  <a:pt x="253785" y="130522"/>
                  <a:pt x="266700" y="127000"/>
                </a:cubicBezTo>
                <a:cubicBezTo>
                  <a:pt x="300379" y="117815"/>
                  <a:pt x="334433" y="110067"/>
                  <a:pt x="368300" y="101600"/>
                </a:cubicBezTo>
                <a:cubicBezTo>
                  <a:pt x="385233" y="97367"/>
                  <a:pt x="402541" y="94420"/>
                  <a:pt x="419100" y="88900"/>
                </a:cubicBezTo>
                <a:lnTo>
                  <a:pt x="495300" y="63500"/>
                </a:lnTo>
                <a:cubicBezTo>
                  <a:pt x="586651" y="33050"/>
                  <a:pt x="472572" y="69994"/>
                  <a:pt x="584200" y="38100"/>
                </a:cubicBezTo>
                <a:cubicBezTo>
                  <a:pt x="597072" y="34422"/>
                  <a:pt x="609428" y="29078"/>
                  <a:pt x="622300" y="25400"/>
                </a:cubicBezTo>
                <a:cubicBezTo>
                  <a:pt x="639083" y="20605"/>
                  <a:pt x="656317" y="17495"/>
                  <a:pt x="673100" y="12700"/>
                </a:cubicBezTo>
                <a:cubicBezTo>
                  <a:pt x="685972" y="9022"/>
                  <a:pt x="711200" y="0"/>
                  <a:pt x="711200" y="0"/>
                </a:cubicBez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81FA83-928A-4258-A4DF-01E63190A9C0}"/>
              </a:ext>
            </a:extLst>
          </p:cNvPr>
          <p:cNvCxnSpPr/>
          <p:nvPr/>
        </p:nvCxnSpPr>
        <p:spPr>
          <a:xfrm>
            <a:off x="2362200" y="1814681"/>
            <a:ext cx="0" cy="85231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0513944-992C-4768-B3C5-4AF123B76393}"/>
              </a:ext>
            </a:extLst>
          </p:cNvPr>
          <p:cNvCxnSpPr>
            <a:cxnSpLocks/>
          </p:cNvCxnSpPr>
          <p:nvPr/>
        </p:nvCxnSpPr>
        <p:spPr>
          <a:xfrm>
            <a:off x="2895600" y="1449556"/>
            <a:ext cx="0" cy="121744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63427C3-085E-4AEF-933B-76229D8923BF}"/>
              </a:ext>
            </a:extLst>
          </p:cNvPr>
          <p:cNvSpPr txBox="1"/>
          <p:nvPr/>
        </p:nvSpPr>
        <p:spPr>
          <a:xfrm>
            <a:off x="2166249" y="2537768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x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B96B0-1655-476E-8046-B56C1C5A8332}"/>
              </a:ext>
            </a:extLst>
          </p:cNvPr>
          <p:cNvSpPr txBox="1"/>
          <p:nvPr/>
        </p:nvSpPr>
        <p:spPr>
          <a:xfrm>
            <a:off x="2667000" y="2537768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x+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x</a:t>
            </a:r>
            <a:endParaRPr lang="en-US" sz="2400" i="1" dirty="0"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E7C1AC-7750-49E3-BDA4-8C431D3C2B60}"/>
              </a:ext>
            </a:extLst>
          </p:cNvPr>
          <p:cNvSpPr txBox="1"/>
          <p:nvPr/>
        </p:nvSpPr>
        <p:spPr>
          <a:xfrm>
            <a:off x="2307771" y="1665753"/>
            <a:ext cx="28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+mj-lt"/>
              </a:rPr>
              <a:t>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A0D0C7-7570-490F-A148-910A98F80106}"/>
              </a:ext>
            </a:extLst>
          </p:cNvPr>
          <p:cNvSpPr txBox="1"/>
          <p:nvPr/>
        </p:nvSpPr>
        <p:spPr>
          <a:xfrm>
            <a:off x="2819400" y="13716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+mj-lt"/>
              </a:rPr>
              <a:t>y+</a:t>
            </a:r>
            <a:r>
              <a:rPr lang="en-US" sz="2400" i="1" dirty="0" err="1">
                <a:latin typeface="Symbol" panose="05050102010706020507" pitchFamily="18" charset="2"/>
              </a:rPr>
              <a:t>D</a:t>
            </a:r>
            <a:r>
              <a:rPr lang="en-US" sz="2400" i="1" dirty="0" err="1">
                <a:latin typeface="+mj-lt"/>
              </a:rPr>
              <a:t>y</a:t>
            </a:r>
            <a:endParaRPr lang="en-US" sz="2400" i="1" dirty="0">
              <a:latin typeface="+mj-lt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BE8D1C3-AC10-4EBC-B598-528A6C33C598}"/>
              </a:ext>
            </a:extLst>
          </p:cNvPr>
          <p:cNvCxnSpPr>
            <a:cxnSpLocks/>
          </p:cNvCxnSpPr>
          <p:nvPr/>
        </p:nvCxnSpPr>
        <p:spPr>
          <a:xfrm flipV="1">
            <a:off x="2895600" y="1059597"/>
            <a:ext cx="585189" cy="38995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835ED57-B3CE-442A-9C89-FAEE72293EE4}"/>
              </a:ext>
            </a:extLst>
          </p:cNvPr>
          <p:cNvCxnSpPr>
            <a:cxnSpLocks/>
          </p:cNvCxnSpPr>
          <p:nvPr/>
        </p:nvCxnSpPr>
        <p:spPr>
          <a:xfrm flipH="1">
            <a:off x="1828801" y="1814681"/>
            <a:ext cx="495300" cy="2161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4B5AC994-EC37-430D-80EB-5B6AC959EAD7}"/>
              </a:ext>
            </a:extLst>
          </p:cNvPr>
          <p:cNvSpPr txBox="1"/>
          <p:nvPr/>
        </p:nvSpPr>
        <p:spPr>
          <a:xfrm>
            <a:off x="3512045" y="644098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260D28A-820F-4C38-B0B5-234D9C9D6011}"/>
              </a:ext>
            </a:extLst>
          </p:cNvPr>
          <p:cNvSpPr txBox="1"/>
          <p:nvPr/>
        </p:nvSpPr>
        <p:spPr>
          <a:xfrm>
            <a:off x="1446358" y="1867583"/>
            <a:ext cx="6789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solidFill>
                  <a:srgbClr val="FF0000"/>
                </a:solidFill>
                <a:latin typeface="Symbol" panose="05050102010706020507" pitchFamily="18" charset="2"/>
              </a:rPr>
              <a:t>t</a:t>
            </a:r>
            <a:r>
              <a:rPr lang="en-US" sz="2400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sz="2400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52BC789-FD1F-4670-82C4-5BD6E3C7DE81}"/>
              </a:ext>
            </a:extLst>
          </p:cNvPr>
          <p:cNvCxnSpPr>
            <a:cxnSpLocks/>
          </p:cNvCxnSpPr>
          <p:nvPr/>
        </p:nvCxnSpPr>
        <p:spPr>
          <a:xfrm flipH="1">
            <a:off x="1785835" y="178160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FD7175C-1E65-46F8-86BF-BE871E1B40C1}"/>
              </a:ext>
            </a:extLst>
          </p:cNvPr>
          <p:cNvCxnSpPr>
            <a:cxnSpLocks/>
          </p:cNvCxnSpPr>
          <p:nvPr/>
        </p:nvCxnSpPr>
        <p:spPr>
          <a:xfrm flipH="1">
            <a:off x="2900011" y="1447685"/>
            <a:ext cx="576366" cy="24058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C7E991A9-0CAD-4911-87F3-83D3C76D9B27}"/>
              </a:ext>
            </a:extLst>
          </p:cNvPr>
          <p:cNvSpPr txBox="1"/>
          <p:nvPr/>
        </p:nvSpPr>
        <p:spPr>
          <a:xfrm>
            <a:off x="1572368" y="1634318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2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48C5F49-48C4-4F86-8C51-5533DF249F6D}"/>
              </a:ext>
            </a:extLst>
          </p:cNvPr>
          <p:cNvSpPr txBox="1"/>
          <p:nvPr/>
        </p:nvSpPr>
        <p:spPr>
          <a:xfrm>
            <a:off x="3131045" y="1066800"/>
            <a:ext cx="6789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  <a:latin typeface="Symbol" panose="05050102010706020507" pitchFamily="18" charset="2"/>
              </a:rPr>
              <a:t>q</a:t>
            </a:r>
            <a:r>
              <a:rPr lang="en-US" b="1" i="1" baseline="-25000" dirty="0">
                <a:solidFill>
                  <a:srgbClr val="FF0000"/>
                </a:solidFill>
                <a:latin typeface="Symbol" panose="05050102010706020507" pitchFamily="18" charset="2"/>
              </a:rPr>
              <a:t>1</a:t>
            </a:r>
            <a:endParaRPr lang="en-US" b="1" i="1" dirty="0">
              <a:solidFill>
                <a:srgbClr val="FF0000"/>
              </a:solidFill>
              <a:latin typeface="Symbol" panose="05050102010706020507" pitchFamily="18" charset="2"/>
            </a:endParaRPr>
          </a:p>
        </p:txBody>
      </p:sp>
      <p:graphicFrame>
        <p:nvGraphicFramePr>
          <p:cNvPr id="33" name="Object 32">
            <a:extLst>
              <a:ext uri="{FF2B5EF4-FFF2-40B4-BE49-F238E27FC236}">
                <a16:creationId xmlns:a16="http://schemas.microsoft.com/office/drawing/2014/main" id="{CCF0D7C4-0E34-4F20-9CB1-F2D731D473A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2215588"/>
              </p:ext>
            </p:extLst>
          </p:nvPr>
        </p:nvGraphicFramePr>
        <p:xfrm>
          <a:off x="3512045" y="3073231"/>
          <a:ext cx="4869955" cy="3289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870" name="Equation" r:id="rId4" imgW="2743200" imgH="1854000" progId="Equation.DSMT4">
                  <p:embed/>
                </p:oleObj>
              </mc:Choice>
              <mc:Fallback>
                <p:oleObj name="Equation" r:id="rId4" imgW="2743200" imgH="18540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512045" y="3073231"/>
                        <a:ext cx="4869955" cy="3289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111857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509100"/>
              </p:ext>
            </p:extLst>
          </p:nvPr>
        </p:nvGraphicFramePr>
        <p:xfrm>
          <a:off x="212725" y="3843338"/>
          <a:ext cx="4843463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511" name="Equation" r:id="rId4" imgW="2145960" imgH="1066680" progId="Equation.DSMT4">
                  <p:embed/>
                </p:oleObj>
              </mc:Choice>
              <mc:Fallback>
                <p:oleObj name="Equation" r:id="rId4" imgW="2145960" imgH="106668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2725" y="3843338"/>
                        <a:ext cx="4843463" cy="2408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0" name="Group 29"/>
          <p:cNvGrpSpPr/>
          <p:nvPr/>
        </p:nvGrpSpPr>
        <p:grpSpPr>
          <a:xfrm>
            <a:off x="457200" y="1562594"/>
            <a:ext cx="6477000" cy="3695206"/>
            <a:chOff x="457200" y="267194"/>
            <a:chExt cx="6477000" cy="3695206"/>
          </a:xfrm>
        </p:grpSpPr>
        <p:sp>
          <p:nvSpPr>
            <p:cNvPr id="6" name="Arc 5"/>
            <p:cNvSpPr/>
            <p:nvPr/>
          </p:nvSpPr>
          <p:spPr>
            <a:xfrm>
              <a:off x="1066800" y="533400"/>
              <a:ext cx="4953000" cy="3429000"/>
            </a:xfrm>
            <a:prstGeom prst="arc">
              <a:avLst>
                <a:gd name="adj1" fmla="val 10733049"/>
                <a:gd name="adj2" fmla="val 19772954"/>
              </a:avLst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9" name="Group 28"/>
            <p:cNvGrpSpPr/>
            <p:nvPr/>
          </p:nvGrpSpPr>
          <p:grpSpPr>
            <a:xfrm>
              <a:off x="457200" y="267194"/>
              <a:ext cx="6477000" cy="1998973"/>
              <a:chOff x="457200" y="267194"/>
              <a:chExt cx="6477000" cy="1998973"/>
            </a:xfrm>
          </p:grpSpPr>
          <p:cxnSp>
            <p:nvCxnSpPr>
              <p:cNvPr id="8" name="Straight Connector 7"/>
              <p:cNvCxnSpPr/>
              <p:nvPr/>
            </p:nvCxnSpPr>
            <p:spPr>
              <a:xfrm>
                <a:off x="457200" y="2266167"/>
                <a:ext cx="647700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 flipV="1">
                <a:off x="1981200" y="914400"/>
                <a:ext cx="0" cy="13517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 flipV="1">
                <a:off x="2362200" y="728859"/>
                <a:ext cx="0" cy="151904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flipV="1">
                <a:off x="2819400" y="609600"/>
                <a:ext cx="0" cy="1656567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flipV="1">
                <a:off x="2362200" y="609600"/>
                <a:ext cx="457200" cy="119259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flipH="1">
                <a:off x="1905000" y="762000"/>
                <a:ext cx="457200" cy="152400"/>
              </a:xfrm>
              <a:prstGeom prst="straightConnector1">
                <a:avLst/>
              </a:prstGeom>
              <a:ln w="25400">
                <a:solidFill>
                  <a:srgbClr val="92D05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2971800" y="1359450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m(</a:t>
                </a:r>
                <a:r>
                  <a:rPr lang="en-US" sz="2400" dirty="0" err="1"/>
                  <a:t>x,t</a:t>
                </a:r>
                <a:r>
                  <a:rPr lang="en-US" sz="2400" dirty="0"/>
                  <a:t>)</a:t>
                </a:r>
                <a:endParaRPr lang="en-US" sz="2400" dirty="0">
                  <a:latin typeface="Symbol" pitchFamily="18" charset="2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362200" y="267194"/>
                <a:ext cx="11430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Symbol" pitchFamily="18" charset="2"/>
                  </a:rPr>
                  <a:t>t</a:t>
                </a:r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457200" y="3810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Transverse displacement:</a:t>
            </a:r>
          </a:p>
        </p:txBody>
      </p:sp>
    </p:spTree>
    <p:extLst>
      <p:ext uri="{BB962C8B-B14F-4D97-AF65-F5344CB8AC3E}">
        <p14:creationId xmlns:p14="http://schemas.microsoft.com/office/powerpoint/2010/main" val="420439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17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845367"/>
              </p:ext>
            </p:extLst>
          </p:nvPr>
        </p:nvGraphicFramePr>
        <p:xfrm>
          <a:off x="1371600" y="887412"/>
          <a:ext cx="6850063" cy="5132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33" name="数式" r:id="rId4" imgW="3035160" imgH="2273040" progId="Equation.3">
                  <p:embed/>
                </p:oleObj>
              </mc:Choice>
              <mc:Fallback>
                <p:oleObj name="数式" r:id="rId4" imgW="3035160" imgH="22730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887412"/>
                        <a:ext cx="6850063" cy="5132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53863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409408"/>
              </p:ext>
            </p:extLst>
          </p:nvPr>
        </p:nvGraphicFramePr>
        <p:xfrm>
          <a:off x="990600" y="533400"/>
          <a:ext cx="6907213" cy="5534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56" name="数式" r:id="rId4" imgW="3060360" imgH="2450880" progId="Equation.3">
                  <p:embed/>
                </p:oleObj>
              </mc:Choice>
              <mc:Fallback>
                <p:oleObj name="数式" r:id="rId4" imgW="3060360" imgH="24508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533400"/>
                        <a:ext cx="6907213" cy="5534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83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19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323185"/>
              </p:ext>
            </p:extLst>
          </p:nvPr>
        </p:nvGraphicFramePr>
        <p:xfrm>
          <a:off x="990600" y="1295400"/>
          <a:ext cx="6303963" cy="3498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581" name="数式" r:id="rId4" imgW="2793960" imgH="1549080" progId="Equation.3">
                  <p:embed/>
                </p:oleObj>
              </mc:Choice>
              <mc:Fallback>
                <p:oleObj name="数式" r:id="rId4" imgW="2793960" imgH="15490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600" y="1295400"/>
                        <a:ext cx="6303963" cy="3498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57037929-AB91-4F67-BECA-5AED515889A0}"/>
              </a:ext>
            </a:extLst>
          </p:cNvPr>
          <p:cNvSpPr txBox="1"/>
          <p:nvPr/>
        </p:nvSpPr>
        <p:spPr>
          <a:xfrm>
            <a:off x="381000" y="228600"/>
            <a:ext cx="8305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Note that this is an example of a </a:t>
            </a:r>
            <a:r>
              <a:rPr lang="en-US" sz="2400" dirty="0">
                <a:solidFill>
                  <a:srgbClr val="FF0000"/>
                </a:solidFill>
                <a:latin typeface="+mj-lt"/>
              </a:rPr>
              <a:t>partial</a:t>
            </a:r>
            <a:r>
              <a:rPr lang="en-US" sz="2400" dirty="0">
                <a:latin typeface="+mj-lt"/>
              </a:rPr>
              <a:t> differential equation</a:t>
            </a:r>
          </a:p>
        </p:txBody>
      </p:sp>
    </p:spTree>
    <p:extLst>
      <p:ext uri="{BB962C8B-B14F-4D97-AF65-F5344CB8AC3E}">
        <p14:creationId xmlns:p14="http://schemas.microsoft.com/office/powerpoint/2010/main" val="1423532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A3A3DC2-25D3-46E1-85B6-1BC14CB5B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62" y="52361"/>
            <a:ext cx="8834438" cy="652465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</a:t>
            </a:fld>
            <a:endParaRPr lang="en-US" dirty="0"/>
          </a:p>
        </p:txBody>
      </p:sp>
      <p:sp>
        <p:nvSpPr>
          <p:cNvPr id="6" name="Right Arrow 5"/>
          <p:cNvSpPr/>
          <p:nvPr/>
        </p:nvSpPr>
        <p:spPr>
          <a:xfrm>
            <a:off x="0" y="6136141"/>
            <a:ext cx="457200" cy="38100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2716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20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3926081"/>
              </p:ext>
            </p:extLst>
          </p:nvPr>
        </p:nvGraphicFramePr>
        <p:xfrm>
          <a:off x="552450" y="392112"/>
          <a:ext cx="8439150" cy="593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04" name="数式" r:id="rId4" imgW="4127400" imgH="2920680" progId="Equation.3">
                  <p:embed/>
                </p:oleObj>
              </mc:Choice>
              <mc:Fallback>
                <p:oleObj name="数式" r:id="rId4" imgW="4127400" imgH="2920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" y="392112"/>
                        <a:ext cx="8439150" cy="5932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Arrow: Down 5">
            <a:extLst>
              <a:ext uri="{FF2B5EF4-FFF2-40B4-BE49-F238E27FC236}">
                <a16:creationId xmlns:a16="http://schemas.microsoft.com/office/drawing/2014/main" id="{31DFE6DB-C48A-46E5-A34B-8EA68C0B0F69}"/>
              </a:ext>
            </a:extLst>
          </p:cNvPr>
          <p:cNvSpPr/>
          <p:nvPr/>
        </p:nvSpPr>
        <p:spPr>
          <a:xfrm rot="1979933">
            <a:off x="6248400" y="1405430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A620C51E-D3EC-46B7-A327-A8EF96AAE950}"/>
              </a:ext>
            </a:extLst>
          </p:cNvPr>
          <p:cNvSpPr/>
          <p:nvPr/>
        </p:nvSpPr>
        <p:spPr>
          <a:xfrm rot="18586877">
            <a:off x="7951750" y="1607547"/>
            <a:ext cx="3048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A38FF8-52C6-4B7C-838C-0DD75DBB1392}"/>
              </a:ext>
            </a:extLst>
          </p:cNvPr>
          <p:cNvSpPr txBox="1"/>
          <p:nvPr/>
        </p:nvSpPr>
        <p:spPr>
          <a:xfrm>
            <a:off x="6601943" y="911500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These functions would be given</a:t>
            </a:r>
          </a:p>
        </p:txBody>
      </p:sp>
    </p:spTree>
    <p:extLst>
      <p:ext uri="{BB962C8B-B14F-4D97-AF65-F5344CB8AC3E}">
        <p14:creationId xmlns:p14="http://schemas.microsoft.com/office/powerpoint/2010/main" val="3494094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21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564554"/>
              </p:ext>
            </p:extLst>
          </p:nvPr>
        </p:nvGraphicFramePr>
        <p:xfrm>
          <a:off x="685800" y="76200"/>
          <a:ext cx="7062788" cy="649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624" name="数式" r:id="rId4" imgW="3454200" imgH="3200400" progId="Equation.3">
                  <p:embed/>
                </p:oleObj>
              </mc:Choice>
              <mc:Fallback>
                <p:oleObj name="数式" r:id="rId4" imgW="3454200" imgH="3200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76200"/>
                        <a:ext cx="7062788" cy="6499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03942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22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3778215"/>
              </p:ext>
            </p:extLst>
          </p:nvPr>
        </p:nvGraphicFramePr>
        <p:xfrm>
          <a:off x="304800" y="609600"/>
          <a:ext cx="8464550" cy="2114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648" name="数式" r:id="rId4" imgW="4140000" imgH="1041120" progId="Equation.3">
                  <p:embed/>
                </p:oleObj>
              </mc:Choice>
              <mc:Fallback>
                <p:oleObj name="数式" r:id="rId4" imgW="4140000" imgH="104112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609600"/>
                        <a:ext cx="8464550" cy="2114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5297"/>
            <a:ext cx="9144000" cy="311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51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85" y="3092918"/>
            <a:ext cx="7705726" cy="343239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23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117805"/>
              </p:ext>
            </p:extLst>
          </p:nvPr>
        </p:nvGraphicFramePr>
        <p:xfrm>
          <a:off x="131762" y="154456"/>
          <a:ext cx="8880475" cy="293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9" name="数式" r:id="rId5" imgW="4343400" imgH="1447560" progId="Equation.3">
                  <p:embed/>
                </p:oleObj>
              </mc:Choice>
              <mc:Fallback>
                <p:oleObj name="数式" r:id="rId5" imgW="4343400" imgH="14475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762" y="154456"/>
                        <a:ext cx="8880475" cy="2938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905231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CEF4B4-A97E-4290-852A-C163D4C8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771" y="10886"/>
            <a:ext cx="9144000" cy="653633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F7B7BA-9FBF-4EF4-8C37-9FBC0A102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20E349-DCC8-43B6-B002-6279813EE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E8B625-B0F7-41AE-B346-65C7CFB7D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19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B571D-BF20-4495-BD98-3E1B8FFAE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CC3111-AC9D-4B37-974C-98EDB5944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BAA369-8A01-4F9D-96F3-170A7684A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52D5FD-2DA4-45A2-8CAA-DF29896CD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74"/>
          <a:stretch/>
        </p:blipFill>
        <p:spPr>
          <a:xfrm>
            <a:off x="1356121" y="766465"/>
            <a:ext cx="6126957" cy="522711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38A442A-1F6C-419D-A9D8-27266D439F96}"/>
              </a:ext>
            </a:extLst>
          </p:cNvPr>
          <p:cNvSpPr/>
          <p:nvPr/>
        </p:nvSpPr>
        <p:spPr>
          <a:xfrm>
            <a:off x="2438400" y="3846443"/>
            <a:ext cx="3962400" cy="609600"/>
          </a:xfrm>
          <a:prstGeom prst="rect">
            <a:avLst/>
          </a:prstGeom>
          <a:solidFill>
            <a:srgbClr val="DA32AA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4701DD-0369-4B5A-B441-3C8D69B852BF}"/>
              </a:ext>
            </a:extLst>
          </p:cNvPr>
          <p:cNvSpPr txBox="1"/>
          <p:nvPr/>
        </p:nvSpPr>
        <p:spPr>
          <a:xfrm>
            <a:off x="457200" y="30480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Schedule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B08DFD2-D7F5-4980-94F1-8D44BEA1EE7D}"/>
              </a:ext>
            </a:extLst>
          </p:cNvPr>
          <p:cNvSpPr/>
          <p:nvPr/>
        </p:nvSpPr>
        <p:spPr>
          <a:xfrm>
            <a:off x="1455540" y="3846443"/>
            <a:ext cx="678060" cy="609600"/>
          </a:xfrm>
          <a:prstGeom prst="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FB3C632-FD32-475C-82B7-0BA0BFFC7BB5}"/>
              </a:ext>
            </a:extLst>
          </p:cNvPr>
          <p:cNvSpPr/>
          <p:nvPr/>
        </p:nvSpPr>
        <p:spPr>
          <a:xfrm>
            <a:off x="4953000" y="3178871"/>
            <a:ext cx="2133600" cy="609600"/>
          </a:xfrm>
          <a:prstGeom prst="rect">
            <a:avLst/>
          </a:prstGeom>
          <a:solidFill>
            <a:srgbClr val="92D05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3CDFD7-EA2D-4249-BBBF-AC2BC72D0FE6}"/>
              </a:ext>
            </a:extLst>
          </p:cNvPr>
          <p:cNvSpPr txBox="1"/>
          <p:nvPr/>
        </p:nvSpPr>
        <p:spPr>
          <a:xfrm>
            <a:off x="7239000" y="3178871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+mj-lt"/>
              </a:rPr>
              <a:t>Fall break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827D7-90DB-4B23-AAA7-F697B17417AE}"/>
              </a:ext>
            </a:extLst>
          </p:cNvPr>
          <p:cNvSpPr txBox="1"/>
          <p:nvPr/>
        </p:nvSpPr>
        <p:spPr>
          <a:xfrm>
            <a:off x="7202556" y="3920410"/>
            <a:ext cx="19414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A80886"/>
                </a:solidFill>
                <a:latin typeface="+mj-lt"/>
              </a:rPr>
              <a:t>Take-home exam</a:t>
            </a:r>
          </a:p>
        </p:txBody>
      </p:sp>
    </p:spTree>
    <p:extLst>
      <p:ext uri="{BB962C8B-B14F-4D97-AF65-F5344CB8AC3E}">
        <p14:creationId xmlns:p14="http://schemas.microsoft.com/office/powerpoint/2010/main" val="30342321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5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14889285"/>
              </p:ext>
            </p:extLst>
          </p:nvPr>
        </p:nvGraphicFramePr>
        <p:xfrm>
          <a:off x="152400" y="788194"/>
          <a:ext cx="8856663" cy="4044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16" name="Equation" r:id="rId4" imgW="3924000" imgH="1790640" progId="Equation.DSMT4">
                  <p:embed/>
                </p:oleObj>
              </mc:Choice>
              <mc:Fallback>
                <p:oleObj name="Equation" r:id="rId4" imgW="3924000" imgH="179064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788194"/>
                        <a:ext cx="8856663" cy="4044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082559"/>
              </p:ext>
            </p:extLst>
          </p:nvPr>
        </p:nvGraphicFramePr>
        <p:xfrm>
          <a:off x="423863" y="4819650"/>
          <a:ext cx="7910512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817" name="Equation" r:id="rId6" imgW="3504960" imgH="723600" progId="Equation.DSMT4">
                  <p:embed/>
                </p:oleObj>
              </mc:Choice>
              <mc:Fallback>
                <p:oleObj name="Equation" r:id="rId6" imgW="3504960" imgH="7236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3863" y="4819650"/>
                        <a:ext cx="7910512" cy="1633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418B48C-E056-4232-8FD1-17E97ED14EB1}"/>
              </a:ext>
            </a:extLst>
          </p:cNvPr>
          <p:cNvSpPr txBox="1"/>
          <p:nvPr/>
        </p:nvSpPr>
        <p:spPr>
          <a:xfrm>
            <a:off x="152400" y="152400"/>
            <a:ext cx="8763000" cy="4714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+mj-lt"/>
              </a:rPr>
              <a:t>Digression – comment on linear vs non-linear equations</a:t>
            </a:r>
          </a:p>
        </p:txBody>
      </p:sp>
    </p:spTree>
    <p:extLst>
      <p:ext uri="{BB962C8B-B14F-4D97-AF65-F5344CB8AC3E}">
        <p14:creationId xmlns:p14="http://schemas.microsoft.com/office/powerpoint/2010/main" val="35712028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6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99769754"/>
              </p:ext>
            </p:extLst>
          </p:nvPr>
        </p:nvGraphicFramePr>
        <p:xfrm>
          <a:off x="100013" y="266700"/>
          <a:ext cx="8683625" cy="476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33" name="数式" r:id="rId4" imgW="3848040" imgH="2108160" progId="Equation.3">
                  <p:embed/>
                </p:oleObj>
              </mc:Choice>
              <mc:Fallback>
                <p:oleObj name="数式" r:id="rId4" imgW="3848040" imgH="2108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0013" y="266700"/>
                        <a:ext cx="8683625" cy="4762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580050"/>
              </p:ext>
            </p:extLst>
          </p:nvPr>
        </p:nvGraphicFramePr>
        <p:xfrm>
          <a:off x="2041525" y="5407025"/>
          <a:ext cx="4672013" cy="458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34" name="Equation" r:id="rId6" imgW="2070000" imgH="203040" progId="Equation.DSMT4">
                  <p:embed/>
                </p:oleObj>
              </mc:Choice>
              <mc:Fallback>
                <p:oleObj name="Equation" r:id="rId6" imgW="2070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1525" y="5407025"/>
                        <a:ext cx="4672013" cy="458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0218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7</a:t>
            </a:fld>
            <a:endParaRPr lang="en-US" dirty="0"/>
          </a:p>
        </p:txBody>
      </p:sp>
      <p:pic>
        <p:nvPicPr>
          <p:cNvPr id="1986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1524000"/>
            <a:ext cx="86487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84175"/>
              </p:ext>
            </p:extLst>
          </p:nvPr>
        </p:nvGraphicFramePr>
        <p:xfrm>
          <a:off x="2590800" y="457200"/>
          <a:ext cx="3267075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53" name="数式" r:id="rId5" imgW="1447560" imgH="393480" progId="Equation.3">
                  <p:embed/>
                </p:oleObj>
              </mc:Choice>
              <mc:Fallback>
                <p:oleObj name="数式" r:id="rId5" imgW="1447560" imgH="393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57200"/>
                        <a:ext cx="3267075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029200" y="5334000"/>
            <a:ext cx="114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>
                <a:latin typeface="+mj-lt"/>
              </a:rPr>
              <a:t>x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9415744"/>
              </p:ext>
            </p:extLst>
          </p:nvPr>
        </p:nvGraphicFramePr>
        <p:xfrm>
          <a:off x="8094663" y="345948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54" name="数式" r:id="rId7" imgW="355320" imgH="177480" progId="Equation.3">
                  <p:embed/>
                </p:oleObj>
              </mc:Choice>
              <mc:Fallback>
                <p:oleObj name="数式" r:id="rId7" imgW="355320" imgH="1774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4663" y="345948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943024"/>
              </p:ext>
            </p:extLst>
          </p:nvPr>
        </p:nvGraphicFramePr>
        <p:xfrm>
          <a:off x="7391400" y="44958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55" name="数式" r:id="rId9" imgW="355320" imgH="177480" progId="Equation.3">
                  <p:embed/>
                </p:oleObj>
              </mc:Choice>
              <mc:Fallback>
                <p:oleObj name="数式" r:id="rId9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44958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16384465"/>
              </p:ext>
            </p:extLst>
          </p:nvPr>
        </p:nvGraphicFramePr>
        <p:xfrm>
          <a:off x="7543800" y="2057400"/>
          <a:ext cx="801687" cy="401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56" name="数式" r:id="rId11" imgW="355320" imgH="177480" progId="Equation.3">
                  <p:embed/>
                </p:oleObj>
              </mc:Choice>
              <mc:Fallback>
                <p:oleObj name="数式" r:id="rId11" imgW="355320" imgH="17748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2057400"/>
                        <a:ext cx="801687" cy="4016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1535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8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2054919"/>
              </p:ext>
            </p:extLst>
          </p:nvPr>
        </p:nvGraphicFramePr>
        <p:xfrm>
          <a:off x="609600" y="381000"/>
          <a:ext cx="5100637" cy="2524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74" name="数式" r:id="rId4" imgW="2260440" imgH="1117440" progId="Equation.3">
                  <p:embed/>
                </p:oleObj>
              </mc:Choice>
              <mc:Fallback>
                <p:oleObj name="数式" r:id="rId4" imgW="2260440" imgH="11174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381000"/>
                        <a:ext cx="5100637" cy="2524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8967233"/>
              </p:ext>
            </p:extLst>
          </p:nvPr>
        </p:nvGraphicFramePr>
        <p:xfrm>
          <a:off x="882650" y="2981325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875" name="数式" r:id="rId6" imgW="2019240" imgH="1168200" progId="Equation.3">
                  <p:embed/>
                </p:oleObj>
              </mc:Choice>
              <mc:Fallback>
                <p:oleObj name="数式" r:id="rId6" imgW="2019240" imgH="1168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2650" y="2981325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519933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10/01/2021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PHY 711  Fall 2021 -- Lecture 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68B07-CEBF-4C80-90AF-53B34FA04CF3}" type="slidenum">
              <a:rPr lang="en-US" smtClean="0"/>
              <a:t>9</a:t>
            </a:fld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66300"/>
              </p:ext>
            </p:extLst>
          </p:nvPr>
        </p:nvGraphicFramePr>
        <p:xfrm>
          <a:off x="381000" y="228600"/>
          <a:ext cx="4699000" cy="1033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87" name="数式" r:id="rId4" imgW="2082600" imgH="457200" progId="Equation.3">
                  <p:embed/>
                </p:oleObj>
              </mc:Choice>
              <mc:Fallback>
                <p:oleObj name="数式" r:id="rId4" imgW="20826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228600"/>
                        <a:ext cx="4699000" cy="1033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006143"/>
              </p:ext>
            </p:extLst>
          </p:nvPr>
        </p:nvGraphicFramePr>
        <p:xfrm>
          <a:off x="304800" y="1371600"/>
          <a:ext cx="4556125" cy="263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88" name="数式" r:id="rId6" imgW="2019240" imgH="1168200" progId="Equation.3">
                  <p:embed/>
                </p:oleObj>
              </mc:Choice>
              <mc:Fallback>
                <p:oleObj name="数式" r:id="rId6" imgW="2019240" imgH="1168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371600"/>
                        <a:ext cx="4556125" cy="2638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109433"/>
              </p:ext>
            </p:extLst>
          </p:nvPr>
        </p:nvGraphicFramePr>
        <p:xfrm>
          <a:off x="5029200" y="849313"/>
          <a:ext cx="3895725" cy="143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89" name="数式" r:id="rId8" imgW="1726920" imgH="634680" progId="Equation.3">
                  <p:embed/>
                </p:oleObj>
              </mc:Choice>
              <mc:Fallback>
                <p:oleObj name="数式" r:id="rId8" imgW="1726920" imgH="63468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849313"/>
                        <a:ext cx="3895725" cy="1436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32033164"/>
              </p:ext>
            </p:extLst>
          </p:nvPr>
        </p:nvGraphicFramePr>
        <p:xfrm>
          <a:off x="5311775" y="2895600"/>
          <a:ext cx="3178175" cy="919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90" name="数式" r:id="rId10" imgW="1409400" imgH="406080" progId="Equation.3">
                  <p:embed/>
                </p:oleObj>
              </mc:Choice>
              <mc:Fallback>
                <p:oleObj name="数式" r:id="rId10" imgW="1409400" imgH="40608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1775" y="2895600"/>
                        <a:ext cx="3178175" cy="9191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9859787"/>
              </p:ext>
            </p:extLst>
          </p:nvPr>
        </p:nvGraphicFramePr>
        <p:xfrm>
          <a:off x="644525" y="4071938"/>
          <a:ext cx="8299450" cy="2328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191" name="Equation" r:id="rId12" imgW="6997680" imgH="1955520" progId="Equation.DSMT4">
                  <p:embed/>
                </p:oleObj>
              </mc:Choice>
              <mc:Fallback>
                <p:oleObj name="Equation" r:id="rId12" imgW="6997680" imgH="195552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525" y="4071938"/>
                        <a:ext cx="8299450" cy="23288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82332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2400" dirty="0" smtClean="0">
            <a:latin typeface="+mj-l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15221</TotalTime>
  <Words>666</Words>
  <Application>Microsoft Office PowerPoint</Application>
  <PresentationFormat>On-screen Show (4:3)</PresentationFormat>
  <Paragraphs>152</Paragraphs>
  <Slides>23</Slides>
  <Notes>22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Symbol</vt:lpstr>
      <vt:lpstr>Office Theme</vt:lpstr>
      <vt:lpstr>Equation</vt:lpstr>
      <vt:lpstr>数式</vt:lpstr>
      <vt:lpstr>MathType 7.0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WFU2011</dc:creator>
  <cp:lastModifiedBy>Holzwarth, Natalie</cp:lastModifiedBy>
  <cp:revision>702</cp:revision>
  <cp:lastPrinted>2021-09-30T05:34:21Z</cp:lastPrinted>
  <dcterms:created xsi:type="dcterms:W3CDTF">2012-01-10T18:32:24Z</dcterms:created>
  <dcterms:modified xsi:type="dcterms:W3CDTF">2021-10-01T15:08:52Z</dcterms:modified>
</cp:coreProperties>
</file>