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94" r:id="rId3"/>
    <p:sldId id="416" r:id="rId4"/>
    <p:sldId id="398" r:id="rId5"/>
    <p:sldId id="399" r:id="rId6"/>
    <p:sldId id="400" r:id="rId7"/>
    <p:sldId id="401" r:id="rId8"/>
    <p:sldId id="423" r:id="rId9"/>
    <p:sldId id="417" r:id="rId10"/>
    <p:sldId id="418" r:id="rId11"/>
    <p:sldId id="419" r:id="rId12"/>
    <p:sldId id="402" r:id="rId13"/>
    <p:sldId id="420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84294" autoAdjust="0"/>
  </p:normalViewPr>
  <p:slideViewPr>
    <p:cSldViewPr>
      <p:cViewPr varScale="1">
        <p:scale>
          <a:sx n="63" d="100"/>
          <a:sy n="63" d="100"/>
        </p:scale>
        <p:origin x="105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6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follow the textbook to use the example of the one-dimensional wave equation to discuss ordinary differential equations more generally and develop some solution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32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6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 and practical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10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useful property of eigenfunctions related to homework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10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theorem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6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the Rayleigh Ritz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59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Expected schedule for the next weeks…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To </a:t>
            </a:r>
            <a:r>
              <a:rPr lang="en-US"/>
              <a:t>be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wave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20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Generalization of the wave equation.   Equations in this class are separable in the time variables and the spatial variable satisfies  a generalized eigenvalue problem of this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04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sometimes want to generalize even further with an “inhomogeneous” term such as an applied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now, we will focus on eigenvalues of the 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12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eigenfunctions of these equations have very useful properties such as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of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3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6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4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19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Solutions of differential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The wave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Sturm-</a:t>
            </a:r>
            <a:r>
              <a:rPr lang="en-US" sz="2400" b="1" dirty="0" err="1">
                <a:solidFill>
                  <a:schemeClr val="folHlink"/>
                </a:solidFill>
              </a:rPr>
              <a:t>Liouville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4407"/>
              </p:ext>
            </p:extLst>
          </p:nvPr>
        </p:nvGraphicFramePr>
        <p:xfrm>
          <a:off x="71438" y="1409700"/>
          <a:ext cx="90011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0" name="Equation" r:id="rId4" imgW="4495680" imgH="1422360" progId="Equation.DSMT4">
                  <p:embed/>
                </p:oleObj>
              </mc:Choice>
              <mc:Fallback>
                <p:oleObj name="Equation" r:id="rId4" imgW="449568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409700"/>
                        <a:ext cx="9001125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B8E676BF-9298-4F99-8C2E-43CBC8347475}"/>
              </a:ext>
            </a:extLst>
          </p:cNvPr>
          <p:cNvSpPr/>
          <p:nvPr/>
        </p:nvSpPr>
        <p:spPr>
          <a:xfrm>
            <a:off x="2209800" y="4186604"/>
            <a:ext cx="1066800" cy="10731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A8A0-3E6A-47CD-A7D0-088E459A48FF}"/>
              </a:ext>
            </a:extLst>
          </p:cNvPr>
          <p:cNvSpPr txBox="1"/>
          <p:nvPr/>
        </p:nvSpPr>
        <p:spPr>
          <a:xfrm>
            <a:off x="25908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Vanishes for various boundary conditions at </a:t>
            </a:r>
            <a:r>
              <a:rPr lang="en-US" sz="2400" i="1" dirty="0">
                <a:latin typeface="+mj-lt"/>
              </a:rPr>
              <a:t>x=a and x=b</a:t>
            </a:r>
          </a:p>
        </p:txBody>
      </p:sp>
    </p:spTree>
    <p:extLst>
      <p:ext uri="{BB962C8B-B14F-4D97-AF65-F5344CB8AC3E}">
        <p14:creationId xmlns:p14="http://schemas.microsoft.com/office/powerpoint/2010/main" val="36651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140677" y="815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97890"/>
              </p:ext>
            </p:extLst>
          </p:nvPr>
        </p:nvGraphicFramePr>
        <p:xfrm>
          <a:off x="142875" y="543223"/>
          <a:ext cx="9001125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3" name="Equation" r:id="rId4" imgW="4495680" imgH="2768400" progId="Equation.DSMT4">
                  <p:embed/>
                </p:oleObj>
              </mc:Choice>
              <mc:Fallback>
                <p:oleObj name="Equation" r:id="rId4" imgW="44956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43223"/>
                        <a:ext cx="9001125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76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/>
              <a:t>h(x)</a:t>
            </a:r>
            <a:r>
              <a:rPr lang="en-US" sz="2400" dirty="0"/>
              <a:t>, defined within the interval </a:t>
            </a:r>
            <a:r>
              <a:rPr lang="en-US" sz="2400" i="1" dirty="0"/>
              <a:t>a &lt; x &lt;b</a:t>
            </a:r>
            <a:r>
              <a:rPr lang="en-US" sz="2400" dirty="0"/>
              <a:t>, we can expand that function as a linear combination of 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4" name="Equation" r:id="rId4" imgW="3657600" imgH="1155600" progId="Equation.DSMT4">
                  <p:embed/>
                </p:oleObj>
              </mc:Choice>
              <mc:Fallback>
                <p:oleObj name="Equation" r:id="rId4" imgW="3657600" imgH="1155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 form a ``complete'' set in the sense of ``spanning'' the space of all functions in the interval </a:t>
            </a:r>
          </a:p>
          <a:p>
            <a:r>
              <a:rPr lang="en-US" sz="2400" i="1" dirty="0"/>
              <a:t>a &lt; x &lt;b,</a:t>
            </a:r>
            <a:r>
              <a:rPr lang="en-US" sz="2400" dirty="0"/>
              <a:t> as summarized by the statement: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5" name="Equation" r:id="rId6" imgW="2882880" imgH="622080" progId="Equation.DSMT4">
                  <p:embed/>
                </p:oleObj>
              </mc:Choice>
              <mc:Fallback>
                <p:oleObj name="Equation" r:id="rId6" imgW="2882880" imgH="622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99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E6041-C9E4-4E2F-8A11-82E2AAAF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507A5-1F0B-40E3-A507-1C07E5A1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C68E1-99EC-453F-A721-6B9B6EB7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90DEA-FCF8-4168-B603-E193F296C055}"/>
              </a:ext>
            </a:extLst>
          </p:cNvPr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97C6BC-9B5B-4EF9-A5EE-D553DAF70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131094"/>
              </p:ext>
            </p:extLst>
          </p:nvPr>
        </p:nvGraphicFramePr>
        <p:xfrm>
          <a:off x="914400" y="533399"/>
          <a:ext cx="6489700" cy="60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6" name="Equation" r:id="rId4" imgW="4419360" imgH="4089240" progId="Equation.DSMT4">
                  <p:embed/>
                </p:oleObj>
              </mc:Choice>
              <mc:Fallback>
                <p:oleObj name="Equation" r:id="rId4" imgW="4419360" imgH="408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533399"/>
                        <a:ext cx="6489700" cy="600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364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Variational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0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1" name="Equation" r:id="rId6" imgW="1701720" imgH="495000" progId="Equation.DSMT4">
                  <p:embed/>
                </p:oleObj>
              </mc:Choice>
              <mc:Fallback>
                <p:oleObj name="Equation" r:id="rId6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2" name="Equation" r:id="rId8" imgW="444240" imgH="317160" progId="Equation.DSMT4">
                  <p:embed/>
                </p:oleObj>
              </mc:Choice>
              <mc:Fallback>
                <p:oleObj name="Equation" r:id="rId8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3" name="Equation" r:id="rId10" imgW="444240" imgH="317160" progId="Equation.DSMT4">
                  <p:embed/>
                </p:oleObj>
              </mc:Choice>
              <mc:Fallback>
                <p:oleObj name="Equation" r:id="rId10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4" name="Equation" r:id="rId11" imgW="2539800" imgH="571320" progId="Equation.DSMT4">
                  <p:embed/>
                </p:oleObj>
              </mc:Choice>
              <mc:Fallback>
                <p:oleObj name="Equation" r:id="rId11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691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46" name="Equation" r:id="rId4" imgW="4381200" imgH="495000" progId="Equation.DSMT4">
                  <p:embed/>
                </p:oleObj>
              </mc:Choice>
              <mc:Fallback>
                <p:oleObj name="Equation" r:id="rId4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47" name="Equation" r:id="rId6" imgW="4089240" imgH="558720" progId="Equation.DSMT4">
                  <p:embed/>
                </p:oleObj>
              </mc:Choice>
              <mc:Fallback>
                <p:oleObj name="Equation" r:id="rId6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48" name="Equation" r:id="rId8" imgW="3949560" imgH="876240" progId="Equation.DSMT4">
                  <p:embed/>
                </p:oleObj>
              </mc:Choice>
              <mc:Fallback>
                <p:oleObj name="Equation" r:id="rId8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49" name="Equation" r:id="rId10" imgW="3962160" imgH="965160" progId="Equation.DSMT4">
                  <p:embed/>
                </p:oleObj>
              </mc:Choice>
              <mc:Fallback>
                <p:oleObj name="Equation" r:id="rId10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33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08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09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10" name="Equation" r:id="rId8" imgW="3593880" imgH="596880" progId="Equation.DSMT4">
                  <p:embed/>
                </p:oleObj>
              </mc:Choice>
              <mc:Fallback>
                <p:oleObj name="Equation" r:id="rId8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11" name="Equation" r:id="rId10" imgW="5155920" imgH="965160" progId="Equation.DSMT4">
                  <p:embed/>
                </p:oleObj>
              </mc:Choice>
              <mc:Fallback>
                <p:oleObj name="Equation" r:id="rId10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12" name="Equation" r:id="rId12" imgW="5587920" imgH="952200" progId="Equation.DSMT4">
                  <p:embed/>
                </p:oleObj>
              </mc:Choice>
              <mc:Fallback>
                <p:oleObj name="Equation" r:id="rId12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72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10175"/>
              </p:ext>
            </p:extLst>
          </p:nvPr>
        </p:nvGraphicFramePr>
        <p:xfrm>
          <a:off x="1536700" y="231022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6" name="Equation" r:id="rId4" imgW="3009600" imgH="952200" progId="Equation.DSMT4">
                  <p:embed/>
                </p:oleObj>
              </mc:Choice>
              <mc:Fallback>
                <p:oleObj name="Equation" r:id="rId4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31022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7" name="Equation" r:id="rId6" imgW="5803560" imgH="952200" progId="Equation.DSMT4">
                  <p:embed/>
                </p:oleObj>
              </mc:Choice>
              <mc:Fallback>
                <p:oleObj name="Equation" r:id="rId6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8" name="Equation" r:id="rId8" imgW="5613120" imgH="1638000" progId="Equation.DSMT4">
                  <p:embed/>
                </p:oleObj>
              </mc:Choice>
              <mc:Fallback>
                <p:oleObj name="Equation" r:id="rId8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10986"/>
            <a:ext cx="896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 generally useful solution method -- Green’s function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7" name="Equation" r:id="rId4" imgW="3873240" imgH="952200" progId="Equation.DSMT4">
                  <p:embed/>
                </p:oleObj>
              </mc:Choice>
              <mc:Fallback>
                <p:oleObj name="Equation" r:id="rId4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8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9" name="Equation" r:id="rId8" imgW="3251160" imgH="1002960" progId="Equation.DSMT4">
                  <p:embed/>
                </p:oleObj>
              </mc:Choice>
              <mc:Fallback>
                <p:oleObj name="Equation" r:id="rId8" imgW="32511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7" name="数式" r:id="rId4" imgW="3886200" imgH="1371600" progId="Equation.3">
                  <p:embed/>
                </p:oleObj>
              </mc:Choice>
              <mc:Fallback>
                <p:oleObj name="数式" r:id="rId4" imgW="3886200" imgH="1371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E854AE-D575-438D-B4BC-7E00814A0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241300"/>
            <a:ext cx="8791575" cy="61150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8600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8" name="数式" r:id="rId4" imgW="3009600" imgH="1396800" progId="Equation.3">
                  <p:embed/>
                </p:oleObj>
              </mc:Choice>
              <mc:Fallback>
                <p:oleObj name="数式" r:id="rId4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9" name="数式" r:id="rId6" imgW="3530520" imgH="1104840" progId="Equation.3">
                  <p:embed/>
                </p:oleObj>
              </mc:Choice>
              <mc:Fallback>
                <p:oleObj name="数式" r:id="rId6" imgW="353052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12" name="数式" r:id="rId4" imgW="3492360" imgH="1091880" progId="Equation.3">
                  <p:embed/>
                </p:oleObj>
              </mc:Choice>
              <mc:Fallback>
                <p:oleObj name="数式" r:id="rId4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13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99" name="数式" r:id="rId4" imgW="3517560" imgH="2793960" progId="Equation.3">
                  <p:embed/>
                </p:oleObj>
              </mc:Choice>
              <mc:Fallback>
                <p:oleObj name="数式" r:id="rId4" imgW="3517560" imgH="27939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23" name="数式" r:id="rId4" imgW="4216320" imgH="3403440" progId="Equation.3">
                  <p:embed/>
                </p:oleObj>
              </mc:Choice>
              <mc:Fallback>
                <p:oleObj name="数式" r:id="rId4" imgW="4216320" imgH="34034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4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5" name="Equation" r:id="rId6" imgW="5181480" imgH="1917360" progId="Equation.DSMT4">
                  <p:embed/>
                </p:oleObj>
              </mc:Choice>
              <mc:Fallback>
                <p:oleObj name="Equation" r:id="rId6" imgW="5181480" imgH="1917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45" name="Equation" r:id="rId4" imgW="6756120" imgH="3187440" progId="Equation.DSMT4">
                  <p:embed/>
                </p:oleObj>
              </mc:Choice>
              <mc:Fallback>
                <p:oleObj name="Equation" r:id="rId4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46" name="Equation" r:id="rId6" imgW="4660560" imgH="571320" progId="Equation.DSMT4">
                  <p:embed/>
                </p:oleObj>
              </mc:Choice>
              <mc:Fallback>
                <p:oleObj name="Equation" r:id="rId6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47" name="Equation" r:id="rId8" imgW="5333760" imgH="901440" progId="Equation.DSMT4">
                  <p:embed/>
                </p:oleObj>
              </mc:Choice>
              <mc:Fallback>
                <p:oleObj name="Equation" r:id="rId8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32" name="Equation" r:id="rId4" imgW="5994360" imgH="1841400" progId="Equation.DSMT4">
                  <p:embed/>
                </p:oleObj>
              </mc:Choice>
              <mc:Fallback>
                <p:oleObj name="Equation" r:id="rId4" imgW="5994360" imgH="1841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33" name="Equation" r:id="rId6" imgW="3987720" imgH="622080" progId="Equation.DSMT4">
                  <p:embed/>
                </p:oleObj>
              </mc:Choice>
              <mc:Fallback>
                <p:oleObj name="Equation" r:id="rId6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6E3B1-60BA-4B34-9593-D1B63978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6BBA7-04E3-4508-801A-83A9D9DC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6820-A463-4853-A613-98DB994E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407F13-37FB-4F11-9F4B-95E7B0630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00809"/>
              </p:ext>
            </p:extLst>
          </p:nvPr>
        </p:nvGraphicFramePr>
        <p:xfrm>
          <a:off x="457200" y="2438400"/>
          <a:ext cx="8235750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3" name="Equation" r:id="rId4" imgW="4356000" imgH="1320480" progId="Equation.DSMT4">
                  <p:embed/>
                </p:oleObj>
              </mc:Choice>
              <mc:Fallback>
                <p:oleObj name="Equation" r:id="rId4" imgW="435600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438400"/>
                        <a:ext cx="8235750" cy="249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D0A8D02-A904-4C84-8DB3-543214F5E3EF}"/>
              </a:ext>
            </a:extLst>
          </p:cNvPr>
          <p:cNvSpPr txBox="1"/>
          <p:nvPr/>
        </p:nvSpPr>
        <p:spPr>
          <a:xfrm>
            <a:off x="304800" y="228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One-dimensional wave equation </a:t>
            </a:r>
          </a:p>
          <a:p>
            <a:pPr lvl="1"/>
            <a:r>
              <a:rPr lang="en-US" sz="2400" dirty="0">
                <a:latin typeface="+mj-lt"/>
              </a:rPr>
              <a:t>representing longitudinal or transverse displacements as a function of 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t</a:t>
            </a:r>
            <a:r>
              <a:rPr lang="en-US" sz="2400" dirty="0">
                <a:latin typeface="+mj-lt"/>
              </a:rPr>
              <a:t> , an example of a partial differential equation --</a:t>
            </a:r>
          </a:p>
        </p:txBody>
      </p:sp>
    </p:spTree>
    <p:extLst>
      <p:ext uri="{BB962C8B-B14F-4D97-AF65-F5344CB8AC3E}">
        <p14:creationId xmlns:p14="http://schemas.microsoft.com/office/powerpoint/2010/main" val="261269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352780"/>
            <a:ext cx="6019800" cy="9861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64254"/>
              </p:ext>
            </p:extLst>
          </p:nvPr>
        </p:nvGraphicFramePr>
        <p:xfrm>
          <a:off x="152400" y="819150"/>
          <a:ext cx="8712200" cy="552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91" name="Equation" r:id="rId4" imgW="6311880" imgH="4000320" progId="Equation.DSMT4">
                  <p:embed/>
                </p:oleObj>
              </mc:Choice>
              <mc:Fallback>
                <p:oleObj name="Equation" r:id="rId4" imgW="6311880" imgH="40003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19150"/>
                        <a:ext cx="8712200" cy="552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The wave equation and related linear PDE’s</a:t>
            </a:r>
          </a:p>
        </p:txBody>
      </p:sp>
    </p:spTree>
    <p:extLst>
      <p:ext uri="{BB962C8B-B14F-4D97-AF65-F5344CB8AC3E}">
        <p14:creationId xmlns:p14="http://schemas.microsoft.com/office/powerpoint/2010/main" val="297989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 second-order ordinary differential equations</a:t>
            </a:r>
          </a:p>
          <a:p>
            <a:r>
              <a:rPr lang="en-US" sz="2400" dirty="0">
                <a:latin typeface="+mj-lt"/>
              </a:rPr>
              <a:t>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3" name="Equation" r:id="rId4" imgW="6324480" imgH="622080" progId="Equation.DSMT4">
                  <p:embed/>
                </p:oleObj>
              </mc:Choice>
              <mc:Fallback>
                <p:oleObj name="Equation" r:id="rId4" imgW="632448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be determined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161" y="5562600"/>
            <a:ext cx="719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Homogenous problem:  </a:t>
            </a:r>
            <a:r>
              <a:rPr lang="en-US" sz="2400" i="1" dirty="0">
                <a:latin typeface="+mj-lt"/>
              </a:rPr>
              <a:t>F(x)=0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9D3E69-E216-4CBE-939C-B6D222B6596C}"/>
              </a:ext>
            </a:extLst>
          </p:cNvPr>
          <p:cNvSpPr txBox="1"/>
          <p:nvPr/>
        </p:nvSpPr>
        <p:spPr>
          <a:xfrm>
            <a:off x="198963" y="4220127"/>
            <a:ext cx="4012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applicable, it is assumed that the form of the applied force is known.</a:t>
            </a:r>
          </a:p>
        </p:txBody>
      </p:sp>
    </p:spTree>
    <p:extLst>
      <p:ext uri="{BB962C8B-B14F-4D97-AF65-F5344CB8AC3E}">
        <p14:creationId xmlns:p14="http://schemas.microsoft.com/office/powerpoint/2010/main" val="113648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eigenvalue equations --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45023"/>
              </p:ext>
            </p:extLst>
          </p:nvPr>
        </p:nvGraphicFramePr>
        <p:xfrm>
          <a:off x="346075" y="974725"/>
          <a:ext cx="8607425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8" name="Equation" r:id="rId4" imgW="6540480" imgH="3720960" progId="Equation.DSMT4">
                  <p:embed/>
                </p:oleObj>
              </mc:Choice>
              <mc:Fallback>
                <p:oleObj name="Equation" r:id="rId4" imgW="6540480" imgH="3720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74725"/>
                        <a:ext cx="8607425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65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methods 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64795"/>
              </p:ext>
            </p:extLst>
          </p:nvPr>
        </p:nvGraphicFramePr>
        <p:xfrm>
          <a:off x="389731" y="6520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78" name="数式" r:id="rId4" imgW="4178160" imgH="1574640" progId="Equation.3">
                  <p:embed/>
                </p:oleObj>
              </mc:Choice>
              <mc:Fallback>
                <p:oleObj name="数式" r:id="rId4" imgW="4178160" imgH="1574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6520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79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1317"/>
              </p:ext>
            </p:extLst>
          </p:nvPr>
        </p:nvGraphicFramePr>
        <p:xfrm>
          <a:off x="278296" y="3753008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80" name="Equation" r:id="rId8" imgW="5879880" imgH="977760" progId="Equation.DSMT4">
                  <p:embed/>
                </p:oleObj>
              </mc:Choice>
              <mc:Fallback>
                <p:oleObj name="Equation" r:id="rId8" imgW="5879880" imgH="977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8296" y="3753008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27966"/>
              </p:ext>
            </p:extLst>
          </p:nvPr>
        </p:nvGraphicFramePr>
        <p:xfrm>
          <a:off x="351183" y="515308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81" name="Equation" r:id="rId10" imgW="3009600" imgH="952200" progId="Equation.DSMT4">
                  <p:embed/>
                </p:oleObj>
              </mc:Choice>
              <mc:Fallback>
                <p:oleObj name="Equation" r:id="rId10" imgW="3009600" imgH="952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83" y="515308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83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5E6B32-72B4-4FFF-BD7E-3C22C349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C659F-A3BD-4125-8F2A-91996608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AB41E-AD3C-438F-817B-5F2C754C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DDE82C-CDE6-4DEC-9BFA-0277C3011EE2}"/>
              </a:ext>
            </a:extLst>
          </p:cNvPr>
          <p:cNvSpPr txBox="1"/>
          <p:nvPr/>
        </p:nvSpPr>
        <p:spPr>
          <a:xfrm>
            <a:off x="228600" y="3048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all of the fuss about eigenvalues and eigenvectors?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They are always necessary for solving differential equations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Not all eigenfunctions have analytic forms.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It is possible to solve a differential equation without the use of eigenfunctions.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Eigenfunctions have some useful properties.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9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35271"/>
              </p:ext>
            </p:extLst>
          </p:nvPr>
        </p:nvGraphicFramePr>
        <p:xfrm>
          <a:off x="108744" y="838200"/>
          <a:ext cx="892651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7" name="Equation" r:id="rId4" imgW="4457520" imgH="2057400" progId="Equation.DSMT4">
                  <p:embed/>
                </p:oleObj>
              </mc:Choice>
              <mc:Fallback>
                <p:oleObj name="Equation" r:id="rId4" imgW="4457520" imgH="2057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4" y="838200"/>
                        <a:ext cx="8926512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93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14743</TotalTime>
  <Words>973</Words>
  <Application>Microsoft Office PowerPoint</Application>
  <PresentationFormat>On-screen Show (4:3)</PresentationFormat>
  <Paragraphs>182</Paragraphs>
  <Slides>26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716</cp:revision>
  <cp:lastPrinted>2020-10-06T03:12:13Z</cp:lastPrinted>
  <dcterms:created xsi:type="dcterms:W3CDTF">2012-01-10T18:32:24Z</dcterms:created>
  <dcterms:modified xsi:type="dcterms:W3CDTF">2021-10-02T21:28:59Z</dcterms:modified>
</cp:coreProperties>
</file>