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94" r:id="rId3"/>
    <p:sldId id="424" r:id="rId4"/>
    <p:sldId id="416" r:id="rId5"/>
    <p:sldId id="398" r:id="rId6"/>
    <p:sldId id="399" r:id="rId7"/>
    <p:sldId id="400" r:id="rId8"/>
    <p:sldId id="401" r:id="rId9"/>
    <p:sldId id="423" r:id="rId10"/>
    <p:sldId id="417" r:id="rId11"/>
    <p:sldId id="418" r:id="rId12"/>
    <p:sldId id="419" r:id="rId13"/>
    <p:sldId id="402" r:id="rId14"/>
    <p:sldId id="420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84294" autoAdjust="0"/>
  </p:normalViewPr>
  <p:slideViewPr>
    <p:cSldViewPr>
      <p:cViewPr varScale="1">
        <p:scale>
          <a:sx n="63" d="100"/>
          <a:sy n="63" d="100"/>
        </p:scale>
        <p:origin x="105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6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follow the textbook to use the example of the one-dimensional wave equation to discuss ordinary differential equations more generally and develop some solution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32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46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 and practical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10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very useful property of eigenfunctions related to homework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10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Proof of theorem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56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the Rayleigh Ritz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59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slides present solution methods for differential equations involving the use of eigenvalues.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60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a knowledge of the Green’s function we can find solutions of related inhomogeneous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525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150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 using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93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Expected schedule for the next weeks…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8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36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the solution simplifies.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77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method of finding a Green’s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59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Green’s function based on homogeneous solutions (not </a:t>
            </a:r>
            <a:r>
              <a:rPr lang="en-US" dirty="0" err="1"/>
              <a:t>eigenfuntions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76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921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      To </a:t>
            </a:r>
            <a:r>
              <a:rPr lang="en-US"/>
              <a:t>be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13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wave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20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Generalization of the wave equation.   Equations in this class are separable in the time variables and the spatial variable satisfies  a generalized eigenvalue problem of this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04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sometimes want to generalize even further with an “inhomogeneous” term such as an applied force.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82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now, we will focus on eigenvalues of the 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12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eigenfunctions of these equations have very useful properties such as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12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of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3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9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19.bin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6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4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4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9600"/>
            <a:ext cx="89153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on Lecture 19 – Chap. 7 (F&amp;W) 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Solutions of differential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The wave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Sturm-</a:t>
            </a:r>
            <a:r>
              <a:rPr lang="en-US" sz="2400" b="1" dirty="0" err="1">
                <a:solidFill>
                  <a:schemeClr val="folHlink"/>
                </a:solidFill>
              </a:rPr>
              <a:t>Liouville</a:t>
            </a:r>
            <a:r>
              <a:rPr lang="en-US" sz="2400" b="1" dirty="0">
                <a:solidFill>
                  <a:schemeClr val="folHlink"/>
                </a:solidFill>
              </a:rPr>
              <a:t>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Green’s function solution methods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835271"/>
              </p:ext>
            </p:extLst>
          </p:nvPr>
        </p:nvGraphicFramePr>
        <p:xfrm>
          <a:off x="108744" y="838200"/>
          <a:ext cx="8926512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42" name="Equation" r:id="rId4" imgW="4457520" imgH="2057400" progId="Equation.DSMT4">
                  <p:embed/>
                </p:oleObj>
              </mc:Choice>
              <mc:Fallback>
                <p:oleObj name="Equation" r:id="rId4" imgW="4457520" imgH="2057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4" y="838200"/>
                        <a:ext cx="8926512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93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934407"/>
              </p:ext>
            </p:extLst>
          </p:nvPr>
        </p:nvGraphicFramePr>
        <p:xfrm>
          <a:off x="71438" y="1409700"/>
          <a:ext cx="9001125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65" name="Equation" r:id="rId4" imgW="4495680" imgH="1422360" progId="Equation.DSMT4">
                  <p:embed/>
                </p:oleObj>
              </mc:Choice>
              <mc:Fallback>
                <p:oleObj name="Equation" r:id="rId4" imgW="4495680" imgH="1422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1409700"/>
                        <a:ext cx="9001125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B8E676BF-9298-4F99-8C2E-43CBC8347475}"/>
              </a:ext>
            </a:extLst>
          </p:cNvPr>
          <p:cNvSpPr/>
          <p:nvPr/>
        </p:nvSpPr>
        <p:spPr>
          <a:xfrm>
            <a:off x="2209800" y="4186604"/>
            <a:ext cx="1066800" cy="10731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5A8A0-3E6A-47CD-A7D0-088E459A48FF}"/>
              </a:ext>
            </a:extLst>
          </p:cNvPr>
          <p:cNvSpPr txBox="1"/>
          <p:nvPr/>
        </p:nvSpPr>
        <p:spPr>
          <a:xfrm>
            <a:off x="2590800" y="5562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Vanishes for various boundary conditions at </a:t>
            </a:r>
            <a:r>
              <a:rPr lang="en-US" sz="2400" i="1" dirty="0">
                <a:latin typeface="+mj-lt"/>
              </a:rPr>
              <a:t>x=a and x=b</a:t>
            </a:r>
          </a:p>
        </p:txBody>
      </p:sp>
    </p:spTree>
    <p:extLst>
      <p:ext uri="{BB962C8B-B14F-4D97-AF65-F5344CB8AC3E}">
        <p14:creationId xmlns:p14="http://schemas.microsoft.com/office/powerpoint/2010/main" val="366511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140677" y="81558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297890"/>
              </p:ext>
            </p:extLst>
          </p:nvPr>
        </p:nvGraphicFramePr>
        <p:xfrm>
          <a:off x="142875" y="543223"/>
          <a:ext cx="9001125" cy="554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88" name="Equation" r:id="rId4" imgW="4495680" imgH="2768400" progId="Equation.DSMT4">
                  <p:embed/>
                </p:oleObj>
              </mc:Choice>
              <mc:Fallback>
                <p:oleObj name="Equation" r:id="rId4" imgW="4495680" imgH="2768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43223"/>
                        <a:ext cx="9001125" cy="554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760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5158" y="48467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can be shown that for any reasonable function </a:t>
            </a:r>
            <a:r>
              <a:rPr lang="en-US" sz="2400" i="1" dirty="0"/>
              <a:t>h(x)</a:t>
            </a:r>
            <a:r>
              <a:rPr lang="en-US" sz="2400" dirty="0"/>
              <a:t>, defined within the interval </a:t>
            </a:r>
            <a:r>
              <a:rPr lang="en-US" sz="2400" i="1" dirty="0"/>
              <a:t>a &lt; x &lt;b</a:t>
            </a:r>
            <a:r>
              <a:rPr lang="en-US" sz="2400" dirty="0"/>
              <a:t>, we can expand that function as a linear combination of the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043900"/>
              </p:ext>
            </p:extLst>
          </p:nvPr>
        </p:nvGraphicFramePr>
        <p:xfrm>
          <a:off x="838200" y="1669168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34" name="Equation" r:id="rId4" imgW="3657600" imgH="1155600" progId="Equation.DSMT4">
                  <p:embed/>
                </p:oleObj>
              </mc:Choice>
              <mc:Fallback>
                <p:oleObj name="Equation" r:id="rId4" imgW="3657600" imgH="1155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669168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5496" y="327430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These ideas lead to the notion that the set of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 form a ``complete'' set in the sense of ``spanning'' the space of all functions in the interval </a:t>
            </a:r>
          </a:p>
          <a:p>
            <a:r>
              <a:rPr lang="en-US" sz="2400" i="1" dirty="0"/>
              <a:t>a &lt; x &lt;b,</a:t>
            </a:r>
            <a:r>
              <a:rPr lang="en-US" sz="2400" dirty="0"/>
              <a:t> as summarized by the statement: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277716"/>
              </p:ext>
            </p:extLst>
          </p:nvPr>
        </p:nvGraphicFramePr>
        <p:xfrm>
          <a:off x="914400" y="4922376"/>
          <a:ext cx="5334000" cy="11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35" name="Equation" r:id="rId6" imgW="2882880" imgH="622080" progId="Equation.DSMT4">
                  <p:embed/>
                </p:oleObj>
              </mc:Choice>
              <mc:Fallback>
                <p:oleObj name="Equation" r:id="rId6" imgW="2882880" imgH="6220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4922376"/>
                        <a:ext cx="5334000" cy="11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0996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E6041-C9E4-4E2F-8A11-82E2AAAF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507A5-1F0B-40E3-A507-1C07E5A1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C68E1-99EC-453F-A721-6B9B6EB7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590DEA-FCF8-4168-B603-E193F296C055}"/>
              </a:ext>
            </a:extLst>
          </p:cNvPr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597C6BC-9B5B-4EF9-A5EE-D553DAF703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131094"/>
              </p:ext>
            </p:extLst>
          </p:nvPr>
        </p:nvGraphicFramePr>
        <p:xfrm>
          <a:off x="914400" y="533399"/>
          <a:ext cx="6489700" cy="600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11" name="Equation" r:id="rId4" imgW="4419360" imgH="4089240" progId="Equation.DSMT4">
                  <p:embed/>
                </p:oleObj>
              </mc:Choice>
              <mc:Fallback>
                <p:oleObj name="Equation" r:id="rId4" imgW="4419360" imgH="40892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533399"/>
                        <a:ext cx="6489700" cy="600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364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eigenvalues </a:t>
            </a:r>
            <a:r>
              <a:rPr lang="en-US" sz="2400" i="1" dirty="0" err="1">
                <a:latin typeface="Symbol" panose="05050102010706020507" pitchFamily="18" charset="2"/>
              </a:rPr>
              <a:t>l</a:t>
            </a:r>
            <a:r>
              <a:rPr lang="en-US" sz="2400" i="1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 and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. When it is not possible to find the ``exact'' functions, there are several powerful approximation techniques.    For example, the lowest eigenvalue can be approximated by 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Variational approximation to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85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         is 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       can in principle 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(x):</a:t>
            </a:r>
          </a:p>
          <a:p>
            <a:r>
              <a:rPr lang="en-US" sz="2400" dirty="0"/>
              <a:t>                                   where the coefficients </a:t>
            </a:r>
            <a:r>
              <a:rPr lang="en-US" sz="2400" i="1" dirty="0"/>
              <a:t>C</a:t>
            </a:r>
            <a:r>
              <a:rPr lang="en-US" sz="2400" i="1" baseline="-25000" dirty="0"/>
              <a:t>n</a:t>
            </a:r>
            <a:r>
              <a:rPr lang="en-US" sz="2400" dirty="0"/>
              <a:t> can be </a:t>
            </a:r>
          </a:p>
          <a:p>
            <a:endParaRPr lang="en-US" sz="2400" dirty="0"/>
          </a:p>
          <a:p>
            <a:r>
              <a:rPr lang="en-US" sz="2400" dirty="0"/>
              <a:t>assumed to be real.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86" name="Equation" r:id="rId6" imgW="1701720" imgH="495000" progId="Equation.DSMT4">
                  <p:embed/>
                </p:oleObj>
              </mc:Choice>
              <mc:Fallback>
                <p:oleObj name="Equation" r:id="rId6" imgW="1701720" imgH="495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87" name="Equation" r:id="rId8" imgW="444240" imgH="317160" progId="Equation.DSMT4">
                  <p:embed/>
                </p:oleObj>
              </mc:Choice>
              <mc:Fallback>
                <p:oleObj name="Equation" r:id="rId8" imgW="444240" imgH="317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88" name="Equation" r:id="rId10" imgW="444240" imgH="317160" progId="Equation.DSMT4">
                  <p:embed/>
                </p:oleObj>
              </mc:Choice>
              <mc:Fallback>
                <p:oleObj name="Equation" r:id="rId10" imgW="444240" imgH="3171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819"/>
              </p:ext>
            </p:extLst>
          </p:nvPr>
        </p:nvGraphicFramePr>
        <p:xfrm>
          <a:off x="4881562" y="2321177"/>
          <a:ext cx="3343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89" name="Equation" r:id="rId11" imgW="2539800" imgH="571320" progId="Equation.DSMT4">
                  <p:embed/>
                </p:oleObj>
              </mc:Choice>
              <mc:Fallback>
                <p:oleObj name="Equation" r:id="rId11" imgW="2539800" imgH="57132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2" y="2321177"/>
                        <a:ext cx="33432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3691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Estimation of the lowest eigenvalue – continued:</a:t>
            </a:r>
          </a:p>
          <a:p>
            <a:endParaRPr lang="en-US" sz="2400" dirty="0"/>
          </a:p>
          <a:p>
            <a:r>
              <a:rPr lang="en-US" sz="2400" dirty="0"/>
              <a:t>From the </a:t>
            </a:r>
            <a:r>
              <a:rPr lang="en-US" sz="2400" dirty="0" err="1"/>
              <a:t>eigenfunction</a:t>
            </a:r>
            <a:r>
              <a:rPr lang="en-US" sz="2400" dirty="0"/>
              <a:t> equation, we know that 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66" name="Equation" r:id="rId4" imgW="4381200" imgH="495000" progId="Equation.DSMT4">
                  <p:embed/>
                </p:oleObj>
              </mc:Choice>
              <mc:Fallback>
                <p:oleObj name="Equation" r:id="rId4" imgW="4381200" imgH="495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2404" y="234139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3780"/>
              </p:ext>
            </p:extLst>
          </p:nvPr>
        </p:nvGraphicFramePr>
        <p:xfrm>
          <a:off x="704488" y="2743200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67" name="Equation" r:id="rId6" imgW="4089240" imgH="558720" progId="Equation.DSMT4">
                  <p:embed/>
                </p:oleObj>
              </mc:Choice>
              <mc:Fallback>
                <p:oleObj name="Equation" r:id="rId6" imgW="4089240" imgH="5587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4488" y="2743200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14469"/>
              </p:ext>
            </p:extLst>
          </p:nvPr>
        </p:nvGraphicFramePr>
        <p:xfrm>
          <a:off x="761999" y="3657600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68" name="Equation" r:id="rId8" imgW="3949560" imgH="876240" progId="Equation.DSMT4">
                  <p:embed/>
                </p:oleObj>
              </mc:Choice>
              <mc:Fallback>
                <p:oleObj name="Equation" r:id="rId8" imgW="3949560" imgH="8762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1999" y="3657600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585571"/>
              </p:ext>
            </p:extLst>
          </p:nvPr>
        </p:nvGraphicFramePr>
        <p:xfrm>
          <a:off x="914400" y="5029200"/>
          <a:ext cx="49530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69" name="Equation" r:id="rId10" imgW="3962160" imgH="965160" progId="Equation.DSMT4">
                  <p:embed/>
                </p:oleObj>
              </mc:Choice>
              <mc:Fallback>
                <p:oleObj name="Equation" r:id="rId10" imgW="396216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14400" y="5029200"/>
                        <a:ext cx="49530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3338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33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34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01114"/>
              </p:ext>
            </p:extLst>
          </p:nvPr>
        </p:nvGraphicFramePr>
        <p:xfrm>
          <a:off x="817219" y="4470941"/>
          <a:ext cx="4027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35" name="Equation" r:id="rId8" imgW="3593880" imgH="596880" progId="Equation.DSMT4">
                  <p:embed/>
                </p:oleObj>
              </mc:Choice>
              <mc:Fallback>
                <p:oleObj name="Equation" r:id="rId8" imgW="3593880" imgH="596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7219" y="4470941"/>
                        <a:ext cx="402748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36" name="Equation" r:id="rId10" imgW="5155920" imgH="965160" progId="Equation.DSMT4">
                  <p:embed/>
                </p:oleObj>
              </mc:Choice>
              <mc:Fallback>
                <p:oleObj name="Equation" r:id="rId10" imgW="515592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37" name="Equation" r:id="rId12" imgW="5587920" imgH="952200" progId="Equation.DSMT4">
                  <p:embed/>
                </p:oleObj>
              </mc:Choice>
              <mc:Fallback>
                <p:oleObj name="Equation" r:id="rId12" imgW="5587920" imgH="952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072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010175"/>
              </p:ext>
            </p:extLst>
          </p:nvPr>
        </p:nvGraphicFramePr>
        <p:xfrm>
          <a:off x="1536700" y="231022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1" name="Equation" r:id="rId4" imgW="3009600" imgH="952200" progId="Equation.DSMT4">
                  <p:embed/>
                </p:oleObj>
              </mc:Choice>
              <mc:Fallback>
                <p:oleObj name="Equation" r:id="rId4" imgW="3009600" imgH="952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231022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933188"/>
              </p:ext>
            </p:extLst>
          </p:nvPr>
        </p:nvGraphicFramePr>
        <p:xfrm>
          <a:off x="90090" y="912065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2" name="Equation" r:id="rId6" imgW="5803560" imgH="952200" progId="Equation.DSMT4">
                  <p:embed/>
                </p:oleObj>
              </mc:Choice>
              <mc:Fallback>
                <p:oleObj name="Equation" r:id="rId6" imgW="580356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90" y="912065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006120"/>
              </p:ext>
            </p:extLst>
          </p:nvPr>
        </p:nvGraphicFramePr>
        <p:xfrm>
          <a:off x="235346" y="3983731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3" name="Equation" r:id="rId8" imgW="5613120" imgH="1638000" progId="Equation.DSMT4">
                  <p:embed/>
                </p:oleObj>
              </mc:Choice>
              <mc:Fallback>
                <p:oleObj name="Equation" r:id="rId8" imgW="5613120" imgH="1638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46" y="3983731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10986"/>
            <a:ext cx="896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 generally useful solution method -- Green’s function approach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Recall:</a:t>
            </a:r>
          </a:p>
        </p:txBody>
      </p:sp>
    </p:spTree>
    <p:extLst>
      <p:ext uri="{BB962C8B-B14F-4D97-AF65-F5344CB8AC3E}">
        <p14:creationId xmlns:p14="http://schemas.microsoft.com/office/powerpoint/2010/main" val="3962340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2" name="Equation" r:id="rId4" imgW="3873240" imgH="952200" progId="Equation.DSMT4">
                  <p:embed/>
                </p:oleObj>
              </mc:Choice>
              <mc:Fallback>
                <p:oleObj name="Equation" r:id="rId4" imgW="387324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3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4" name="Equation" r:id="rId8" imgW="3251160" imgH="1002960" progId="Equation.DSMT4">
                  <p:embed/>
                </p:oleObj>
              </mc:Choice>
              <mc:Fallback>
                <p:oleObj name="Equation" r:id="rId8" imgW="3251160" imgH="1002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22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2E854AE-D575-438D-B4BC-7E00814A0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241300"/>
            <a:ext cx="8791575" cy="61150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8600" y="4495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16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76198"/>
              </p:ext>
            </p:extLst>
          </p:nvPr>
        </p:nvGraphicFramePr>
        <p:xfrm>
          <a:off x="457200" y="1066800"/>
          <a:ext cx="7543800" cy="26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32" name="数式" r:id="rId4" imgW="3886200" imgH="1371600" progId="Equation.3">
                  <p:embed/>
                </p:oleObj>
              </mc:Choice>
              <mc:Fallback>
                <p:oleObj name="数式" r:id="rId4" imgW="3886200" imgH="13716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7543800" cy="26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172093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25665"/>
              </p:ext>
            </p:extLst>
          </p:nvPr>
        </p:nvGraphicFramePr>
        <p:xfrm>
          <a:off x="457200" y="192087"/>
          <a:ext cx="6794500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8" name="数式" r:id="rId4" imgW="3009600" imgH="1396800" progId="Equation.3">
                  <p:embed/>
                </p:oleObj>
              </mc:Choice>
              <mc:Fallback>
                <p:oleObj name="数式" r:id="rId4" imgW="3009600" imgH="1396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2087"/>
                        <a:ext cx="6794500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27229"/>
              </p:ext>
            </p:extLst>
          </p:nvPr>
        </p:nvGraphicFramePr>
        <p:xfrm>
          <a:off x="377825" y="3643313"/>
          <a:ext cx="7970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99" name="数式" r:id="rId6" imgW="3530520" imgH="1104840" progId="Equation.3">
                  <p:embed/>
                </p:oleObj>
              </mc:Choice>
              <mc:Fallback>
                <p:oleObj name="数式" r:id="rId6" imgW="3530520" imgH="1104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643313"/>
                        <a:ext cx="7970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089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469602"/>
              </p:ext>
            </p:extLst>
          </p:nvPr>
        </p:nvGraphicFramePr>
        <p:xfrm>
          <a:off x="477253" y="2133600"/>
          <a:ext cx="7885113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22" name="数式" r:id="rId4" imgW="3492360" imgH="1091880" progId="Equation.3">
                  <p:embed/>
                </p:oleObj>
              </mc:Choice>
              <mc:Fallback>
                <p:oleObj name="数式" r:id="rId4" imgW="3492360" imgH="10918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3" y="2133600"/>
                        <a:ext cx="7885113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23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28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63853"/>
              </p:ext>
            </p:extLst>
          </p:nvPr>
        </p:nvGraphicFramePr>
        <p:xfrm>
          <a:off x="661988" y="733425"/>
          <a:ext cx="6827837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04" name="数式" r:id="rId4" imgW="3517560" imgH="2793960" progId="Equation.3">
                  <p:embed/>
                </p:oleObj>
              </mc:Choice>
              <mc:Fallback>
                <p:oleObj name="数式" r:id="rId4" imgW="3517560" imgH="27939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33425"/>
                        <a:ext cx="6827837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415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17502"/>
              </p:ext>
            </p:extLst>
          </p:nvPr>
        </p:nvGraphicFramePr>
        <p:xfrm>
          <a:off x="654050" y="153987"/>
          <a:ext cx="8185150" cy="662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28" name="数式" r:id="rId4" imgW="4216320" imgH="3403440" progId="Equation.3">
                  <p:embed/>
                </p:oleObj>
              </mc:Choice>
              <mc:Fallback>
                <p:oleObj name="数式" r:id="rId4" imgW="4216320" imgH="34034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153987"/>
                        <a:ext cx="8185150" cy="662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119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method of constructing Green’s functions using homogeneous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94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95" name="Equation" r:id="rId6" imgW="5181480" imgH="1917360" progId="Equation.DSMT4">
                  <p:embed/>
                </p:oleObj>
              </mc:Choice>
              <mc:Fallback>
                <p:oleObj name="Equation" r:id="rId6" imgW="5181480" imgH="1917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730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60" name="Equation" r:id="rId4" imgW="6756120" imgH="3187440" progId="Equation.DSMT4">
                  <p:embed/>
                </p:oleObj>
              </mc:Choice>
              <mc:Fallback>
                <p:oleObj name="Equation" r:id="rId4" imgW="6756120" imgH="31874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61" name="Equation" r:id="rId6" imgW="4660560" imgH="571320" progId="Equation.DSMT4">
                  <p:embed/>
                </p:oleObj>
              </mc:Choice>
              <mc:Fallback>
                <p:oleObj name="Equation" r:id="rId6" imgW="4660560" imgH="571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62" name="Equation" r:id="rId8" imgW="5333760" imgH="901440" progId="Equation.DSMT4">
                  <p:embed/>
                </p:oleObj>
              </mc:Choice>
              <mc:Fallback>
                <p:oleObj name="Equation" r:id="rId8" imgW="5333760" imgH="901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7873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59760"/>
              </p:ext>
            </p:extLst>
          </p:nvPr>
        </p:nvGraphicFramePr>
        <p:xfrm>
          <a:off x="563563" y="1828800"/>
          <a:ext cx="840422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42" name="Equation" r:id="rId4" imgW="5994360" imgH="1841400" progId="Equation.DSMT4">
                  <p:embed/>
                </p:oleObj>
              </mc:Choice>
              <mc:Fallback>
                <p:oleObj name="Equation" r:id="rId4" imgW="5994360" imgH="1841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1828800"/>
                        <a:ext cx="840422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43" name="Equation" r:id="rId6" imgW="3987720" imgH="622080" progId="Equation.DSMT4">
                  <p:embed/>
                </p:oleObj>
              </mc:Choice>
              <mc:Fallback>
                <p:oleObj name="Equation" r:id="rId6" imgW="398772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650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CD9B5-D9AE-43A3-8C73-D17DFF7D2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5EC290-5981-42C3-BC61-00F7211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DF0A2-DCFA-4351-95E1-9190041A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8B3AF5-7E75-46A7-B521-D74741C0A088}"/>
              </a:ext>
            </a:extLst>
          </p:cNvPr>
          <p:cNvSpPr txBox="1"/>
          <p:nvPr/>
        </p:nvSpPr>
        <p:spPr>
          <a:xfrm>
            <a:off x="304800" y="3048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Owen -- </a:t>
            </a:r>
            <a:r>
              <a:rPr lang="en-US" sz="2400" dirty="0"/>
              <a:t>What is the benefit of using Green's functions to solve differential equations compared to other methods?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Comment --  In this lecture and when we resume next week (10/15/2021) we will learn/review a number of solution methods,  each having their particular strengths and weaknesses….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05749-A4C5-4BA7-AD44-4744C8B074C7}"/>
              </a:ext>
            </a:extLst>
          </p:cNvPr>
          <p:cNvSpPr txBox="1"/>
          <p:nvPr/>
        </p:nvSpPr>
        <p:spPr>
          <a:xfrm>
            <a:off x="304800" y="47244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Please send me your preferences for review topics for  Wednesday’s lecture ASAP.</a:t>
            </a:r>
          </a:p>
        </p:txBody>
      </p:sp>
    </p:spTree>
    <p:extLst>
      <p:ext uri="{BB962C8B-B14F-4D97-AF65-F5344CB8AC3E}">
        <p14:creationId xmlns:p14="http://schemas.microsoft.com/office/powerpoint/2010/main" val="1011322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16E3B1-60BA-4B34-9593-D1B63978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A6BBA7-04E3-4508-801A-83A9D9DC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6820-A463-4853-A613-98DB994E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407F13-37FB-4F11-9F4B-95E7B06300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00809"/>
              </p:ext>
            </p:extLst>
          </p:nvPr>
        </p:nvGraphicFramePr>
        <p:xfrm>
          <a:off x="457200" y="2438400"/>
          <a:ext cx="8235750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8" name="Equation" r:id="rId4" imgW="4356000" imgH="1320480" progId="Equation.DSMT4">
                  <p:embed/>
                </p:oleObj>
              </mc:Choice>
              <mc:Fallback>
                <p:oleObj name="Equation" r:id="rId4" imgW="435600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2438400"/>
                        <a:ext cx="8235750" cy="249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D0A8D02-A904-4C84-8DB3-543214F5E3EF}"/>
              </a:ext>
            </a:extLst>
          </p:cNvPr>
          <p:cNvSpPr txBox="1"/>
          <p:nvPr/>
        </p:nvSpPr>
        <p:spPr>
          <a:xfrm>
            <a:off x="304800" y="2286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One-dimensional wave equation </a:t>
            </a:r>
          </a:p>
          <a:p>
            <a:pPr lvl="1"/>
            <a:r>
              <a:rPr lang="en-US" sz="2400" dirty="0">
                <a:latin typeface="+mj-lt"/>
              </a:rPr>
              <a:t>representing longitudinal or transverse displacements as a function of 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t</a:t>
            </a:r>
            <a:r>
              <a:rPr lang="en-US" sz="2400" dirty="0">
                <a:latin typeface="+mj-lt"/>
              </a:rPr>
              <a:t> , an example of a partial differential equation --</a:t>
            </a:r>
          </a:p>
        </p:txBody>
      </p:sp>
    </p:spTree>
    <p:extLst>
      <p:ext uri="{BB962C8B-B14F-4D97-AF65-F5344CB8AC3E}">
        <p14:creationId xmlns:p14="http://schemas.microsoft.com/office/powerpoint/2010/main" val="261269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5352780"/>
            <a:ext cx="6019800" cy="9861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964254"/>
              </p:ext>
            </p:extLst>
          </p:nvPr>
        </p:nvGraphicFramePr>
        <p:xfrm>
          <a:off x="152400" y="819150"/>
          <a:ext cx="8712200" cy="552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96" name="Equation" r:id="rId4" imgW="6311880" imgH="4000320" progId="Equation.DSMT4">
                  <p:embed/>
                </p:oleObj>
              </mc:Choice>
              <mc:Fallback>
                <p:oleObj name="Equation" r:id="rId4" imgW="6311880" imgH="40003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19150"/>
                        <a:ext cx="8712200" cy="552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The wave equation and related linear PDE’s</a:t>
            </a:r>
          </a:p>
        </p:txBody>
      </p:sp>
    </p:spTree>
    <p:extLst>
      <p:ext uri="{BB962C8B-B14F-4D97-AF65-F5344CB8AC3E}">
        <p14:creationId xmlns:p14="http://schemas.microsoft.com/office/powerpoint/2010/main" val="297989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Linear second-order ordinary differential equations</a:t>
            </a:r>
          </a:p>
          <a:p>
            <a:r>
              <a:rPr lang="en-US" sz="2400" dirty="0">
                <a:latin typeface="+mj-lt"/>
              </a:rPr>
              <a:t>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37947"/>
              </p:ext>
            </p:extLst>
          </p:nvPr>
        </p:nvGraphicFramePr>
        <p:xfrm>
          <a:off x="365161" y="1676400"/>
          <a:ext cx="8321639" cy="82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18" name="Equation" r:id="rId4" imgW="6324480" imgH="622080" progId="Equation.DSMT4">
                  <p:embed/>
                </p:oleObj>
              </mc:Choice>
              <mc:Fallback>
                <p:oleObj name="Equation" r:id="rId4" imgW="632448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61" y="1676400"/>
                        <a:ext cx="8321639" cy="820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208604">
            <a:off x="4732708" y="2241269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20786836">
            <a:off x="5509868" y="2202855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2339108">
            <a:off x="6162609" y="2224157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21379204">
            <a:off x="8271236" y="2237066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53719" y="3224305"/>
            <a:ext cx="121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applied force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2499" y="3352800"/>
            <a:ext cx="231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functions</a:t>
            </a:r>
          </a:p>
        </p:txBody>
      </p:sp>
      <p:sp>
        <p:nvSpPr>
          <p:cNvPr id="13" name="Up Arrow 12"/>
          <p:cNvSpPr/>
          <p:nvPr/>
        </p:nvSpPr>
        <p:spPr>
          <a:xfrm>
            <a:off x="7178294" y="2270800"/>
            <a:ext cx="381000" cy="2148799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008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be determined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161" y="5562600"/>
            <a:ext cx="719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Homogenous problem:  </a:t>
            </a:r>
            <a:r>
              <a:rPr lang="en-US" sz="2400" i="1" dirty="0">
                <a:latin typeface="+mj-lt"/>
              </a:rPr>
              <a:t>F(x)=0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9D3E69-E216-4CBE-939C-B6D222B6596C}"/>
              </a:ext>
            </a:extLst>
          </p:cNvPr>
          <p:cNvSpPr txBox="1"/>
          <p:nvPr/>
        </p:nvSpPr>
        <p:spPr>
          <a:xfrm>
            <a:off x="198963" y="4220127"/>
            <a:ext cx="4012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applicable, it is assumed that the form of the applied force is known.</a:t>
            </a:r>
          </a:p>
        </p:txBody>
      </p:sp>
    </p:spTree>
    <p:extLst>
      <p:ext uri="{BB962C8B-B14F-4D97-AF65-F5344CB8AC3E}">
        <p14:creationId xmlns:p14="http://schemas.microsoft.com/office/powerpoint/2010/main" val="113648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eigenvalue equations --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45023"/>
              </p:ext>
            </p:extLst>
          </p:nvPr>
        </p:nvGraphicFramePr>
        <p:xfrm>
          <a:off x="346075" y="974725"/>
          <a:ext cx="8607425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43" name="Equation" r:id="rId4" imgW="6540480" imgH="3720960" progId="Equation.DSMT4">
                  <p:embed/>
                </p:oleObj>
              </mc:Choice>
              <mc:Fallback>
                <p:oleObj name="Equation" r:id="rId4" imgW="6540480" imgH="37209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74725"/>
                        <a:ext cx="8607425" cy="490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165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methods 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  (assume all functions and constants are real):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64795"/>
              </p:ext>
            </p:extLst>
          </p:nvPr>
        </p:nvGraphicFramePr>
        <p:xfrm>
          <a:off x="389731" y="652003"/>
          <a:ext cx="8364538" cy="315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98" name="数式" r:id="rId4" imgW="4178160" imgH="1574640" progId="Equation.3">
                  <p:embed/>
                </p:oleObj>
              </mc:Choice>
              <mc:Fallback>
                <p:oleObj name="数式" r:id="rId4" imgW="4178160" imgH="1574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" y="652003"/>
                        <a:ext cx="8364538" cy="3157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99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61317"/>
              </p:ext>
            </p:extLst>
          </p:nvPr>
        </p:nvGraphicFramePr>
        <p:xfrm>
          <a:off x="278296" y="3753008"/>
          <a:ext cx="870585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00" name="Equation" r:id="rId8" imgW="5879880" imgH="977760" progId="Equation.DSMT4">
                  <p:embed/>
                </p:oleObj>
              </mc:Choice>
              <mc:Fallback>
                <p:oleObj name="Equation" r:id="rId8" imgW="5879880" imgH="9777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8296" y="3753008"/>
                        <a:ext cx="8705851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827966"/>
              </p:ext>
            </p:extLst>
          </p:nvPr>
        </p:nvGraphicFramePr>
        <p:xfrm>
          <a:off x="351183" y="515308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01" name="Equation" r:id="rId10" imgW="3009600" imgH="952200" progId="Equation.DSMT4">
                  <p:embed/>
                </p:oleObj>
              </mc:Choice>
              <mc:Fallback>
                <p:oleObj name="Equation" r:id="rId10" imgW="3009600" imgH="952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83" y="515308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5836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5E6B32-72B4-4FFF-BD7E-3C22C3494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C659F-A3BD-4125-8F2A-91996608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AB41E-AD3C-438F-817B-5F2C754C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DDE82C-CDE6-4DEC-9BFA-0277C3011EE2}"/>
              </a:ext>
            </a:extLst>
          </p:cNvPr>
          <p:cNvSpPr txBox="1"/>
          <p:nvPr/>
        </p:nvSpPr>
        <p:spPr>
          <a:xfrm>
            <a:off x="228600" y="3048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all of the fuss about eigenvalues and eigenvectors?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They are sometimes useful in finding solutions to differential equations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Not all eigenfunctions have analytic forms.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It is possible to solve a differential equation without the use of eigenfunctions.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Eigenfunctions have some useful properties.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496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14893</TotalTime>
  <Words>1053</Words>
  <Application>Microsoft Office PowerPoint</Application>
  <PresentationFormat>On-screen Show (4:3)</PresentationFormat>
  <Paragraphs>190</Paragraphs>
  <Slides>27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720</cp:revision>
  <cp:lastPrinted>2020-10-06T03:12:13Z</cp:lastPrinted>
  <dcterms:created xsi:type="dcterms:W3CDTF">2012-01-10T18:32:24Z</dcterms:created>
  <dcterms:modified xsi:type="dcterms:W3CDTF">2021-10-04T15:10:33Z</dcterms:modified>
</cp:coreProperties>
</file>