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6" r:id="rId2"/>
    <p:sldId id="428" r:id="rId3"/>
    <p:sldId id="389" r:id="rId4"/>
    <p:sldId id="413" r:id="rId5"/>
    <p:sldId id="358" r:id="rId6"/>
    <p:sldId id="384" r:id="rId7"/>
    <p:sldId id="425" r:id="rId8"/>
    <p:sldId id="390" r:id="rId9"/>
    <p:sldId id="426" r:id="rId10"/>
    <p:sldId id="436" r:id="rId11"/>
    <p:sldId id="438" r:id="rId12"/>
    <p:sldId id="427" r:id="rId13"/>
    <p:sldId id="369" r:id="rId14"/>
    <p:sldId id="416" r:id="rId15"/>
    <p:sldId id="419" r:id="rId16"/>
    <p:sldId id="370" r:id="rId17"/>
    <p:sldId id="391" r:id="rId18"/>
    <p:sldId id="388" r:id="rId19"/>
    <p:sldId id="392" r:id="rId20"/>
    <p:sldId id="420"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8" autoAdjust="0"/>
    <p:restoredTop sz="86393" autoAdjust="0"/>
  </p:normalViewPr>
  <p:slideViewPr>
    <p:cSldViewPr>
      <p:cViewPr varScale="1">
        <p:scale>
          <a:sx n="72" d="100"/>
          <a:sy n="72" d="100"/>
        </p:scale>
        <p:origin x="922" y="67"/>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wmf"/><Relationship Id="rId1" Type="http://schemas.openxmlformats.org/officeDocument/2006/relationships/image" Target="../media/image17.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8/23/2021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8/23/2021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review the basic physics of two interacting particles.    When the particles are not in a bound orbit, their motion may be assessed in terms of scattering.   Scattering is a very powerful analysis tool that often allows for the comparison of theory and experiment.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ideal configuration of a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1080638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illustrates the setup of the famous Rutherford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362854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Reconstruction experimental data from the Rutherford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120357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scattering geometry and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113279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427958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of the analysis for the scattering of a hard sphere on a massive hard sphere.</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1794987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cross section versus </a:t>
            </a:r>
            <a:r>
              <a:rPr lang="en-US" dirty="0" err="1"/>
              <a:t>partical</a:t>
            </a:r>
            <a:r>
              <a:rPr lang="en-US" dirty="0"/>
              <a:t> cross section.</a:t>
            </a:r>
          </a:p>
        </p:txBody>
      </p:sp>
      <p:sp>
        <p:nvSpPr>
          <p:cNvPr id="4" name="Slide Number Placeholder 3"/>
          <p:cNvSpPr>
            <a:spLocks noGrp="1"/>
          </p:cNvSpPr>
          <p:nvPr>
            <p:ph type="sldNum" sz="quarter" idx="10"/>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and comments.       The discussion of scattering theory will be continued </a:t>
            </a:r>
            <a:r>
              <a:rPr lang="en-US"/>
              <a:t>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272423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image of the webpage with the schedule and the homework assignment.</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414275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assignment reviews some of the basic concepts of conservative potentials, conservation of energy, and conservation of momentum.    The potential form is not physically motivated, but the solutions can be determined by simple analysis, and the qualitative results are illustrative of the particle interactions.</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360961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solutions to the “assessment” exercise.    It will help us figure out which mathematical methods should be usefully reviewed in this class.   Most of you had particular trouble with the geometric series.      It may be one of those things that you will want to remember to look up when you need it, rather than an important concept.</a:t>
            </a:r>
          </a:p>
        </p:txBody>
      </p:sp>
      <p:sp>
        <p:nvSpPr>
          <p:cNvPr id="4" name="Slide Number Placeholder 3"/>
          <p:cNvSpPr>
            <a:spLocks noGrp="1"/>
          </p:cNvSpPr>
          <p:nvPr>
            <p:ph type="sldNum" sz="quarter" idx="10"/>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385267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consider the basic particle interactions which govern their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342053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assumption is being made for convenience.    We will consider the center of mass and relative motion much more carefully later.</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209961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represent typical  particle interactions.    Only the Coulomb or gravitational forms are precisely found in nature.    The others serve as convenient models.</a:t>
            </a:r>
          </a:p>
        </p:txBody>
      </p:sp>
      <p:sp>
        <p:nvSpPr>
          <p:cNvPr id="4" name="Slide Number Placeholder 3"/>
          <p:cNvSpPr>
            <a:spLocks noGrp="1"/>
          </p:cNvSpPr>
          <p:nvPr>
            <p:ph type="sldNum" sz="quarter" idx="10"/>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136517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energy diagram showing important aspects of the particle trajectory.</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117441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these?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124120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8/25/2021</a:t>
            </a:r>
          </a:p>
        </p:txBody>
      </p:sp>
      <p:sp>
        <p:nvSpPr>
          <p:cNvPr id="5" name="Footer Placeholder 4"/>
          <p:cNvSpPr>
            <a:spLocks noGrp="1"/>
          </p:cNvSpPr>
          <p:nvPr>
            <p:ph type="ftr" sz="quarter" idx="11"/>
          </p:nvPr>
        </p:nvSpPr>
        <p:spPr/>
        <p:txBody>
          <a:bodyPr/>
          <a:lstStyle/>
          <a:p>
            <a:r>
              <a:rPr lang="en-US"/>
              <a:t>PHY 711  Fall 2021 --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8/25/2021</a:t>
            </a:r>
          </a:p>
        </p:txBody>
      </p:sp>
      <p:sp>
        <p:nvSpPr>
          <p:cNvPr id="5" name="Footer Placeholder 4"/>
          <p:cNvSpPr>
            <a:spLocks noGrp="1"/>
          </p:cNvSpPr>
          <p:nvPr>
            <p:ph type="ftr" sz="quarter" idx="11"/>
          </p:nvPr>
        </p:nvSpPr>
        <p:spPr/>
        <p:txBody>
          <a:bodyPr/>
          <a:lstStyle/>
          <a:p>
            <a:r>
              <a:rPr lang="en-US"/>
              <a:t>PHY 711  Fall 2021 --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8/25/2021</a:t>
            </a:r>
          </a:p>
        </p:txBody>
      </p:sp>
      <p:sp>
        <p:nvSpPr>
          <p:cNvPr id="5" name="Footer Placeholder 4"/>
          <p:cNvSpPr>
            <a:spLocks noGrp="1"/>
          </p:cNvSpPr>
          <p:nvPr>
            <p:ph type="ftr" sz="quarter" idx="11"/>
          </p:nvPr>
        </p:nvSpPr>
        <p:spPr/>
        <p:txBody>
          <a:bodyPr/>
          <a:lstStyle/>
          <a:p>
            <a:r>
              <a:rPr lang="en-US"/>
              <a:t>PHY 711  Fall 2021 --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8/25/2021</a:t>
            </a:r>
          </a:p>
        </p:txBody>
      </p:sp>
      <p:sp>
        <p:nvSpPr>
          <p:cNvPr id="5" name="Footer Placeholder 4"/>
          <p:cNvSpPr>
            <a:spLocks noGrp="1"/>
          </p:cNvSpPr>
          <p:nvPr>
            <p:ph type="ftr" sz="quarter" idx="11"/>
          </p:nvPr>
        </p:nvSpPr>
        <p:spPr/>
        <p:txBody>
          <a:bodyPr/>
          <a:lstStyle/>
          <a:p>
            <a:r>
              <a:rPr lang="en-US"/>
              <a:t>PHY 711  Fall 2021 --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8/25/2021</a:t>
            </a:r>
          </a:p>
        </p:txBody>
      </p:sp>
      <p:sp>
        <p:nvSpPr>
          <p:cNvPr id="5" name="Footer Placeholder 4"/>
          <p:cNvSpPr>
            <a:spLocks noGrp="1"/>
          </p:cNvSpPr>
          <p:nvPr>
            <p:ph type="ftr" sz="quarter" idx="11"/>
          </p:nvPr>
        </p:nvSpPr>
        <p:spPr/>
        <p:txBody>
          <a:bodyPr/>
          <a:lstStyle/>
          <a:p>
            <a:r>
              <a:rPr lang="en-US"/>
              <a:t>PHY 711  Fall 2021 --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8/25/2021</a:t>
            </a:r>
          </a:p>
        </p:txBody>
      </p:sp>
      <p:sp>
        <p:nvSpPr>
          <p:cNvPr id="6" name="Footer Placeholder 5"/>
          <p:cNvSpPr>
            <a:spLocks noGrp="1"/>
          </p:cNvSpPr>
          <p:nvPr>
            <p:ph type="ftr" sz="quarter" idx="11"/>
          </p:nvPr>
        </p:nvSpPr>
        <p:spPr/>
        <p:txBody>
          <a:bodyPr/>
          <a:lstStyle/>
          <a:p>
            <a:r>
              <a:rPr lang="en-US"/>
              <a:t>PHY 711  Fall 2021 --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8/25/2021</a:t>
            </a:r>
          </a:p>
        </p:txBody>
      </p:sp>
      <p:sp>
        <p:nvSpPr>
          <p:cNvPr id="8" name="Footer Placeholder 7"/>
          <p:cNvSpPr>
            <a:spLocks noGrp="1"/>
          </p:cNvSpPr>
          <p:nvPr>
            <p:ph type="ftr" sz="quarter" idx="11"/>
          </p:nvPr>
        </p:nvSpPr>
        <p:spPr/>
        <p:txBody>
          <a:bodyPr/>
          <a:lstStyle/>
          <a:p>
            <a:r>
              <a:rPr lang="en-US"/>
              <a:t>PHY 711  Fall 2021 -- Lecture 2</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8/25/2021</a:t>
            </a:r>
          </a:p>
        </p:txBody>
      </p:sp>
      <p:sp>
        <p:nvSpPr>
          <p:cNvPr id="4" name="Footer Placeholder 3"/>
          <p:cNvSpPr>
            <a:spLocks noGrp="1"/>
          </p:cNvSpPr>
          <p:nvPr>
            <p:ph type="ftr" sz="quarter" idx="11"/>
          </p:nvPr>
        </p:nvSpPr>
        <p:spPr/>
        <p:txBody>
          <a:bodyPr/>
          <a:lstStyle/>
          <a:p>
            <a:r>
              <a:rPr lang="en-US"/>
              <a:t>PHY 711  Fall 2021 -- Lecture 2</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8/25/2021</a:t>
            </a:r>
          </a:p>
        </p:txBody>
      </p:sp>
      <p:sp>
        <p:nvSpPr>
          <p:cNvPr id="6" name="Footer Placeholder 5"/>
          <p:cNvSpPr>
            <a:spLocks noGrp="1"/>
          </p:cNvSpPr>
          <p:nvPr>
            <p:ph type="ftr" sz="quarter" idx="11"/>
          </p:nvPr>
        </p:nvSpPr>
        <p:spPr/>
        <p:txBody>
          <a:bodyPr/>
          <a:lstStyle/>
          <a:p>
            <a:r>
              <a:rPr lang="en-US"/>
              <a:t>PHY 711  Fall 2021 --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8/25/2021</a:t>
            </a:r>
          </a:p>
        </p:txBody>
      </p:sp>
      <p:sp>
        <p:nvSpPr>
          <p:cNvPr id="6" name="Footer Placeholder 5"/>
          <p:cNvSpPr>
            <a:spLocks noGrp="1"/>
          </p:cNvSpPr>
          <p:nvPr>
            <p:ph type="ftr" sz="quarter" idx="11"/>
          </p:nvPr>
        </p:nvSpPr>
        <p:spPr/>
        <p:txBody>
          <a:bodyPr/>
          <a:lstStyle/>
          <a:p>
            <a:r>
              <a:rPr lang="en-US"/>
              <a:t>PHY 711  Fall 2021 --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8/25/2021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4.bin"/><Relationship Id="rId10" Type="http://schemas.openxmlformats.org/officeDocument/2006/relationships/image" Target="../media/image19.wmf"/><Relationship Id="rId4" Type="http://schemas.openxmlformats.org/officeDocument/2006/relationships/image" Target="../media/image17.wmf"/><Relationship Id="rId9"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hyperphysics.phy-astr.gsu.edu/hbase/Nuclear/rutsca2.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3.xml"/><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6.png"/><Relationship Id="rId5" Type="http://schemas.openxmlformats.org/officeDocument/2006/relationships/image" Target="../media/image23.wmf"/><Relationship Id="rId10" Type="http://schemas.openxmlformats.org/officeDocument/2006/relationships/image" Target="../media/image25.wmf"/><Relationship Id="rId4" Type="http://schemas.openxmlformats.org/officeDocument/2006/relationships/oleObject" Target="../embeddings/oleObject17.bin"/><Relationship Id="rId9"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4.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20.bin"/><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0.wmf"/><Relationship Id="rId3" Type="http://schemas.openxmlformats.org/officeDocument/2006/relationships/notesSlide" Target="../notesSlides/notesSlide15.xml"/><Relationship Id="rId7" Type="http://schemas.openxmlformats.org/officeDocument/2006/relationships/image" Target="../media/image27.wmf"/><Relationship Id="rId12"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2.bin"/><Relationship Id="rId11" Type="http://schemas.openxmlformats.org/officeDocument/2006/relationships/image" Target="../media/image29.wmf"/><Relationship Id="rId5" Type="http://schemas.openxmlformats.org/officeDocument/2006/relationships/image" Target="../media/image26.png"/><Relationship Id="rId15" Type="http://schemas.openxmlformats.org/officeDocument/2006/relationships/image" Target="../media/image31.wmf"/><Relationship Id="rId10" Type="http://schemas.openxmlformats.org/officeDocument/2006/relationships/oleObject" Target="../embeddings/oleObject24.bin"/><Relationship Id="rId4" Type="http://schemas.openxmlformats.org/officeDocument/2006/relationships/image" Target="../media/image32.png"/><Relationship Id="rId9" Type="http://schemas.openxmlformats.org/officeDocument/2006/relationships/image" Target="../media/image28.wmf"/><Relationship Id="rId14"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6.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8.wmf"/><Relationship Id="rId11" Type="http://schemas.openxmlformats.org/officeDocument/2006/relationships/image" Target="../media/image34.wmf"/><Relationship Id="rId5" Type="http://schemas.openxmlformats.org/officeDocument/2006/relationships/oleObject" Target="../embeddings/oleObject27.bin"/><Relationship Id="rId10" Type="http://schemas.openxmlformats.org/officeDocument/2006/relationships/oleObject" Target="../embeddings/oleObject29.bin"/><Relationship Id="rId4" Type="http://schemas.openxmlformats.org/officeDocument/2006/relationships/image" Target="../media/image32.png"/><Relationship Id="rId9" Type="http://schemas.openxmlformats.org/officeDocument/2006/relationships/image" Target="../media/image3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oleObject" Target="../embeddings/oleObject2.bin"/><Relationship Id="rId12"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5.wmf"/><Relationship Id="rId4" Type="http://schemas.openxmlformats.org/officeDocument/2006/relationships/image" Target="../media/image8.png"/><Relationship Id="rId9" Type="http://schemas.openxmlformats.org/officeDocument/2006/relationships/oleObject" Target="../embeddings/oleObject3.bin"/><Relationship Id="rId1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266700" y="838200"/>
            <a:ext cx="8610600" cy="4431983"/>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200" b="1" dirty="0"/>
          </a:p>
          <a:p>
            <a:pPr algn="ctr"/>
            <a:endParaRPr lang="en-US" sz="1200" b="1" dirty="0"/>
          </a:p>
          <a:p>
            <a:pPr algn="ctr"/>
            <a:r>
              <a:rPr lang="en-US" sz="3200" b="1" dirty="0"/>
              <a:t>Lecture 2</a:t>
            </a:r>
          </a:p>
          <a:p>
            <a:pPr algn="ctr"/>
            <a:r>
              <a:rPr lang="en-US" sz="3200" b="1" dirty="0"/>
              <a:t>Two particle interactions </a:t>
            </a:r>
          </a:p>
          <a:p>
            <a:pPr algn="ctr"/>
            <a:r>
              <a:rPr lang="en-US" sz="3200" b="1" dirty="0"/>
              <a:t>and scattering theory</a:t>
            </a:r>
          </a:p>
          <a:p>
            <a:pPr algn="ctr"/>
            <a:endParaRPr lang="en-US" sz="3200" b="1" dirty="0"/>
          </a:p>
          <a:p>
            <a:pPr>
              <a:spcBef>
                <a:spcPts val="1200"/>
              </a:spcBef>
            </a:pPr>
            <a:endParaRPr lang="en-US" sz="24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4DD0-6D32-45EA-B6CD-11809905BB05}"/>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A5DEE5CD-29BC-409F-9B1E-F26ECC050B65}"/>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C931CB2F-FF54-4B5B-BF5C-3F3DB7F3782F}"/>
              </a:ext>
            </a:extLst>
          </p:cNvPr>
          <p:cNvSpPr>
            <a:spLocks noGrp="1"/>
          </p:cNvSpPr>
          <p:nvPr>
            <p:ph type="sldNum" sz="quarter" idx="12"/>
          </p:nvPr>
        </p:nvSpPr>
        <p:spPr/>
        <p:txBody>
          <a:bodyPr/>
          <a:lstStyle/>
          <a:p>
            <a:fld id="{CE368B07-CEBF-4C80-90AF-53B34FA04CF3}" type="slidenum">
              <a:rPr lang="en-US" smtClean="0"/>
              <a:t>10</a:t>
            </a:fld>
            <a:endParaRPr lang="en-US"/>
          </a:p>
        </p:txBody>
      </p:sp>
      <p:graphicFrame>
        <p:nvGraphicFramePr>
          <p:cNvPr id="6" name="Object 5">
            <a:extLst>
              <a:ext uri="{FF2B5EF4-FFF2-40B4-BE49-F238E27FC236}">
                <a16:creationId xmlns:a16="http://schemas.microsoft.com/office/drawing/2014/main" id="{5719D93C-9B4E-4F57-B849-54C1BC5154A1}"/>
              </a:ext>
            </a:extLst>
          </p:cNvPr>
          <p:cNvGraphicFramePr>
            <a:graphicFrameLocks noChangeAspect="1"/>
          </p:cNvGraphicFramePr>
          <p:nvPr>
            <p:extLst>
              <p:ext uri="{D42A27DB-BD31-4B8C-83A1-F6EECF244321}">
                <p14:modId xmlns:p14="http://schemas.microsoft.com/office/powerpoint/2010/main" val="1416877628"/>
              </p:ext>
            </p:extLst>
          </p:nvPr>
        </p:nvGraphicFramePr>
        <p:xfrm>
          <a:off x="685800" y="2276232"/>
          <a:ext cx="7372350" cy="685800"/>
        </p:xfrm>
        <a:graphic>
          <a:graphicData uri="http://schemas.openxmlformats.org/presentationml/2006/ole">
            <mc:AlternateContent xmlns:mc="http://schemas.openxmlformats.org/markup-compatibility/2006">
              <mc:Choice xmlns:v="urn:schemas-microsoft-com:vml" Requires="v">
                <p:oleObj spid="_x0000_s48172" name="Equation" r:id="rId3" imgW="4914720" imgH="457200" progId="Equation.DSMT4">
                  <p:embed/>
                </p:oleObj>
              </mc:Choice>
              <mc:Fallback>
                <p:oleObj name="Equation" r:id="rId3" imgW="4914720" imgH="457200" progId="Equation.DSMT4">
                  <p:embed/>
                  <p:pic>
                    <p:nvPicPr>
                      <p:cNvPr id="0" name=""/>
                      <p:cNvPicPr/>
                      <p:nvPr/>
                    </p:nvPicPr>
                    <p:blipFill>
                      <a:blip r:embed="rId4"/>
                      <a:stretch>
                        <a:fillRect/>
                      </a:stretch>
                    </p:blipFill>
                    <p:spPr>
                      <a:xfrm>
                        <a:off x="685800" y="2276232"/>
                        <a:ext cx="7372350" cy="685800"/>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385FFFA8-6EFB-4A92-A897-769C389A60F6}"/>
              </a:ext>
            </a:extLst>
          </p:cNvPr>
          <p:cNvCxnSpPr/>
          <p:nvPr/>
        </p:nvCxnSpPr>
        <p:spPr>
          <a:xfrm flipV="1">
            <a:off x="1229140" y="3429000"/>
            <a:ext cx="0" cy="2057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B4462AB-4AA6-4ADC-A5B8-4B91AFBDBB01}"/>
              </a:ext>
            </a:extLst>
          </p:cNvPr>
          <p:cNvCxnSpPr>
            <a:cxnSpLocks/>
          </p:cNvCxnSpPr>
          <p:nvPr/>
        </p:nvCxnSpPr>
        <p:spPr>
          <a:xfrm>
            <a:off x="1229140" y="5486400"/>
            <a:ext cx="1981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CB2275-8DBE-4C6A-BDA0-2AEB9FF0EA5E}"/>
              </a:ext>
            </a:extLst>
          </p:cNvPr>
          <p:cNvCxnSpPr>
            <a:cxnSpLocks/>
          </p:cNvCxnSpPr>
          <p:nvPr/>
        </p:nvCxnSpPr>
        <p:spPr>
          <a:xfrm flipH="1">
            <a:off x="685800" y="5486400"/>
            <a:ext cx="533400" cy="76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B569278-B9B4-4A33-85E3-48002422257F}"/>
              </a:ext>
            </a:extLst>
          </p:cNvPr>
          <p:cNvSpPr/>
          <p:nvPr/>
        </p:nvSpPr>
        <p:spPr>
          <a:xfrm>
            <a:off x="2070658" y="3895969"/>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3902F35-E186-4773-AF93-A30D14DAC435}"/>
              </a:ext>
            </a:extLst>
          </p:cNvPr>
          <p:cNvCxnSpPr>
            <a:cxnSpLocks/>
          </p:cNvCxnSpPr>
          <p:nvPr/>
        </p:nvCxnSpPr>
        <p:spPr>
          <a:xfrm flipV="1">
            <a:off x="1239081" y="4053306"/>
            <a:ext cx="962266" cy="1433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1443E74-979E-435D-ACCE-F61115C25D59}"/>
              </a:ext>
            </a:extLst>
          </p:cNvPr>
          <p:cNvSpPr/>
          <p:nvPr/>
        </p:nvSpPr>
        <p:spPr>
          <a:xfrm>
            <a:off x="2476915" y="4121984"/>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48DC7D64-3805-490D-AB70-08FFED0864FD}"/>
              </a:ext>
            </a:extLst>
          </p:cNvPr>
          <p:cNvCxnSpPr>
            <a:cxnSpLocks/>
          </p:cNvCxnSpPr>
          <p:nvPr/>
        </p:nvCxnSpPr>
        <p:spPr>
          <a:xfrm flipV="1">
            <a:off x="1239080" y="4266184"/>
            <a:ext cx="1388575" cy="12202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725B341-B13D-4141-A030-F854912CC64D}"/>
              </a:ext>
            </a:extLst>
          </p:cNvPr>
          <p:cNvSpPr txBox="1"/>
          <p:nvPr/>
        </p:nvSpPr>
        <p:spPr>
          <a:xfrm>
            <a:off x="1447557" y="4065620"/>
            <a:ext cx="772183" cy="400110"/>
          </a:xfrm>
          <a:prstGeom prst="rect">
            <a:avLst/>
          </a:prstGeom>
          <a:noFill/>
        </p:spPr>
        <p:txBody>
          <a:bodyPr wrap="square" rtlCol="0">
            <a:spAutoFit/>
          </a:bodyPr>
          <a:lstStyle/>
          <a:p>
            <a:r>
              <a:rPr lang="en-US" sz="2000" b="1" dirty="0">
                <a:latin typeface="+mj-lt"/>
              </a:rPr>
              <a:t>r</a:t>
            </a:r>
            <a:r>
              <a:rPr lang="en-US" sz="2000" dirty="0">
                <a:latin typeface="+mj-lt"/>
              </a:rPr>
              <a:t>(t</a:t>
            </a:r>
            <a:r>
              <a:rPr lang="en-US" sz="2000" baseline="-25000" dirty="0">
                <a:latin typeface="+mj-lt"/>
              </a:rPr>
              <a:t>1</a:t>
            </a:r>
            <a:r>
              <a:rPr lang="en-US" sz="2000" dirty="0">
                <a:latin typeface="+mj-lt"/>
              </a:rPr>
              <a:t>)</a:t>
            </a:r>
          </a:p>
        </p:txBody>
      </p:sp>
      <p:sp>
        <p:nvSpPr>
          <p:cNvPr id="25" name="TextBox 24">
            <a:extLst>
              <a:ext uri="{FF2B5EF4-FFF2-40B4-BE49-F238E27FC236}">
                <a16:creationId xmlns:a16="http://schemas.microsoft.com/office/drawing/2014/main" id="{54E2944E-1A50-4AD6-AD79-C30AB6520237}"/>
              </a:ext>
            </a:extLst>
          </p:cNvPr>
          <p:cNvSpPr txBox="1"/>
          <p:nvPr/>
        </p:nvSpPr>
        <p:spPr>
          <a:xfrm>
            <a:off x="2195904" y="4500594"/>
            <a:ext cx="772183" cy="400110"/>
          </a:xfrm>
          <a:prstGeom prst="rect">
            <a:avLst/>
          </a:prstGeom>
          <a:noFill/>
        </p:spPr>
        <p:txBody>
          <a:bodyPr wrap="square" rtlCol="0">
            <a:spAutoFit/>
          </a:bodyPr>
          <a:lstStyle/>
          <a:p>
            <a:r>
              <a:rPr lang="en-US" sz="2000" b="1" dirty="0">
                <a:latin typeface="+mj-lt"/>
              </a:rPr>
              <a:t>r</a:t>
            </a:r>
            <a:r>
              <a:rPr lang="en-US" sz="2000" dirty="0">
                <a:latin typeface="+mj-lt"/>
              </a:rPr>
              <a:t>(t</a:t>
            </a:r>
            <a:r>
              <a:rPr lang="en-US" sz="2000" baseline="-25000" dirty="0">
                <a:latin typeface="+mj-lt"/>
              </a:rPr>
              <a:t>2</a:t>
            </a:r>
            <a:r>
              <a:rPr lang="en-US" sz="2000" dirty="0">
                <a:latin typeface="+mj-lt"/>
              </a:rPr>
              <a:t>)</a:t>
            </a:r>
          </a:p>
        </p:txBody>
      </p:sp>
      <p:sp>
        <p:nvSpPr>
          <p:cNvPr id="26" name="TextBox 25">
            <a:extLst>
              <a:ext uri="{FF2B5EF4-FFF2-40B4-BE49-F238E27FC236}">
                <a16:creationId xmlns:a16="http://schemas.microsoft.com/office/drawing/2014/main" id="{4045B486-5232-4D73-9197-DFB02E2CBB99}"/>
              </a:ext>
            </a:extLst>
          </p:cNvPr>
          <p:cNvSpPr txBox="1"/>
          <p:nvPr/>
        </p:nvSpPr>
        <p:spPr>
          <a:xfrm>
            <a:off x="1213289" y="4478044"/>
            <a:ext cx="772183" cy="400110"/>
          </a:xfrm>
          <a:prstGeom prst="rect">
            <a:avLst/>
          </a:prstGeom>
          <a:noFill/>
        </p:spPr>
        <p:txBody>
          <a:bodyPr wrap="square" rtlCol="0">
            <a:spAutoFit/>
          </a:bodyPr>
          <a:lstStyle/>
          <a:p>
            <a:r>
              <a:rPr lang="en-US" sz="2000" b="1" dirty="0">
                <a:latin typeface="Symbol" panose="05050102010706020507" pitchFamily="18" charset="2"/>
              </a:rPr>
              <a:t>q</a:t>
            </a:r>
            <a:r>
              <a:rPr lang="en-US" sz="2000" dirty="0">
                <a:latin typeface="+mj-lt"/>
              </a:rPr>
              <a:t>(t</a:t>
            </a:r>
            <a:r>
              <a:rPr lang="en-US" sz="2000" baseline="-25000" dirty="0">
                <a:latin typeface="+mj-lt"/>
              </a:rPr>
              <a:t>1</a:t>
            </a:r>
            <a:r>
              <a:rPr lang="en-US" sz="2000" dirty="0">
                <a:latin typeface="+mj-lt"/>
              </a:rPr>
              <a:t>)</a:t>
            </a:r>
          </a:p>
        </p:txBody>
      </p:sp>
      <p:graphicFrame>
        <p:nvGraphicFramePr>
          <p:cNvPr id="28" name="Object 27">
            <a:extLst>
              <a:ext uri="{FF2B5EF4-FFF2-40B4-BE49-F238E27FC236}">
                <a16:creationId xmlns:a16="http://schemas.microsoft.com/office/drawing/2014/main" id="{7C7C219E-4BDD-447C-8602-2534A6E4514C}"/>
              </a:ext>
            </a:extLst>
          </p:cNvPr>
          <p:cNvGraphicFramePr>
            <a:graphicFrameLocks noChangeAspect="1"/>
          </p:cNvGraphicFramePr>
          <p:nvPr>
            <p:extLst>
              <p:ext uri="{D42A27DB-BD31-4B8C-83A1-F6EECF244321}">
                <p14:modId xmlns:p14="http://schemas.microsoft.com/office/powerpoint/2010/main" val="1562962325"/>
              </p:ext>
            </p:extLst>
          </p:nvPr>
        </p:nvGraphicFramePr>
        <p:xfrm>
          <a:off x="4114800" y="3092868"/>
          <a:ext cx="3421063" cy="1920875"/>
        </p:xfrm>
        <a:graphic>
          <a:graphicData uri="http://schemas.openxmlformats.org/presentationml/2006/ole">
            <mc:AlternateContent xmlns:mc="http://schemas.openxmlformats.org/markup-compatibility/2006">
              <mc:Choice xmlns:v="urn:schemas-microsoft-com:vml" Requires="v">
                <p:oleObj spid="_x0000_s48173" name="Equation" r:id="rId5" imgW="2171520" imgH="1218960" progId="Equation.DSMT4">
                  <p:embed/>
                </p:oleObj>
              </mc:Choice>
              <mc:Fallback>
                <p:oleObj name="Equation" r:id="rId5" imgW="2171520" imgH="1218960" progId="Equation.DSMT4">
                  <p:embed/>
                  <p:pic>
                    <p:nvPicPr>
                      <p:cNvPr id="0" name=""/>
                      <p:cNvPicPr/>
                      <p:nvPr/>
                    </p:nvPicPr>
                    <p:blipFill>
                      <a:blip r:embed="rId6"/>
                      <a:stretch>
                        <a:fillRect/>
                      </a:stretch>
                    </p:blipFill>
                    <p:spPr>
                      <a:xfrm>
                        <a:off x="4114800" y="3092868"/>
                        <a:ext cx="3421063" cy="192087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A7159C5-4A4A-4E62-AC6A-E91699FB4597}"/>
              </a:ext>
            </a:extLst>
          </p:cNvPr>
          <p:cNvGraphicFramePr>
            <a:graphicFrameLocks noChangeAspect="1"/>
          </p:cNvGraphicFramePr>
          <p:nvPr>
            <p:extLst>
              <p:ext uri="{D42A27DB-BD31-4B8C-83A1-F6EECF244321}">
                <p14:modId xmlns:p14="http://schemas.microsoft.com/office/powerpoint/2010/main" val="121723987"/>
              </p:ext>
            </p:extLst>
          </p:nvPr>
        </p:nvGraphicFramePr>
        <p:xfrm>
          <a:off x="4292599" y="5181599"/>
          <a:ext cx="2825635" cy="761969"/>
        </p:xfrm>
        <a:graphic>
          <a:graphicData uri="http://schemas.openxmlformats.org/presentationml/2006/ole">
            <mc:AlternateContent xmlns:mc="http://schemas.openxmlformats.org/markup-compatibility/2006">
              <mc:Choice xmlns:v="urn:schemas-microsoft-com:vml" Requires="v">
                <p:oleObj spid="_x0000_s48174" name="Equation" r:id="rId7" imgW="2260440" imgH="609480" progId="Equation.DSMT4">
                  <p:embed/>
                </p:oleObj>
              </mc:Choice>
              <mc:Fallback>
                <p:oleObj name="Equation" r:id="rId7" imgW="2260440" imgH="609480" progId="Equation.DSMT4">
                  <p:embed/>
                  <p:pic>
                    <p:nvPicPr>
                      <p:cNvPr id="0" name=""/>
                      <p:cNvPicPr/>
                      <p:nvPr/>
                    </p:nvPicPr>
                    <p:blipFill>
                      <a:blip r:embed="rId8"/>
                      <a:stretch>
                        <a:fillRect/>
                      </a:stretch>
                    </p:blipFill>
                    <p:spPr>
                      <a:xfrm>
                        <a:off x="4292599" y="5181599"/>
                        <a:ext cx="2825635" cy="76196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037122A-84AD-4D81-9438-3AAE4F11B22A}"/>
              </a:ext>
            </a:extLst>
          </p:cNvPr>
          <p:cNvSpPr txBox="1"/>
          <p:nvPr/>
        </p:nvSpPr>
        <p:spPr>
          <a:xfrm>
            <a:off x="304800" y="381000"/>
            <a:ext cx="8001000" cy="461665"/>
          </a:xfrm>
          <a:prstGeom prst="rect">
            <a:avLst/>
          </a:prstGeom>
          <a:noFill/>
        </p:spPr>
        <p:txBody>
          <a:bodyPr wrap="square" rtlCol="0">
            <a:spAutoFit/>
          </a:bodyPr>
          <a:lstStyle/>
          <a:p>
            <a:r>
              <a:rPr lang="en-US" sz="2400" dirty="0">
                <a:latin typeface="+mj-lt"/>
              </a:rPr>
              <a:t>Some more details --</a:t>
            </a:r>
          </a:p>
        </p:txBody>
      </p:sp>
    </p:spTree>
    <p:extLst>
      <p:ext uri="{BB962C8B-B14F-4D97-AF65-F5344CB8AC3E}">
        <p14:creationId xmlns:p14="http://schemas.microsoft.com/office/powerpoint/2010/main" val="14354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95FE6-5ABA-4895-A4D1-1E328100F4D3}"/>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53942102-D0E2-4D5D-8D2C-64489ADC0267}"/>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3FDAB440-82AD-4A3F-B896-5CEFCA925148}"/>
              </a:ext>
            </a:extLst>
          </p:cNvPr>
          <p:cNvSpPr>
            <a:spLocks noGrp="1"/>
          </p:cNvSpPr>
          <p:nvPr>
            <p:ph type="sldNum" sz="quarter" idx="12"/>
          </p:nvPr>
        </p:nvSpPr>
        <p:spPr/>
        <p:txBody>
          <a:bodyPr/>
          <a:lstStyle/>
          <a:p>
            <a:fld id="{CE368B07-CEBF-4C80-90AF-53B34FA04CF3}" type="slidenum">
              <a:rPr lang="en-US" smtClean="0"/>
              <a:t>11</a:t>
            </a:fld>
            <a:endParaRPr lang="en-US"/>
          </a:p>
        </p:txBody>
      </p:sp>
      <p:sp>
        <p:nvSpPr>
          <p:cNvPr id="5" name="TextBox 4">
            <a:extLst>
              <a:ext uri="{FF2B5EF4-FFF2-40B4-BE49-F238E27FC236}">
                <a16:creationId xmlns:a16="http://schemas.microsoft.com/office/drawing/2014/main" id="{90739C35-70DE-4001-924C-1524A2B18567}"/>
              </a:ext>
            </a:extLst>
          </p:cNvPr>
          <p:cNvSpPr txBox="1"/>
          <p:nvPr/>
        </p:nvSpPr>
        <p:spPr>
          <a:xfrm>
            <a:off x="76200" y="154110"/>
            <a:ext cx="8229600" cy="461665"/>
          </a:xfrm>
          <a:prstGeom prst="rect">
            <a:avLst/>
          </a:prstGeom>
          <a:noFill/>
        </p:spPr>
        <p:txBody>
          <a:bodyPr wrap="square" rtlCol="0">
            <a:spAutoFit/>
          </a:bodyPr>
          <a:lstStyle/>
          <a:p>
            <a:r>
              <a:rPr lang="en-US" sz="2400" dirty="0">
                <a:latin typeface="+mj-lt"/>
              </a:rPr>
              <a:t>Comments continued --</a:t>
            </a:r>
          </a:p>
        </p:txBody>
      </p:sp>
      <p:graphicFrame>
        <p:nvGraphicFramePr>
          <p:cNvPr id="6" name="Object 5">
            <a:extLst>
              <a:ext uri="{FF2B5EF4-FFF2-40B4-BE49-F238E27FC236}">
                <a16:creationId xmlns:a16="http://schemas.microsoft.com/office/drawing/2014/main" id="{A4B7CB88-6836-41CA-BF56-8205162C436B}"/>
              </a:ext>
            </a:extLst>
          </p:cNvPr>
          <p:cNvGraphicFramePr>
            <a:graphicFrameLocks noChangeAspect="1"/>
          </p:cNvGraphicFramePr>
          <p:nvPr>
            <p:extLst>
              <p:ext uri="{D42A27DB-BD31-4B8C-83A1-F6EECF244321}">
                <p14:modId xmlns:p14="http://schemas.microsoft.com/office/powerpoint/2010/main" val="292308946"/>
              </p:ext>
            </p:extLst>
          </p:nvPr>
        </p:nvGraphicFramePr>
        <p:xfrm>
          <a:off x="457200" y="852762"/>
          <a:ext cx="4114800" cy="3223100"/>
        </p:xfrm>
        <a:graphic>
          <a:graphicData uri="http://schemas.openxmlformats.org/presentationml/2006/ole">
            <mc:AlternateContent xmlns:mc="http://schemas.openxmlformats.org/markup-compatibility/2006">
              <mc:Choice xmlns:v="urn:schemas-microsoft-com:vml" Requires="v">
                <p:oleObj spid="_x0000_s49192" name="Equation" r:id="rId3" imgW="2171520" imgH="1701720" progId="Equation.DSMT4">
                  <p:embed/>
                </p:oleObj>
              </mc:Choice>
              <mc:Fallback>
                <p:oleObj name="Equation" r:id="rId3" imgW="2171520" imgH="1701720" progId="Equation.DSMT4">
                  <p:embed/>
                  <p:pic>
                    <p:nvPicPr>
                      <p:cNvPr id="28" name="Object 27">
                        <a:extLst>
                          <a:ext uri="{FF2B5EF4-FFF2-40B4-BE49-F238E27FC236}">
                            <a16:creationId xmlns:a16="http://schemas.microsoft.com/office/drawing/2014/main" id="{7C7C219E-4BDD-447C-8602-2534A6E4514C}"/>
                          </a:ext>
                        </a:extLst>
                      </p:cNvPr>
                      <p:cNvPicPr/>
                      <p:nvPr/>
                    </p:nvPicPr>
                    <p:blipFill>
                      <a:blip r:embed="rId4"/>
                      <a:stretch>
                        <a:fillRect/>
                      </a:stretch>
                    </p:blipFill>
                    <p:spPr>
                      <a:xfrm>
                        <a:off x="457200" y="852762"/>
                        <a:ext cx="4114800" cy="3223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56D2174-8E2A-44BA-806C-95E95E6BFD63}"/>
              </a:ext>
            </a:extLst>
          </p:cNvPr>
          <p:cNvGraphicFramePr>
            <a:graphicFrameLocks noChangeAspect="1"/>
          </p:cNvGraphicFramePr>
          <p:nvPr>
            <p:extLst>
              <p:ext uri="{D42A27DB-BD31-4B8C-83A1-F6EECF244321}">
                <p14:modId xmlns:p14="http://schemas.microsoft.com/office/powerpoint/2010/main" val="3815349354"/>
              </p:ext>
            </p:extLst>
          </p:nvPr>
        </p:nvGraphicFramePr>
        <p:xfrm>
          <a:off x="4419600" y="852762"/>
          <a:ext cx="4519987" cy="1218873"/>
        </p:xfrm>
        <a:graphic>
          <a:graphicData uri="http://schemas.openxmlformats.org/presentationml/2006/ole">
            <mc:AlternateContent xmlns:mc="http://schemas.openxmlformats.org/markup-compatibility/2006">
              <mc:Choice xmlns:v="urn:schemas-microsoft-com:vml" Requires="v">
                <p:oleObj spid="_x0000_s49193" name="Equation" r:id="rId5" imgW="2260440" imgH="609480" progId="Equation.DSMT4">
                  <p:embed/>
                </p:oleObj>
              </mc:Choice>
              <mc:Fallback>
                <p:oleObj name="Equation" r:id="rId5" imgW="2260440" imgH="609480" progId="Equation.DSMT4">
                  <p:embed/>
                  <p:pic>
                    <p:nvPicPr>
                      <p:cNvPr id="29" name="Object 28">
                        <a:extLst>
                          <a:ext uri="{FF2B5EF4-FFF2-40B4-BE49-F238E27FC236}">
                            <a16:creationId xmlns:a16="http://schemas.microsoft.com/office/drawing/2014/main" id="{9A7159C5-4A4A-4E62-AC6A-E91699FB4597}"/>
                          </a:ext>
                        </a:extLst>
                      </p:cNvPr>
                      <p:cNvPicPr/>
                      <p:nvPr/>
                    </p:nvPicPr>
                    <p:blipFill>
                      <a:blip r:embed="rId6"/>
                      <a:stretch>
                        <a:fillRect/>
                      </a:stretch>
                    </p:blipFill>
                    <p:spPr>
                      <a:xfrm>
                        <a:off x="4419600" y="852762"/>
                        <a:ext cx="4519987" cy="121887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5DC06DD-981A-487E-9FD5-EE4261D32A80}"/>
              </a:ext>
            </a:extLst>
          </p:cNvPr>
          <p:cNvGraphicFramePr>
            <a:graphicFrameLocks noChangeAspect="1"/>
          </p:cNvGraphicFramePr>
          <p:nvPr>
            <p:extLst>
              <p:ext uri="{D42A27DB-BD31-4B8C-83A1-F6EECF244321}">
                <p14:modId xmlns:p14="http://schemas.microsoft.com/office/powerpoint/2010/main" val="2204986526"/>
              </p:ext>
            </p:extLst>
          </p:nvPr>
        </p:nvGraphicFramePr>
        <p:xfrm>
          <a:off x="591700" y="4352123"/>
          <a:ext cx="3921125" cy="990600"/>
        </p:xfrm>
        <a:graphic>
          <a:graphicData uri="http://schemas.openxmlformats.org/presentationml/2006/ole">
            <mc:AlternateContent xmlns:mc="http://schemas.openxmlformats.org/markup-compatibility/2006">
              <mc:Choice xmlns:v="urn:schemas-microsoft-com:vml" Requires="v">
                <p:oleObj spid="_x0000_s49194" name="Equation" r:id="rId7" imgW="2412720" imgH="609480" progId="Equation.DSMT4">
                  <p:embed/>
                </p:oleObj>
              </mc:Choice>
              <mc:Fallback>
                <p:oleObj name="Equation" r:id="rId7" imgW="2412720" imgH="609480" progId="Equation.DSMT4">
                  <p:embed/>
                  <p:pic>
                    <p:nvPicPr>
                      <p:cNvPr id="0" name=""/>
                      <p:cNvPicPr/>
                      <p:nvPr/>
                    </p:nvPicPr>
                    <p:blipFill>
                      <a:blip r:embed="rId8"/>
                      <a:stretch>
                        <a:fillRect/>
                      </a:stretch>
                    </p:blipFill>
                    <p:spPr>
                      <a:xfrm>
                        <a:off x="591700" y="4352123"/>
                        <a:ext cx="3921125" cy="990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20A9B28-0E1F-4F8A-B8C8-48F3570F00F9}"/>
              </a:ext>
            </a:extLst>
          </p:cNvPr>
          <p:cNvGraphicFramePr>
            <a:graphicFrameLocks noChangeAspect="1"/>
          </p:cNvGraphicFramePr>
          <p:nvPr>
            <p:extLst>
              <p:ext uri="{D42A27DB-BD31-4B8C-83A1-F6EECF244321}">
                <p14:modId xmlns:p14="http://schemas.microsoft.com/office/powerpoint/2010/main" val="1591477900"/>
              </p:ext>
            </p:extLst>
          </p:nvPr>
        </p:nvGraphicFramePr>
        <p:xfrm>
          <a:off x="5045884" y="4572000"/>
          <a:ext cx="3267417" cy="1030139"/>
        </p:xfrm>
        <a:graphic>
          <a:graphicData uri="http://schemas.openxmlformats.org/presentationml/2006/ole">
            <mc:AlternateContent xmlns:mc="http://schemas.openxmlformats.org/markup-compatibility/2006">
              <mc:Choice xmlns:v="urn:schemas-microsoft-com:vml" Requires="v">
                <p:oleObj spid="_x0000_s49195" name="Equation" r:id="rId9" imgW="1752480" imgH="457200" progId="Equation.DSMT4">
                  <p:embed/>
                </p:oleObj>
              </mc:Choice>
              <mc:Fallback>
                <p:oleObj name="Equation" r:id="rId9" imgW="1752480" imgH="457200" progId="Equation.DSMT4">
                  <p:embed/>
                  <p:pic>
                    <p:nvPicPr>
                      <p:cNvPr id="0" name=""/>
                      <p:cNvPicPr/>
                      <p:nvPr/>
                    </p:nvPicPr>
                    <p:blipFill>
                      <a:blip r:embed="rId10"/>
                      <a:stretch>
                        <a:fillRect/>
                      </a:stretch>
                    </p:blipFill>
                    <p:spPr>
                      <a:xfrm>
                        <a:off x="5045884" y="4572000"/>
                        <a:ext cx="3267417" cy="1030139"/>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6C701B48-7E46-427C-B365-5EF57EFA3916}"/>
              </a:ext>
            </a:extLst>
          </p:cNvPr>
          <p:cNvSpPr/>
          <p:nvPr/>
        </p:nvSpPr>
        <p:spPr>
          <a:xfrm>
            <a:off x="2286000" y="3200400"/>
            <a:ext cx="1752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258790E-2E0B-4CA0-B380-DD1CF60C0AF1}"/>
              </a:ext>
            </a:extLst>
          </p:cNvPr>
          <p:cNvSpPr/>
          <p:nvPr/>
        </p:nvSpPr>
        <p:spPr>
          <a:xfrm>
            <a:off x="4512825" y="3429000"/>
            <a:ext cx="592577"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736002-5D93-41C1-ADC7-A0AE7DE3F860}"/>
              </a:ext>
            </a:extLst>
          </p:cNvPr>
          <p:cNvSpPr txBox="1"/>
          <p:nvPr/>
        </p:nvSpPr>
        <p:spPr>
          <a:xfrm>
            <a:off x="5372100" y="3396735"/>
            <a:ext cx="2400300" cy="461665"/>
          </a:xfrm>
          <a:prstGeom prst="rect">
            <a:avLst/>
          </a:prstGeom>
          <a:noFill/>
        </p:spPr>
        <p:txBody>
          <a:bodyPr wrap="square" rtlCol="0">
            <a:spAutoFit/>
          </a:bodyPr>
          <a:lstStyle/>
          <a:p>
            <a:r>
              <a:rPr lang="en-US" sz="2400" i="1" dirty="0" err="1">
                <a:latin typeface="+mj-lt"/>
              </a:rPr>
              <a:t>V</a:t>
            </a:r>
            <a:r>
              <a:rPr lang="en-US" sz="2400" i="1" baseline="-25000" dirty="0" err="1">
                <a:latin typeface="+mj-lt"/>
              </a:rPr>
              <a:t>eff</a:t>
            </a:r>
            <a:r>
              <a:rPr lang="en-US" sz="2400" i="1" dirty="0">
                <a:latin typeface="+mj-lt"/>
              </a:rPr>
              <a:t>(r)</a:t>
            </a:r>
          </a:p>
        </p:txBody>
      </p:sp>
    </p:spTree>
    <p:extLst>
      <p:ext uri="{BB962C8B-B14F-4D97-AF65-F5344CB8AC3E}">
        <p14:creationId xmlns:p14="http://schemas.microsoft.com/office/powerpoint/2010/main" val="1397023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22158-9C09-4874-AE31-F875F65CEDAA}"/>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C53AECCD-8B58-4774-9E75-098B5C26E859}"/>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484A6009-CC88-46F7-8C23-F5E26F7B5B0A}"/>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a:extLst>
              <a:ext uri="{FF2B5EF4-FFF2-40B4-BE49-F238E27FC236}">
                <a16:creationId xmlns:a16="http://schemas.microsoft.com/office/drawing/2014/main" id="{214A3EEF-FD42-43E3-8B47-9F610C85D575}"/>
              </a:ext>
            </a:extLst>
          </p:cNvPr>
          <p:cNvSpPr txBox="1"/>
          <p:nvPr/>
        </p:nvSpPr>
        <p:spPr>
          <a:xfrm>
            <a:off x="218661" y="172968"/>
            <a:ext cx="7467600" cy="3046988"/>
          </a:xfrm>
          <a:prstGeom prst="rect">
            <a:avLst/>
          </a:prstGeom>
          <a:noFill/>
        </p:spPr>
        <p:txBody>
          <a:bodyPr wrap="square" rtlCol="0">
            <a:spAutoFit/>
          </a:bodyPr>
          <a:lstStyle/>
          <a:p>
            <a:r>
              <a:rPr lang="en-US" sz="2400" dirty="0">
                <a:latin typeface="+mj-lt"/>
              </a:rPr>
              <a:t>Which of the following are true:</a:t>
            </a:r>
          </a:p>
          <a:p>
            <a:pPr marL="914400" lvl="1" indent="-457200">
              <a:buFont typeface="+mj-lt"/>
              <a:buAutoNum type="alphaLcPeriod"/>
            </a:pPr>
            <a:r>
              <a:rPr lang="en-US" sz="2400" dirty="0">
                <a:latin typeface="+mj-lt"/>
              </a:rPr>
              <a:t>The particle moves in a plane.</a:t>
            </a:r>
          </a:p>
          <a:p>
            <a:pPr marL="914400" lvl="1" indent="-457200">
              <a:buFont typeface="+mj-lt"/>
              <a:buAutoNum type="alphaLcPeriod"/>
            </a:pPr>
            <a:r>
              <a:rPr lang="en-US" sz="2400" dirty="0">
                <a:latin typeface="+mj-lt"/>
              </a:rPr>
              <a:t>For any interparticle potential the trajectory can be determined/calculated.</a:t>
            </a:r>
          </a:p>
          <a:p>
            <a:pPr marL="914400" lvl="1" indent="-457200">
              <a:buFont typeface="+mj-lt"/>
              <a:buAutoNum type="alphaLcPeriod"/>
            </a:pPr>
            <a:r>
              <a:rPr lang="en-US" sz="2400" dirty="0">
                <a:latin typeface="+mj-lt"/>
              </a:rPr>
              <a:t>Only for a few special interparticle potential forms can the trajectory be determined.</a:t>
            </a:r>
          </a:p>
          <a:p>
            <a:pPr marL="914400" lvl="1" indent="-457200">
              <a:buFont typeface="+mj-lt"/>
              <a:buAutoNum type="alphaLcPeriod"/>
            </a:pPr>
            <a:endParaRPr lang="en-US" sz="2400" dirty="0">
              <a:latin typeface="+mj-lt"/>
            </a:endParaRPr>
          </a:p>
          <a:p>
            <a:pPr marL="914400" lvl="1" indent="-457200">
              <a:buFont typeface="+mj-lt"/>
              <a:buAutoNum type="alphaLcPeriod"/>
            </a:pPr>
            <a:endParaRPr lang="en-US" sz="2400" dirty="0">
              <a:latin typeface="+mj-lt"/>
            </a:endParaRPr>
          </a:p>
        </p:txBody>
      </p:sp>
      <p:sp>
        <p:nvSpPr>
          <p:cNvPr id="6" name="TextBox 5">
            <a:extLst>
              <a:ext uri="{FF2B5EF4-FFF2-40B4-BE49-F238E27FC236}">
                <a16:creationId xmlns:a16="http://schemas.microsoft.com/office/drawing/2014/main" id="{35B9C549-D7A3-4CE3-800B-ECD1050724B7}"/>
              </a:ext>
            </a:extLst>
          </p:cNvPr>
          <p:cNvSpPr txBox="1"/>
          <p:nvPr/>
        </p:nvSpPr>
        <p:spPr>
          <a:xfrm>
            <a:off x="228600" y="3657600"/>
            <a:ext cx="7924800" cy="2308324"/>
          </a:xfrm>
          <a:prstGeom prst="rect">
            <a:avLst/>
          </a:prstGeom>
          <a:noFill/>
        </p:spPr>
        <p:txBody>
          <a:bodyPr wrap="square" rtlCol="0">
            <a:spAutoFit/>
          </a:bodyPr>
          <a:lstStyle/>
          <a:p>
            <a:r>
              <a:rPr lang="en-US" sz="2400" dirty="0">
                <a:latin typeface="+mj-lt"/>
              </a:rPr>
              <a:t>Why should we care about this?</a:t>
            </a:r>
          </a:p>
          <a:p>
            <a:pPr marL="914400" lvl="1" indent="-457200">
              <a:buFont typeface="+mj-lt"/>
              <a:buAutoNum type="alphaLcPeriod"/>
            </a:pPr>
            <a:r>
              <a:rPr lang="en-US" sz="2400" dirty="0">
                <a:latin typeface="+mj-lt"/>
              </a:rPr>
              <a:t>We shouldn’t really care.</a:t>
            </a:r>
          </a:p>
          <a:p>
            <a:pPr marL="914400" lvl="1" indent="-457200">
              <a:buFont typeface="+mj-lt"/>
              <a:buAutoNum type="alphaLcPeriod"/>
            </a:pPr>
            <a:r>
              <a:rPr lang="en-US" sz="2400" dirty="0">
                <a:latin typeface="+mj-lt"/>
              </a:rPr>
              <a:t>It is only of academic interest</a:t>
            </a:r>
          </a:p>
          <a:p>
            <a:pPr marL="914400" lvl="1" indent="-457200">
              <a:buFont typeface="+mj-lt"/>
              <a:buAutoNum type="alphaLcPeriod"/>
            </a:pPr>
            <a:r>
              <a:rPr lang="en-US" sz="2400" dirty="0">
                <a:latin typeface="+mj-lt"/>
              </a:rPr>
              <a:t>It is of academic interest but can be measured.</a:t>
            </a:r>
          </a:p>
          <a:p>
            <a:pPr marL="914400" lvl="1" indent="-457200">
              <a:buFont typeface="+mj-lt"/>
              <a:buAutoNum type="alphaLcPeriod"/>
            </a:pPr>
            <a:r>
              <a:rPr lang="en-US" sz="2400" dirty="0">
                <a:latin typeface="+mj-lt"/>
              </a:rPr>
              <a:t>Many experiments can be analyzed in terms of the particle trajectory.</a:t>
            </a:r>
          </a:p>
        </p:txBody>
      </p:sp>
    </p:spTree>
    <p:extLst>
      <p:ext uri="{BB962C8B-B14F-4D97-AF65-F5344CB8AC3E}">
        <p14:creationId xmlns:p14="http://schemas.microsoft.com/office/powerpoint/2010/main" val="1738219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09865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04D68-DE62-4CC3-AEB6-9BB1B2C89518}"/>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4F37F1A5-0E60-497F-8333-9D28189E92E6}"/>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E07210E5-613B-46AD-BFC4-31A81B99B506}"/>
              </a:ext>
            </a:extLst>
          </p:cNvPr>
          <p:cNvSpPr>
            <a:spLocks noGrp="1"/>
          </p:cNvSpPr>
          <p:nvPr>
            <p:ph type="sldNum" sz="quarter" idx="12"/>
          </p:nvPr>
        </p:nvSpPr>
        <p:spPr/>
        <p:txBody>
          <a:bodyPr/>
          <a:lstStyle/>
          <a:p>
            <a:fld id="{CE368B07-CEBF-4C80-90AF-53B34FA04CF3}" type="slidenum">
              <a:rPr lang="en-US" smtClean="0"/>
              <a:t>15</a:t>
            </a:fld>
            <a:endParaRPr lang="en-US"/>
          </a:p>
        </p:txBody>
      </p:sp>
      <p:pic>
        <p:nvPicPr>
          <p:cNvPr id="5" name="Picture 4">
            <a:extLst>
              <a:ext uri="{FF2B5EF4-FFF2-40B4-BE49-F238E27FC236}">
                <a16:creationId xmlns:a16="http://schemas.microsoft.com/office/drawing/2014/main" id="{25D216B3-32F6-4F2E-9CF6-A776D2B26CC2}"/>
              </a:ext>
            </a:extLst>
          </p:cNvPr>
          <p:cNvPicPr>
            <a:picLocks noChangeAspect="1"/>
          </p:cNvPicPr>
          <p:nvPr/>
        </p:nvPicPr>
        <p:blipFill>
          <a:blip r:embed="rId3"/>
          <a:stretch>
            <a:fillRect/>
          </a:stretch>
        </p:blipFill>
        <p:spPr>
          <a:xfrm>
            <a:off x="588168" y="136525"/>
            <a:ext cx="5072063" cy="5577864"/>
          </a:xfrm>
          <a:prstGeom prst="rect">
            <a:avLst/>
          </a:prstGeom>
        </p:spPr>
      </p:pic>
      <p:sp>
        <p:nvSpPr>
          <p:cNvPr id="6" name="TextBox 5">
            <a:extLst>
              <a:ext uri="{FF2B5EF4-FFF2-40B4-BE49-F238E27FC236}">
                <a16:creationId xmlns:a16="http://schemas.microsoft.com/office/drawing/2014/main" id="{D2EE2608-3D05-4C5E-9DD4-2025E7A77709}"/>
              </a:ext>
            </a:extLst>
          </p:cNvPr>
          <p:cNvSpPr txBox="1"/>
          <p:nvPr/>
        </p:nvSpPr>
        <p:spPr>
          <a:xfrm>
            <a:off x="152400" y="136525"/>
            <a:ext cx="7696200" cy="461665"/>
          </a:xfrm>
          <a:prstGeom prst="rect">
            <a:avLst/>
          </a:prstGeom>
          <a:noFill/>
        </p:spPr>
        <p:txBody>
          <a:bodyPr wrap="square" rtlCol="0">
            <a:spAutoFit/>
          </a:bodyPr>
          <a:lstStyle/>
          <a:p>
            <a:r>
              <a:rPr lang="en-US" sz="2400" dirty="0">
                <a:latin typeface="+mj-lt"/>
              </a:rPr>
              <a:t>Graph of data from scattering experiment</a:t>
            </a:r>
          </a:p>
        </p:txBody>
      </p:sp>
      <p:sp>
        <p:nvSpPr>
          <p:cNvPr id="7" name="TextBox 6">
            <a:extLst>
              <a:ext uri="{FF2B5EF4-FFF2-40B4-BE49-F238E27FC236}">
                <a16:creationId xmlns:a16="http://schemas.microsoft.com/office/drawing/2014/main" id="{8DEAB440-C8F9-4314-839E-AED8E28B25BD}"/>
              </a:ext>
            </a:extLst>
          </p:cNvPr>
          <p:cNvSpPr txBox="1"/>
          <p:nvPr/>
        </p:nvSpPr>
        <p:spPr>
          <a:xfrm>
            <a:off x="1066800" y="5867400"/>
            <a:ext cx="7467600" cy="307777"/>
          </a:xfrm>
          <a:prstGeom prst="rect">
            <a:avLst/>
          </a:prstGeom>
          <a:noFill/>
        </p:spPr>
        <p:txBody>
          <a:bodyPr wrap="square" rtlCol="0">
            <a:spAutoFit/>
          </a:bodyPr>
          <a:lstStyle/>
          <a:p>
            <a:r>
              <a:rPr lang="en-US" sz="1400" b="1" dirty="0">
                <a:latin typeface="+mj-lt"/>
              </a:rPr>
              <a:t>From website</a:t>
            </a:r>
            <a:r>
              <a:rPr lang="en-US" sz="1400" b="1" dirty="0">
                <a:latin typeface="+mj-lt"/>
                <a:hlinkClick r:id="rId4"/>
              </a:rPr>
              <a:t>: http://hyperphysics.phy-astr.gsu.edu/hbase/Nuclear/rutsca2.html</a:t>
            </a:r>
            <a:endParaRPr lang="en-US" sz="1400" b="1" dirty="0">
              <a:latin typeface="+mj-lt"/>
            </a:endParaRPr>
          </a:p>
        </p:txBody>
      </p:sp>
    </p:spTree>
    <p:extLst>
      <p:ext uri="{BB962C8B-B14F-4D97-AF65-F5344CB8AC3E}">
        <p14:creationId xmlns:p14="http://schemas.microsoft.com/office/powerpoint/2010/main" val="331899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spid="_x0000_s3455"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456" name="数式" r:id="rId7" imgW="1993680" imgH="634680" progId="Equation.3">
                    <p:embed/>
                  </p:oleObj>
                </mc:Choice>
                <mc:Fallback>
                  <p:oleObj name="数式" r:id="rId7" imgW="1993680" imgH="634680" progId="Equation.3">
                    <p:embed/>
                    <p:pic>
                      <p:nvPicPr>
                        <p:cNvPr id="0" name=""/>
                        <p:cNvPicPr>
                          <a:picLocks noChangeAspect="1" noChangeArrowheads="1"/>
                        </p:cNvPicPr>
                        <p:nvPr/>
                      </p:nvPicPr>
                      <p:blipFill>
                        <a:blip r:embed="rId8"/>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spid="_x0000_s3457" name="数式" r:id="rId9" imgW="444240" imgH="203040" progId="Equation.3">
                  <p:embed/>
                </p:oleObj>
              </mc:Choice>
              <mc:Fallback>
                <p:oleObj name="数式" r:id="rId9" imgW="444240" imgH="203040" progId="Equation.3">
                  <p:embed/>
                  <p:pic>
                    <p:nvPicPr>
                      <p:cNvPr id="0" name=""/>
                      <p:cNvPicPr>
                        <a:picLocks noChangeAspect="1" noChangeArrowheads="1"/>
                      </p:cNvPicPr>
                      <p:nvPr/>
                    </p:nvPicPr>
                    <p:blipFill>
                      <a:blip r:embed="rId10"/>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FFB79CE6-BF02-426E-9DD0-EFA4AEEABFAA}"/>
              </a:ext>
            </a:extLst>
          </p:cNvPr>
          <p:cNvSpPr txBox="1"/>
          <p:nvPr/>
        </p:nvSpPr>
        <p:spPr>
          <a:xfrm>
            <a:off x="228600" y="152400"/>
            <a:ext cx="8610600" cy="461665"/>
          </a:xfrm>
          <a:prstGeom prst="rect">
            <a:avLst/>
          </a:prstGeom>
          <a:noFill/>
        </p:spPr>
        <p:txBody>
          <a:bodyPr wrap="square" rtlCol="0">
            <a:spAutoFit/>
          </a:bodyPr>
          <a:lstStyle/>
          <a:p>
            <a:r>
              <a:rPr lang="en-US" sz="2400" dirty="0">
                <a:latin typeface="+mj-lt"/>
              </a:rPr>
              <a:t>Standardization of scattering experiments --</a:t>
            </a:r>
          </a:p>
        </p:txBody>
      </p:sp>
      <p:sp>
        <p:nvSpPr>
          <p:cNvPr id="16" name="TextBox 15">
            <a:extLst>
              <a:ext uri="{FF2B5EF4-FFF2-40B4-BE49-F238E27FC236}">
                <a16:creationId xmlns:a16="http://schemas.microsoft.com/office/drawing/2014/main" id="{5203C75A-1A3B-4898-BF8E-061EDE0203D7}"/>
              </a:ext>
            </a:extLst>
          </p:cNvPr>
          <p:cNvSpPr txBox="1"/>
          <p:nvPr/>
        </p:nvSpPr>
        <p:spPr>
          <a:xfrm>
            <a:off x="3802921" y="2514599"/>
            <a:ext cx="4433757" cy="461665"/>
          </a:xfrm>
          <a:prstGeom prst="rect">
            <a:avLst/>
          </a:prstGeom>
          <a:noFill/>
        </p:spPr>
        <p:txBody>
          <a:bodyPr wrap="square" rtlCol="0">
            <a:spAutoFit/>
          </a:bodyPr>
          <a:lstStyle/>
          <a:p>
            <a:r>
              <a:rPr lang="en-US" sz="2400" dirty="0">
                <a:latin typeface="+mj-lt"/>
              </a:rPr>
              <a:t>Impact parameter: </a:t>
            </a:r>
            <a:r>
              <a:rPr lang="en-US" sz="2400" i="1" dirty="0">
                <a:latin typeface="+mj-lt"/>
              </a:rPr>
              <a:t>b</a:t>
            </a:r>
          </a:p>
        </p:txBody>
      </p:sp>
    </p:spTree>
    <p:extLst>
      <p:ext uri="{BB962C8B-B14F-4D97-AF65-F5344CB8AC3E}">
        <p14:creationId xmlns:p14="http://schemas.microsoft.com/office/powerpoint/2010/main" val="398095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1945" name="数式" r:id="rId5" imgW="1993680" imgH="634680" progId="Equation.3">
                    <p:embed/>
                  </p:oleObj>
                </mc:Choice>
                <mc:Fallback>
                  <p:oleObj name="数式" r:id="rId5" imgW="1993680" imgH="634680" progId="Equation.3">
                    <p:embed/>
                    <p:pic>
                      <p:nvPicPr>
                        <p:cNvPr id="0" name=""/>
                        <p:cNvPicPr>
                          <a:picLocks noChangeAspect="1" noChangeArrowheads="1"/>
                        </p:cNvPicPr>
                        <p:nvPr/>
                      </p:nvPicPr>
                      <p:blipFill>
                        <a:blip r:embed="rId6"/>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spid="_x0000_s31946" name="数式" r:id="rId7" imgW="444240" imgH="203040" progId="Equation.3">
                    <p:embed/>
                  </p:oleObj>
                </mc:Choice>
                <mc:Fallback>
                  <p:oleObj name="数式" r:id="rId7" imgW="444240" imgH="203040" progId="Equation.3">
                    <p:embed/>
                    <p:pic>
                      <p:nvPicPr>
                        <p:cNvPr id="0" name=""/>
                        <p:cNvPicPr>
                          <a:picLocks noChangeAspect="1" noChangeArrowheads="1"/>
                        </p:cNvPicPr>
                        <p:nvPr/>
                      </p:nvPicPr>
                      <p:blipFill>
                        <a:blip r:embed="rId8"/>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i="1" dirty="0">
                <a:latin typeface="Symbol" panose="05050102010706020507" pitchFamily="18" charset="2"/>
              </a:rPr>
              <a:t>j</a:t>
            </a:r>
            <a:r>
              <a:rPr lang="en-US" sz="2400" dirty="0">
                <a:latin typeface="Symbol" panose="05050102010706020507" pitchFamily="18" charset="2"/>
              </a:rPr>
              <a:t> </a:t>
            </a:r>
          </a:p>
        </p:txBody>
      </p:sp>
    </p:spTree>
    <p:extLst>
      <p:ext uri="{BB962C8B-B14F-4D97-AF65-F5344CB8AC3E}">
        <p14:creationId xmlns:p14="http://schemas.microsoft.com/office/powerpoint/2010/main" val="2070680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sp>
        <p:nvSpPr>
          <p:cNvPr id="5" name="TextBox 4"/>
          <p:cNvSpPr txBox="1"/>
          <p:nvPr/>
        </p:nvSpPr>
        <p:spPr>
          <a:xfrm>
            <a:off x="491647" y="108007"/>
            <a:ext cx="6934200" cy="830997"/>
          </a:xfrm>
          <a:prstGeom prst="rect">
            <a:avLst/>
          </a:prstGeom>
          <a:noFill/>
        </p:spPr>
        <p:txBody>
          <a:bodyPr wrap="square" rtlCol="0">
            <a:spAutoFit/>
          </a:bodyPr>
          <a:lstStyle/>
          <a:p>
            <a:r>
              <a:rPr lang="en-US" sz="2400" dirty="0">
                <a:latin typeface="+mj-lt"/>
              </a:rPr>
              <a:t>Simple example – collision of hard spheres having mutual radius D;  very large target mass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spid="_x0000_s30267" name="Equation" r:id="rId6" imgW="1701720" imgH="927000" progId="Equation.DSMT4">
                  <p:embed/>
                </p:oleObj>
              </mc:Choice>
              <mc:Fallback>
                <p:oleObj name="Equation" r:id="rId6" imgW="1701720" imgH="927000" progId="Equation.DSMT4">
                  <p:embed/>
                  <p:pic>
                    <p:nvPicPr>
                      <p:cNvPr id="0" name=""/>
                      <p:cNvPicPr>
                        <a:picLocks noChangeAspect="1" noChangeArrowheads="1"/>
                      </p:cNvPicPr>
                      <p:nvPr/>
                    </p:nvPicPr>
                    <p:blipFill>
                      <a:blip r:embed="rId7"/>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spid="_x0000_s30268"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spid="_x0000_s30269" name="Equation" r:id="rId10" imgW="799920" imgH="342720" progId="Equation.DSMT4">
                  <p:embed/>
                </p:oleObj>
              </mc:Choice>
              <mc:Fallback>
                <p:oleObj name="Equation" r:id="rId10" imgW="799920" imgH="342720" progId="Equation.DSMT4">
                  <p:embed/>
                  <p:pic>
                    <p:nvPicPr>
                      <p:cNvPr id="0" name=""/>
                      <p:cNvPicPr/>
                      <p:nvPr/>
                    </p:nvPicPr>
                    <p:blipFill>
                      <a:blip r:embed="rId11"/>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spid="_x0000_s30270" name="Equation" r:id="rId12" imgW="1993680" imgH="622080" progId="Equation.DSMT4">
                  <p:embed/>
                </p:oleObj>
              </mc:Choice>
              <mc:Fallback>
                <p:oleObj name="Equation" r:id="rId12" imgW="1993680" imgH="622080" progId="Equation.DSMT4">
                  <p:embed/>
                  <p:pic>
                    <p:nvPicPr>
                      <p:cNvPr id="0" name=""/>
                      <p:cNvPicPr/>
                      <p:nvPr/>
                    </p:nvPicPr>
                    <p:blipFill>
                      <a:blip r:embed="rId13"/>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144891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spid="_x0000_s30271" name="Equation" r:id="rId14" imgW="1155600" imgH="927000" progId="Equation.DSMT4">
                  <p:embed/>
                </p:oleObj>
              </mc:Choice>
              <mc:Fallback>
                <p:oleObj name="Equation" r:id="rId14" imgW="1155600" imgH="927000" progId="Equation.DSMT4">
                  <p:embed/>
                  <p:pic>
                    <p:nvPicPr>
                      <p:cNvPr id="0" name=""/>
                      <p:cNvPicPr>
                        <a:picLocks noChangeAspect="1" noChangeArrowheads="1"/>
                      </p:cNvPicPr>
                      <p:nvPr/>
                    </p:nvPicPr>
                    <p:blipFill>
                      <a:blip r:embed="rId15"/>
                      <a:srcRect/>
                      <a:stretch>
                        <a:fillRect/>
                      </a:stretch>
                    </p:blipFill>
                    <p:spPr bwMode="auto">
                      <a:xfrm>
                        <a:off x="4751614" y="5021047"/>
                        <a:ext cx="1922463" cy="1543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spid="_x0000_s33062" name="Equation" r:id="rId5" imgW="164880" imgH="228600" progId="Equation.DSMT4">
                  <p:embed/>
                </p:oleObj>
              </mc:Choice>
              <mc:Fallback>
                <p:oleObj name="Equation" r:id="rId5" imgW="164880" imgH="228600" progId="Equation.DSMT4">
                  <p:embed/>
                  <p:pic>
                    <p:nvPicPr>
                      <p:cNvPr id="0" name=""/>
                      <p:cNvPicPr/>
                      <p:nvPr/>
                    </p:nvPicPr>
                    <p:blipFill>
                      <a:blip r:embed="rId6"/>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spid="_x0000_s33063" name="Equation" r:id="rId8" imgW="1155600" imgH="952200" progId="Equation.DSMT4">
                  <p:embed/>
                </p:oleObj>
              </mc:Choice>
              <mc:Fallback>
                <p:oleObj name="Equation" r:id="rId8" imgW="1155600" imgH="952200" progId="Equation.DSMT4">
                  <p:embed/>
                  <p:pic>
                    <p:nvPicPr>
                      <p:cNvPr id="0" name=""/>
                      <p:cNvPicPr>
                        <a:picLocks noChangeAspect="1" noChangeArrowheads="1"/>
                      </p:cNvPicPr>
                      <p:nvPr/>
                    </p:nvPicPr>
                    <p:blipFill>
                      <a:blip r:embed="rId9"/>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spid="_x0000_s33064" name="Equation" r:id="rId10" imgW="2743200" imgH="952200" progId="Equation.DSMT4">
                  <p:embed/>
                </p:oleObj>
              </mc:Choice>
              <mc:Fallback>
                <p:oleObj name="Equation" r:id="rId10" imgW="2743200" imgH="952200" progId="Equation.DSMT4">
                  <p:embed/>
                  <p:pic>
                    <p:nvPicPr>
                      <p:cNvPr id="0" name=""/>
                      <p:cNvPicPr>
                        <a:picLocks noChangeAspect="1" noChangeArrowheads="1"/>
                      </p:cNvPicPr>
                      <p:nvPr/>
                    </p:nvPicPr>
                    <p:blipFill>
                      <a:blip r:embed="rId11"/>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33202-72AF-4F9B-A982-0F7E7F508B0A}"/>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EF2D464D-8CB8-4661-9FD7-A31A4CB0E40F}"/>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142FD869-8AE2-47EC-ABD3-DD47E62CF7DB}"/>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612701BE-32FD-4381-AD72-CA917FDD6118}"/>
              </a:ext>
            </a:extLst>
          </p:cNvPr>
          <p:cNvSpPr txBox="1"/>
          <p:nvPr/>
        </p:nvSpPr>
        <p:spPr>
          <a:xfrm>
            <a:off x="457200" y="228600"/>
            <a:ext cx="8153400" cy="1200329"/>
          </a:xfrm>
          <a:prstGeom prst="rect">
            <a:avLst/>
          </a:prstGeom>
          <a:noFill/>
        </p:spPr>
        <p:txBody>
          <a:bodyPr wrap="square" rtlCol="0">
            <a:spAutoFit/>
          </a:bodyPr>
          <a:lstStyle/>
          <a:p>
            <a:r>
              <a:rPr lang="en-US" sz="2400" dirty="0">
                <a:latin typeface="+mj-lt"/>
              </a:rPr>
              <a:t>Schedule for weekly one-on-one meetings?</a:t>
            </a:r>
          </a:p>
          <a:p>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470858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14849-840A-44F7-92BF-D6DA6AA2B358}"/>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A097F45B-71F8-4555-B1C8-127F8ABBD69D}"/>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A92AD4D3-CDCA-4CCD-ACC1-9F9B704A5AE7}"/>
              </a:ext>
            </a:extLst>
          </p:cNvPr>
          <p:cNvSpPr>
            <a:spLocks noGrp="1"/>
          </p:cNvSpPr>
          <p:nvPr>
            <p:ph type="sldNum" sz="quarter" idx="12"/>
          </p:nvPr>
        </p:nvSpPr>
        <p:spPr/>
        <p:txBody>
          <a:bodyPr/>
          <a:lstStyle/>
          <a:p>
            <a:fld id="{CE368B07-CEBF-4C80-90AF-53B34FA04CF3}" type="slidenum">
              <a:rPr lang="en-US" smtClean="0"/>
              <a:t>20</a:t>
            </a:fld>
            <a:endParaRPr lang="en-US"/>
          </a:p>
        </p:txBody>
      </p:sp>
      <p:sp>
        <p:nvSpPr>
          <p:cNvPr id="5" name="TextBox 4">
            <a:extLst>
              <a:ext uri="{FF2B5EF4-FFF2-40B4-BE49-F238E27FC236}">
                <a16:creationId xmlns:a16="http://schemas.microsoft.com/office/drawing/2014/main" id="{A94A7087-2A3C-495D-ABE7-B497B7E66107}"/>
              </a:ext>
            </a:extLst>
          </p:cNvPr>
          <p:cNvSpPr txBox="1"/>
          <p:nvPr/>
        </p:nvSpPr>
        <p:spPr>
          <a:xfrm>
            <a:off x="609600" y="304800"/>
            <a:ext cx="7772400" cy="6001643"/>
          </a:xfrm>
          <a:prstGeom prst="rect">
            <a:avLst/>
          </a:prstGeom>
          <a:noFill/>
        </p:spPr>
        <p:txBody>
          <a:bodyPr wrap="square" rtlCol="0">
            <a:spAutoFit/>
          </a:bodyPr>
          <a:lstStyle/>
          <a:p>
            <a:r>
              <a:rPr lang="en-US" sz="2400" dirty="0">
                <a:latin typeface="+mj-lt"/>
              </a:rPr>
              <a:t>More details of hard sphere scattering –</a:t>
            </a:r>
          </a:p>
          <a:p>
            <a:endParaRPr lang="en-US" sz="2400" dirty="0">
              <a:latin typeface="+mj-lt"/>
            </a:endParaRPr>
          </a:p>
          <a:p>
            <a:r>
              <a:rPr lang="en-US" sz="2400" dirty="0">
                <a:latin typeface="+mj-lt"/>
              </a:rPr>
              <a:t>Hidden in the analysis are assumptions about the scattering process such as:</a:t>
            </a:r>
          </a:p>
          <a:p>
            <a:pPr marL="342900" indent="-342900">
              <a:buFont typeface="Arial" panose="020B0604020202020204" pitchFamily="34" charset="0"/>
              <a:buChar char="•"/>
            </a:pPr>
            <a:r>
              <a:rPr lang="en-US" sz="2400" dirty="0">
                <a:latin typeface="+mj-lt"/>
              </a:rPr>
              <a:t>No external forces </a:t>
            </a:r>
            <a:r>
              <a:rPr lang="en-US" sz="2400" dirty="0">
                <a:latin typeface="+mj-lt"/>
                <a:sym typeface="Wingdings" panose="05000000000000000000" pitchFamily="2" charset="2"/>
              </a:rPr>
              <a:t> linear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No dissipative phenomena  energy is conserved</a:t>
            </a:r>
          </a:p>
          <a:p>
            <a:pPr marL="342900" indent="-342900">
              <a:buFont typeface="Arial" panose="020B0604020202020204" pitchFamily="34" charset="0"/>
              <a:buChar char="•"/>
            </a:pPr>
            <a:r>
              <a:rPr lang="en-US" sz="2400" dirty="0">
                <a:latin typeface="+mj-lt"/>
                <a:sym typeface="Wingdings" panose="05000000000000000000" pitchFamily="2" charset="2"/>
              </a:rPr>
              <a:t>No torque on the system  angular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Target particle is much more massive than scattering particle</a:t>
            </a:r>
          </a:p>
          <a:p>
            <a:pPr marL="342900" indent="-342900">
              <a:buFont typeface="Arial" panose="020B0604020202020204" pitchFamily="34" charset="0"/>
              <a:buChar char="•"/>
            </a:pPr>
            <a:r>
              <a:rPr lang="en-US" sz="2400" dirty="0">
                <a:latin typeface="+mj-lt"/>
                <a:sym typeface="Wingdings" panose="05000000000000000000" pitchFamily="2" charset="2"/>
              </a:rPr>
              <a:t>Other assumptions??</a:t>
            </a:r>
          </a:p>
          <a:p>
            <a:pPr marL="342900" indent="-342900">
              <a:buFont typeface="Arial" panose="020B0604020202020204" pitchFamily="34" charset="0"/>
              <a:buChar char="•"/>
            </a:pPr>
            <a:endParaRPr lang="en-US" sz="2400" dirty="0">
              <a:latin typeface="+mj-lt"/>
              <a:sym typeface="Wingdings" panose="05000000000000000000" pitchFamily="2" charset="2"/>
            </a:endParaRPr>
          </a:p>
          <a:p>
            <a:pPr marL="342900" indent="-342900">
              <a:buFont typeface="Arial" panose="020B0604020202020204" pitchFamily="34" charset="0"/>
              <a:buChar char="•"/>
            </a:pPr>
            <a:endParaRPr lang="en-US" sz="2400" dirty="0">
              <a:latin typeface="+mj-lt"/>
              <a:sym typeface="Wingdings" panose="05000000000000000000" pitchFamily="2" charset="2"/>
            </a:endParaRPr>
          </a:p>
          <a:p>
            <a:r>
              <a:rPr lang="en-US" sz="2400" dirty="0">
                <a:latin typeface="+mj-lt"/>
                <a:sym typeface="Wingdings" panose="05000000000000000000" pitchFamily="2" charset="2"/>
              </a:rPr>
              <a:t>Note that for quantum mechanical hard spheres at low energy the total cross section is 4 times as large.</a:t>
            </a: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125745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pic>
        <p:nvPicPr>
          <p:cNvPr id="5" name="Picture 4">
            <a:extLst>
              <a:ext uri="{FF2B5EF4-FFF2-40B4-BE49-F238E27FC236}">
                <a16:creationId xmlns:a16="http://schemas.microsoft.com/office/drawing/2014/main" id="{D4B33510-98DD-4FA6-B7D6-B5576EB3C263}"/>
              </a:ext>
            </a:extLst>
          </p:cNvPr>
          <p:cNvPicPr>
            <a:picLocks noChangeAspect="1"/>
          </p:cNvPicPr>
          <p:nvPr/>
        </p:nvPicPr>
        <p:blipFill>
          <a:blip r:embed="rId3"/>
          <a:stretch>
            <a:fillRect/>
          </a:stretch>
        </p:blipFill>
        <p:spPr>
          <a:xfrm>
            <a:off x="581025" y="457200"/>
            <a:ext cx="8410575" cy="5472197"/>
          </a:xfrm>
          <a:prstGeom prst="rect">
            <a:avLst/>
          </a:prstGeom>
        </p:spPr>
      </p:pic>
      <p:sp>
        <p:nvSpPr>
          <p:cNvPr id="6" name="Right Arrow 5"/>
          <p:cNvSpPr/>
          <p:nvPr/>
        </p:nvSpPr>
        <p:spPr>
          <a:xfrm>
            <a:off x="152400" y="4114800"/>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95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pic>
        <p:nvPicPr>
          <p:cNvPr id="6" name="Picture 5">
            <a:extLst>
              <a:ext uri="{FF2B5EF4-FFF2-40B4-BE49-F238E27FC236}">
                <a16:creationId xmlns:a16="http://schemas.microsoft.com/office/drawing/2014/main" id="{E1A02D2D-6514-435A-9EAA-42ED5D3348F1}"/>
              </a:ext>
            </a:extLst>
          </p:cNvPr>
          <p:cNvPicPr>
            <a:picLocks noChangeAspect="1"/>
          </p:cNvPicPr>
          <p:nvPr/>
        </p:nvPicPr>
        <p:blipFill>
          <a:blip r:embed="rId3"/>
          <a:stretch>
            <a:fillRect/>
          </a:stretch>
        </p:blipFill>
        <p:spPr>
          <a:xfrm>
            <a:off x="0" y="907445"/>
            <a:ext cx="9144000" cy="5043109"/>
          </a:xfrm>
          <a:prstGeom prst="rect">
            <a:avLst/>
          </a:prstGeom>
        </p:spPr>
      </p:pic>
    </p:spTree>
    <p:extLst>
      <p:ext uri="{BB962C8B-B14F-4D97-AF65-F5344CB8AC3E}">
        <p14:creationId xmlns:p14="http://schemas.microsoft.com/office/powerpoint/2010/main" val="422472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a:srcRect l="36085" t="55675" r="30582" b="31763"/>
          <a:stretch/>
        </p:blipFill>
        <p:spPr>
          <a:xfrm>
            <a:off x="53956" y="2274849"/>
            <a:ext cx="8233939" cy="1475609"/>
          </a:xfrm>
          <a:prstGeom prst="rect">
            <a:avLst/>
          </a:prstGeom>
        </p:spPr>
      </p:pic>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sp>
        <p:nvSpPr>
          <p:cNvPr id="26" name="TextBox 25"/>
          <p:cNvSpPr txBox="1"/>
          <p:nvPr/>
        </p:nvSpPr>
        <p:spPr>
          <a:xfrm>
            <a:off x="2057401" y="184160"/>
            <a:ext cx="4130040" cy="461665"/>
          </a:xfrm>
          <a:prstGeom prst="rect">
            <a:avLst/>
          </a:prstGeom>
          <a:noFill/>
        </p:spPr>
        <p:txBody>
          <a:bodyPr wrap="square" rtlCol="0">
            <a:spAutoFit/>
          </a:bodyPr>
          <a:lstStyle/>
          <a:p>
            <a:r>
              <a:rPr lang="en-US" sz="2400" dirty="0">
                <a:latin typeface="+mj-lt"/>
              </a:rPr>
              <a:t>Comment on quiz questions</a:t>
            </a:r>
          </a:p>
        </p:txBody>
      </p:sp>
      <p:sp>
        <p:nvSpPr>
          <p:cNvPr id="10" name="Rectangle 37"/>
          <p:cNvSpPr>
            <a:spLocks noChangeArrowheads="1"/>
          </p:cNvSpPr>
          <p:nvPr/>
        </p:nvSpPr>
        <p:spPr bwMode="auto">
          <a:xfrm>
            <a:off x="1143000" y="2209800"/>
            <a:ext cx="18897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43228022"/>
              </p:ext>
            </p:extLst>
          </p:nvPr>
        </p:nvGraphicFramePr>
        <p:xfrm>
          <a:off x="664442" y="571598"/>
          <a:ext cx="2362200" cy="996950"/>
        </p:xfrm>
        <a:graphic>
          <a:graphicData uri="http://schemas.openxmlformats.org/presentationml/2006/ole">
            <mc:AlternateContent xmlns:mc="http://schemas.openxmlformats.org/markup-compatibility/2006">
              <mc:Choice xmlns:v="urn:schemas-microsoft-com:vml" Requires="v">
                <p:oleObj spid="_x0000_s2742" name="Equation" r:id="rId5" imgW="1143000" imgH="469900" progId="Equation.DSMT4">
                  <p:embed/>
                </p:oleObj>
              </mc:Choice>
              <mc:Fallback>
                <p:oleObj name="Equation" r:id="rId5" imgW="1143000" imgH="469900" progId="Equation.DSMT4">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442" y="571598"/>
                        <a:ext cx="2362200" cy="996950"/>
                      </a:xfrm>
                      <a:prstGeom prst="rect">
                        <a:avLst/>
                      </a:prstGeom>
                      <a:noFill/>
                    </p:spPr>
                  </p:pic>
                </p:oleObj>
              </mc:Fallback>
            </mc:AlternateContent>
          </a:graphicData>
        </a:graphic>
      </p:graphicFrame>
      <p:sp>
        <p:nvSpPr>
          <p:cNvPr id="12" name="TextBox 11"/>
          <p:cNvSpPr txBox="1"/>
          <p:nvPr/>
        </p:nvSpPr>
        <p:spPr>
          <a:xfrm>
            <a:off x="137153" y="599907"/>
            <a:ext cx="4343400" cy="461665"/>
          </a:xfrm>
          <a:prstGeom prst="rect">
            <a:avLst/>
          </a:prstGeom>
          <a:noFill/>
        </p:spPr>
        <p:txBody>
          <a:bodyPr wrap="square" rtlCol="0">
            <a:spAutoFit/>
          </a:bodyPr>
          <a:lstStyle/>
          <a:p>
            <a:r>
              <a:rPr lang="en-US" sz="2400" dirty="0">
                <a:latin typeface="+mj-lt"/>
              </a:rPr>
              <a:t>1.</a:t>
            </a:r>
          </a:p>
        </p:txBody>
      </p:sp>
      <p:graphicFrame>
        <p:nvGraphicFramePr>
          <p:cNvPr id="13" name="Object 12"/>
          <p:cNvGraphicFramePr>
            <a:graphicFrameLocks noChangeAspect="1"/>
          </p:cNvGraphicFramePr>
          <p:nvPr>
            <p:extLst>
              <p:ext uri="{D42A27DB-BD31-4B8C-83A1-F6EECF244321}">
                <p14:modId xmlns:p14="http://schemas.microsoft.com/office/powerpoint/2010/main" val="1353361669"/>
              </p:ext>
            </p:extLst>
          </p:nvPr>
        </p:nvGraphicFramePr>
        <p:xfrm>
          <a:off x="3995883" y="584103"/>
          <a:ext cx="4560887" cy="2266950"/>
        </p:xfrm>
        <a:graphic>
          <a:graphicData uri="http://schemas.openxmlformats.org/presentationml/2006/ole">
            <mc:AlternateContent xmlns:mc="http://schemas.openxmlformats.org/markup-compatibility/2006">
              <mc:Choice xmlns:v="urn:schemas-microsoft-com:vml" Requires="v">
                <p:oleObj spid="_x0000_s2743" name="Equation" r:id="rId7" imgW="1993680" imgH="990360" progId="Equation.DSMT4">
                  <p:embed/>
                </p:oleObj>
              </mc:Choice>
              <mc:Fallback>
                <p:oleObj name="Equation" r:id="rId7" imgW="1993680" imgH="990360" progId="Equation.DSMT4">
                  <p:embed/>
                  <p:pic>
                    <p:nvPicPr>
                      <p:cNvPr id="0" name=""/>
                      <p:cNvPicPr/>
                      <p:nvPr/>
                    </p:nvPicPr>
                    <p:blipFill>
                      <a:blip r:embed="rId8"/>
                      <a:stretch>
                        <a:fillRect/>
                      </a:stretch>
                    </p:blipFill>
                    <p:spPr>
                      <a:xfrm>
                        <a:off x="3995883" y="584103"/>
                        <a:ext cx="4560887" cy="22669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747487909"/>
              </p:ext>
            </p:extLst>
          </p:nvPr>
        </p:nvGraphicFramePr>
        <p:xfrm>
          <a:off x="664442" y="3081898"/>
          <a:ext cx="7543800" cy="950912"/>
        </p:xfrm>
        <a:graphic>
          <a:graphicData uri="http://schemas.openxmlformats.org/presentationml/2006/ole">
            <mc:AlternateContent xmlns:mc="http://schemas.openxmlformats.org/markup-compatibility/2006">
              <mc:Choice xmlns:v="urn:schemas-microsoft-com:vml" Requires="v">
                <p:oleObj spid="_x0000_s2744" name="Equation" r:id="rId9" imgW="3771720" imgH="469800" progId="Equation.DSMT4">
                  <p:embed/>
                </p:oleObj>
              </mc:Choice>
              <mc:Fallback>
                <p:oleObj name="Equation" r:id="rId9" imgW="3771720" imgH="469800" progId="Equation.DSMT4">
                  <p:embed/>
                  <p:pic>
                    <p:nvPicPr>
                      <p:cNvPr id="0" name=""/>
                      <p:cNvPicPr/>
                      <p:nvPr/>
                    </p:nvPicPr>
                    <p:blipFill>
                      <a:blip r:embed="rId10"/>
                      <a:stretch>
                        <a:fillRect/>
                      </a:stretch>
                    </p:blipFill>
                    <p:spPr>
                      <a:xfrm>
                        <a:off x="664442" y="3081898"/>
                        <a:ext cx="7543800" cy="950912"/>
                      </a:xfrm>
                      <a:prstGeom prst="rect">
                        <a:avLst/>
                      </a:prstGeom>
                    </p:spPr>
                  </p:pic>
                </p:oleObj>
              </mc:Fallback>
            </mc:AlternateContent>
          </a:graphicData>
        </a:graphic>
      </p:graphicFrame>
      <p:sp>
        <p:nvSpPr>
          <p:cNvPr id="16" name="TextBox 15"/>
          <p:cNvSpPr txBox="1"/>
          <p:nvPr/>
        </p:nvSpPr>
        <p:spPr>
          <a:xfrm>
            <a:off x="141490" y="4164347"/>
            <a:ext cx="8229600" cy="461665"/>
          </a:xfrm>
          <a:prstGeom prst="rect">
            <a:avLst/>
          </a:prstGeom>
          <a:noFill/>
        </p:spPr>
        <p:txBody>
          <a:bodyPr wrap="square" rtlCol="0">
            <a:spAutoFit/>
          </a:bodyPr>
          <a:lstStyle/>
          <a:p>
            <a:r>
              <a:rPr lang="en-US" sz="2400" dirty="0">
                <a:latin typeface="+mj-lt"/>
              </a:rPr>
              <a:t>3.   </a:t>
            </a:r>
          </a:p>
        </p:txBody>
      </p:sp>
      <p:graphicFrame>
        <p:nvGraphicFramePr>
          <p:cNvPr id="17" name="Object 16"/>
          <p:cNvGraphicFramePr>
            <a:graphicFrameLocks noChangeAspect="1"/>
          </p:cNvGraphicFramePr>
          <p:nvPr>
            <p:extLst>
              <p:ext uri="{D42A27DB-BD31-4B8C-83A1-F6EECF244321}">
                <p14:modId xmlns:p14="http://schemas.microsoft.com/office/powerpoint/2010/main" val="1954153708"/>
              </p:ext>
            </p:extLst>
          </p:nvPr>
        </p:nvGraphicFramePr>
        <p:xfrm>
          <a:off x="631491" y="3962082"/>
          <a:ext cx="7935912" cy="1392238"/>
        </p:xfrm>
        <a:graphic>
          <a:graphicData uri="http://schemas.openxmlformats.org/presentationml/2006/ole">
            <mc:AlternateContent xmlns:mc="http://schemas.openxmlformats.org/markup-compatibility/2006">
              <mc:Choice xmlns:v="urn:schemas-microsoft-com:vml" Requires="v">
                <p:oleObj spid="_x0000_s2745" name="Equation" r:id="rId11" imgW="3835080" imgH="672840" progId="Equation.DSMT4">
                  <p:embed/>
                </p:oleObj>
              </mc:Choice>
              <mc:Fallback>
                <p:oleObj name="Equation" r:id="rId11" imgW="3835080" imgH="672840" progId="Equation.DSMT4">
                  <p:embed/>
                  <p:pic>
                    <p:nvPicPr>
                      <p:cNvPr id="0" name=""/>
                      <p:cNvPicPr/>
                      <p:nvPr/>
                    </p:nvPicPr>
                    <p:blipFill>
                      <a:blip r:embed="rId12"/>
                      <a:stretch>
                        <a:fillRect/>
                      </a:stretch>
                    </p:blipFill>
                    <p:spPr>
                      <a:xfrm>
                        <a:off x="631491" y="3962082"/>
                        <a:ext cx="7935912" cy="1392238"/>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343223565"/>
              </p:ext>
            </p:extLst>
          </p:nvPr>
        </p:nvGraphicFramePr>
        <p:xfrm>
          <a:off x="221674" y="5276654"/>
          <a:ext cx="7548417" cy="1492714"/>
        </p:xfrm>
        <a:graphic>
          <a:graphicData uri="http://schemas.openxmlformats.org/presentationml/2006/ole">
            <mc:AlternateContent xmlns:mc="http://schemas.openxmlformats.org/markup-compatibility/2006">
              <mc:Choice xmlns:v="urn:schemas-microsoft-com:vml" Requires="v">
                <p:oleObj spid="_x0000_s2746" name="Equation" r:id="rId13" imgW="4368600" imgH="863280" progId="Equation.DSMT4">
                  <p:embed/>
                </p:oleObj>
              </mc:Choice>
              <mc:Fallback>
                <p:oleObj name="Equation" r:id="rId13" imgW="4368600" imgH="863280" progId="Equation.DSMT4">
                  <p:embed/>
                  <p:pic>
                    <p:nvPicPr>
                      <p:cNvPr id="0" name=""/>
                      <p:cNvPicPr/>
                      <p:nvPr/>
                    </p:nvPicPr>
                    <p:blipFill>
                      <a:blip r:embed="rId14"/>
                      <a:stretch>
                        <a:fillRect/>
                      </a:stretch>
                    </p:blipFill>
                    <p:spPr>
                      <a:xfrm>
                        <a:off x="221674" y="5276654"/>
                        <a:ext cx="7548417" cy="1492714"/>
                      </a:xfrm>
                      <a:prstGeom prst="rect">
                        <a:avLst/>
                      </a:prstGeom>
                    </p:spPr>
                  </p:pic>
                </p:oleObj>
              </mc:Fallback>
            </mc:AlternateContent>
          </a:graphicData>
        </a:graphic>
      </p:graphicFrame>
    </p:spTree>
    <p:extLst>
      <p:ext uri="{BB962C8B-B14F-4D97-AF65-F5344CB8AC3E}">
        <p14:creationId xmlns:p14="http://schemas.microsoft.com/office/powerpoint/2010/main" val="223004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p:cNvSpPr txBox="1"/>
          <p:nvPr/>
        </p:nvSpPr>
        <p:spPr>
          <a:xfrm>
            <a:off x="152400" y="546448"/>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spid="_x0000_s25865" name="Equation" r:id="rId4" imgW="1765080" imgH="393480" progId="Equation.DSMT4">
                  <p:embed/>
                </p:oleObj>
              </mc:Choice>
              <mc:Fallback>
                <p:oleObj name="Equation" r:id="rId4" imgW="1765080" imgH="393480" progId="Equation.DSMT4">
                  <p:embed/>
                  <p:pic>
                    <p:nvPicPr>
                      <p:cNvPr id="0" name=""/>
                      <p:cNvPicPr/>
                      <p:nvPr/>
                    </p:nvPicPr>
                    <p:blipFill>
                      <a:blip r:embed="rId5"/>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899062414"/>
              </p:ext>
            </p:extLst>
          </p:nvPr>
        </p:nvGraphicFramePr>
        <p:xfrm>
          <a:off x="304006" y="4619860"/>
          <a:ext cx="8535987" cy="958850"/>
        </p:xfrm>
        <a:graphic>
          <a:graphicData uri="http://schemas.openxmlformats.org/presentationml/2006/ole">
            <mc:AlternateContent xmlns:mc="http://schemas.openxmlformats.org/markup-compatibility/2006">
              <mc:Choice xmlns:v="urn:schemas-microsoft-com:vml" Requires="v">
                <p:oleObj spid="_x0000_s25866" name="Equation" r:id="rId6" imgW="3504960" imgH="393480" progId="Equation.DSMT4">
                  <p:embed/>
                </p:oleObj>
              </mc:Choice>
              <mc:Fallback>
                <p:oleObj name="Equation" r:id="rId6" imgW="3504960" imgH="393480" progId="Equation.DSMT4">
                  <p:embed/>
                  <p:pic>
                    <p:nvPicPr>
                      <p:cNvPr id="0" name=""/>
                      <p:cNvPicPr/>
                      <p:nvPr/>
                    </p:nvPicPr>
                    <p:blipFill>
                      <a:blip r:embed="rId7"/>
                      <a:stretch>
                        <a:fillRect/>
                      </a:stretch>
                    </p:blipFill>
                    <p:spPr>
                      <a:xfrm>
                        <a:off x="304006" y="4619860"/>
                        <a:ext cx="8535987" cy="9588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C74F3F3-12B4-496E-A543-FDE1D100CE95}"/>
              </a:ext>
            </a:extLst>
          </p:cNvPr>
          <p:cNvSpPr txBox="1"/>
          <p:nvPr/>
        </p:nvSpPr>
        <p:spPr>
          <a:xfrm>
            <a:off x="0" y="78433"/>
            <a:ext cx="9144000" cy="461665"/>
          </a:xfrm>
          <a:prstGeom prst="rect">
            <a:avLst/>
          </a:prstGeom>
          <a:noFill/>
        </p:spPr>
        <p:txBody>
          <a:bodyPr wrap="square" rtlCol="0">
            <a:spAutoFit/>
          </a:bodyPr>
          <a:lstStyle/>
          <a:p>
            <a:r>
              <a:rPr lang="en-US" sz="2400" dirty="0">
                <a:latin typeface="+mj-lt"/>
              </a:rPr>
              <a:t>First consider fundamental picture of particle interactions</a:t>
            </a:r>
          </a:p>
        </p:txBody>
      </p:sp>
      <p:sp>
        <p:nvSpPr>
          <p:cNvPr id="13" name="TextBox 12">
            <a:extLst>
              <a:ext uri="{FF2B5EF4-FFF2-40B4-BE49-F238E27FC236}">
                <a16:creationId xmlns:a16="http://schemas.microsoft.com/office/drawing/2014/main" id="{09D13DC3-F2C5-41B0-B88A-B7151ECEE1FF}"/>
              </a:ext>
            </a:extLst>
          </p:cNvPr>
          <p:cNvSpPr txBox="1"/>
          <p:nvPr/>
        </p:nvSpPr>
        <p:spPr>
          <a:xfrm>
            <a:off x="323499" y="5607711"/>
            <a:ext cx="8991600" cy="830997"/>
          </a:xfrm>
          <a:prstGeom prst="rect">
            <a:avLst/>
          </a:prstGeom>
          <a:noFill/>
        </p:spPr>
        <p:txBody>
          <a:bodyPr wrap="square" rtlCol="0">
            <a:spAutoFit/>
          </a:bodyPr>
          <a:lstStyle/>
          <a:p>
            <a:r>
              <a:rPr lang="en-US" sz="2400" dirty="0">
                <a:latin typeface="+mj-lt"/>
              </a:rPr>
              <a:t>For this discussion, we will assume that </a:t>
            </a:r>
            <a:r>
              <a:rPr lang="en-US" sz="2400" i="1" dirty="0">
                <a:latin typeface="+mj-lt"/>
              </a:rPr>
              <a:t>V(</a:t>
            </a:r>
            <a:r>
              <a:rPr lang="en-US" sz="2400" b="1" dirty="0">
                <a:latin typeface="+mj-lt"/>
              </a:rPr>
              <a:t>r</a:t>
            </a:r>
            <a:r>
              <a:rPr lang="en-US" sz="2400" i="1" dirty="0">
                <a:latin typeface="+mj-lt"/>
              </a:rPr>
              <a:t>)=V(r) </a:t>
            </a:r>
            <a:r>
              <a:rPr lang="en-US" sz="2400" dirty="0">
                <a:latin typeface="+mj-lt"/>
              </a:rPr>
              <a:t>(a central potential).</a:t>
            </a:r>
            <a:r>
              <a:rPr lang="en-US" sz="2400" i="1" dirty="0">
                <a:latin typeface="+mj-lt"/>
              </a:rPr>
              <a:t> </a:t>
            </a:r>
            <a:endParaRPr lang="en-US" sz="2400" dirty="0">
              <a:latin typeface="+mj-lt"/>
            </a:endParaRP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Tree>
    <p:extLst>
      <p:ext uri="{BB962C8B-B14F-4D97-AF65-F5344CB8AC3E}">
        <p14:creationId xmlns:p14="http://schemas.microsoft.com/office/powerpoint/2010/main" val="215828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1" name="Object 20"/>
          <p:cNvGraphicFramePr>
            <a:graphicFrameLocks noChangeAspect="1"/>
          </p:cNvGraphicFramePr>
          <p:nvPr>
            <p:extLst>
              <p:ext uri="{D42A27DB-BD31-4B8C-83A1-F6EECF244321}">
                <p14:modId xmlns:p14="http://schemas.microsoft.com/office/powerpoint/2010/main" val="474009979"/>
              </p:ext>
            </p:extLst>
          </p:nvPr>
        </p:nvGraphicFramePr>
        <p:xfrm>
          <a:off x="3524249" y="33064"/>
          <a:ext cx="4795837" cy="958850"/>
        </p:xfrm>
        <a:graphic>
          <a:graphicData uri="http://schemas.openxmlformats.org/presentationml/2006/ole">
            <mc:AlternateContent xmlns:mc="http://schemas.openxmlformats.org/markup-compatibility/2006">
              <mc:Choice xmlns:v="urn:schemas-microsoft-com:vml" Requires="v">
                <p:oleObj spid="_x0000_s46123" name="Equation" r:id="rId4" imgW="1968480" imgH="393480" progId="Equation.DSMT4">
                  <p:embed/>
                </p:oleObj>
              </mc:Choice>
              <mc:Fallback>
                <p:oleObj name="Equation" r:id="rId4" imgW="1968480" imgH="393480" progId="Equation.DSMT4">
                  <p:embed/>
                  <p:pic>
                    <p:nvPicPr>
                      <p:cNvPr id="21" name="Object 20"/>
                      <p:cNvPicPr/>
                      <p:nvPr/>
                    </p:nvPicPr>
                    <p:blipFill>
                      <a:blip r:embed="rId5"/>
                      <a:stretch>
                        <a:fillRect/>
                      </a:stretch>
                    </p:blipFill>
                    <p:spPr>
                      <a:xfrm>
                        <a:off x="3524249" y="33064"/>
                        <a:ext cx="4795837" cy="95885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9D13DC3-F2C5-41B0-B88A-B7151ECEE1FF}"/>
              </a:ext>
            </a:extLst>
          </p:cNvPr>
          <p:cNvSpPr txBox="1"/>
          <p:nvPr/>
        </p:nvSpPr>
        <p:spPr>
          <a:xfrm>
            <a:off x="0" y="4817483"/>
            <a:ext cx="9144000" cy="1200329"/>
          </a:xfrm>
          <a:prstGeom prst="rect">
            <a:avLst/>
          </a:prstGeom>
          <a:noFill/>
        </p:spPr>
        <p:txBody>
          <a:bodyPr wrap="square" rtlCol="0">
            <a:spAutoFit/>
          </a:bodyPr>
          <a:lstStyle/>
          <a:p>
            <a:r>
              <a:rPr lang="en-US" sz="2400" dirty="0">
                <a:latin typeface="+mj-lt"/>
              </a:rPr>
              <a:t>For </a:t>
            </a:r>
            <a:r>
              <a:rPr lang="en-US" sz="2400" dirty="0"/>
              <a:t>a central potential</a:t>
            </a:r>
            <a:r>
              <a:rPr lang="en-US" sz="2400" dirty="0">
                <a:latin typeface="+mj-lt"/>
              </a:rPr>
              <a:t> </a:t>
            </a:r>
            <a:r>
              <a:rPr lang="en-US" sz="2400" i="1" dirty="0">
                <a:latin typeface="+mj-lt"/>
              </a:rPr>
              <a:t>V(</a:t>
            </a:r>
            <a:r>
              <a:rPr lang="en-US" sz="2400" b="1" dirty="0">
                <a:latin typeface="+mj-lt"/>
              </a:rPr>
              <a:t>r</a:t>
            </a:r>
            <a:r>
              <a:rPr lang="en-US" sz="2400" i="1" dirty="0">
                <a:latin typeface="+mj-lt"/>
              </a:rPr>
              <a:t>)=V(r), </a:t>
            </a:r>
            <a:r>
              <a:rPr lang="en-US" sz="2400" dirty="0">
                <a:latin typeface="+mj-lt"/>
              </a:rPr>
              <a:t>angular momentum is conserved.</a:t>
            </a:r>
          </a:p>
          <a:p>
            <a:r>
              <a:rPr lang="en-US" sz="2400" dirty="0">
                <a:latin typeface="+mj-lt"/>
              </a:rPr>
              <a:t>For the moment we also make the simplifying assumption that </a:t>
            </a:r>
            <a:r>
              <a:rPr lang="en-US" sz="2400" i="1" dirty="0">
                <a:latin typeface="+mj-lt"/>
              </a:rPr>
              <a:t>m</a:t>
            </a:r>
            <a:r>
              <a:rPr lang="en-US" sz="2400" i="1" baseline="-25000" dirty="0">
                <a:latin typeface="+mj-lt"/>
              </a:rPr>
              <a:t>2</a:t>
            </a:r>
            <a:r>
              <a:rPr lang="en-US" sz="2400" i="1" dirty="0">
                <a:latin typeface="+mj-lt"/>
              </a:rPr>
              <a:t>&gt;&gt;m</a:t>
            </a:r>
            <a:r>
              <a:rPr lang="en-US" sz="2400" i="1" baseline="-25000" dirty="0">
                <a:latin typeface="+mj-lt"/>
              </a:rPr>
              <a:t>1 </a:t>
            </a:r>
            <a:r>
              <a:rPr lang="en-US" sz="2400" dirty="0">
                <a:latin typeface="+mj-lt"/>
              </a:rPr>
              <a:t> so that particle 1 dominates the motion.</a:t>
            </a: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6DE7B8C9-CDC7-4EB8-B486-5CDC106D0D92}"/>
              </a:ext>
            </a:extLst>
          </p:cNvPr>
          <p:cNvSpPr txBox="1"/>
          <p:nvPr/>
        </p:nvSpPr>
        <p:spPr>
          <a:xfrm>
            <a:off x="228600" y="284808"/>
            <a:ext cx="3047990" cy="461665"/>
          </a:xfrm>
          <a:prstGeom prst="rect">
            <a:avLst/>
          </a:prstGeom>
          <a:noFill/>
        </p:spPr>
        <p:txBody>
          <a:bodyPr wrap="square" rtlCol="0">
            <a:spAutoFit/>
          </a:bodyPr>
          <a:lstStyle/>
          <a:p>
            <a:r>
              <a:rPr lang="en-US" sz="2400" dirty="0">
                <a:latin typeface="+mj-lt"/>
              </a:rPr>
              <a:t>Energy is conserved:</a:t>
            </a:r>
          </a:p>
        </p:txBody>
      </p:sp>
    </p:spTree>
    <p:extLst>
      <p:ext uri="{BB962C8B-B14F-4D97-AF65-F5344CB8AC3E}">
        <p14:creationId xmlns:p14="http://schemas.microsoft.com/office/powerpoint/2010/main" val="361022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p:cNvSpPr txBox="1"/>
          <p:nvPr/>
        </p:nvSpPr>
        <p:spPr>
          <a:xfrm>
            <a:off x="304800" y="381000"/>
            <a:ext cx="8077200" cy="830997"/>
          </a:xfrm>
          <a:prstGeom prst="rect">
            <a:avLst/>
          </a:prstGeom>
          <a:noFill/>
        </p:spPr>
        <p:txBody>
          <a:bodyPr wrap="square" rtlCol="0">
            <a:spAutoFit/>
          </a:bodyPr>
          <a:lstStyle/>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421706565"/>
              </p:ext>
            </p:extLst>
          </p:nvPr>
        </p:nvGraphicFramePr>
        <p:xfrm>
          <a:off x="623031" y="1447800"/>
          <a:ext cx="7732843" cy="3733800"/>
        </p:xfrm>
        <a:graphic>
          <a:graphicData uri="http://schemas.openxmlformats.org/presentationml/2006/ole">
            <mc:AlternateContent xmlns:mc="http://schemas.openxmlformats.org/markup-compatibility/2006">
              <mc:Choice xmlns:v="urn:schemas-microsoft-com:vml" Requires="v">
                <p:oleObj spid="_x0000_s30821" name="Equation" r:id="rId4" imgW="4813200" imgH="2323800" progId="Equation.DSMT4">
                  <p:embed/>
                </p:oleObj>
              </mc:Choice>
              <mc:Fallback>
                <p:oleObj name="Equation" r:id="rId4" imgW="4813200" imgH="2323800" progId="Equation.DSMT4">
                  <p:embed/>
                  <p:pic>
                    <p:nvPicPr>
                      <p:cNvPr id="0" name=""/>
                      <p:cNvPicPr/>
                      <p:nvPr/>
                    </p:nvPicPr>
                    <p:blipFill>
                      <a:blip r:embed="rId5"/>
                      <a:stretch>
                        <a:fillRect/>
                      </a:stretch>
                    </p:blipFill>
                    <p:spPr>
                      <a:xfrm>
                        <a:off x="623031" y="1447800"/>
                        <a:ext cx="7732843" cy="3733800"/>
                      </a:xfrm>
                      <a:prstGeom prst="rect">
                        <a:avLst/>
                      </a:prstGeom>
                    </p:spPr>
                  </p:pic>
                </p:oleObj>
              </mc:Fallback>
            </mc:AlternateContent>
          </a:graphicData>
        </a:graphic>
      </p:graphicFrame>
    </p:spTree>
    <p:extLst>
      <p:ext uri="{BB962C8B-B14F-4D97-AF65-F5344CB8AC3E}">
        <p14:creationId xmlns:p14="http://schemas.microsoft.com/office/powerpoint/2010/main" val="239578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8D284-3C21-4B2C-BC44-4E27515AE9FE}"/>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5BBABA44-BD15-4661-8D05-107971507EFD}"/>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00F619C6-2EBE-4C15-BBE8-D32B2EE2018E}"/>
              </a:ext>
            </a:extLst>
          </p:cNvPr>
          <p:cNvSpPr>
            <a:spLocks noGrp="1"/>
          </p:cNvSpPr>
          <p:nvPr>
            <p:ph type="sldNum" sz="quarter" idx="12"/>
          </p:nvPr>
        </p:nvSpPr>
        <p:spPr/>
        <p:txBody>
          <a:bodyPr/>
          <a:lstStyle/>
          <a:p>
            <a:fld id="{CE368B07-CEBF-4C80-90AF-53B34FA04CF3}" type="slidenum">
              <a:rPr lang="en-US" smtClean="0"/>
              <a:t>9</a:t>
            </a:fld>
            <a:endParaRPr lang="en-US"/>
          </a:p>
        </p:txBody>
      </p:sp>
      <p:pic>
        <p:nvPicPr>
          <p:cNvPr id="5" name="Picture 4">
            <a:extLst>
              <a:ext uri="{FF2B5EF4-FFF2-40B4-BE49-F238E27FC236}">
                <a16:creationId xmlns:a16="http://schemas.microsoft.com/office/drawing/2014/main" id="{48E295E9-A18E-486A-85FA-439F53156B56}"/>
              </a:ext>
            </a:extLst>
          </p:cNvPr>
          <p:cNvPicPr>
            <a:picLocks noChangeAspect="1"/>
          </p:cNvPicPr>
          <p:nvPr/>
        </p:nvPicPr>
        <p:blipFill>
          <a:blip r:embed="rId3"/>
          <a:stretch>
            <a:fillRect/>
          </a:stretch>
        </p:blipFill>
        <p:spPr>
          <a:xfrm>
            <a:off x="1524000" y="1181100"/>
            <a:ext cx="4495800" cy="4495800"/>
          </a:xfrm>
          <a:prstGeom prst="rect">
            <a:avLst/>
          </a:prstGeom>
        </p:spPr>
      </p:pic>
      <p:sp>
        <p:nvSpPr>
          <p:cNvPr id="6" name="TextBox 5">
            <a:extLst>
              <a:ext uri="{FF2B5EF4-FFF2-40B4-BE49-F238E27FC236}">
                <a16:creationId xmlns:a16="http://schemas.microsoft.com/office/drawing/2014/main" id="{94110A0C-0EC9-44DF-BED0-B501BB202562}"/>
              </a:ext>
            </a:extLst>
          </p:cNvPr>
          <p:cNvSpPr txBox="1"/>
          <p:nvPr/>
        </p:nvSpPr>
        <p:spPr>
          <a:xfrm>
            <a:off x="457200" y="136525"/>
            <a:ext cx="7086600" cy="461665"/>
          </a:xfrm>
          <a:prstGeom prst="rect">
            <a:avLst/>
          </a:prstGeom>
          <a:noFill/>
        </p:spPr>
        <p:txBody>
          <a:bodyPr wrap="square" rtlCol="0">
            <a:spAutoFit/>
          </a:bodyPr>
          <a:lstStyle/>
          <a:p>
            <a:r>
              <a:rPr lang="en-US" sz="2400" dirty="0">
                <a:latin typeface="+mj-lt"/>
              </a:rPr>
              <a:t>Representative plot of </a:t>
            </a:r>
            <a:r>
              <a:rPr lang="en-US" sz="2400" i="1" dirty="0">
                <a:latin typeface="+mj-lt"/>
              </a:rPr>
              <a:t>V(r)</a:t>
            </a:r>
            <a:endParaRPr lang="en-US" sz="2400" dirty="0">
              <a:latin typeface="+mj-lt"/>
            </a:endParaRPr>
          </a:p>
        </p:txBody>
      </p:sp>
      <p:sp>
        <p:nvSpPr>
          <p:cNvPr id="7" name="TextBox 6">
            <a:extLst>
              <a:ext uri="{FF2B5EF4-FFF2-40B4-BE49-F238E27FC236}">
                <a16:creationId xmlns:a16="http://schemas.microsoft.com/office/drawing/2014/main" id="{F564849F-3C77-4BCA-85B4-DD3B3061576A}"/>
              </a:ext>
            </a:extLst>
          </p:cNvPr>
          <p:cNvSpPr txBox="1"/>
          <p:nvPr/>
        </p:nvSpPr>
        <p:spPr>
          <a:xfrm>
            <a:off x="6019800" y="3124200"/>
            <a:ext cx="1828800" cy="461665"/>
          </a:xfrm>
          <a:prstGeom prst="rect">
            <a:avLst/>
          </a:prstGeom>
          <a:noFill/>
        </p:spPr>
        <p:txBody>
          <a:bodyPr wrap="square" rtlCol="0">
            <a:spAutoFit/>
          </a:bodyPr>
          <a:lstStyle/>
          <a:p>
            <a:r>
              <a:rPr lang="en-US" sz="2400" dirty="0">
                <a:latin typeface="+mj-lt"/>
              </a:rPr>
              <a:t>E/V</a:t>
            </a:r>
            <a:r>
              <a:rPr lang="en-US" sz="2400" baseline="-25000" dirty="0">
                <a:latin typeface="+mj-lt"/>
              </a:rPr>
              <a:t>0</a:t>
            </a:r>
            <a:endParaRPr lang="en-US" sz="2400" dirty="0">
              <a:latin typeface="+mj-lt"/>
            </a:endParaRPr>
          </a:p>
        </p:txBody>
      </p:sp>
      <p:sp>
        <p:nvSpPr>
          <p:cNvPr id="8" name="TextBox 7">
            <a:extLst>
              <a:ext uri="{FF2B5EF4-FFF2-40B4-BE49-F238E27FC236}">
                <a16:creationId xmlns:a16="http://schemas.microsoft.com/office/drawing/2014/main" id="{EC662435-A601-4A5C-AC37-0695DCE25051}"/>
              </a:ext>
            </a:extLst>
          </p:cNvPr>
          <p:cNvSpPr txBox="1"/>
          <p:nvPr/>
        </p:nvSpPr>
        <p:spPr>
          <a:xfrm>
            <a:off x="1134717" y="2444749"/>
            <a:ext cx="990600" cy="461665"/>
          </a:xfrm>
          <a:prstGeom prst="rect">
            <a:avLst/>
          </a:prstGeom>
          <a:noFill/>
        </p:spPr>
        <p:txBody>
          <a:bodyPr wrap="square" rtlCol="0">
            <a:spAutoFit/>
          </a:bodyPr>
          <a:lstStyle/>
          <a:p>
            <a:r>
              <a:rPr lang="en-US" sz="2400" i="1" dirty="0">
                <a:latin typeface="+mj-lt"/>
              </a:rPr>
              <a:t>V(r)</a:t>
            </a:r>
          </a:p>
        </p:txBody>
      </p:sp>
      <p:sp>
        <p:nvSpPr>
          <p:cNvPr id="9" name="Arrow: Up 8">
            <a:extLst>
              <a:ext uri="{FF2B5EF4-FFF2-40B4-BE49-F238E27FC236}">
                <a16:creationId xmlns:a16="http://schemas.microsoft.com/office/drawing/2014/main" id="{ADEB6F91-52BD-4C22-9CD0-019BD8B145CB}"/>
              </a:ext>
            </a:extLst>
          </p:cNvPr>
          <p:cNvSpPr/>
          <p:nvPr/>
        </p:nvSpPr>
        <p:spPr>
          <a:xfrm>
            <a:off x="2653748" y="5426075"/>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83744767-0056-4645-8CC4-AC953BE8B3B8}"/>
              </a:ext>
            </a:extLst>
          </p:cNvPr>
          <p:cNvSpPr/>
          <p:nvPr/>
        </p:nvSpPr>
        <p:spPr>
          <a:xfrm>
            <a:off x="2912166" y="5448300"/>
            <a:ext cx="457200" cy="4572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E57889-8556-41E7-849A-E3C6020E1905}"/>
              </a:ext>
            </a:extLst>
          </p:cNvPr>
          <p:cNvSpPr txBox="1"/>
          <p:nvPr/>
        </p:nvSpPr>
        <p:spPr>
          <a:xfrm>
            <a:off x="2786270" y="5948363"/>
            <a:ext cx="4605130" cy="461665"/>
          </a:xfrm>
          <a:prstGeom prst="rect">
            <a:avLst/>
          </a:prstGeom>
          <a:noFill/>
        </p:spPr>
        <p:txBody>
          <a:bodyPr wrap="square" rtlCol="0">
            <a:spAutoFit/>
          </a:bodyPr>
          <a:lstStyle/>
          <a:p>
            <a:r>
              <a:rPr lang="en-US" sz="2400" dirty="0">
                <a:latin typeface="+mj-lt"/>
              </a:rPr>
              <a:t>Distances of closest approach</a:t>
            </a:r>
          </a:p>
        </p:txBody>
      </p:sp>
      <p:cxnSp>
        <p:nvCxnSpPr>
          <p:cNvPr id="13" name="Straight Arrow Connector 12">
            <a:extLst>
              <a:ext uri="{FF2B5EF4-FFF2-40B4-BE49-F238E27FC236}">
                <a16:creationId xmlns:a16="http://schemas.microsoft.com/office/drawing/2014/main" id="{362388B1-AAA7-446C-BD87-1F65098D30A6}"/>
              </a:ext>
            </a:extLst>
          </p:cNvPr>
          <p:cNvCxnSpPr/>
          <p:nvPr/>
        </p:nvCxnSpPr>
        <p:spPr>
          <a:xfrm>
            <a:off x="6096000" y="4419600"/>
            <a:ext cx="838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357C1C-B46B-435D-BD2F-A85C60DFAB4C}"/>
              </a:ext>
            </a:extLst>
          </p:cNvPr>
          <p:cNvSpPr txBox="1"/>
          <p:nvPr/>
        </p:nvSpPr>
        <p:spPr>
          <a:xfrm>
            <a:off x="5867400" y="4691064"/>
            <a:ext cx="3276599" cy="1200329"/>
          </a:xfrm>
          <a:prstGeom prst="rect">
            <a:avLst/>
          </a:prstGeom>
          <a:noFill/>
        </p:spPr>
        <p:txBody>
          <a:bodyPr wrap="square" rtlCol="0">
            <a:spAutoFit/>
          </a:bodyPr>
          <a:lstStyle/>
          <a:p>
            <a:r>
              <a:rPr lang="en-US" sz="2400" dirty="0">
                <a:latin typeface="+mj-lt"/>
              </a:rPr>
              <a:t>Note that particles are not bound; can reach infinite separation</a:t>
            </a:r>
          </a:p>
        </p:txBody>
      </p:sp>
    </p:spTree>
    <p:extLst>
      <p:ext uri="{BB962C8B-B14F-4D97-AF65-F5344CB8AC3E}">
        <p14:creationId xmlns:p14="http://schemas.microsoft.com/office/powerpoint/2010/main" val="2092578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5840</TotalTime>
  <Words>1044</Words>
  <Application>Microsoft Office PowerPoint</Application>
  <PresentationFormat>On-screen Show (4:3)</PresentationFormat>
  <Paragraphs>169</Paragraphs>
  <Slides>20</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20</vt:i4>
      </vt:variant>
    </vt:vector>
  </HeadingPairs>
  <TitlesOfParts>
    <vt:vector size="27" baseType="lpstr">
      <vt:lpstr>Arial</vt:lpstr>
      <vt:lpstr>Calibri</vt:lpstr>
      <vt:lpstr>Symbol</vt:lpstr>
      <vt:lpstr>Office Theme</vt:lpstr>
      <vt:lpstr>Equation</vt:lpstr>
      <vt:lpstr>MathType 7.0 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345</cp:revision>
  <cp:lastPrinted>2020-08-27T04:32:02Z</cp:lastPrinted>
  <dcterms:created xsi:type="dcterms:W3CDTF">2012-01-10T18:32:24Z</dcterms:created>
  <dcterms:modified xsi:type="dcterms:W3CDTF">2021-08-24T01:47:25Z</dcterms:modified>
</cp:coreProperties>
</file>