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96" r:id="rId2"/>
    <p:sldId id="394" r:id="rId3"/>
    <p:sldId id="424" r:id="rId4"/>
    <p:sldId id="426" r:id="rId5"/>
    <p:sldId id="427" r:id="rId6"/>
    <p:sldId id="428" r:id="rId7"/>
    <p:sldId id="429" r:id="rId8"/>
    <p:sldId id="430" r:id="rId9"/>
    <p:sldId id="431" r:id="rId10"/>
    <p:sldId id="432" r:id="rId11"/>
    <p:sldId id="433" r:id="rId12"/>
    <p:sldId id="434" r:id="rId13"/>
    <p:sldId id="425" r:id="rId14"/>
    <p:sldId id="435" r:id="rId15"/>
    <p:sldId id="436" r:id="rId16"/>
    <p:sldId id="437" r:id="rId17"/>
    <p:sldId id="438"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84294" autoAdjust="0"/>
  </p:normalViewPr>
  <p:slideViewPr>
    <p:cSldViewPr>
      <p:cViewPr varScale="1">
        <p:scale>
          <a:sx n="63" d="100"/>
          <a:sy n="63" d="100"/>
        </p:scale>
        <p:origin x="1056" y="53"/>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6"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10/6/2021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8" tIns="48325" rIns="96648" bIns="48325"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48" tIns="48325" rIns="96648" bIns="48325" rtlCol="0"/>
          <a:lstStyle>
            <a:lvl1pPr algn="r">
              <a:defRPr sz="1300"/>
            </a:lvl1pPr>
          </a:lstStyle>
          <a:p>
            <a:fld id="{AC5D2E9F-93AF-4192-9362-BE5EFDABCE46}" type="datetimeFigureOut">
              <a:rPr lang="en-US" smtClean="0"/>
              <a:t>10/6/2021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8" tIns="48325" rIns="96648" bIns="48325"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8" tIns="48325" rIns="96648" bIns="483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48" tIns="48325" rIns="96648" bIns="48325"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48" tIns="48325" rIns="96648" bIns="48325"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9161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14308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587979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172826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165676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016591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333421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179538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072726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10/6/2021</a:t>
            </a:r>
            <a:endParaRPr lang="en-US" dirty="0"/>
          </a:p>
        </p:txBody>
      </p:sp>
      <p:sp>
        <p:nvSpPr>
          <p:cNvPr id="5" name="Footer Placeholder 4"/>
          <p:cNvSpPr>
            <a:spLocks noGrp="1"/>
          </p:cNvSpPr>
          <p:nvPr>
            <p:ph type="ftr" sz="quarter" idx="11"/>
          </p:nvPr>
        </p:nvSpPr>
        <p:spPr/>
        <p:txBody>
          <a:bodyPr/>
          <a:lstStyle/>
          <a:p>
            <a:r>
              <a:rPr lang="en-US"/>
              <a:t>PHY 711  Fall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10/6/2021</a:t>
            </a:r>
            <a:endParaRPr lang="en-US" dirty="0"/>
          </a:p>
        </p:txBody>
      </p:sp>
      <p:sp>
        <p:nvSpPr>
          <p:cNvPr id="5" name="Footer Placeholder 4"/>
          <p:cNvSpPr>
            <a:spLocks noGrp="1"/>
          </p:cNvSpPr>
          <p:nvPr>
            <p:ph type="ftr" sz="quarter" idx="11"/>
          </p:nvPr>
        </p:nvSpPr>
        <p:spPr/>
        <p:txBody>
          <a:bodyPr/>
          <a:lstStyle/>
          <a:p>
            <a:r>
              <a:rPr lang="en-US"/>
              <a:t>PHY 711  Fall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10/6/2021</a:t>
            </a:r>
            <a:endParaRPr lang="en-US" dirty="0"/>
          </a:p>
        </p:txBody>
      </p:sp>
      <p:sp>
        <p:nvSpPr>
          <p:cNvPr id="5" name="Footer Placeholder 4"/>
          <p:cNvSpPr>
            <a:spLocks noGrp="1"/>
          </p:cNvSpPr>
          <p:nvPr>
            <p:ph type="ftr" sz="quarter" idx="11"/>
          </p:nvPr>
        </p:nvSpPr>
        <p:spPr/>
        <p:txBody>
          <a:bodyPr/>
          <a:lstStyle/>
          <a:p>
            <a:r>
              <a:rPr lang="en-US"/>
              <a:t>PHY 711  Fall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10/6/2021</a:t>
            </a:r>
            <a:endParaRPr lang="en-US" dirty="0"/>
          </a:p>
        </p:txBody>
      </p:sp>
      <p:sp>
        <p:nvSpPr>
          <p:cNvPr id="5" name="Footer Placeholder 4"/>
          <p:cNvSpPr>
            <a:spLocks noGrp="1"/>
          </p:cNvSpPr>
          <p:nvPr>
            <p:ph type="ftr" sz="quarter" idx="11"/>
          </p:nvPr>
        </p:nvSpPr>
        <p:spPr/>
        <p:txBody>
          <a:bodyPr/>
          <a:lstStyle/>
          <a:p>
            <a:r>
              <a:rPr lang="en-US"/>
              <a:t>PHY 711  Fall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10/6/2021</a:t>
            </a:r>
            <a:endParaRPr lang="en-US" dirty="0"/>
          </a:p>
        </p:txBody>
      </p:sp>
      <p:sp>
        <p:nvSpPr>
          <p:cNvPr id="5" name="Footer Placeholder 4"/>
          <p:cNvSpPr>
            <a:spLocks noGrp="1"/>
          </p:cNvSpPr>
          <p:nvPr>
            <p:ph type="ftr" sz="quarter" idx="11"/>
          </p:nvPr>
        </p:nvSpPr>
        <p:spPr/>
        <p:txBody>
          <a:bodyPr/>
          <a:lstStyle/>
          <a:p>
            <a:r>
              <a:rPr lang="en-US"/>
              <a:t>PHY 711  Fall 2021 --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10/6/2021</a:t>
            </a:r>
            <a:endParaRPr lang="en-US" dirty="0"/>
          </a:p>
        </p:txBody>
      </p:sp>
      <p:sp>
        <p:nvSpPr>
          <p:cNvPr id="6" name="Footer Placeholder 5"/>
          <p:cNvSpPr>
            <a:spLocks noGrp="1"/>
          </p:cNvSpPr>
          <p:nvPr>
            <p:ph type="ftr" sz="quarter" idx="11"/>
          </p:nvPr>
        </p:nvSpPr>
        <p:spPr/>
        <p:txBody>
          <a:bodyPr/>
          <a:lstStyle/>
          <a:p>
            <a:r>
              <a:rPr lang="en-US"/>
              <a:t>PHY 711  Fall 2021 --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10/6/2021</a:t>
            </a:r>
            <a:endParaRPr lang="en-US" dirty="0"/>
          </a:p>
        </p:txBody>
      </p:sp>
      <p:sp>
        <p:nvSpPr>
          <p:cNvPr id="8" name="Footer Placeholder 7"/>
          <p:cNvSpPr>
            <a:spLocks noGrp="1"/>
          </p:cNvSpPr>
          <p:nvPr>
            <p:ph type="ftr" sz="quarter" idx="11"/>
          </p:nvPr>
        </p:nvSpPr>
        <p:spPr/>
        <p:txBody>
          <a:bodyPr/>
          <a:lstStyle/>
          <a:p>
            <a:r>
              <a:rPr lang="en-US"/>
              <a:t>PHY 711  Fall 2021 -- Lecture 20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10/6/2021</a:t>
            </a:r>
            <a:endParaRPr lang="en-US" dirty="0"/>
          </a:p>
        </p:txBody>
      </p:sp>
      <p:sp>
        <p:nvSpPr>
          <p:cNvPr id="4" name="Footer Placeholder 3"/>
          <p:cNvSpPr>
            <a:spLocks noGrp="1"/>
          </p:cNvSpPr>
          <p:nvPr>
            <p:ph type="ftr" sz="quarter" idx="11"/>
          </p:nvPr>
        </p:nvSpPr>
        <p:spPr/>
        <p:txBody>
          <a:bodyPr/>
          <a:lstStyle/>
          <a:p>
            <a:r>
              <a:rPr lang="en-US"/>
              <a:t>PHY 711  Fall 2021 -- Lecture 20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10/6/2021</a:t>
            </a:r>
            <a:endParaRPr lang="en-US" dirty="0"/>
          </a:p>
        </p:txBody>
      </p:sp>
      <p:sp>
        <p:nvSpPr>
          <p:cNvPr id="3" name="Footer Placeholder 2"/>
          <p:cNvSpPr>
            <a:spLocks noGrp="1"/>
          </p:cNvSpPr>
          <p:nvPr>
            <p:ph type="ftr" sz="quarter" idx="11"/>
          </p:nvPr>
        </p:nvSpPr>
        <p:spPr/>
        <p:txBody>
          <a:bodyPr/>
          <a:lstStyle/>
          <a:p>
            <a:r>
              <a:rPr lang="en-US"/>
              <a:t>PHY 711  Fall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10/6/2021</a:t>
            </a:r>
            <a:endParaRPr lang="en-US" dirty="0"/>
          </a:p>
        </p:txBody>
      </p:sp>
      <p:sp>
        <p:nvSpPr>
          <p:cNvPr id="6" name="Footer Placeholder 5"/>
          <p:cNvSpPr>
            <a:spLocks noGrp="1"/>
          </p:cNvSpPr>
          <p:nvPr>
            <p:ph type="ftr" sz="quarter" idx="11"/>
          </p:nvPr>
        </p:nvSpPr>
        <p:spPr/>
        <p:txBody>
          <a:bodyPr/>
          <a:lstStyle/>
          <a:p>
            <a:r>
              <a:rPr lang="en-US"/>
              <a:t>PHY 711  Fall 2021 --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10/6/2021</a:t>
            </a:r>
            <a:endParaRPr lang="en-US" dirty="0"/>
          </a:p>
        </p:txBody>
      </p:sp>
      <p:sp>
        <p:nvSpPr>
          <p:cNvPr id="6" name="Footer Placeholder 5"/>
          <p:cNvSpPr>
            <a:spLocks noGrp="1"/>
          </p:cNvSpPr>
          <p:nvPr>
            <p:ph type="ftr" sz="quarter" idx="11"/>
          </p:nvPr>
        </p:nvSpPr>
        <p:spPr/>
        <p:txBody>
          <a:bodyPr/>
          <a:lstStyle/>
          <a:p>
            <a:r>
              <a:rPr lang="en-US"/>
              <a:t>PHY 711  Fall 2021 --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10/6/2021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20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notesSlide" Target="../notesSlides/notesSlide9.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9.bin"/><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5.wmf"/></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7.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8.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19.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0.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3.xml"/><Relationship Id="rId7"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png"/><Relationship Id="rId4" Type="http://schemas.openxmlformats.org/officeDocument/2006/relationships/hyperlink" Target="http://mathworld.wolfram.com/BrachistochroneProblem.html" TargetMode="External"/><Relationship Id="rId9"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9.wmf"/><Relationship Id="rId4" Type="http://schemas.openxmlformats.org/officeDocument/2006/relationships/oleObject" Target="../embeddings/oleObject6.bin"/><Relationship Id="rId9"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10/6/2021</a:t>
            </a:r>
            <a:endParaRPr lang="en-US" dirty="0"/>
          </a:p>
        </p:txBody>
      </p:sp>
      <p:sp>
        <p:nvSpPr>
          <p:cNvPr id="3" name="Footer Placeholder 2"/>
          <p:cNvSpPr>
            <a:spLocks noGrp="1"/>
          </p:cNvSpPr>
          <p:nvPr>
            <p:ph type="ftr" sz="quarter" idx="11"/>
          </p:nvPr>
        </p:nvSpPr>
        <p:spPr/>
        <p:txBody>
          <a:bodyPr/>
          <a:lstStyle/>
          <a:p>
            <a:r>
              <a:rPr lang="en-US"/>
              <a:t>PHY 711  Fall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609600"/>
            <a:ext cx="8915399" cy="3046988"/>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3200" b="1" dirty="0"/>
          </a:p>
          <a:p>
            <a:pPr algn="ctr"/>
            <a:r>
              <a:rPr lang="en-US" sz="3200" b="1" dirty="0"/>
              <a:t>Discussion on Lecture 20 – </a:t>
            </a:r>
          </a:p>
          <a:p>
            <a:pPr algn="ctr"/>
            <a:r>
              <a:rPr lang="en-US" sz="3200" b="1" dirty="0"/>
              <a:t>Review of Chap. 1-7 (except 5 in F&amp;W) </a:t>
            </a:r>
            <a:endParaRPr lang="en-US" sz="32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10/6/2021</a:t>
            </a:r>
            <a:endParaRPr lang="en-US" dirty="0"/>
          </a:p>
        </p:txBody>
      </p:sp>
      <p:sp>
        <p:nvSpPr>
          <p:cNvPr id="3" name="Footer Placeholder 2"/>
          <p:cNvSpPr>
            <a:spLocks noGrp="1"/>
          </p:cNvSpPr>
          <p:nvPr>
            <p:ph type="ftr" sz="quarter" idx="11"/>
          </p:nvPr>
        </p:nvSpPr>
        <p:spPr/>
        <p:txBody>
          <a:bodyPr/>
          <a:lstStyle/>
          <a:p>
            <a:r>
              <a:rPr lang="en-US"/>
              <a:t>PHY 711  Fall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pic>
        <p:nvPicPr>
          <p:cNvPr id="6" name="Picture 5"/>
          <p:cNvPicPr>
            <a:picLocks noChangeAspect="1"/>
          </p:cNvPicPr>
          <p:nvPr/>
        </p:nvPicPr>
        <p:blipFill>
          <a:blip r:embed="rId3"/>
          <a:stretch>
            <a:fillRect/>
          </a:stretch>
        </p:blipFill>
        <p:spPr>
          <a:xfrm>
            <a:off x="1371600" y="1524000"/>
            <a:ext cx="6400800" cy="3810000"/>
          </a:xfrm>
          <a:prstGeom prst="rect">
            <a:avLst/>
          </a:prstGeom>
        </p:spPr>
      </p:pic>
      <p:sp>
        <p:nvSpPr>
          <p:cNvPr id="7" name="TextBox 6"/>
          <p:cNvSpPr txBox="1"/>
          <p:nvPr/>
        </p:nvSpPr>
        <p:spPr>
          <a:xfrm>
            <a:off x="762000" y="753560"/>
            <a:ext cx="7924800" cy="461665"/>
          </a:xfrm>
          <a:prstGeom prst="rect">
            <a:avLst/>
          </a:prstGeom>
          <a:noFill/>
        </p:spPr>
        <p:txBody>
          <a:bodyPr wrap="square" rtlCol="0">
            <a:spAutoFit/>
          </a:bodyPr>
          <a:lstStyle/>
          <a:p>
            <a:r>
              <a:rPr lang="en-US" sz="2400" dirty="0">
                <a:latin typeface="+mj-lt"/>
              </a:rPr>
              <a:t>plot([theta-sin(theta), cos(theta)-1, theta = 0 .. </a:t>
            </a:r>
            <a:r>
              <a:rPr lang="en-US" sz="2400">
                <a:latin typeface="+mj-lt"/>
              </a:rPr>
              <a:t>Pi])</a:t>
            </a:r>
            <a:endParaRPr lang="en-US" sz="2400" dirty="0">
              <a:latin typeface="+mj-lt"/>
            </a:endParaRPr>
          </a:p>
        </p:txBody>
      </p:sp>
      <p:sp>
        <p:nvSpPr>
          <p:cNvPr id="8" name="TextBox 7"/>
          <p:cNvSpPr txBox="1"/>
          <p:nvPr/>
        </p:nvSpPr>
        <p:spPr>
          <a:xfrm>
            <a:off x="304800" y="304800"/>
            <a:ext cx="8686800" cy="477193"/>
          </a:xfrm>
          <a:prstGeom prst="rect">
            <a:avLst/>
          </a:prstGeom>
          <a:noFill/>
        </p:spPr>
        <p:txBody>
          <a:bodyPr wrap="square" rtlCol="0">
            <a:spAutoFit/>
          </a:bodyPr>
          <a:lstStyle/>
          <a:p>
            <a:r>
              <a:rPr lang="en-US" sz="2400" dirty="0">
                <a:latin typeface="+mj-lt"/>
              </a:rPr>
              <a:t>Parametric plot --</a:t>
            </a:r>
          </a:p>
        </p:txBody>
      </p:sp>
      <p:sp>
        <p:nvSpPr>
          <p:cNvPr id="9" name="TextBox 8"/>
          <p:cNvSpPr txBox="1"/>
          <p:nvPr/>
        </p:nvSpPr>
        <p:spPr>
          <a:xfrm>
            <a:off x="1028700" y="2967335"/>
            <a:ext cx="990600" cy="584775"/>
          </a:xfrm>
          <a:prstGeom prst="rect">
            <a:avLst/>
          </a:prstGeom>
          <a:noFill/>
        </p:spPr>
        <p:txBody>
          <a:bodyPr wrap="square" rtlCol="0">
            <a:spAutoFit/>
          </a:bodyPr>
          <a:lstStyle/>
          <a:p>
            <a:r>
              <a:rPr lang="en-US" sz="3200" b="1" i="1" dirty="0">
                <a:latin typeface="+mj-lt"/>
              </a:rPr>
              <a:t>y</a:t>
            </a:r>
          </a:p>
        </p:txBody>
      </p:sp>
      <p:sp>
        <p:nvSpPr>
          <p:cNvPr id="10" name="TextBox 9"/>
          <p:cNvSpPr txBox="1"/>
          <p:nvPr/>
        </p:nvSpPr>
        <p:spPr>
          <a:xfrm>
            <a:off x="4572000" y="5105400"/>
            <a:ext cx="990600" cy="584775"/>
          </a:xfrm>
          <a:prstGeom prst="rect">
            <a:avLst/>
          </a:prstGeom>
          <a:noFill/>
        </p:spPr>
        <p:txBody>
          <a:bodyPr wrap="square" rtlCol="0">
            <a:spAutoFit/>
          </a:bodyPr>
          <a:lstStyle/>
          <a:p>
            <a:r>
              <a:rPr lang="en-US" sz="3200" b="1" i="1">
                <a:latin typeface="+mj-lt"/>
              </a:rPr>
              <a:t>x</a:t>
            </a:r>
            <a:endParaRPr lang="en-US" sz="3200" b="1" i="1" dirty="0">
              <a:latin typeface="+mj-lt"/>
            </a:endParaRPr>
          </a:p>
        </p:txBody>
      </p:sp>
    </p:spTree>
    <p:extLst>
      <p:ext uri="{BB962C8B-B14F-4D97-AF65-F5344CB8AC3E}">
        <p14:creationId xmlns:p14="http://schemas.microsoft.com/office/powerpoint/2010/main" val="1262255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101B69-CC5A-4CF1-8DA2-656A4160FEC6}"/>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61AB8266-C2D1-46A3-B1F4-B5CB7412DB4C}"/>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FCEB1685-784D-4972-9F2A-E7764D7E7B77}"/>
              </a:ext>
            </a:extLst>
          </p:cNvPr>
          <p:cNvSpPr>
            <a:spLocks noGrp="1"/>
          </p:cNvSpPr>
          <p:nvPr>
            <p:ph type="sldNum" sz="quarter" idx="12"/>
          </p:nvPr>
        </p:nvSpPr>
        <p:spPr/>
        <p:txBody>
          <a:bodyPr/>
          <a:lstStyle/>
          <a:p>
            <a:fld id="{CE368B07-CEBF-4C80-90AF-53B34FA04CF3}" type="slidenum">
              <a:rPr lang="en-US" smtClean="0"/>
              <a:t>11</a:t>
            </a:fld>
            <a:endParaRPr lang="en-US" dirty="0"/>
          </a:p>
        </p:txBody>
      </p:sp>
      <p:pic>
        <p:nvPicPr>
          <p:cNvPr id="5" name="Picture 4">
            <a:extLst>
              <a:ext uri="{FF2B5EF4-FFF2-40B4-BE49-F238E27FC236}">
                <a16:creationId xmlns:a16="http://schemas.microsoft.com/office/drawing/2014/main" id="{92C61FFD-3738-4BF1-B5F7-3D926B844D07}"/>
              </a:ext>
            </a:extLst>
          </p:cNvPr>
          <p:cNvPicPr>
            <a:picLocks noChangeAspect="1"/>
          </p:cNvPicPr>
          <p:nvPr/>
        </p:nvPicPr>
        <p:blipFill>
          <a:blip r:embed="rId4"/>
          <a:stretch>
            <a:fillRect/>
          </a:stretch>
        </p:blipFill>
        <p:spPr>
          <a:xfrm>
            <a:off x="3124200" y="222895"/>
            <a:ext cx="5200879" cy="2514600"/>
          </a:xfrm>
          <a:prstGeom prst="rect">
            <a:avLst/>
          </a:prstGeom>
        </p:spPr>
      </p:pic>
      <p:sp>
        <p:nvSpPr>
          <p:cNvPr id="6" name="TextBox 5">
            <a:extLst>
              <a:ext uri="{FF2B5EF4-FFF2-40B4-BE49-F238E27FC236}">
                <a16:creationId xmlns:a16="http://schemas.microsoft.com/office/drawing/2014/main" id="{06ECC33C-1ABA-4EF0-85FB-0F5EB1028E28}"/>
              </a:ext>
            </a:extLst>
          </p:cNvPr>
          <p:cNvSpPr txBox="1"/>
          <p:nvPr/>
        </p:nvSpPr>
        <p:spPr>
          <a:xfrm>
            <a:off x="76200" y="136525"/>
            <a:ext cx="8305800" cy="461665"/>
          </a:xfrm>
          <a:prstGeom prst="rect">
            <a:avLst/>
          </a:prstGeom>
          <a:noFill/>
        </p:spPr>
        <p:txBody>
          <a:bodyPr wrap="square" rtlCol="0">
            <a:spAutoFit/>
          </a:bodyPr>
          <a:lstStyle/>
          <a:p>
            <a:r>
              <a:rPr lang="en-US" sz="2400" dirty="0">
                <a:latin typeface="+mj-lt"/>
              </a:rPr>
              <a:t>Checking the results</a:t>
            </a:r>
          </a:p>
        </p:txBody>
      </p:sp>
      <p:graphicFrame>
        <p:nvGraphicFramePr>
          <p:cNvPr id="8" name="Object 7">
            <a:extLst>
              <a:ext uri="{FF2B5EF4-FFF2-40B4-BE49-F238E27FC236}">
                <a16:creationId xmlns:a16="http://schemas.microsoft.com/office/drawing/2014/main" id="{AB5FCAD0-9780-406C-9919-2FF78EA4EEF7}"/>
              </a:ext>
            </a:extLst>
          </p:cNvPr>
          <p:cNvGraphicFramePr>
            <a:graphicFrameLocks noChangeAspect="1"/>
          </p:cNvGraphicFramePr>
          <p:nvPr>
            <p:extLst>
              <p:ext uri="{D42A27DB-BD31-4B8C-83A1-F6EECF244321}">
                <p14:modId xmlns:p14="http://schemas.microsoft.com/office/powerpoint/2010/main" val="950538654"/>
              </p:ext>
            </p:extLst>
          </p:nvPr>
        </p:nvGraphicFramePr>
        <p:xfrm>
          <a:off x="398670" y="972840"/>
          <a:ext cx="2692400" cy="1104900"/>
        </p:xfrm>
        <a:graphic>
          <a:graphicData uri="http://schemas.openxmlformats.org/presentationml/2006/ole">
            <mc:AlternateContent xmlns:mc="http://schemas.openxmlformats.org/markup-compatibility/2006">
              <mc:Choice xmlns:v="urn:schemas-microsoft-com:vml" Requires="v">
                <p:oleObj spid="_x0000_s233501" name="Equation" r:id="rId5" imgW="2692080" imgH="1104840" progId="Equation.DSMT4">
                  <p:embed/>
                </p:oleObj>
              </mc:Choice>
              <mc:Fallback>
                <p:oleObj name="Equation" r:id="rId5" imgW="2692080" imgH="1104840" progId="Equation.DSMT4">
                  <p:embed/>
                  <p:pic>
                    <p:nvPicPr>
                      <p:cNvPr id="8" name="Object 7">
                        <a:extLst>
                          <a:ext uri="{FF2B5EF4-FFF2-40B4-BE49-F238E27FC236}">
                            <a16:creationId xmlns:a16="http://schemas.microsoft.com/office/drawing/2014/main" id="{AB5FCAD0-9780-406C-9919-2FF78EA4EEF7}"/>
                          </a:ext>
                        </a:extLst>
                      </p:cNvPr>
                      <p:cNvPicPr/>
                      <p:nvPr/>
                    </p:nvPicPr>
                    <p:blipFill>
                      <a:blip r:embed="rId6"/>
                      <a:stretch>
                        <a:fillRect/>
                      </a:stretch>
                    </p:blipFill>
                    <p:spPr>
                      <a:xfrm>
                        <a:off x="398670" y="972840"/>
                        <a:ext cx="2692400" cy="110490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20EC5D21-0E22-4A76-AC9A-287C1A7FB40A}"/>
              </a:ext>
            </a:extLst>
          </p:cNvPr>
          <p:cNvSpPr txBox="1"/>
          <p:nvPr/>
        </p:nvSpPr>
        <p:spPr>
          <a:xfrm>
            <a:off x="838200" y="3276600"/>
            <a:ext cx="6019800" cy="1200329"/>
          </a:xfrm>
          <a:prstGeom prst="rect">
            <a:avLst/>
          </a:prstGeom>
          <a:noFill/>
        </p:spPr>
        <p:txBody>
          <a:bodyPr wrap="square" rtlCol="0">
            <a:spAutoFit/>
          </a:bodyPr>
          <a:lstStyle/>
          <a:p>
            <a:r>
              <a:rPr lang="en-US" sz="2400" b="1" dirty="0">
                <a:solidFill>
                  <a:srgbClr val="00B050"/>
                </a:solidFill>
                <a:latin typeface="+mj-lt"/>
              </a:rPr>
              <a:t>T=infinite</a:t>
            </a:r>
          </a:p>
          <a:p>
            <a:r>
              <a:rPr lang="en-US" sz="2400" b="1" dirty="0">
                <a:solidFill>
                  <a:srgbClr val="FF0000"/>
                </a:solidFill>
                <a:latin typeface="+mj-lt"/>
              </a:rPr>
              <a:t>T=5.2668</a:t>
            </a:r>
          </a:p>
          <a:p>
            <a:r>
              <a:rPr lang="en-US" sz="2400" b="1" dirty="0">
                <a:solidFill>
                  <a:srgbClr val="0070C0"/>
                </a:solidFill>
                <a:latin typeface="+mj-lt"/>
              </a:rPr>
              <a:t>T=4.4429</a:t>
            </a:r>
          </a:p>
        </p:txBody>
      </p:sp>
      <p:graphicFrame>
        <p:nvGraphicFramePr>
          <p:cNvPr id="10" name="Object 9">
            <a:extLst>
              <a:ext uri="{FF2B5EF4-FFF2-40B4-BE49-F238E27FC236}">
                <a16:creationId xmlns:a16="http://schemas.microsoft.com/office/drawing/2014/main" id="{30D80080-2E01-4EC1-B506-C1FABA9CF66B}"/>
              </a:ext>
            </a:extLst>
          </p:cNvPr>
          <p:cNvGraphicFramePr>
            <a:graphicFrameLocks noChangeAspect="1"/>
          </p:cNvGraphicFramePr>
          <p:nvPr>
            <p:extLst>
              <p:ext uri="{D42A27DB-BD31-4B8C-83A1-F6EECF244321}">
                <p14:modId xmlns:p14="http://schemas.microsoft.com/office/powerpoint/2010/main" val="3462737068"/>
              </p:ext>
            </p:extLst>
          </p:nvPr>
        </p:nvGraphicFramePr>
        <p:xfrm>
          <a:off x="3001963" y="3386138"/>
          <a:ext cx="3694112" cy="1389062"/>
        </p:xfrm>
        <a:graphic>
          <a:graphicData uri="http://schemas.openxmlformats.org/presentationml/2006/ole">
            <mc:AlternateContent xmlns:mc="http://schemas.openxmlformats.org/markup-compatibility/2006">
              <mc:Choice xmlns:v="urn:schemas-microsoft-com:vml" Requires="v">
                <p:oleObj spid="_x0000_s233502" name="Equation" r:id="rId7" imgW="1180800" imgH="444240" progId="Equation.DSMT4">
                  <p:embed/>
                </p:oleObj>
              </mc:Choice>
              <mc:Fallback>
                <p:oleObj name="Equation" r:id="rId7" imgW="1180800" imgH="444240" progId="Equation.DSMT4">
                  <p:embed/>
                  <p:pic>
                    <p:nvPicPr>
                      <p:cNvPr id="10" name="Object 9">
                        <a:extLst>
                          <a:ext uri="{FF2B5EF4-FFF2-40B4-BE49-F238E27FC236}">
                            <a16:creationId xmlns:a16="http://schemas.microsoft.com/office/drawing/2014/main" id="{30D80080-2E01-4EC1-B506-C1FABA9CF66B}"/>
                          </a:ext>
                        </a:extLst>
                      </p:cNvPr>
                      <p:cNvPicPr/>
                      <p:nvPr/>
                    </p:nvPicPr>
                    <p:blipFill>
                      <a:blip r:embed="rId8"/>
                      <a:stretch>
                        <a:fillRect/>
                      </a:stretch>
                    </p:blipFill>
                    <p:spPr>
                      <a:xfrm>
                        <a:off x="3001963" y="3386138"/>
                        <a:ext cx="3694112" cy="1389062"/>
                      </a:xfrm>
                      <a:prstGeom prst="rect">
                        <a:avLst/>
                      </a:prstGeom>
                    </p:spPr>
                  </p:pic>
                </p:oleObj>
              </mc:Fallback>
            </mc:AlternateContent>
          </a:graphicData>
        </a:graphic>
      </p:graphicFrame>
    </p:spTree>
    <p:extLst>
      <p:ext uri="{BB962C8B-B14F-4D97-AF65-F5344CB8AC3E}">
        <p14:creationId xmlns:p14="http://schemas.microsoft.com/office/powerpoint/2010/main" val="58817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a:extLst>
              <a:ext uri="{FF2B5EF4-FFF2-40B4-BE49-F238E27FC236}">
                <a16:creationId xmlns:a16="http://schemas.microsoft.com/office/drawing/2014/main" id="{4FFFFD7C-23F4-4738-AE49-D447538B1A3E}"/>
              </a:ext>
            </a:extLst>
          </p:cNvPr>
          <p:cNvGraphicFramePr>
            <a:graphicFrameLocks noChangeAspect="1"/>
          </p:cNvGraphicFramePr>
          <p:nvPr>
            <p:extLst>
              <p:ext uri="{D42A27DB-BD31-4B8C-83A1-F6EECF244321}">
                <p14:modId xmlns:p14="http://schemas.microsoft.com/office/powerpoint/2010/main" val="1399936395"/>
              </p:ext>
            </p:extLst>
          </p:nvPr>
        </p:nvGraphicFramePr>
        <p:xfrm>
          <a:off x="258581" y="2307931"/>
          <a:ext cx="8733019" cy="4048419"/>
        </p:xfrm>
        <a:graphic>
          <a:graphicData uri="http://schemas.openxmlformats.org/presentationml/2006/ole">
            <mc:AlternateContent xmlns:mc="http://schemas.openxmlformats.org/markup-compatibility/2006">
              <mc:Choice xmlns:v="urn:schemas-microsoft-com:vml" Requires="v">
                <p:oleObj spid="_x0000_s234508" name="Equation" r:id="rId3" imgW="5752800" imgH="2666880" progId="Equation.DSMT4">
                  <p:embed/>
                </p:oleObj>
              </mc:Choice>
              <mc:Fallback>
                <p:oleObj name="Equation" r:id="rId3" imgW="5752800" imgH="2666880" progId="Equation.DSMT4">
                  <p:embed/>
                  <p:pic>
                    <p:nvPicPr>
                      <p:cNvPr id="0" name=""/>
                      <p:cNvPicPr/>
                      <p:nvPr/>
                    </p:nvPicPr>
                    <p:blipFill>
                      <a:blip r:embed="rId4"/>
                      <a:stretch>
                        <a:fillRect/>
                      </a:stretch>
                    </p:blipFill>
                    <p:spPr>
                      <a:xfrm>
                        <a:off x="258581" y="2307931"/>
                        <a:ext cx="8733019" cy="4048419"/>
                      </a:xfrm>
                      <a:prstGeom prst="rect">
                        <a:avLst/>
                      </a:prstGeom>
                    </p:spPr>
                  </p:pic>
                </p:oleObj>
              </mc:Fallback>
            </mc:AlternateContent>
          </a:graphicData>
        </a:graphic>
      </p:graphicFrame>
      <p:sp>
        <p:nvSpPr>
          <p:cNvPr id="2" name="Date Placeholder 1">
            <a:extLst>
              <a:ext uri="{FF2B5EF4-FFF2-40B4-BE49-F238E27FC236}">
                <a16:creationId xmlns:a16="http://schemas.microsoft.com/office/drawing/2014/main" id="{E6AF917C-C513-4EE0-B4F8-1C2960FBF823}"/>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277F5D12-2873-4DCC-9CCF-9891F5753EA2}"/>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F3BE65B0-F407-471E-BB6F-ADBB259E8A6F}"/>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3EE94F38-0052-4E61-9A1F-1DCB7B2884BB}"/>
              </a:ext>
            </a:extLst>
          </p:cNvPr>
          <p:cNvSpPr txBox="1"/>
          <p:nvPr/>
        </p:nvSpPr>
        <p:spPr>
          <a:xfrm>
            <a:off x="0" y="-38199"/>
            <a:ext cx="8686800" cy="2308324"/>
          </a:xfrm>
          <a:prstGeom prst="rect">
            <a:avLst/>
          </a:prstGeom>
          <a:noFill/>
        </p:spPr>
        <p:txBody>
          <a:bodyPr wrap="square" rtlCol="0">
            <a:spAutoFit/>
          </a:bodyPr>
          <a:lstStyle/>
          <a:p>
            <a:r>
              <a:rPr lang="en-US" sz="2400" dirty="0">
                <a:latin typeface="+mj-lt"/>
              </a:rPr>
              <a:t>Some comments on perturbation theory –</a:t>
            </a:r>
          </a:p>
          <a:p>
            <a:endParaRPr lang="en-US" sz="2400" dirty="0">
              <a:latin typeface="+mj-lt"/>
            </a:endParaRPr>
          </a:p>
          <a:p>
            <a:r>
              <a:rPr lang="en-US" sz="2400" dirty="0">
                <a:latin typeface="+mj-lt"/>
              </a:rPr>
              <a:t>Perturbation theory methods are useful for solving differential equations when some of the contributions are well known but  other “smaller” contributions are also present.   The concept is used in many contexts although the details vary.</a:t>
            </a:r>
          </a:p>
        </p:txBody>
      </p:sp>
      <p:sp>
        <p:nvSpPr>
          <p:cNvPr id="10" name="TextBox 9">
            <a:extLst>
              <a:ext uri="{FF2B5EF4-FFF2-40B4-BE49-F238E27FC236}">
                <a16:creationId xmlns:a16="http://schemas.microsoft.com/office/drawing/2014/main" id="{CBB064E1-9BDD-4569-BC4C-F3CFA62F8AA1}"/>
              </a:ext>
            </a:extLst>
          </p:cNvPr>
          <p:cNvSpPr txBox="1"/>
          <p:nvPr/>
        </p:nvSpPr>
        <p:spPr>
          <a:xfrm>
            <a:off x="4184904" y="5070308"/>
            <a:ext cx="2590800" cy="461665"/>
          </a:xfrm>
          <a:prstGeom prst="rect">
            <a:avLst/>
          </a:prstGeom>
          <a:noFill/>
        </p:spPr>
        <p:txBody>
          <a:bodyPr wrap="square" rtlCol="0">
            <a:spAutoFit/>
          </a:bodyPr>
          <a:lstStyle/>
          <a:p>
            <a:r>
              <a:rPr lang="en-US" sz="2400" dirty="0">
                <a:latin typeface="+mj-lt"/>
                <a:sym typeface="Wingdings" panose="05000000000000000000" pitchFamily="2" charset="2"/>
              </a:rPr>
              <a:t>solve for </a:t>
            </a:r>
            <a:r>
              <a:rPr lang="en-US" sz="2400" i="1" dirty="0">
                <a:latin typeface="+mj-lt"/>
                <a:sym typeface="Wingdings" panose="05000000000000000000" pitchFamily="2" charset="2"/>
              </a:rPr>
              <a:t>y</a:t>
            </a:r>
            <a:r>
              <a:rPr lang="en-US" sz="2400" i="1" baseline="-25000" dirty="0">
                <a:latin typeface="+mj-lt"/>
                <a:sym typeface="Wingdings" panose="05000000000000000000" pitchFamily="2" charset="2"/>
              </a:rPr>
              <a:t>0</a:t>
            </a:r>
            <a:r>
              <a:rPr lang="en-US" sz="2400" i="1" dirty="0">
                <a:latin typeface="+mj-lt"/>
                <a:sym typeface="Wingdings" panose="05000000000000000000" pitchFamily="2" charset="2"/>
              </a:rPr>
              <a:t>(t)</a:t>
            </a:r>
            <a:endParaRPr lang="en-US" sz="2400" i="1" dirty="0">
              <a:latin typeface="+mj-lt"/>
            </a:endParaRPr>
          </a:p>
        </p:txBody>
      </p:sp>
      <p:sp>
        <p:nvSpPr>
          <p:cNvPr id="11" name="TextBox 10">
            <a:extLst>
              <a:ext uri="{FF2B5EF4-FFF2-40B4-BE49-F238E27FC236}">
                <a16:creationId xmlns:a16="http://schemas.microsoft.com/office/drawing/2014/main" id="{DD769047-8A44-455C-BE07-46FA0F183599}"/>
              </a:ext>
            </a:extLst>
          </p:cNvPr>
          <p:cNvSpPr txBox="1"/>
          <p:nvPr/>
        </p:nvSpPr>
        <p:spPr>
          <a:xfrm>
            <a:off x="4184904" y="5836592"/>
            <a:ext cx="2590800" cy="461665"/>
          </a:xfrm>
          <a:prstGeom prst="rect">
            <a:avLst/>
          </a:prstGeom>
          <a:noFill/>
        </p:spPr>
        <p:txBody>
          <a:bodyPr wrap="square" rtlCol="0">
            <a:spAutoFit/>
          </a:bodyPr>
          <a:lstStyle/>
          <a:p>
            <a:r>
              <a:rPr lang="en-US" sz="2400" dirty="0">
                <a:latin typeface="+mj-lt"/>
                <a:sym typeface="Wingdings" panose="05000000000000000000" pitchFamily="2" charset="2"/>
              </a:rPr>
              <a:t>solve for </a:t>
            </a:r>
            <a:r>
              <a:rPr lang="en-US" sz="2400" i="1" dirty="0">
                <a:latin typeface="+mj-lt"/>
                <a:sym typeface="Wingdings" panose="05000000000000000000" pitchFamily="2" charset="2"/>
              </a:rPr>
              <a:t>y</a:t>
            </a:r>
            <a:r>
              <a:rPr lang="en-US" sz="2400" i="1" baseline="-25000" dirty="0">
                <a:latin typeface="+mj-lt"/>
                <a:sym typeface="Wingdings" panose="05000000000000000000" pitchFamily="2" charset="2"/>
              </a:rPr>
              <a:t>1</a:t>
            </a:r>
            <a:r>
              <a:rPr lang="en-US" sz="2400" i="1" dirty="0">
                <a:latin typeface="+mj-lt"/>
                <a:sym typeface="Wingdings" panose="05000000000000000000" pitchFamily="2" charset="2"/>
              </a:rPr>
              <a:t>(t)</a:t>
            </a:r>
            <a:endParaRPr lang="en-US" sz="2400" i="1" dirty="0">
              <a:latin typeface="+mj-lt"/>
            </a:endParaRPr>
          </a:p>
        </p:txBody>
      </p:sp>
    </p:spTree>
    <p:extLst>
      <p:ext uri="{BB962C8B-B14F-4D97-AF65-F5344CB8AC3E}">
        <p14:creationId xmlns:p14="http://schemas.microsoft.com/office/powerpoint/2010/main" val="955203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491AC0-01A0-4821-8FF4-BF596FA242AD}"/>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E4FDF38D-C5C5-4E44-82B3-F305F1327212}"/>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9F6F391A-B79A-4282-B397-1D47161F9085}"/>
              </a:ext>
            </a:extLst>
          </p:cNvPr>
          <p:cNvSpPr>
            <a:spLocks noGrp="1"/>
          </p:cNvSpPr>
          <p:nvPr>
            <p:ph type="sldNum" sz="quarter" idx="12"/>
          </p:nvPr>
        </p:nvSpPr>
        <p:spPr/>
        <p:txBody>
          <a:bodyPr/>
          <a:lstStyle/>
          <a:p>
            <a:fld id="{CE368B07-CEBF-4C80-90AF-53B34FA04CF3}" type="slidenum">
              <a:rPr lang="en-US" smtClean="0"/>
              <a:t>13</a:t>
            </a:fld>
            <a:endParaRPr lang="en-US" dirty="0"/>
          </a:p>
        </p:txBody>
      </p:sp>
      <p:pic>
        <p:nvPicPr>
          <p:cNvPr id="6" name="Picture 5">
            <a:extLst>
              <a:ext uri="{FF2B5EF4-FFF2-40B4-BE49-F238E27FC236}">
                <a16:creationId xmlns:a16="http://schemas.microsoft.com/office/drawing/2014/main" id="{6459DB04-1749-4C2D-94D6-3D60EB8D17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01" y="136525"/>
            <a:ext cx="8506299" cy="6188075"/>
          </a:xfrm>
          <a:prstGeom prst="rect">
            <a:avLst/>
          </a:prstGeom>
        </p:spPr>
      </p:pic>
    </p:spTree>
    <p:extLst>
      <p:ext uri="{BB962C8B-B14F-4D97-AF65-F5344CB8AC3E}">
        <p14:creationId xmlns:p14="http://schemas.microsoft.com/office/powerpoint/2010/main" val="3667264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E04243-4C71-47EC-AD32-138AB62E8E9F}"/>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A39E8BA8-A36B-44AC-9EB2-0BD646AB2E66}"/>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7CDE0793-9BF7-4D4C-A12E-8087D1E63115}"/>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445F7E76-F0D1-4426-A387-0F95E408A014}"/>
              </a:ext>
            </a:extLst>
          </p:cNvPr>
          <p:cNvSpPr txBox="1"/>
          <p:nvPr/>
        </p:nvSpPr>
        <p:spPr>
          <a:xfrm>
            <a:off x="457200" y="304800"/>
            <a:ext cx="8077200" cy="2308324"/>
          </a:xfrm>
          <a:prstGeom prst="rect">
            <a:avLst/>
          </a:prstGeom>
          <a:noFill/>
        </p:spPr>
        <p:txBody>
          <a:bodyPr wrap="square" rtlCol="0">
            <a:spAutoFit/>
          </a:bodyPr>
          <a:lstStyle/>
          <a:p>
            <a:r>
              <a:rPr lang="en-US" sz="2400" dirty="0">
                <a:latin typeface="+mj-lt"/>
              </a:rPr>
              <a:t>Steps for tackling a problem –</a:t>
            </a:r>
          </a:p>
          <a:p>
            <a:pPr marL="914400" lvl="1" indent="-457200">
              <a:buFont typeface="+mj-lt"/>
              <a:buAutoNum type="arabicPeriod"/>
            </a:pPr>
            <a:r>
              <a:rPr lang="en-US" sz="2400" dirty="0">
                <a:latin typeface="+mj-lt"/>
              </a:rPr>
              <a:t>What are the basic concepts the apply to this problem.</a:t>
            </a:r>
          </a:p>
          <a:p>
            <a:pPr marL="914400" lvl="1" indent="-457200">
              <a:buFont typeface="+mj-lt"/>
              <a:buAutoNum type="arabicPeriod"/>
            </a:pPr>
            <a:r>
              <a:rPr lang="en-US" sz="2400" dirty="0">
                <a:latin typeface="+mj-lt"/>
              </a:rPr>
              <a:t>Write down the </a:t>
            </a:r>
            <a:r>
              <a:rPr lang="en-US" sz="2400" dirty="0" err="1">
                <a:latin typeface="+mj-lt"/>
              </a:rPr>
              <a:t>the</a:t>
            </a:r>
            <a:r>
              <a:rPr lang="en-US" sz="2400" dirty="0">
                <a:latin typeface="+mj-lt"/>
              </a:rPr>
              <a:t> fundamental equations</a:t>
            </a:r>
          </a:p>
          <a:p>
            <a:pPr marL="914400" lvl="1" indent="-457200">
              <a:buFont typeface="+mj-lt"/>
              <a:buAutoNum type="arabicPeriod"/>
            </a:pPr>
            <a:r>
              <a:rPr lang="en-US" sz="2400" dirty="0">
                <a:latin typeface="+mj-lt"/>
              </a:rPr>
              <a:t>Solve</a:t>
            </a:r>
          </a:p>
          <a:p>
            <a:pPr marL="914400" lvl="1" indent="-457200">
              <a:buFont typeface="+mj-lt"/>
              <a:buAutoNum type="arabicPeriod"/>
            </a:pPr>
            <a:r>
              <a:rPr lang="en-US" sz="2400" dirty="0">
                <a:latin typeface="+mj-lt"/>
              </a:rPr>
              <a:t>Check.</a:t>
            </a:r>
          </a:p>
        </p:txBody>
      </p:sp>
      <p:sp>
        <p:nvSpPr>
          <p:cNvPr id="6" name="TextBox 5">
            <a:extLst>
              <a:ext uri="{FF2B5EF4-FFF2-40B4-BE49-F238E27FC236}">
                <a16:creationId xmlns:a16="http://schemas.microsoft.com/office/drawing/2014/main" id="{A6BBA366-926D-4E64-9664-E3C5F4ED1312}"/>
              </a:ext>
            </a:extLst>
          </p:cNvPr>
          <p:cNvSpPr txBox="1"/>
          <p:nvPr/>
        </p:nvSpPr>
        <p:spPr>
          <a:xfrm>
            <a:off x="457200" y="2971800"/>
            <a:ext cx="8077200" cy="1200329"/>
          </a:xfrm>
          <a:prstGeom prst="rect">
            <a:avLst/>
          </a:prstGeom>
          <a:noFill/>
        </p:spPr>
        <p:txBody>
          <a:bodyPr wrap="square" rtlCol="0">
            <a:spAutoFit/>
          </a:bodyPr>
          <a:lstStyle/>
          <a:p>
            <a:r>
              <a:rPr lang="en-US" sz="2400" dirty="0">
                <a:latin typeface="+mj-lt"/>
              </a:rPr>
              <a:t>In this case, we expect that we should use the </a:t>
            </a:r>
            <a:r>
              <a:rPr lang="en-US" sz="2400" dirty="0" err="1">
                <a:latin typeface="+mj-lt"/>
              </a:rPr>
              <a:t>Lagrangian</a:t>
            </a:r>
            <a:r>
              <a:rPr lang="en-US" sz="2400" dirty="0">
                <a:latin typeface="+mj-lt"/>
              </a:rPr>
              <a:t> formalism and thus we need to know how to represent   electric and magnetic fields in the </a:t>
            </a:r>
            <a:r>
              <a:rPr lang="en-US" sz="2400" dirty="0" err="1">
                <a:latin typeface="+mj-lt"/>
              </a:rPr>
              <a:t>Lagrangian</a:t>
            </a:r>
            <a:r>
              <a:rPr lang="en-US" sz="2400" dirty="0">
                <a:latin typeface="+mj-lt"/>
              </a:rPr>
              <a:t>.</a:t>
            </a:r>
          </a:p>
        </p:txBody>
      </p:sp>
      <p:graphicFrame>
        <p:nvGraphicFramePr>
          <p:cNvPr id="7" name="Object 6">
            <a:extLst>
              <a:ext uri="{FF2B5EF4-FFF2-40B4-BE49-F238E27FC236}">
                <a16:creationId xmlns:a16="http://schemas.microsoft.com/office/drawing/2014/main" id="{777BA28F-534E-49C0-A0CE-4A431373DF50}"/>
              </a:ext>
            </a:extLst>
          </p:cNvPr>
          <p:cNvGraphicFramePr>
            <a:graphicFrameLocks noChangeAspect="1"/>
          </p:cNvGraphicFramePr>
          <p:nvPr>
            <p:extLst>
              <p:ext uri="{D42A27DB-BD31-4B8C-83A1-F6EECF244321}">
                <p14:modId xmlns:p14="http://schemas.microsoft.com/office/powerpoint/2010/main" val="2780096279"/>
              </p:ext>
            </p:extLst>
          </p:nvPr>
        </p:nvGraphicFramePr>
        <p:xfrm>
          <a:off x="1079500" y="4402138"/>
          <a:ext cx="7023100" cy="1871662"/>
        </p:xfrm>
        <a:graphic>
          <a:graphicData uri="http://schemas.openxmlformats.org/presentationml/2006/ole">
            <mc:AlternateContent xmlns:mc="http://schemas.openxmlformats.org/markup-compatibility/2006">
              <mc:Choice xmlns:v="urn:schemas-microsoft-com:vml" Requires="v">
                <p:oleObj spid="_x0000_s235531" name="Equation" r:id="rId3" imgW="3429000" imgH="914400" progId="Equation.DSMT4">
                  <p:embed/>
                </p:oleObj>
              </mc:Choice>
              <mc:Fallback>
                <p:oleObj name="Equation" r:id="rId3" imgW="3429000" imgH="914400" progId="Equation.DSMT4">
                  <p:embed/>
                  <p:pic>
                    <p:nvPicPr>
                      <p:cNvPr id="0" name=""/>
                      <p:cNvPicPr/>
                      <p:nvPr/>
                    </p:nvPicPr>
                    <p:blipFill>
                      <a:blip r:embed="rId4"/>
                      <a:stretch>
                        <a:fillRect/>
                      </a:stretch>
                    </p:blipFill>
                    <p:spPr>
                      <a:xfrm>
                        <a:off x="1079500" y="4402138"/>
                        <a:ext cx="7023100" cy="1871662"/>
                      </a:xfrm>
                      <a:prstGeom prst="rect">
                        <a:avLst/>
                      </a:prstGeom>
                    </p:spPr>
                  </p:pic>
                </p:oleObj>
              </mc:Fallback>
            </mc:AlternateContent>
          </a:graphicData>
        </a:graphic>
      </p:graphicFrame>
    </p:spTree>
    <p:extLst>
      <p:ext uri="{BB962C8B-B14F-4D97-AF65-F5344CB8AC3E}">
        <p14:creationId xmlns:p14="http://schemas.microsoft.com/office/powerpoint/2010/main" val="2635571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1D673F-F1D8-4B63-8C56-EE95D35AEE16}"/>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5BB11321-06C8-4CE1-8C2A-E6CECD2C5FF0}"/>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6D5BEBB0-482B-40C0-A1FD-F43BC5E6859E}"/>
              </a:ext>
            </a:extLst>
          </p:cNvPr>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a:extLst>
              <a:ext uri="{FF2B5EF4-FFF2-40B4-BE49-F238E27FC236}">
                <a16:creationId xmlns:a16="http://schemas.microsoft.com/office/drawing/2014/main" id="{E7A6E07A-3E15-42DE-BD01-0AF866CAF00B}"/>
              </a:ext>
            </a:extLst>
          </p:cNvPr>
          <p:cNvGraphicFramePr>
            <a:graphicFrameLocks noChangeAspect="1"/>
          </p:cNvGraphicFramePr>
          <p:nvPr>
            <p:extLst>
              <p:ext uri="{D42A27DB-BD31-4B8C-83A1-F6EECF244321}">
                <p14:modId xmlns:p14="http://schemas.microsoft.com/office/powerpoint/2010/main" val="2965930785"/>
              </p:ext>
            </p:extLst>
          </p:nvPr>
        </p:nvGraphicFramePr>
        <p:xfrm>
          <a:off x="619125" y="269875"/>
          <a:ext cx="7308850" cy="6318250"/>
        </p:xfrm>
        <a:graphic>
          <a:graphicData uri="http://schemas.openxmlformats.org/presentationml/2006/ole">
            <mc:AlternateContent xmlns:mc="http://schemas.openxmlformats.org/markup-compatibility/2006">
              <mc:Choice xmlns:v="urn:schemas-microsoft-com:vml" Requires="v">
                <p:oleObj spid="_x0000_s236555" name="Equation" r:id="rId3" imgW="3568680" imgH="3085920" progId="Equation.DSMT4">
                  <p:embed/>
                </p:oleObj>
              </mc:Choice>
              <mc:Fallback>
                <p:oleObj name="Equation" r:id="rId3" imgW="3568680" imgH="3085920" progId="Equation.DSMT4">
                  <p:embed/>
                  <p:pic>
                    <p:nvPicPr>
                      <p:cNvPr id="7" name="Object 6">
                        <a:extLst>
                          <a:ext uri="{FF2B5EF4-FFF2-40B4-BE49-F238E27FC236}">
                            <a16:creationId xmlns:a16="http://schemas.microsoft.com/office/drawing/2014/main" id="{777BA28F-534E-49C0-A0CE-4A431373DF50}"/>
                          </a:ext>
                        </a:extLst>
                      </p:cNvPr>
                      <p:cNvPicPr/>
                      <p:nvPr/>
                    </p:nvPicPr>
                    <p:blipFill>
                      <a:blip r:embed="rId4"/>
                      <a:stretch>
                        <a:fillRect/>
                      </a:stretch>
                    </p:blipFill>
                    <p:spPr>
                      <a:xfrm>
                        <a:off x="619125" y="269875"/>
                        <a:ext cx="7308850" cy="6318250"/>
                      </a:xfrm>
                      <a:prstGeom prst="rect">
                        <a:avLst/>
                      </a:prstGeom>
                    </p:spPr>
                  </p:pic>
                </p:oleObj>
              </mc:Fallback>
            </mc:AlternateContent>
          </a:graphicData>
        </a:graphic>
      </p:graphicFrame>
    </p:spTree>
    <p:extLst>
      <p:ext uri="{BB962C8B-B14F-4D97-AF65-F5344CB8AC3E}">
        <p14:creationId xmlns:p14="http://schemas.microsoft.com/office/powerpoint/2010/main" val="1932744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1D673F-F1D8-4B63-8C56-EE95D35AEE16}"/>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5BB11321-06C8-4CE1-8C2A-E6CECD2C5FF0}"/>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6D5BEBB0-482B-40C0-A1FD-F43BC5E6859E}"/>
              </a:ext>
            </a:extLst>
          </p:cNvPr>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a:extLst>
              <a:ext uri="{FF2B5EF4-FFF2-40B4-BE49-F238E27FC236}">
                <a16:creationId xmlns:a16="http://schemas.microsoft.com/office/drawing/2014/main" id="{E7A6E07A-3E15-42DE-BD01-0AF866CAF00B}"/>
              </a:ext>
            </a:extLst>
          </p:cNvPr>
          <p:cNvGraphicFramePr>
            <a:graphicFrameLocks noChangeAspect="1"/>
          </p:cNvGraphicFramePr>
          <p:nvPr>
            <p:extLst>
              <p:ext uri="{D42A27DB-BD31-4B8C-83A1-F6EECF244321}">
                <p14:modId xmlns:p14="http://schemas.microsoft.com/office/powerpoint/2010/main" val="140742455"/>
              </p:ext>
            </p:extLst>
          </p:nvPr>
        </p:nvGraphicFramePr>
        <p:xfrm>
          <a:off x="457200" y="136525"/>
          <a:ext cx="6659563" cy="5097462"/>
        </p:xfrm>
        <a:graphic>
          <a:graphicData uri="http://schemas.openxmlformats.org/presentationml/2006/ole">
            <mc:AlternateContent xmlns:mc="http://schemas.openxmlformats.org/markup-compatibility/2006">
              <mc:Choice xmlns:v="urn:schemas-microsoft-com:vml" Requires="v">
                <p:oleObj spid="_x0000_s237577" name="Equation" r:id="rId3" imgW="3251160" imgH="2489040" progId="Equation.DSMT4">
                  <p:embed/>
                </p:oleObj>
              </mc:Choice>
              <mc:Fallback>
                <p:oleObj name="Equation" r:id="rId3" imgW="3251160" imgH="2489040" progId="Equation.DSMT4">
                  <p:embed/>
                  <p:pic>
                    <p:nvPicPr>
                      <p:cNvPr id="5" name="Object 4">
                        <a:extLst>
                          <a:ext uri="{FF2B5EF4-FFF2-40B4-BE49-F238E27FC236}">
                            <a16:creationId xmlns:a16="http://schemas.microsoft.com/office/drawing/2014/main" id="{E7A6E07A-3E15-42DE-BD01-0AF866CAF00B}"/>
                          </a:ext>
                        </a:extLst>
                      </p:cNvPr>
                      <p:cNvPicPr/>
                      <p:nvPr/>
                    </p:nvPicPr>
                    <p:blipFill>
                      <a:blip r:embed="rId4"/>
                      <a:stretch>
                        <a:fillRect/>
                      </a:stretch>
                    </p:blipFill>
                    <p:spPr>
                      <a:xfrm>
                        <a:off x="457200" y="136525"/>
                        <a:ext cx="6659563" cy="509746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32F75C87-E8F9-49EE-8B2D-279185CCC615}"/>
              </a:ext>
            </a:extLst>
          </p:cNvPr>
          <p:cNvSpPr txBox="1"/>
          <p:nvPr/>
        </p:nvSpPr>
        <p:spPr>
          <a:xfrm>
            <a:off x="762000" y="5486400"/>
            <a:ext cx="7924800" cy="461665"/>
          </a:xfrm>
          <a:prstGeom prst="rect">
            <a:avLst/>
          </a:prstGeom>
          <a:noFill/>
        </p:spPr>
        <p:txBody>
          <a:bodyPr wrap="square" rtlCol="0">
            <a:spAutoFit/>
          </a:bodyPr>
          <a:lstStyle/>
          <a:p>
            <a:r>
              <a:rPr lang="en-US" sz="2400" dirty="0">
                <a:latin typeface="+mj-lt"/>
              </a:rPr>
              <a:t>Is this correct?</a:t>
            </a:r>
          </a:p>
        </p:txBody>
      </p:sp>
    </p:spTree>
    <p:extLst>
      <p:ext uri="{BB962C8B-B14F-4D97-AF65-F5344CB8AC3E}">
        <p14:creationId xmlns:p14="http://schemas.microsoft.com/office/powerpoint/2010/main" val="1827686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048510-6233-4873-9192-80E0C6BA78EF}"/>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B388A4FC-E06C-4824-B648-B93C5E1D7CE5}"/>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E0F795C0-2829-4065-B9C9-2EDCECCDA910}"/>
              </a:ext>
            </a:extLst>
          </p:cNvPr>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a:extLst>
              <a:ext uri="{FF2B5EF4-FFF2-40B4-BE49-F238E27FC236}">
                <a16:creationId xmlns:a16="http://schemas.microsoft.com/office/drawing/2014/main" id="{817E8F72-2B35-4D61-9CD0-1640A4F3EF6A}"/>
              </a:ext>
            </a:extLst>
          </p:cNvPr>
          <p:cNvGraphicFramePr>
            <a:graphicFrameLocks noChangeAspect="1"/>
          </p:cNvGraphicFramePr>
          <p:nvPr>
            <p:extLst>
              <p:ext uri="{D42A27DB-BD31-4B8C-83A1-F6EECF244321}">
                <p14:modId xmlns:p14="http://schemas.microsoft.com/office/powerpoint/2010/main" val="2823985610"/>
              </p:ext>
            </p:extLst>
          </p:nvPr>
        </p:nvGraphicFramePr>
        <p:xfrm>
          <a:off x="426720" y="1919288"/>
          <a:ext cx="8432800" cy="1097708"/>
        </p:xfrm>
        <a:graphic>
          <a:graphicData uri="http://schemas.openxmlformats.org/presentationml/2006/ole">
            <mc:AlternateContent xmlns:mc="http://schemas.openxmlformats.org/markup-compatibility/2006">
              <mc:Choice xmlns:v="urn:schemas-microsoft-com:vml" Requires="v">
                <p:oleObj spid="_x0000_s238599" name="Equation" r:id="rId3" imgW="3606480" imgH="469800" progId="Equation.DSMT4">
                  <p:embed/>
                </p:oleObj>
              </mc:Choice>
              <mc:Fallback>
                <p:oleObj name="Equation" r:id="rId3" imgW="3606480" imgH="469800" progId="Equation.DSMT4">
                  <p:embed/>
                  <p:pic>
                    <p:nvPicPr>
                      <p:cNvPr id="0" name=""/>
                      <p:cNvPicPr/>
                      <p:nvPr/>
                    </p:nvPicPr>
                    <p:blipFill>
                      <a:blip r:embed="rId4"/>
                      <a:stretch>
                        <a:fillRect/>
                      </a:stretch>
                    </p:blipFill>
                    <p:spPr>
                      <a:xfrm>
                        <a:off x="426720" y="1919288"/>
                        <a:ext cx="8432800" cy="1097708"/>
                      </a:xfrm>
                      <a:prstGeom prst="rect">
                        <a:avLst/>
                      </a:prstGeom>
                    </p:spPr>
                  </p:pic>
                </p:oleObj>
              </mc:Fallback>
            </mc:AlternateContent>
          </a:graphicData>
        </a:graphic>
      </p:graphicFrame>
    </p:spTree>
    <p:extLst>
      <p:ext uri="{BB962C8B-B14F-4D97-AF65-F5344CB8AC3E}">
        <p14:creationId xmlns:p14="http://schemas.microsoft.com/office/powerpoint/2010/main" val="1222260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2E854AE-D575-438D-B4BC-7E00814A0137}"/>
              </a:ext>
            </a:extLst>
          </p:cNvPr>
          <p:cNvPicPr>
            <a:picLocks noChangeAspect="1"/>
          </p:cNvPicPr>
          <p:nvPr/>
        </p:nvPicPr>
        <p:blipFill>
          <a:blip r:embed="rId3"/>
          <a:stretch>
            <a:fillRect/>
          </a:stretch>
        </p:blipFill>
        <p:spPr>
          <a:xfrm>
            <a:off x="352425" y="241300"/>
            <a:ext cx="8791575" cy="6115050"/>
          </a:xfrm>
          <a:prstGeom prst="rect">
            <a:avLst/>
          </a:prstGeom>
        </p:spPr>
      </p:pic>
      <p:sp>
        <p:nvSpPr>
          <p:cNvPr id="2" name="Date Placeholder 1"/>
          <p:cNvSpPr>
            <a:spLocks noGrp="1"/>
          </p:cNvSpPr>
          <p:nvPr>
            <p:ph type="dt" sz="half" idx="10"/>
          </p:nvPr>
        </p:nvSpPr>
        <p:spPr/>
        <p:txBody>
          <a:bodyPr/>
          <a:lstStyle/>
          <a:p>
            <a:r>
              <a:rPr lang="en-US"/>
              <a:t>10/6/2021</a:t>
            </a:r>
            <a:endParaRPr lang="en-US" dirty="0"/>
          </a:p>
        </p:txBody>
      </p:sp>
      <p:sp>
        <p:nvSpPr>
          <p:cNvPr id="3" name="Footer Placeholder 2"/>
          <p:cNvSpPr>
            <a:spLocks noGrp="1"/>
          </p:cNvSpPr>
          <p:nvPr>
            <p:ph type="ftr" sz="quarter" idx="11"/>
          </p:nvPr>
        </p:nvSpPr>
        <p:spPr/>
        <p:txBody>
          <a:bodyPr/>
          <a:lstStyle/>
          <a:p>
            <a:r>
              <a:rPr lang="en-US"/>
              <a:t>PHY 711  Fall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ight Arrow 5"/>
          <p:cNvSpPr/>
          <p:nvPr/>
        </p:nvSpPr>
        <p:spPr>
          <a:xfrm>
            <a:off x="228600" y="48006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2716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676630-EFF4-43A7-8FF2-5BD034E2956D}"/>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5ED720CC-DBE6-42D5-B453-1F8362FAAB7D}"/>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68295A8B-EA2B-400D-9B9E-35466836F891}"/>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744DD546-A2A7-4BD1-9054-621A81D1DC1C}"/>
              </a:ext>
            </a:extLst>
          </p:cNvPr>
          <p:cNvSpPr txBox="1"/>
          <p:nvPr/>
        </p:nvSpPr>
        <p:spPr>
          <a:xfrm>
            <a:off x="381000" y="102362"/>
            <a:ext cx="8763000" cy="6001643"/>
          </a:xfrm>
          <a:prstGeom prst="rect">
            <a:avLst/>
          </a:prstGeom>
          <a:noFill/>
        </p:spPr>
        <p:txBody>
          <a:bodyPr wrap="square" rtlCol="0">
            <a:spAutoFit/>
          </a:bodyPr>
          <a:lstStyle/>
          <a:p>
            <a:r>
              <a:rPr lang="en-US" sz="2400" dirty="0">
                <a:latin typeface="+mj-lt"/>
              </a:rPr>
              <a:t>Comments on exam</a:t>
            </a:r>
          </a:p>
          <a:p>
            <a:pPr marL="800100" lvl="1" indent="-342900">
              <a:buFont typeface="Arial" panose="020B0604020202020204" pitchFamily="34" charset="0"/>
              <a:buChar char="•"/>
            </a:pPr>
            <a:r>
              <a:rPr lang="en-US" sz="2400" dirty="0">
                <a:latin typeface="+mj-lt"/>
              </a:rPr>
              <a:t>The purpose of the exam is to help with your understanding of the material</a:t>
            </a:r>
          </a:p>
          <a:p>
            <a:pPr marL="800100" lvl="1" indent="-342900">
              <a:buFont typeface="Arial" panose="020B0604020202020204" pitchFamily="34" charset="0"/>
              <a:buChar char="•"/>
            </a:pPr>
            <a:r>
              <a:rPr lang="en-US" sz="2400" dirty="0">
                <a:latin typeface="+mj-lt"/>
              </a:rPr>
              <a:t>In accordance with the honor code, the solutions you hand in must be your own work.   That is, if you have any questions, please consult with me, </a:t>
            </a:r>
            <a:r>
              <a:rPr lang="en-US" sz="2400" b="1" dirty="0">
                <a:solidFill>
                  <a:srgbClr val="FF0000"/>
                </a:solidFill>
                <a:latin typeface="+mj-lt"/>
              </a:rPr>
              <a:t>but no one else.</a:t>
            </a:r>
            <a:endParaRPr lang="en-US" sz="2400" dirty="0">
              <a:latin typeface="+mj-lt"/>
            </a:endParaRPr>
          </a:p>
          <a:p>
            <a:pPr marL="800100" lvl="1" indent="-342900">
              <a:buFont typeface="Arial" panose="020B0604020202020204" pitchFamily="34" charset="0"/>
              <a:buChar char="•"/>
            </a:pPr>
            <a:r>
              <a:rPr lang="en-US" sz="2400" dirty="0">
                <a:latin typeface="+mj-lt"/>
              </a:rPr>
              <a:t>You will get credit for the reasoning and derivations as well as for the right answer, including Mathematica, Maple, </a:t>
            </a:r>
            <a:r>
              <a:rPr lang="en-US" sz="2400" dirty="0" err="1">
                <a:latin typeface="+mj-lt"/>
              </a:rPr>
              <a:t>etc</a:t>
            </a:r>
            <a:r>
              <a:rPr lang="en-US" sz="2400" dirty="0">
                <a:latin typeface="+mj-lt"/>
              </a:rPr>
              <a:t> work sheets.</a:t>
            </a:r>
          </a:p>
          <a:p>
            <a:pPr marL="800100" lvl="1" indent="-342900">
              <a:buFont typeface="Arial" panose="020B0604020202020204" pitchFamily="34" charset="0"/>
              <a:buChar char="•"/>
            </a:pPr>
            <a:r>
              <a:rPr lang="en-US" sz="2400" dirty="0">
                <a:latin typeface="+mj-lt"/>
              </a:rPr>
              <a:t>This is an open “book” exam which means that you can consult your textbook and lecture notes as long as you cite them.   (Of course, if you find a source that works out the same problem, hopefully you will refrain from looking at that…).</a:t>
            </a:r>
          </a:p>
          <a:p>
            <a:pPr marL="800100" lvl="1" indent="-342900">
              <a:buFont typeface="Arial" panose="020B0604020202020204" pitchFamily="34" charset="0"/>
              <a:buChar char="•"/>
            </a:pPr>
            <a:r>
              <a:rPr lang="en-US" sz="2400" dirty="0">
                <a:latin typeface="+mj-lt"/>
              </a:rPr>
              <a:t>It is often helpful approach problems in more than one way – recalling that undergraduate physics is still true.</a:t>
            </a:r>
          </a:p>
        </p:txBody>
      </p:sp>
    </p:spTree>
    <p:extLst>
      <p:ext uri="{BB962C8B-B14F-4D97-AF65-F5344CB8AC3E}">
        <p14:creationId xmlns:p14="http://schemas.microsoft.com/office/powerpoint/2010/main" val="1257021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95D117-F60C-4139-803F-B83763D29B2E}"/>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9E4D5371-0D47-4434-B2D6-5652B587F2A3}"/>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9D720E88-E5D3-42B5-9578-9755F15586FD}"/>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82E7B309-01DF-4643-9870-1B40CDC1008C}"/>
              </a:ext>
            </a:extLst>
          </p:cNvPr>
          <p:cNvSpPr txBox="1"/>
          <p:nvPr/>
        </p:nvSpPr>
        <p:spPr>
          <a:xfrm>
            <a:off x="381000" y="304800"/>
            <a:ext cx="8229600" cy="2308324"/>
          </a:xfrm>
          <a:prstGeom prst="rect">
            <a:avLst/>
          </a:prstGeom>
          <a:noFill/>
        </p:spPr>
        <p:txBody>
          <a:bodyPr wrap="square" rtlCol="0">
            <a:spAutoFit/>
          </a:bodyPr>
          <a:lstStyle/>
          <a:p>
            <a:r>
              <a:rPr lang="en-US" sz="2400" dirty="0">
                <a:latin typeface="+mj-lt"/>
              </a:rPr>
              <a:t>Your suggestions –</a:t>
            </a:r>
          </a:p>
          <a:p>
            <a:r>
              <a:rPr lang="en-US" sz="2400" dirty="0">
                <a:latin typeface="+mj-lt"/>
              </a:rPr>
              <a:t>From Can –  </a:t>
            </a:r>
            <a:r>
              <a:rPr lang="en-US" sz="2400" dirty="0" err="1">
                <a:latin typeface="+mj-lt"/>
              </a:rPr>
              <a:t>P</a:t>
            </a:r>
            <a:r>
              <a:rPr lang="en-US" sz="2400" dirty="0" err="1"/>
              <a:t>ertubation</a:t>
            </a:r>
            <a:r>
              <a:rPr lang="en-US" sz="2400" dirty="0"/>
              <a:t> expansions and how to use them</a:t>
            </a:r>
          </a:p>
          <a:p>
            <a:endParaRPr lang="en-US" sz="2400" dirty="0">
              <a:latin typeface="+mj-lt"/>
            </a:endParaRPr>
          </a:p>
          <a:p>
            <a:r>
              <a:rPr lang="en-US" sz="2400" dirty="0">
                <a:latin typeface="+mj-lt"/>
              </a:rPr>
              <a:t>From Ramesh -- </a:t>
            </a:r>
            <a:r>
              <a:rPr lang="en-US" sz="2400" dirty="0"/>
              <a:t>The Brachistochrone problem</a:t>
            </a:r>
            <a:r>
              <a:rPr lang="en-US" dirty="0"/>
              <a:t> </a:t>
            </a:r>
          </a:p>
          <a:p>
            <a:endParaRPr lang="en-US" sz="2400" dirty="0">
              <a:latin typeface="+mj-lt"/>
            </a:endParaRPr>
          </a:p>
          <a:p>
            <a:r>
              <a:rPr lang="en-US" sz="2400" dirty="0">
                <a:latin typeface="+mj-lt"/>
              </a:rPr>
              <a:t>From Natalie – Some homework problems</a:t>
            </a:r>
          </a:p>
        </p:txBody>
      </p:sp>
    </p:spTree>
    <p:extLst>
      <p:ext uri="{BB962C8B-B14F-4D97-AF65-F5344CB8AC3E}">
        <p14:creationId xmlns:p14="http://schemas.microsoft.com/office/powerpoint/2010/main" val="168981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10/6/2021</a:t>
            </a:r>
            <a:endParaRPr lang="en-US" dirty="0"/>
          </a:p>
        </p:txBody>
      </p:sp>
      <p:sp>
        <p:nvSpPr>
          <p:cNvPr id="3" name="Footer Placeholder 2"/>
          <p:cNvSpPr>
            <a:spLocks noGrp="1"/>
          </p:cNvSpPr>
          <p:nvPr>
            <p:ph type="ftr" sz="quarter" idx="11"/>
          </p:nvPr>
        </p:nvSpPr>
        <p:spPr/>
        <p:txBody>
          <a:bodyPr/>
          <a:lstStyle/>
          <a:p>
            <a:r>
              <a:rPr lang="en-US"/>
              <a:t>PHY 711  Fall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04800" y="304800"/>
            <a:ext cx="8610600" cy="830997"/>
          </a:xfrm>
          <a:prstGeom prst="rect">
            <a:avLst/>
          </a:prstGeom>
          <a:noFill/>
        </p:spPr>
        <p:txBody>
          <a:bodyPr wrap="square" rtlCol="0">
            <a:spAutoFit/>
          </a:bodyPr>
          <a:lstStyle/>
          <a:p>
            <a:r>
              <a:rPr lang="en-US" sz="2400" b="1" dirty="0" err="1">
                <a:latin typeface="+mj-lt"/>
              </a:rPr>
              <a:t>Brachistochrone</a:t>
            </a:r>
            <a:r>
              <a:rPr lang="en-US" sz="2400" b="1" dirty="0">
                <a:latin typeface="+mj-lt"/>
              </a:rPr>
              <a:t> problem:   </a:t>
            </a:r>
            <a:r>
              <a:rPr lang="en-US" sz="2400" dirty="0">
                <a:latin typeface="+mj-lt"/>
              </a:rPr>
              <a:t>(solved by Newton in 1696)</a:t>
            </a:r>
            <a:endParaRPr lang="en-US" sz="2400" b="1" dirty="0">
              <a:latin typeface="+mj-lt"/>
            </a:endParaRPr>
          </a:p>
          <a:p>
            <a:r>
              <a:rPr lang="en-US" sz="2400" b="1" dirty="0">
                <a:latin typeface="+mj-lt"/>
              </a:rPr>
              <a:t>         </a:t>
            </a:r>
            <a:r>
              <a:rPr lang="en-US" dirty="0">
                <a:latin typeface="+mj-lt"/>
                <a:hlinkClick r:id="rId4"/>
              </a:rPr>
              <a:t>http://mathworld.wolfram.com/BrachistochroneProblem.html</a:t>
            </a:r>
            <a:endParaRPr lang="en-US" dirty="0">
              <a:latin typeface="+mj-lt"/>
            </a:endParaRPr>
          </a:p>
        </p:txBody>
      </p:sp>
      <p:sp>
        <p:nvSpPr>
          <p:cNvPr id="6" name="TextBox 5"/>
          <p:cNvSpPr txBox="1"/>
          <p:nvPr/>
        </p:nvSpPr>
        <p:spPr>
          <a:xfrm>
            <a:off x="5943600" y="1600200"/>
            <a:ext cx="2971800" cy="3416320"/>
          </a:xfrm>
          <a:prstGeom prst="rect">
            <a:avLst/>
          </a:prstGeom>
          <a:noFill/>
        </p:spPr>
        <p:txBody>
          <a:bodyPr wrap="square" rtlCol="0">
            <a:spAutoFit/>
          </a:bodyPr>
          <a:lstStyle/>
          <a:p>
            <a:r>
              <a:rPr lang="en-US" sz="2400" dirty="0">
                <a:latin typeface="+mj-lt"/>
              </a:rPr>
              <a:t>A particle of </a:t>
            </a:r>
            <a:r>
              <a:rPr lang="en-US" sz="2400" dirty="0"/>
              <a:t>weight </a:t>
            </a:r>
            <a:r>
              <a:rPr lang="en-US" sz="2400" i="1" dirty="0"/>
              <a:t>mg</a:t>
            </a:r>
            <a:r>
              <a:rPr lang="en-US" sz="2400" dirty="0"/>
              <a:t> travels </a:t>
            </a:r>
            <a:r>
              <a:rPr lang="en-US" sz="2400" dirty="0" err="1"/>
              <a:t>frictionlessly</a:t>
            </a:r>
            <a:r>
              <a:rPr lang="en-US" sz="2400" dirty="0"/>
              <a:t> down a path of shape </a:t>
            </a:r>
            <a:r>
              <a:rPr lang="en-US" sz="2400" i="1" dirty="0"/>
              <a:t>y(x). </a:t>
            </a:r>
            <a:r>
              <a:rPr lang="en-US" sz="2400" dirty="0">
                <a:latin typeface="+mj-lt"/>
              </a:rPr>
              <a:t>What is the shape of the path </a:t>
            </a:r>
            <a:r>
              <a:rPr lang="en-US" sz="2400" i="1" dirty="0">
                <a:latin typeface="+mj-lt"/>
              </a:rPr>
              <a:t>y(x)</a:t>
            </a:r>
            <a:r>
              <a:rPr lang="en-US" sz="2400" dirty="0">
                <a:latin typeface="+mj-lt"/>
              </a:rPr>
              <a:t> that minimizes the  travel time from</a:t>
            </a:r>
          </a:p>
          <a:p>
            <a:r>
              <a:rPr lang="en-US" sz="2400" i="1" dirty="0"/>
              <a:t>y(0)=0 </a:t>
            </a:r>
            <a:r>
              <a:rPr lang="en-US" sz="2400" dirty="0"/>
              <a:t>to </a:t>
            </a:r>
            <a:r>
              <a:rPr lang="en-US" sz="2400" i="1" dirty="0"/>
              <a:t>y(</a:t>
            </a:r>
            <a:r>
              <a:rPr lang="en-US" sz="2400" i="1" dirty="0">
                <a:latin typeface="Symbol" pitchFamily="18" charset="2"/>
              </a:rPr>
              <a:t>p</a:t>
            </a:r>
            <a:r>
              <a:rPr lang="en-US" sz="2400" i="1" dirty="0"/>
              <a:t>)=-</a:t>
            </a:r>
            <a:r>
              <a:rPr lang="en-US" sz="2400" i="1" dirty="0">
                <a:latin typeface="Symbol" pitchFamily="18" charset="2"/>
              </a:rPr>
              <a:t>2</a:t>
            </a:r>
            <a:r>
              <a:rPr lang="en-US" sz="2400" dirty="0">
                <a:latin typeface="+mj-lt"/>
              </a:rPr>
              <a:t> ? </a:t>
            </a:r>
          </a:p>
        </p:txBody>
      </p:sp>
      <p:pic>
        <p:nvPicPr>
          <p:cNvPr id="552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550" y="1516380"/>
            <a:ext cx="55816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a:extLst>
              <a:ext uri="{FF2B5EF4-FFF2-40B4-BE49-F238E27FC236}">
                <a16:creationId xmlns:a16="http://schemas.microsoft.com/office/drawing/2014/main" id="{2D82FBEC-0A55-4F38-B12F-3FE39127BCF6}"/>
              </a:ext>
            </a:extLst>
          </p:cNvPr>
          <p:cNvSpPr/>
          <p:nvPr/>
        </p:nvSpPr>
        <p:spPr>
          <a:xfrm>
            <a:off x="1295400" y="1600200"/>
            <a:ext cx="152400" cy="152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Object 7">
            <a:extLst>
              <a:ext uri="{FF2B5EF4-FFF2-40B4-BE49-F238E27FC236}">
                <a16:creationId xmlns:a16="http://schemas.microsoft.com/office/drawing/2014/main" id="{E5EF7011-B777-4F12-813F-FD3EEC9D4C27}"/>
              </a:ext>
            </a:extLst>
          </p:cNvPr>
          <p:cNvGraphicFramePr>
            <a:graphicFrameLocks noChangeAspect="1"/>
          </p:cNvGraphicFramePr>
          <p:nvPr>
            <p:extLst>
              <p:ext uri="{D42A27DB-BD31-4B8C-83A1-F6EECF244321}">
                <p14:modId xmlns:p14="http://schemas.microsoft.com/office/powerpoint/2010/main" val="1553587503"/>
              </p:ext>
            </p:extLst>
          </p:nvPr>
        </p:nvGraphicFramePr>
        <p:xfrm>
          <a:off x="209550" y="5105401"/>
          <a:ext cx="4870450" cy="1123950"/>
        </p:xfrm>
        <a:graphic>
          <a:graphicData uri="http://schemas.openxmlformats.org/presentationml/2006/ole">
            <mc:AlternateContent xmlns:mc="http://schemas.openxmlformats.org/markup-compatibility/2006">
              <mc:Choice xmlns:v="urn:schemas-microsoft-com:vml" Requires="v">
                <p:oleObj spid="_x0000_s1054" name="Equation" r:id="rId6" imgW="2641320" imgH="609480" progId="Equation.DSMT4">
                  <p:embed/>
                </p:oleObj>
              </mc:Choice>
              <mc:Fallback>
                <p:oleObj name="Equation" r:id="rId6" imgW="2641320" imgH="609480" progId="Equation.DSMT4">
                  <p:embed/>
                  <p:pic>
                    <p:nvPicPr>
                      <p:cNvPr id="8" name="Object 7">
                        <a:extLst>
                          <a:ext uri="{FF2B5EF4-FFF2-40B4-BE49-F238E27FC236}">
                            <a16:creationId xmlns:a16="http://schemas.microsoft.com/office/drawing/2014/main" id="{E5EF7011-B777-4F12-813F-FD3EEC9D4C27}"/>
                          </a:ext>
                        </a:extLst>
                      </p:cNvPr>
                      <p:cNvPicPr/>
                      <p:nvPr/>
                    </p:nvPicPr>
                    <p:blipFill>
                      <a:blip r:embed="rId7"/>
                      <a:stretch>
                        <a:fillRect/>
                      </a:stretch>
                    </p:blipFill>
                    <p:spPr>
                      <a:xfrm>
                        <a:off x="209550" y="5105401"/>
                        <a:ext cx="4870450" cy="11239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509B5A47-5F45-4F2D-9B18-EEB51487B0A4}"/>
              </a:ext>
            </a:extLst>
          </p:cNvPr>
          <p:cNvGraphicFramePr>
            <a:graphicFrameLocks noChangeAspect="1"/>
          </p:cNvGraphicFramePr>
          <p:nvPr>
            <p:extLst>
              <p:ext uri="{D42A27DB-BD31-4B8C-83A1-F6EECF244321}">
                <p14:modId xmlns:p14="http://schemas.microsoft.com/office/powerpoint/2010/main" val="4122898571"/>
              </p:ext>
            </p:extLst>
          </p:nvPr>
        </p:nvGraphicFramePr>
        <p:xfrm>
          <a:off x="1905000" y="1899412"/>
          <a:ext cx="3510947" cy="959275"/>
        </p:xfrm>
        <a:graphic>
          <a:graphicData uri="http://schemas.openxmlformats.org/presentationml/2006/ole">
            <mc:AlternateContent xmlns:mc="http://schemas.openxmlformats.org/markup-compatibility/2006">
              <mc:Choice xmlns:v="urn:schemas-microsoft-com:vml" Requires="v">
                <p:oleObj spid="_x0000_s1055" name="Equation" r:id="rId8" imgW="2323800" imgH="634680" progId="Equation.DSMT4">
                  <p:embed/>
                </p:oleObj>
              </mc:Choice>
              <mc:Fallback>
                <p:oleObj name="Equation" r:id="rId8" imgW="2323800" imgH="634680" progId="Equation.DSMT4">
                  <p:embed/>
                  <p:pic>
                    <p:nvPicPr>
                      <p:cNvPr id="9" name="Object 8">
                        <a:extLst>
                          <a:ext uri="{FF2B5EF4-FFF2-40B4-BE49-F238E27FC236}">
                            <a16:creationId xmlns:a16="http://schemas.microsoft.com/office/drawing/2014/main" id="{509B5A47-5F45-4F2D-9B18-EEB51487B0A4}"/>
                          </a:ext>
                        </a:extLst>
                      </p:cNvPr>
                      <p:cNvPicPr/>
                      <p:nvPr/>
                    </p:nvPicPr>
                    <p:blipFill>
                      <a:blip r:embed="rId9"/>
                      <a:stretch>
                        <a:fillRect/>
                      </a:stretch>
                    </p:blipFill>
                    <p:spPr>
                      <a:xfrm>
                        <a:off x="1905000" y="1899412"/>
                        <a:ext cx="3510947" cy="959275"/>
                      </a:xfrm>
                      <a:prstGeom prst="rect">
                        <a:avLst/>
                      </a:prstGeom>
                    </p:spPr>
                  </p:pic>
                </p:oleObj>
              </mc:Fallback>
            </mc:AlternateContent>
          </a:graphicData>
        </a:graphic>
      </p:graphicFrame>
    </p:spTree>
    <p:extLst>
      <p:ext uri="{BB962C8B-B14F-4D97-AF65-F5344CB8AC3E}">
        <p14:creationId xmlns:p14="http://schemas.microsoft.com/office/powerpoint/2010/main" val="10267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101B69-CC5A-4CF1-8DA2-656A4160FEC6}"/>
              </a:ext>
            </a:extLst>
          </p:cNvPr>
          <p:cNvSpPr>
            <a:spLocks noGrp="1"/>
          </p:cNvSpPr>
          <p:nvPr>
            <p:ph type="dt" sz="half" idx="10"/>
          </p:nvPr>
        </p:nvSpPr>
        <p:spPr/>
        <p:txBody>
          <a:bodyPr/>
          <a:lstStyle/>
          <a:p>
            <a:r>
              <a:rPr lang="en-US"/>
              <a:t>10/6/2021</a:t>
            </a:r>
            <a:endParaRPr lang="en-US" dirty="0"/>
          </a:p>
        </p:txBody>
      </p:sp>
      <p:sp>
        <p:nvSpPr>
          <p:cNvPr id="3" name="Footer Placeholder 2">
            <a:extLst>
              <a:ext uri="{FF2B5EF4-FFF2-40B4-BE49-F238E27FC236}">
                <a16:creationId xmlns:a16="http://schemas.microsoft.com/office/drawing/2014/main" id="{61AB8266-C2D1-46A3-B1F4-B5CB7412DB4C}"/>
              </a:ext>
            </a:extLst>
          </p:cNvPr>
          <p:cNvSpPr>
            <a:spLocks noGrp="1"/>
          </p:cNvSpPr>
          <p:nvPr>
            <p:ph type="ftr" sz="quarter" idx="11"/>
          </p:nvPr>
        </p:nvSpPr>
        <p:spPr/>
        <p:txBody>
          <a:bodyPr/>
          <a:lstStyle/>
          <a:p>
            <a:r>
              <a:rPr lang="en-US"/>
              <a:t>PHY 711  Fall 2021 -- Lecture 20</a:t>
            </a:r>
            <a:endParaRPr lang="en-US" dirty="0"/>
          </a:p>
        </p:txBody>
      </p:sp>
      <p:sp>
        <p:nvSpPr>
          <p:cNvPr id="4" name="Slide Number Placeholder 3">
            <a:extLst>
              <a:ext uri="{FF2B5EF4-FFF2-40B4-BE49-F238E27FC236}">
                <a16:creationId xmlns:a16="http://schemas.microsoft.com/office/drawing/2014/main" id="{FCEB1685-784D-4972-9F2A-E7764D7E7B77}"/>
              </a:ext>
            </a:extLst>
          </p:cNvPr>
          <p:cNvSpPr>
            <a:spLocks noGrp="1"/>
          </p:cNvSpPr>
          <p:nvPr>
            <p:ph type="sldNum" sz="quarter" idx="12"/>
          </p:nvPr>
        </p:nvSpPr>
        <p:spPr/>
        <p:txBody>
          <a:bodyPr/>
          <a:lstStyle/>
          <a:p>
            <a:fld id="{CE368B07-CEBF-4C80-90AF-53B34FA04CF3}" type="slidenum">
              <a:rPr lang="en-US" smtClean="0"/>
              <a:t>6</a:t>
            </a:fld>
            <a:endParaRPr lang="en-US" dirty="0"/>
          </a:p>
        </p:txBody>
      </p:sp>
      <p:pic>
        <p:nvPicPr>
          <p:cNvPr id="5" name="Picture 4">
            <a:extLst>
              <a:ext uri="{FF2B5EF4-FFF2-40B4-BE49-F238E27FC236}">
                <a16:creationId xmlns:a16="http://schemas.microsoft.com/office/drawing/2014/main" id="{92C61FFD-3738-4BF1-B5F7-3D926B844D07}"/>
              </a:ext>
            </a:extLst>
          </p:cNvPr>
          <p:cNvPicPr>
            <a:picLocks noChangeAspect="1"/>
          </p:cNvPicPr>
          <p:nvPr/>
        </p:nvPicPr>
        <p:blipFill>
          <a:blip r:embed="rId3"/>
          <a:stretch>
            <a:fillRect/>
          </a:stretch>
        </p:blipFill>
        <p:spPr>
          <a:xfrm>
            <a:off x="304800" y="838200"/>
            <a:ext cx="7696200" cy="3721076"/>
          </a:xfrm>
          <a:prstGeom prst="rect">
            <a:avLst/>
          </a:prstGeom>
        </p:spPr>
      </p:pic>
      <p:sp>
        <p:nvSpPr>
          <p:cNvPr id="6" name="TextBox 5">
            <a:extLst>
              <a:ext uri="{FF2B5EF4-FFF2-40B4-BE49-F238E27FC236}">
                <a16:creationId xmlns:a16="http://schemas.microsoft.com/office/drawing/2014/main" id="{06ECC33C-1ABA-4EF0-85FB-0F5EB1028E28}"/>
              </a:ext>
            </a:extLst>
          </p:cNvPr>
          <p:cNvSpPr txBox="1"/>
          <p:nvPr/>
        </p:nvSpPr>
        <p:spPr>
          <a:xfrm>
            <a:off x="76200" y="136525"/>
            <a:ext cx="8305800" cy="461665"/>
          </a:xfrm>
          <a:prstGeom prst="rect">
            <a:avLst/>
          </a:prstGeom>
          <a:noFill/>
        </p:spPr>
        <p:txBody>
          <a:bodyPr wrap="square" rtlCol="0">
            <a:spAutoFit/>
          </a:bodyPr>
          <a:lstStyle/>
          <a:p>
            <a:r>
              <a:rPr lang="en-US" sz="2400" dirty="0">
                <a:latin typeface="+mj-lt"/>
              </a:rPr>
              <a:t>Vote for your favorite path</a:t>
            </a:r>
          </a:p>
        </p:txBody>
      </p:sp>
      <p:sp>
        <p:nvSpPr>
          <p:cNvPr id="7" name="TextBox 6">
            <a:extLst>
              <a:ext uri="{FF2B5EF4-FFF2-40B4-BE49-F238E27FC236}">
                <a16:creationId xmlns:a16="http://schemas.microsoft.com/office/drawing/2014/main" id="{1CB1318D-9EC7-4FA4-BF62-250E2A626C3B}"/>
              </a:ext>
            </a:extLst>
          </p:cNvPr>
          <p:cNvSpPr txBox="1"/>
          <p:nvPr/>
        </p:nvSpPr>
        <p:spPr>
          <a:xfrm>
            <a:off x="762000" y="4876800"/>
            <a:ext cx="5715000" cy="1569660"/>
          </a:xfrm>
          <a:prstGeom prst="rect">
            <a:avLst/>
          </a:prstGeom>
          <a:noFill/>
        </p:spPr>
        <p:txBody>
          <a:bodyPr wrap="square" rtlCol="0">
            <a:spAutoFit/>
          </a:bodyPr>
          <a:lstStyle/>
          <a:p>
            <a:r>
              <a:rPr lang="en-US" sz="2400" dirty="0">
                <a:latin typeface="+mj-lt"/>
              </a:rPr>
              <a:t>Which gives the shortest time?</a:t>
            </a:r>
          </a:p>
          <a:p>
            <a:pPr marL="457200" indent="-457200">
              <a:buFont typeface="+mj-lt"/>
              <a:buAutoNum type="alphaLcPeriod"/>
            </a:pPr>
            <a:r>
              <a:rPr lang="en-US" sz="2400" dirty="0">
                <a:solidFill>
                  <a:srgbClr val="00B050"/>
                </a:solidFill>
                <a:latin typeface="+mj-lt"/>
              </a:rPr>
              <a:t>Green</a:t>
            </a:r>
          </a:p>
          <a:p>
            <a:pPr marL="457200" indent="-457200">
              <a:buFont typeface="+mj-lt"/>
              <a:buAutoNum type="alphaLcPeriod"/>
            </a:pPr>
            <a:r>
              <a:rPr lang="en-US" sz="2400" dirty="0">
                <a:solidFill>
                  <a:srgbClr val="FF0000"/>
                </a:solidFill>
                <a:latin typeface="+mj-lt"/>
              </a:rPr>
              <a:t>Red</a:t>
            </a:r>
          </a:p>
          <a:p>
            <a:pPr marL="457200" indent="-457200">
              <a:buFont typeface="+mj-lt"/>
              <a:buAutoNum type="alphaLcPeriod"/>
            </a:pPr>
            <a:r>
              <a:rPr lang="en-US" sz="2400" dirty="0">
                <a:solidFill>
                  <a:srgbClr val="0070C0"/>
                </a:solidFill>
                <a:latin typeface="+mj-lt"/>
              </a:rPr>
              <a:t>Blue</a:t>
            </a:r>
          </a:p>
        </p:txBody>
      </p:sp>
      <p:sp>
        <p:nvSpPr>
          <p:cNvPr id="8" name="TextBox 7">
            <a:extLst>
              <a:ext uri="{FF2B5EF4-FFF2-40B4-BE49-F238E27FC236}">
                <a16:creationId xmlns:a16="http://schemas.microsoft.com/office/drawing/2014/main" id="{9FAB5292-0D7D-4B3A-853B-AC63CA78CA0F}"/>
              </a:ext>
            </a:extLst>
          </p:cNvPr>
          <p:cNvSpPr txBox="1"/>
          <p:nvPr/>
        </p:nvSpPr>
        <p:spPr>
          <a:xfrm>
            <a:off x="4495800" y="598190"/>
            <a:ext cx="533400" cy="461665"/>
          </a:xfrm>
          <a:prstGeom prst="rect">
            <a:avLst/>
          </a:prstGeom>
          <a:noFill/>
        </p:spPr>
        <p:txBody>
          <a:bodyPr wrap="square" rtlCol="0">
            <a:spAutoFit/>
          </a:bodyPr>
          <a:lstStyle/>
          <a:p>
            <a:r>
              <a:rPr lang="en-US" sz="2400" i="1" dirty="0">
                <a:latin typeface="+mj-lt"/>
              </a:rPr>
              <a:t>x</a:t>
            </a:r>
          </a:p>
        </p:txBody>
      </p:sp>
      <p:sp>
        <p:nvSpPr>
          <p:cNvPr id="9" name="TextBox 8">
            <a:extLst>
              <a:ext uri="{FF2B5EF4-FFF2-40B4-BE49-F238E27FC236}">
                <a16:creationId xmlns:a16="http://schemas.microsoft.com/office/drawing/2014/main" id="{D268BBA0-18C5-4B3B-B764-C58792A18478}"/>
              </a:ext>
            </a:extLst>
          </p:cNvPr>
          <p:cNvSpPr txBox="1"/>
          <p:nvPr/>
        </p:nvSpPr>
        <p:spPr>
          <a:xfrm>
            <a:off x="304800" y="2662535"/>
            <a:ext cx="533400" cy="461665"/>
          </a:xfrm>
          <a:prstGeom prst="rect">
            <a:avLst/>
          </a:prstGeom>
          <a:noFill/>
        </p:spPr>
        <p:txBody>
          <a:bodyPr wrap="square" rtlCol="0">
            <a:spAutoFit/>
          </a:bodyPr>
          <a:lstStyle/>
          <a:p>
            <a:r>
              <a:rPr lang="en-US" sz="2400" i="1" dirty="0">
                <a:latin typeface="+mj-lt"/>
              </a:rPr>
              <a:t>y</a:t>
            </a:r>
          </a:p>
        </p:txBody>
      </p:sp>
    </p:spTree>
    <p:extLst>
      <p:ext uri="{BB962C8B-B14F-4D97-AF65-F5344CB8AC3E}">
        <p14:creationId xmlns:p14="http://schemas.microsoft.com/office/powerpoint/2010/main" val="2259283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10/6/2021</a:t>
            </a:r>
            <a:endParaRPr lang="en-US" dirty="0"/>
          </a:p>
        </p:txBody>
      </p:sp>
      <p:sp>
        <p:nvSpPr>
          <p:cNvPr id="3" name="Footer Placeholder 2"/>
          <p:cNvSpPr>
            <a:spLocks noGrp="1"/>
          </p:cNvSpPr>
          <p:nvPr>
            <p:ph type="ftr" sz="quarter" idx="11"/>
          </p:nvPr>
        </p:nvSpPr>
        <p:spPr/>
        <p:txBody>
          <a:bodyPr/>
          <a:lstStyle/>
          <a:p>
            <a:r>
              <a:rPr lang="en-US"/>
              <a:t>PHY 711  Fall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93680831"/>
              </p:ext>
            </p:extLst>
          </p:nvPr>
        </p:nvGraphicFramePr>
        <p:xfrm>
          <a:off x="228600" y="139859"/>
          <a:ext cx="6691313" cy="6064635"/>
        </p:xfrm>
        <a:graphic>
          <a:graphicData uri="http://schemas.openxmlformats.org/presentationml/2006/ole">
            <mc:AlternateContent xmlns:mc="http://schemas.openxmlformats.org/markup-compatibility/2006">
              <mc:Choice xmlns:v="urn:schemas-microsoft-com:vml" Requires="v">
                <p:oleObj spid="_x0000_s230429" name="Equation" r:id="rId4" imgW="5168880" imgH="4686120" progId="Equation.DSMT4">
                  <p:embed/>
                </p:oleObj>
              </mc:Choice>
              <mc:Fallback>
                <p:oleObj name="Equation" r:id="rId4" imgW="5168880" imgH="4686120" progId="Equation.DSMT4">
                  <p:embed/>
                  <p:pic>
                    <p:nvPicPr>
                      <p:cNvPr id="5" name="Object 4"/>
                      <p:cNvPicPr>
                        <a:picLocks noChangeAspect="1" noChangeArrowheads="1"/>
                      </p:cNvPicPr>
                      <p:nvPr/>
                    </p:nvPicPr>
                    <p:blipFill>
                      <a:blip r:embed="rId5"/>
                      <a:srcRect/>
                      <a:stretch>
                        <a:fillRect/>
                      </a:stretch>
                    </p:blipFill>
                    <p:spPr bwMode="auto">
                      <a:xfrm>
                        <a:off x="228600" y="139859"/>
                        <a:ext cx="6691313" cy="6064635"/>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38589916"/>
              </p:ext>
            </p:extLst>
          </p:nvPr>
        </p:nvGraphicFramePr>
        <p:xfrm>
          <a:off x="4195506" y="2209799"/>
          <a:ext cx="4922336" cy="4329113"/>
        </p:xfrm>
        <a:graphic>
          <a:graphicData uri="http://schemas.openxmlformats.org/presentationml/2006/ole">
            <mc:AlternateContent xmlns:mc="http://schemas.openxmlformats.org/markup-compatibility/2006">
              <mc:Choice xmlns:v="urn:schemas-microsoft-com:vml" Requires="v">
                <p:oleObj spid="_x0000_s230430" name="Equation" r:id="rId6" imgW="4101840" imgH="3606480" progId="Equation.DSMT4">
                  <p:embed/>
                </p:oleObj>
              </mc:Choice>
              <mc:Fallback>
                <p:oleObj name="Equation" r:id="rId6" imgW="4101840" imgH="3606480" progId="Equation.DSMT4">
                  <p:embed/>
                  <p:pic>
                    <p:nvPicPr>
                      <p:cNvPr id="6" name="Object 5"/>
                      <p:cNvPicPr>
                        <a:picLocks noChangeAspect="1" noChangeArrowheads="1"/>
                      </p:cNvPicPr>
                      <p:nvPr/>
                    </p:nvPicPr>
                    <p:blipFill>
                      <a:blip r:embed="rId7"/>
                      <a:srcRect/>
                      <a:stretch>
                        <a:fillRect/>
                      </a:stretch>
                    </p:blipFill>
                    <p:spPr bwMode="auto">
                      <a:xfrm>
                        <a:off x="4195506" y="2209799"/>
                        <a:ext cx="4922336" cy="4329113"/>
                      </a:xfrm>
                      <a:prstGeom prst="rect">
                        <a:avLst/>
                      </a:prstGeom>
                      <a:solidFill>
                        <a:srgbClr val="00B050">
                          <a:alpha val="21000"/>
                        </a:srgbClr>
                      </a:solidFill>
                      <a:ln>
                        <a:noFill/>
                      </a:ln>
                    </p:spPr>
                  </p:pic>
                </p:oleObj>
              </mc:Fallback>
            </mc:AlternateContent>
          </a:graphicData>
        </a:graphic>
      </p:graphicFrame>
    </p:spTree>
    <p:extLst>
      <p:ext uri="{BB962C8B-B14F-4D97-AF65-F5344CB8AC3E}">
        <p14:creationId xmlns:p14="http://schemas.microsoft.com/office/powerpoint/2010/main" val="469523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10/6/2021</a:t>
            </a:r>
            <a:endParaRPr lang="en-US" dirty="0"/>
          </a:p>
        </p:txBody>
      </p:sp>
      <p:sp>
        <p:nvSpPr>
          <p:cNvPr id="3" name="Footer Placeholder 2"/>
          <p:cNvSpPr>
            <a:spLocks noGrp="1"/>
          </p:cNvSpPr>
          <p:nvPr>
            <p:ph type="ftr" sz="quarter" idx="11"/>
          </p:nvPr>
        </p:nvSpPr>
        <p:spPr/>
        <p:txBody>
          <a:bodyPr/>
          <a:lstStyle/>
          <a:p>
            <a:r>
              <a:rPr lang="en-US"/>
              <a:t>PHY 711  Fall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09673897"/>
              </p:ext>
            </p:extLst>
          </p:nvPr>
        </p:nvGraphicFramePr>
        <p:xfrm>
          <a:off x="771525" y="609600"/>
          <a:ext cx="6869113" cy="4513263"/>
        </p:xfrm>
        <a:graphic>
          <a:graphicData uri="http://schemas.openxmlformats.org/presentationml/2006/ole">
            <mc:AlternateContent xmlns:mc="http://schemas.openxmlformats.org/markup-compatibility/2006">
              <mc:Choice xmlns:v="urn:schemas-microsoft-com:vml" Requires="v">
                <p:oleObj spid="_x0000_s231439" name="数式" r:id="rId4" imgW="3555720" imgH="2336760" progId="Equation.3">
                  <p:embed/>
                </p:oleObj>
              </mc:Choice>
              <mc:Fallback>
                <p:oleObj name="数式" r:id="rId4" imgW="3555720" imgH="2336760" progId="Equation.3">
                  <p:embed/>
                  <p:pic>
                    <p:nvPicPr>
                      <p:cNvPr id="5" name="Object 4"/>
                      <p:cNvPicPr>
                        <a:picLocks noChangeAspect="1" noChangeArrowheads="1"/>
                      </p:cNvPicPr>
                      <p:nvPr/>
                    </p:nvPicPr>
                    <p:blipFill>
                      <a:blip r:embed="rId5"/>
                      <a:srcRect/>
                      <a:stretch>
                        <a:fillRect/>
                      </a:stretch>
                    </p:blipFill>
                    <p:spPr bwMode="auto">
                      <a:xfrm>
                        <a:off x="771525" y="609600"/>
                        <a:ext cx="6869113" cy="451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Arrow: Up 5">
            <a:extLst>
              <a:ext uri="{FF2B5EF4-FFF2-40B4-BE49-F238E27FC236}">
                <a16:creationId xmlns:a16="http://schemas.microsoft.com/office/drawing/2014/main" id="{FBE434B0-621B-481A-ADFA-C9AB987EE211}"/>
              </a:ext>
            </a:extLst>
          </p:cNvPr>
          <p:cNvSpPr/>
          <p:nvPr/>
        </p:nvSpPr>
        <p:spPr>
          <a:xfrm>
            <a:off x="7096919" y="4343400"/>
            <a:ext cx="762000" cy="533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86DC754-E3E5-4B2E-B4E1-D48479AB2403}"/>
              </a:ext>
            </a:extLst>
          </p:cNvPr>
          <p:cNvSpPr txBox="1"/>
          <p:nvPr/>
        </p:nvSpPr>
        <p:spPr>
          <a:xfrm>
            <a:off x="4545496" y="4768761"/>
            <a:ext cx="4419600" cy="1569660"/>
          </a:xfrm>
          <a:prstGeom prst="rect">
            <a:avLst/>
          </a:prstGeom>
          <a:noFill/>
        </p:spPr>
        <p:txBody>
          <a:bodyPr wrap="square" rtlCol="0">
            <a:spAutoFit/>
          </a:bodyPr>
          <a:lstStyle/>
          <a:p>
            <a:r>
              <a:rPr lang="en-US" sz="2400" dirty="0">
                <a:latin typeface="+mj-lt"/>
              </a:rPr>
              <a:t>Question – why this choice?</a:t>
            </a:r>
          </a:p>
          <a:p>
            <a:r>
              <a:rPr lang="en-US" sz="2400" dirty="0">
                <a:latin typeface="+mj-lt"/>
              </a:rPr>
              <a:t>Answer – because the answer will be more beautiful. (Be sure that was not my cleverness.)</a:t>
            </a:r>
          </a:p>
        </p:txBody>
      </p:sp>
    </p:spTree>
    <p:extLst>
      <p:ext uri="{BB962C8B-B14F-4D97-AF65-F5344CB8AC3E}">
        <p14:creationId xmlns:p14="http://schemas.microsoft.com/office/powerpoint/2010/main" val="1244979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762000" y="3886200"/>
            <a:ext cx="6096000" cy="1905000"/>
            <a:chOff x="762000" y="3886200"/>
            <a:chExt cx="6096000" cy="1905000"/>
          </a:xfrm>
        </p:grpSpPr>
        <p:sp>
          <p:nvSpPr>
            <p:cNvPr id="9" name="Rectangle 8"/>
            <p:cNvSpPr/>
            <p:nvPr/>
          </p:nvSpPr>
          <p:spPr>
            <a:xfrm>
              <a:off x="1295400" y="4419600"/>
              <a:ext cx="3200400" cy="1371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62000" y="3886200"/>
              <a:ext cx="6096000" cy="461665"/>
            </a:xfrm>
            <a:prstGeom prst="rect">
              <a:avLst/>
            </a:prstGeom>
            <a:noFill/>
          </p:spPr>
          <p:txBody>
            <a:bodyPr wrap="square" rtlCol="0">
              <a:spAutoFit/>
            </a:bodyPr>
            <a:lstStyle/>
            <a:p>
              <a:r>
                <a:rPr lang="en-US" sz="2400" dirty="0">
                  <a:latin typeface="+mj-lt"/>
                </a:rPr>
                <a:t>Parametric equations for </a:t>
              </a:r>
              <a:r>
                <a:rPr lang="en-US" sz="2400" dirty="0" err="1">
                  <a:latin typeface="+mj-lt"/>
                </a:rPr>
                <a:t>Brachistochrone</a:t>
              </a:r>
              <a:r>
                <a:rPr lang="en-US" sz="2400" dirty="0">
                  <a:latin typeface="+mj-lt"/>
                </a:rPr>
                <a:t>:</a:t>
              </a:r>
            </a:p>
          </p:txBody>
        </p:sp>
        <p:graphicFrame>
          <p:nvGraphicFramePr>
            <p:cNvPr id="7" name="Object 6"/>
            <p:cNvGraphicFramePr>
              <a:graphicFrameLocks noChangeAspect="1"/>
            </p:cNvGraphicFramePr>
            <p:nvPr/>
          </p:nvGraphicFramePr>
          <p:xfrm>
            <a:off x="1295400" y="4347865"/>
            <a:ext cx="3152775" cy="1425413"/>
          </p:xfrm>
          <a:graphic>
            <a:graphicData uri="http://schemas.openxmlformats.org/presentationml/2006/ole">
              <mc:AlternateContent xmlns:mc="http://schemas.openxmlformats.org/markup-compatibility/2006">
                <mc:Choice xmlns:v="urn:schemas-microsoft-com:vml" Requires="v">
                  <p:oleObj spid="_x0000_s232491" name="数式" r:id="rId4" imgW="952200" imgH="431640" progId="Equation.3">
                    <p:embed/>
                  </p:oleObj>
                </mc:Choice>
                <mc:Fallback>
                  <p:oleObj name="数式" r:id="rId4" imgW="952200" imgH="431640" progId="Equation.3">
                    <p:embed/>
                    <p:pic>
                      <p:nvPicPr>
                        <p:cNvPr id="7" name="Object 6"/>
                        <p:cNvPicPr>
                          <a:picLocks noChangeAspect="1" noChangeArrowheads="1"/>
                        </p:cNvPicPr>
                        <p:nvPr/>
                      </p:nvPicPr>
                      <p:blipFill>
                        <a:blip r:embed="rId5"/>
                        <a:srcRect/>
                        <a:stretch>
                          <a:fillRect/>
                        </a:stretch>
                      </p:blipFill>
                      <p:spPr bwMode="auto">
                        <a:xfrm>
                          <a:off x="1295400" y="4347865"/>
                          <a:ext cx="3152775" cy="1425413"/>
                        </a:xfrm>
                        <a:prstGeom prst="rect">
                          <a:avLst/>
                        </a:prstGeom>
                        <a:noFill/>
                        <a:ln>
                          <a:noFill/>
                        </a:ln>
                      </p:spPr>
                    </p:pic>
                  </p:oleObj>
                </mc:Fallback>
              </mc:AlternateContent>
            </a:graphicData>
          </a:graphic>
        </p:graphicFrame>
      </p:grpSp>
      <p:sp>
        <p:nvSpPr>
          <p:cNvPr id="2" name="Date Placeholder 1"/>
          <p:cNvSpPr>
            <a:spLocks noGrp="1"/>
          </p:cNvSpPr>
          <p:nvPr>
            <p:ph type="dt" sz="half" idx="10"/>
          </p:nvPr>
        </p:nvSpPr>
        <p:spPr/>
        <p:txBody>
          <a:bodyPr/>
          <a:lstStyle/>
          <a:p>
            <a:r>
              <a:rPr lang="en-US"/>
              <a:t>10/6/2021</a:t>
            </a:r>
            <a:endParaRPr lang="en-US" dirty="0"/>
          </a:p>
        </p:txBody>
      </p:sp>
      <p:sp>
        <p:nvSpPr>
          <p:cNvPr id="3" name="Footer Placeholder 2"/>
          <p:cNvSpPr>
            <a:spLocks noGrp="1"/>
          </p:cNvSpPr>
          <p:nvPr>
            <p:ph type="ftr" sz="quarter" idx="11"/>
          </p:nvPr>
        </p:nvSpPr>
        <p:spPr/>
        <p:txBody>
          <a:bodyPr/>
          <a:lstStyle/>
          <a:p>
            <a:r>
              <a:rPr lang="en-US"/>
              <a:t>PHY 711  Fall 2021 --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nvGraphicFramePr>
        <p:xfrm>
          <a:off x="381000" y="304800"/>
          <a:ext cx="2992437" cy="3262313"/>
        </p:xfrm>
        <a:graphic>
          <a:graphicData uri="http://schemas.openxmlformats.org/presentationml/2006/ole">
            <mc:AlternateContent xmlns:mc="http://schemas.openxmlformats.org/markup-compatibility/2006">
              <mc:Choice xmlns:v="urn:schemas-microsoft-com:vml" Requires="v">
                <p:oleObj spid="_x0000_s232492" name="数式" r:id="rId6" imgW="1549080" imgH="1688760" progId="Equation.3">
                  <p:embed/>
                </p:oleObj>
              </mc:Choice>
              <mc:Fallback>
                <p:oleObj name="数式" r:id="rId6" imgW="1549080" imgH="1688760" progId="Equation.3">
                  <p:embed/>
                  <p:pic>
                    <p:nvPicPr>
                      <p:cNvPr id="5" name="Object 4"/>
                      <p:cNvPicPr>
                        <a:picLocks noChangeAspect="1" noChangeArrowheads="1"/>
                      </p:cNvPicPr>
                      <p:nvPr/>
                    </p:nvPicPr>
                    <p:blipFill>
                      <a:blip r:embed="rId7"/>
                      <a:srcRect/>
                      <a:stretch>
                        <a:fillRect/>
                      </a:stretch>
                    </p:blipFill>
                    <p:spPr bwMode="auto">
                      <a:xfrm>
                        <a:off x="381000" y="304800"/>
                        <a:ext cx="2992437"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17861151"/>
              </p:ext>
            </p:extLst>
          </p:nvPr>
        </p:nvGraphicFramePr>
        <p:xfrm>
          <a:off x="4114800" y="563212"/>
          <a:ext cx="4830763" cy="2740025"/>
        </p:xfrm>
        <a:graphic>
          <a:graphicData uri="http://schemas.openxmlformats.org/presentationml/2006/ole">
            <mc:AlternateContent xmlns:mc="http://schemas.openxmlformats.org/markup-compatibility/2006">
              <mc:Choice xmlns:v="urn:schemas-microsoft-com:vml" Requires="v">
                <p:oleObj spid="_x0000_s232493" name="数式" r:id="rId8" imgW="2501640" imgH="1422360" progId="Equation.3">
                  <p:embed/>
                </p:oleObj>
              </mc:Choice>
              <mc:Fallback>
                <p:oleObj name="数式" r:id="rId8" imgW="2501640" imgH="1422360" progId="Equation.3">
                  <p:embed/>
                  <p:pic>
                    <p:nvPicPr>
                      <p:cNvPr id="6" name="Object 5"/>
                      <p:cNvPicPr>
                        <a:picLocks noChangeAspect="1" noChangeArrowheads="1"/>
                      </p:cNvPicPr>
                      <p:nvPr/>
                    </p:nvPicPr>
                    <p:blipFill>
                      <a:blip r:embed="rId9"/>
                      <a:srcRect/>
                      <a:stretch>
                        <a:fillRect/>
                      </a:stretch>
                    </p:blipFill>
                    <p:spPr bwMode="auto">
                      <a:xfrm>
                        <a:off x="4114800" y="563212"/>
                        <a:ext cx="4830763" cy="2740025"/>
                      </a:xfrm>
                      <a:prstGeom prst="rect">
                        <a:avLst/>
                      </a:prstGeom>
                      <a:solidFill>
                        <a:srgbClr val="7030A0">
                          <a:alpha val="11000"/>
                        </a:srgbClr>
                      </a:solidFill>
                      <a:ln>
                        <a:noFill/>
                      </a:ln>
                    </p:spPr>
                  </p:pic>
                </p:oleObj>
              </mc:Fallback>
            </mc:AlternateContent>
          </a:graphicData>
        </a:graphic>
      </p:graphicFrame>
    </p:spTree>
    <p:extLst>
      <p:ext uri="{BB962C8B-B14F-4D97-AF65-F5344CB8AC3E}">
        <p14:creationId xmlns:p14="http://schemas.microsoft.com/office/powerpoint/2010/main" val="387657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15255</TotalTime>
  <Words>630</Words>
  <Application>Microsoft Office PowerPoint</Application>
  <PresentationFormat>On-screen Show (4:3)</PresentationFormat>
  <Paragraphs>111</Paragraphs>
  <Slides>17</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17</vt:i4>
      </vt:variant>
    </vt:vector>
  </HeadingPairs>
  <TitlesOfParts>
    <vt:vector size="24" baseType="lpstr">
      <vt:lpstr>Arial</vt:lpstr>
      <vt:lpstr>Calibri</vt:lpstr>
      <vt:lpstr>Symbol</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740</cp:revision>
  <cp:lastPrinted>2020-10-06T03:12:13Z</cp:lastPrinted>
  <dcterms:created xsi:type="dcterms:W3CDTF">2012-01-10T18:32:24Z</dcterms:created>
  <dcterms:modified xsi:type="dcterms:W3CDTF">2021-10-06T16:01:22Z</dcterms:modified>
</cp:coreProperties>
</file>