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96" r:id="rId2"/>
    <p:sldId id="394" r:id="rId3"/>
    <p:sldId id="422" r:id="rId4"/>
    <p:sldId id="424" r:id="rId5"/>
    <p:sldId id="425" r:id="rId6"/>
    <p:sldId id="426" r:id="rId7"/>
    <p:sldId id="427" r:id="rId8"/>
    <p:sldId id="428" r:id="rId9"/>
    <p:sldId id="429" r:id="rId10"/>
    <p:sldId id="407" r:id="rId11"/>
    <p:sldId id="423" r:id="rId12"/>
    <p:sldId id="436" r:id="rId13"/>
    <p:sldId id="406" r:id="rId14"/>
    <p:sldId id="408" r:id="rId15"/>
    <p:sldId id="409" r:id="rId16"/>
    <p:sldId id="410" r:id="rId17"/>
    <p:sldId id="411" r:id="rId18"/>
    <p:sldId id="412" r:id="rId19"/>
    <p:sldId id="413" r:id="rId20"/>
    <p:sldId id="414" r:id="rId21"/>
    <p:sldId id="415" r:id="rId22"/>
    <p:sldId id="430" r:id="rId23"/>
    <p:sldId id="431" r:id="rId24"/>
    <p:sldId id="432" r:id="rId2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75216" autoAdjust="0"/>
  </p:normalViewPr>
  <p:slideViewPr>
    <p:cSldViewPr>
      <p:cViewPr varScale="1">
        <p:scale>
          <a:sx n="56" d="100"/>
          <a:sy n="56" d="100"/>
        </p:scale>
        <p:origin x="124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6" d="100"/>
        <a:sy n="4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0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39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29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7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5.wmf"/><Relationship Id="rId7" Type="http://schemas.openxmlformats.org/officeDocument/2006/relationships/image" Target="../media/image23.wmf"/><Relationship Id="rId2" Type="http://schemas.openxmlformats.org/officeDocument/2006/relationships/image" Target="../media/image7.wmf"/><Relationship Id="rId1" Type="http://schemas.openxmlformats.org/officeDocument/2006/relationships/image" Target="../media/image19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6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6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10/15/2021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8" tIns="48325" rIns="96648" bIns="4832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48" tIns="48325" rIns="96648" bIns="4832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this lecture, we will continue our discussion of one dimensional ordinary differential equations.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1613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From a knowledge of the Green’s function we can find solutions of related inhomogeneous equations.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9525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7923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9218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following slides present solution methods for differential equations involving the use of eigenvalues.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1600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8150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Solution using eigenfunctions appropriate for this example.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2937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Continued.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7365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this case, the solution simplifies.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3771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method of finding a Green’s function.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659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Green’s function based on homogeneous solutions (not </a:t>
            </a:r>
            <a:r>
              <a:rPr lang="en-US" dirty="0" err="1"/>
              <a:t>eigenfuntions</a:t>
            </a:r>
            <a:r>
              <a:rPr lang="en-US" dirty="0"/>
              <a:t>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5769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schedule continues to cover material in Chap. 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086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details.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69212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details.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81393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example, this time taken from electrostatics.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80733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Solutions for a particular charge distribution.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46797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Plot of the change distribution and of the </a:t>
            </a:r>
            <a:r>
              <a:rPr lang="en-US"/>
              <a:t>electrostatic potential.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9668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Review of the class problems considered.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1769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General properties.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8710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Comment on the Raleigh-Ritz approximation for the lowest eigenvalues.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7309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Proof of the  Rayleigh-Ritz theorem.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4668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Review of example from last lecture.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1206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example.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5818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this case, the minimization process yield’s the exact answer.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09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10/15/2021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10/15/2021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10/15/2021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10/15/2021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10/15/2021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10/15/2021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10/15/2021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10/15/2021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10/15/2021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10/15/2021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10/15/2021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711  Fall 2021 -- Lecture 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2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2.bin"/><Relationship Id="rId5" Type="http://schemas.openxmlformats.org/officeDocument/2006/relationships/image" Target="../media/image28.wmf"/><Relationship Id="rId4" Type="http://schemas.openxmlformats.org/officeDocument/2006/relationships/oleObject" Target="../embeddings/oleObject31.bin"/><Relationship Id="rId9" Type="http://schemas.openxmlformats.org/officeDocument/2006/relationships/image" Target="../media/image30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3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4.bin"/><Relationship Id="rId5" Type="http://schemas.openxmlformats.org/officeDocument/2006/relationships/image" Target="../media/image30.wmf"/><Relationship Id="rId4" Type="http://schemas.openxmlformats.org/officeDocument/2006/relationships/oleObject" Target="../embeddings/oleObject3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3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5.bin"/><Relationship Id="rId5" Type="http://schemas.openxmlformats.org/officeDocument/2006/relationships/image" Target="../media/image30.wmf"/><Relationship Id="rId4" Type="http://schemas.openxmlformats.org/officeDocument/2006/relationships/oleObject" Target="../embeddings/oleObject33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3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7.bin"/><Relationship Id="rId5" Type="http://schemas.openxmlformats.org/officeDocument/2006/relationships/image" Target="../media/image33.wmf"/><Relationship Id="rId4" Type="http://schemas.openxmlformats.org/officeDocument/2006/relationships/oleObject" Target="../embeddings/oleObject36.bin"/><Relationship Id="rId9" Type="http://schemas.openxmlformats.org/officeDocument/2006/relationships/image" Target="../media/image3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36.wmf"/><Relationship Id="rId4" Type="http://schemas.openxmlformats.org/officeDocument/2006/relationships/oleObject" Target="../embeddings/oleObject39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3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41.bin"/><Relationship Id="rId5" Type="http://schemas.openxmlformats.org/officeDocument/2006/relationships/image" Target="../media/image37.wmf"/><Relationship Id="rId4" Type="http://schemas.openxmlformats.org/officeDocument/2006/relationships/oleObject" Target="../embeddings/oleObject40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2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43.bin"/><Relationship Id="rId5" Type="http://schemas.openxmlformats.org/officeDocument/2006/relationships/image" Target="../media/image39.wmf"/><Relationship Id="rId4" Type="http://schemas.openxmlformats.org/officeDocument/2006/relationships/oleObject" Target="../embeddings/oleObject42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40.wmf"/><Relationship Id="rId4" Type="http://schemas.openxmlformats.org/officeDocument/2006/relationships/oleObject" Target="../embeddings/oleObject44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41.wmf"/><Relationship Id="rId4" Type="http://schemas.openxmlformats.org/officeDocument/2006/relationships/oleObject" Target="../embeddings/oleObject45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4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47.bin"/><Relationship Id="rId5" Type="http://schemas.openxmlformats.org/officeDocument/2006/relationships/image" Target="../media/image29.wmf"/><Relationship Id="rId4" Type="http://schemas.openxmlformats.org/officeDocument/2006/relationships/oleObject" Target="../embeddings/oleObject46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0.bin"/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4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49.bin"/><Relationship Id="rId5" Type="http://schemas.openxmlformats.org/officeDocument/2006/relationships/image" Target="../media/image43.wmf"/><Relationship Id="rId4" Type="http://schemas.openxmlformats.org/officeDocument/2006/relationships/oleObject" Target="../embeddings/oleObject48.bin"/><Relationship Id="rId9" Type="http://schemas.openxmlformats.org/officeDocument/2006/relationships/image" Target="../media/image45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4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52.bin"/><Relationship Id="rId5" Type="http://schemas.openxmlformats.org/officeDocument/2006/relationships/image" Target="../media/image46.wmf"/><Relationship Id="rId4" Type="http://schemas.openxmlformats.org/officeDocument/2006/relationships/oleObject" Target="../embeddings/oleObject51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48.wmf"/><Relationship Id="rId4" Type="http://schemas.openxmlformats.org/officeDocument/2006/relationships/oleObject" Target="../embeddings/oleObject53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49.wmf"/><Relationship Id="rId4" Type="http://schemas.openxmlformats.org/officeDocument/2006/relationships/oleObject" Target="../embeddings/oleObject54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3" Type="http://schemas.openxmlformats.org/officeDocument/2006/relationships/notesSlide" Target="../notesSlides/notesSlide24.xml"/><Relationship Id="rId7" Type="http://schemas.openxmlformats.org/officeDocument/2006/relationships/oleObject" Target="../embeddings/oleObject5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50.wmf"/><Relationship Id="rId5" Type="http://schemas.openxmlformats.org/officeDocument/2006/relationships/oleObject" Target="../embeddings/oleObject55.bin"/><Relationship Id="rId10" Type="http://schemas.openxmlformats.org/officeDocument/2006/relationships/image" Target="../media/image52.wmf"/><Relationship Id="rId4" Type="http://schemas.openxmlformats.org/officeDocument/2006/relationships/image" Target="../media/image53.png"/><Relationship Id="rId9" Type="http://schemas.openxmlformats.org/officeDocument/2006/relationships/oleObject" Target="../embeddings/oleObject57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8.wmf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11" Type="http://schemas.openxmlformats.org/officeDocument/2006/relationships/oleObject" Target="../embeddings/oleObject10.bin"/><Relationship Id="rId5" Type="http://schemas.openxmlformats.org/officeDocument/2006/relationships/image" Target="../media/image7.wmf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14.wmf"/><Relationship Id="rId5" Type="http://schemas.openxmlformats.org/officeDocument/2006/relationships/image" Target="../media/image11.wmf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3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13" Type="http://schemas.openxmlformats.org/officeDocument/2006/relationships/image" Target="../media/image18.wmf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5.wmf"/><Relationship Id="rId12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17.wmf"/><Relationship Id="rId5" Type="http://schemas.openxmlformats.org/officeDocument/2006/relationships/image" Target="../media/image7.wmf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5.bin"/><Relationship Id="rId9" Type="http://schemas.openxmlformats.org/officeDocument/2006/relationships/image" Target="../media/image16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oleObject" Target="../embeddings/oleObject24.bin"/><Relationship Id="rId18" Type="http://schemas.openxmlformats.org/officeDocument/2006/relationships/image" Target="../media/image23.wmf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20.wmf"/><Relationship Id="rId17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2.wmf"/><Relationship Id="rId20" Type="http://schemas.openxmlformats.org/officeDocument/2006/relationships/image" Target="../media/image24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25.png"/><Relationship Id="rId11" Type="http://schemas.openxmlformats.org/officeDocument/2006/relationships/oleObject" Target="../embeddings/oleObject23.bin"/><Relationship Id="rId5" Type="http://schemas.openxmlformats.org/officeDocument/2006/relationships/image" Target="../media/image19.wmf"/><Relationship Id="rId15" Type="http://schemas.openxmlformats.org/officeDocument/2006/relationships/oleObject" Target="../embeddings/oleObject25.bin"/><Relationship Id="rId10" Type="http://schemas.openxmlformats.org/officeDocument/2006/relationships/image" Target="../media/image15.wmf"/><Relationship Id="rId19" Type="http://schemas.openxmlformats.org/officeDocument/2006/relationships/oleObject" Target="../embeddings/oleObject27.bin"/><Relationship Id="rId4" Type="http://schemas.openxmlformats.org/officeDocument/2006/relationships/oleObject" Target="../embeddings/oleObject20.bin"/><Relationship Id="rId9" Type="http://schemas.openxmlformats.org/officeDocument/2006/relationships/oleObject" Target="../embeddings/oleObject22.bin"/><Relationship Id="rId14" Type="http://schemas.openxmlformats.org/officeDocument/2006/relationships/image" Target="../media/image21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2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9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28.bin"/><Relationship Id="rId9" Type="http://schemas.openxmlformats.org/officeDocument/2006/relationships/image" Target="../media/image2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09600"/>
            <a:ext cx="8915399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711 Classical Mechanics and Mathematical Methods</a:t>
            </a:r>
          </a:p>
          <a:p>
            <a:pPr algn="ctr"/>
            <a:r>
              <a:rPr lang="en-US" sz="3200" b="1" dirty="0"/>
              <a:t>10-10:50 AM  MWF  in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Notes on Lecture 21 – Chap. 7 (F&amp;W) 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 algn="ctr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Solutions of differential equations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Green’s function solution methods based on eigenfunction expansions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Green’s function solution methods based on solutions of the homogeneous equations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88178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to inhomogeneous problem by using Green’s functions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1368248"/>
              </p:ext>
            </p:extLst>
          </p:nvPr>
        </p:nvGraphicFramePr>
        <p:xfrm>
          <a:off x="609600" y="1144638"/>
          <a:ext cx="6156325" cy="1516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258" name="Equation" r:id="rId4" imgW="3873240" imgH="952200" progId="Equation.DSMT4">
                  <p:embed/>
                </p:oleObj>
              </mc:Choice>
              <mc:Fallback>
                <p:oleObj name="Equation" r:id="rId4" imgW="3873240" imgH="9522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144638"/>
                        <a:ext cx="6156325" cy="1516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8778909"/>
              </p:ext>
            </p:extLst>
          </p:nvPr>
        </p:nvGraphicFramePr>
        <p:xfrm>
          <a:off x="457200" y="2660700"/>
          <a:ext cx="7140781" cy="155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259" name="数式" r:id="rId6" imgW="3035160" imgH="660240" progId="Equation.3">
                  <p:embed/>
                </p:oleObj>
              </mc:Choice>
              <mc:Fallback>
                <p:oleObj name="数式" r:id="rId6" imgW="3035160" imgH="66024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660700"/>
                        <a:ext cx="7140781" cy="155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7555001"/>
              </p:ext>
            </p:extLst>
          </p:nvPr>
        </p:nvGraphicFramePr>
        <p:xfrm>
          <a:off x="523875" y="4343400"/>
          <a:ext cx="5465763" cy="168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260" name="Equation" r:id="rId8" imgW="3263760" imgH="1002960" progId="Equation.DSMT4">
                  <p:embed/>
                </p:oleObj>
              </mc:Choice>
              <mc:Fallback>
                <p:oleObj name="Equation" r:id="rId8" imgW="3263760" imgH="100296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4343400"/>
                        <a:ext cx="5465763" cy="168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209800" y="59436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to homogeneous problem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2286000" y="5562600"/>
            <a:ext cx="304800" cy="46662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82280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C22188-A55F-4466-AA60-E8640D26A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10/15/2021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BAD55B-D80F-4177-8487-DC46F103A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D9B73F-2C18-4879-B1C9-644B5F0CF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2B3947-5615-4330-AD05-D4244B78CD71}"/>
              </a:ext>
            </a:extLst>
          </p:cNvPr>
          <p:cNvSpPr txBox="1"/>
          <p:nvPr/>
        </p:nvSpPr>
        <p:spPr>
          <a:xfrm>
            <a:off x="304800" y="5075256"/>
            <a:ext cx="7696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In this lecture, we will discuss several methods of finding this Green’s function.    This topic will also</a:t>
            </a:r>
          </a:p>
          <a:p>
            <a:r>
              <a:rPr lang="en-US" sz="2400" dirty="0">
                <a:latin typeface="+mj-lt"/>
              </a:rPr>
              <a:t>appear in PHY 712 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9D0D31C-CC09-4E4E-8CCB-FF223DE7BD4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932691"/>
              </p:ext>
            </p:extLst>
          </p:nvPr>
        </p:nvGraphicFramePr>
        <p:xfrm>
          <a:off x="152400" y="136525"/>
          <a:ext cx="5465763" cy="168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814" name="Equation" r:id="rId4" imgW="3263760" imgH="1002960" progId="Equation.DSMT4">
                  <p:embed/>
                </p:oleObj>
              </mc:Choice>
              <mc:Fallback>
                <p:oleObj name="Equation" r:id="rId4" imgW="3263760" imgH="100296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36525"/>
                        <a:ext cx="5465763" cy="168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78DBF47-3F86-4D7B-8031-2369890BF469}"/>
              </a:ext>
            </a:extLst>
          </p:cNvPr>
          <p:cNvSpPr txBox="1"/>
          <p:nvPr/>
        </p:nvSpPr>
        <p:spPr>
          <a:xfrm>
            <a:off x="2171700" y="18034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to homogeneous problem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D53BD10-8233-47A4-9C17-AFD58BF22D45}"/>
              </a:ext>
            </a:extLst>
          </p:cNvPr>
          <p:cNvCxnSpPr/>
          <p:nvPr/>
        </p:nvCxnSpPr>
        <p:spPr>
          <a:xfrm flipH="1" flipV="1">
            <a:off x="1981200" y="1447800"/>
            <a:ext cx="304800" cy="46662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1FE6DD02-B858-4E24-9C65-F866E26FBAD0}"/>
              </a:ext>
            </a:extLst>
          </p:cNvPr>
          <p:cNvSpPr txBox="1"/>
          <p:nvPr/>
        </p:nvSpPr>
        <p:spPr>
          <a:xfrm>
            <a:off x="152400" y="2469831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Your question -- </a:t>
            </a:r>
            <a:r>
              <a:rPr lang="en-US" sz="2400" dirty="0"/>
              <a:t>On slide 17, what is the homogeneous equation psi_0(x)?</a:t>
            </a:r>
          </a:p>
          <a:p>
            <a:r>
              <a:rPr lang="en-US" sz="2400" dirty="0">
                <a:latin typeface="+mj-lt"/>
              </a:rPr>
              <a:t> </a:t>
            </a:r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864A07FB-50C1-496A-816A-E8A3BBAD68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871787"/>
              </p:ext>
            </p:extLst>
          </p:nvPr>
        </p:nvGraphicFramePr>
        <p:xfrm>
          <a:off x="2884488" y="3070225"/>
          <a:ext cx="5873750" cy="1516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815" name="Equation" r:id="rId6" imgW="3695400" imgH="952200" progId="Equation.DSMT4">
                  <p:embed/>
                </p:oleObj>
              </mc:Choice>
              <mc:Fallback>
                <p:oleObj name="Equation" r:id="rId6" imgW="3695400" imgH="9522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4488" y="3070225"/>
                        <a:ext cx="5873750" cy="1516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287141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6AB39C-8985-4D19-AFE7-D6780FA00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10/15/2021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B24E61-111D-409F-B923-7AD27232E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8C755C-E86B-4A30-A443-41F1A956D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E0143897-A08C-4101-B8F5-D7C1064850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5037802"/>
              </p:ext>
            </p:extLst>
          </p:nvPr>
        </p:nvGraphicFramePr>
        <p:xfrm>
          <a:off x="762000" y="1133048"/>
          <a:ext cx="5465763" cy="168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28" name="Equation" r:id="rId4" imgW="3263760" imgH="1002960" progId="Equation.DSMT4">
                  <p:embed/>
                </p:oleObj>
              </mc:Choice>
              <mc:Fallback>
                <p:oleObj name="Equation" r:id="rId4" imgW="3263760" imgH="10029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69D0D31C-CC09-4E4E-8CCB-FF223DE7BD4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133048"/>
                        <a:ext cx="5465763" cy="168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0238308-5233-4BFB-83BE-321AEC0E0DDA}"/>
              </a:ext>
            </a:extLst>
          </p:cNvPr>
          <p:cNvSpPr txBox="1"/>
          <p:nvPr/>
        </p:nvSpPr>
        <p:spPr>
          <a:xfrm>
            <a:off x="228600" y="136525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Your question -- </a:t>
            </a:r>
            <a:r>
              <a:rPr lang="en-US" sz="2400" dirty="0"/>
              <a:t>How do we arrive at the formal solution on slide 11?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4E702F0-08F9-477E-A3F6-C8295D6182C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5371866"/>
              </p:ext>
            </p:extLst>
          </p:nvPr>
        </p:nvGraphicFramePr>
        <p:xfrm>
          <a:off x="609600" y="2997039"/>
          <a:ext cx="7251700" cy="32066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29" name="Equation" r:id="rId6" imgW="5321160" imgH="2349360" progId="Equation.DSMT4">
                  <p:embed/>
                </p:oleObj>
              </mc:Choice>
              <mc:Fallback>
                <p:oleObj name="Equation" r:id="rId6" imgW="5321160" imgH="234936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864A07FB-50C1-496A-816A-E8A3BBAD68B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997039"/>
                        <a:ext cx="7251700" cy="32066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746436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4274664"/>
              </p:ext>
            </p:extLst>
          </p:nvPr>
        </p:nvGraphicFramePr>
        <p:xfrm>
          <a:off x="1507435" y="2411427"/>
          <a:ext cx="4777902" cy="15159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40" name="Equation" r:id="rId4" imgW="3009600" imgH="952200" progId="Equation.DSMT4">
                  <p:embed/>
                </p:oleObj>
              </mc:Choice>
              <mc:Fallback>
                <p:oleObj name="Equation" r:id="rId4" imgW="3009600" imgH="95220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7435" y="2411427"/>
                        <a:ext cx="4777902" cy="15159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7933188"/>
              </p:ext>
            </p:extLst>
          </p:nvPr>
        </p:nvGraphicFramePr>
        <p:xfrm>
          <a:off x="90090" y="912065"/>
          <a:ext cx="8783638" cy="1443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41" name="Equation" r:id="rId6" imgW="5803560" imgH="952200" progId="Equation.DSMT4">
                  <p:embed/>
                </p:oleObj>
              </mc:Choice>
              <mc:Fallback>
                <p:oleObj name="Equation" r:id="rId6" imgW="5803560" imgH="9522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90" y="912065"/>
                        <a:ext cx="8783638" cy="1443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9006120"/>
              </p:ext>
            </p:extLst>
          </p:nvPr>
        </p:nvGraphicFramePr>
        <p:xfrm>
          <a:off x="235346" y="3983731"/>
          <a:ext cx="8493125" cy="2481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42" name="Equation" r:id="rId8" imgW="5613120" imgH="1638000" progId="Equation.DSMT4">
                  <p:embed/>
                </p:oleObj>
              </mc:Choice>
              <mc:Fallback>
                <p:oleObj name="Equation" r:id="rId8" imgW="5613120" imgH="163800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346" y="3983731"/>
                        <a:ext cx="8493125" cy="2481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80181" y="2570133"/>
            <a:ext cx="18772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Recall:</a:t>
            </a:r>
          </a:p>
        </p:txBody>
      </p:sp>
      <p:sp>
        <p:nvSpPr>
          <p:cNvPr id="8" name="Arrow: Left-Right 7">
            <a:extLst>
              <a:ext uri="{FF2B5EF4-FFF2-40B4-BE49-F238E27FC236}">
                <a16:creationId xmlns:a16="http://schemas.microsoft.com/office/drawing/2014/main" id="{0A486D73-8C14-4B0A-A1D2-3115E8900E3C}"/>
              </a:ext>
            </a:extLst>
          </p:cNvPr>
          <p:cNvSpPr/>
          <p:nvPr/>
        </p:nvSpPr>
        <p:spPr>
          <a:xfrm rot="3266408">
            <a:off x="5711787" y="2899286"/>
            <a:ext cx="2912119" cy="74066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2DDECF8-8665-4E2B-9675-BB68C8B13310}"/>
              </a:ext>
            </a:extLst>
          </p:cNvPr>
          <p:cNvSpPr txBox="1"/>
          <p:nvPr/>
        </p:nvSpPr>
        <p:spPr>
          <a:xfrm>
            <a:off x="5181600" y="5638800"/>
            <a:ext cx="31342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latin typeface="+mj-lt"/>
              </a:rPr>
              <a:t>By construction</a:t>
            </a:r>
          </a:p>
        </p:txBody>
      </p:sp>
    </p:spTree>
    <p:extLst>
      <p:ext uri="{BB962C8B-B14F-4D97-AF65-F5344CB8AC3E}">
        <p14:creationId xmlns:p14="http://schemas.microsoft.com/office/powerpoint/2010/main" val="3962340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4296025"/>
              </p:ext>
            </p:extLst>
          </p:nvPr>
        </p:nvGraphicFramePr>
        <p:xfrm>
          <a:off x="322263" y="1066800"/>
          <a:ext cx="7815262" cy="2668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53" name="Equation" r:id="rId4" imgW="4025880" imgH="1371600" progId="Equation.DSMT4">
                  <p:embed/>
                </p:oleObj>
              </mc:Choice>
              <mc:Fallback>
                <p:oleObj name="Equation" r:id="rId4" imgW="4025880" imgH="137160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263" y="1066800"/>
                        <a:ext cx="7815262" cy="2668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8600" y="3810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Sturm-</a:t>
            </a:r>
            <a:r>
              <a:rPr lang="en-US" sz="2400" dirty="0" err="1">
                <a:latin typeface="+mj-lt"/>
              </a:rPr>
              <a:t>Liouville</a:t>
            </a:r>
            <a:r>
              <a:rPr lang="en-US" sz="2400" dirty="0">
                <a:latin typeface="+mj-lt"/>
              </a:rPr>
              <a:t> problem:</a:t>
            </a:r>
          </a:p>
        </p:txBody>
      </p:sp>
    </p:spTree>
    <p:extLst>
      <p:ext uri="{BB962C8B-B14F-4D97-AF65-F5344CB8AC3E}">
        <p14:creationId xmlns:p14="http://schemas.microsoft.com/office/powerpoint/2010/main" val="1720931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7225665"/>
              </p:ext>
            </p:extLst>
          </p:nvPr>
        </p:nvGraphicFramePr>
        <p:xfrm>
          <a:off x="457200" y="192087"/>
          <a:ext cx="6794500" cy="316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240" name="数式" r:id="rId4" imgW="3009600" imgH="1396800" progId="Equation.3">
                  <p:embed/>
                </p:oleObj>
              </mc:Choice>
              <mc:Fallback>
                <p:oleObj name="数式" r:id="rId4" imgW="3009600" imgH="139680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92087"/>
                        <a:ext cx="6794500" cy="3160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2627229"/>
              </p:ext>
            </p:extLst>
          </p:nvPr>
        </p:nvGraphicFramePr>
        <p:xfrm>
          <a:off x="377825" y="3643313"/>
          <a:ext cx="7970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241" name="数式" r:id="rId6" imgW="3530520" imgH="1104840" progId="Equation.3">
                  <p:embed/>
                </p:oleObj>
              </mc:Choice>
              <mc:Fallback>
                <p:oleObj name="数式" r:id="rId6" imgW="3530520" imgH="1104840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825" y="3643313"/>
                        <a:ext cx="7970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60899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6469602"/>
              </p:ext>
            </p:extLst>
          </p:nvPr>
        </p:nvGraphicFramePr>
        <p:xfrm>
          <a:off x="477253" y="2133600"/>
          <a:ext cx="7885113" cy="2471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264" name="数式" r:id="rId4" imgW="3492360" imgH="1091880" progId="Equation.3">
                  <p:embed/>
                </p:oleObj>
              </mc:Choice>
              <mc:Fallback>
                <p:oleObj name="数式" r:id="rId4" imgW="3492360" imgH="1091880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253" y="2133600"/>
                        <a:ext cx="7885113" cy="2471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323065"/>
              </p:ext>
            </p:extLst>
          </p:nvPr>
        </p:nvGraphicFramePr>
        <p:xfrm>
          <a:off x="304800" y="457200"/>
          <a:ext cx="7140781" cy="155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265" name="数式" r:id="rId6" imgW="3035160" imgH="660240" progId="Equation.3">
                  <p:embed/>
                </p:oleObj>
              </mc:Choice>
              <mc:Fallback>
                <p:oleObj name="数式" r:id="rId6" imgW="3035160" imgH="660240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57200"/>
                        <a:ext cx="7140781" cy="155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355280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3576642"/>
              </p:ext>
            </p:extLst>
          </p:nvPr>
        </p:nvGraphicFramePr>
        <p:xfrm>
          <a:off x="270668" y="304800"/>
          <a:ext cx="8602663" cy="541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25" name="Equation" r:id="rId4" imgW="4431960" imgH="2781000" progId="Equation.DSMT4">
                  <p:embed/>
                </p:oleObj>
              </mc:Choice>
              <mc:Fallback>
                <p:oleObj name="Equation" r:id="rId4" imgW="4431960" imgH="2781000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668" y="304800"/>
                        <a:ext cx="8602663" cy="541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244153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0619811"/>
              </p:ext>
            </p:extLst>
          </p:nvPr>
        </p:nvGraphicFramePr>
        <p:xfrm>
          <a:off x="685800" y="344487"/>
          <a:ext cx="8094349" cy="6513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251" name="Equation" r:id="rId4" imgW="4559040" imgH="3657600" progId="Equation.DSMT4">
                  <p:embed/>
                </p:oleObj>
              </mc:Choice>
              <mc:Fallback>
                <p:oleObj name="Equation" r:id="rId4" imgW="4559040" imgH="365760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44487"/>
                        <a:ext cx="8094349" cy="6513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687EF94-092A-4DE2-BD8C-4DF3EC40F4A9}"/>
              </a:ext>
            </a:extLst>
          </p:cNvPr>
          <p:cNvSpPr txBox="1"/>
          <p:nvPr/>
        </p:nvSpPr>
        <p:spPr>
          <a:xfrm>
            <a:off x="4478651" y="5727909"/>
            <a:ext cx="42081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j-lt"/>
              </a:rPr>
              <a:t>(Actually the algebra is painful).  But, hurray!  Same result as before.</a:t>
            </a:r>
          </a:p>
        </p:txBody>
      </p:sp>
    </p:spTree>
    <p:extLst>
      <p:ext uri="{BB962C8B-B14F-4D97-AF65-F5344CB8AC3E}">
        <p14:creationId xmlns:p14="http://schemas.microsoft.com/office/powerpoint/2010/main" val="6731198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286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More details on the general method of constructing Green’s functions using homogeneous solution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391095"/>
              </p:ext>
            </p:extLst>
          </p:nvPr>
        </p:nvGraphicFramePr>
        <p:xfrm>
          <a:off x="479219" y="1143000"/>
          <a:ext cx="7140781" cy="155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338" name="数式" r:id="rId4" imgW="3035160" imgH="660240" progId="Equation.3">
                  <p:embed/>
                </p:oleObj>
              </mc:Choice>
              <mc:Fallback>
                <p:oleObj name="数式" r:id="rId4" imgW="3035160" imgH="66024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219" y="1143000"/>
                        <a:ext cx="7140781" cy="155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3259733"/>
              </p:ext>
            </p:extLst>
          </p:nvPr>
        </p:nvGraphicFramePr>
        <p:xfrm>
          <a:off x="685800" y="2984157"/>
          <a:ext cx="8239125" cy="30529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339" name="Equation" r:id="rId6" imgW="5181480" imgH="1917360" progId="Equation.DSMT4">
                  <p:embed/>
                </p:oleObj>
              </mc:Choice>
              <mc:Fallback>
                <p:oleObj name="Equation" r:id="rId6" imgW="5181480" imgH="191736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984157"/>
                        <a:ext cx="8239125" cy="30529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8730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7D027AC-379B-499F-A0A4-24B6BADB7B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714" y="829854"/>
            <a:ext cx="8926286" cy="5602695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>
            <a:off x="0" y="56388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7169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7088095"/>
              </p:ext>
            </p:extLst>
          </p:nvPr>
        </p:nvGraphicFramePr>
        <p:xfrm>
          <a:off x="363538" y="263525"/>
          <a:ext cx="8323262" cy="3930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423" name="Equation" r:id="rId4" imgW="6756120" imgH="3187440" progId="Equation.DSMT4">
                  <p:embed/>
                </p:oleObj>
              </mc:Choice>
              <mc:Fallback>
                <p:oleObj name="Equation" r:id="rId4" imgW="6756120" imgH="318744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8" y="263525"/>
                        <a:ext cx="8323262" cy="3930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9356803"/>
              </p:ext>
            </p:extLst>
          </p:nvPr>
        </p:nvGraphicFramePr>
        <p:xfrm>
          <a:off x="482600" y="4003938"/>
          <a:ext cx="7004301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424" name="Equation" r:id="rId6" imgW="4660560" imgH="571320" progId="Equation.DSMT4">
                  <p:embed/>
                </p:oleObj>
              </mc:Choice>
              <mc:Fallback>
                <p:oleObj name="Equation" r:id="rId6" imgW="4660560" imgH="57132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82600" y="4003938"/>
                        <a:ext cx="7004301" cy="8588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8243786"/>
              </p:ext>
            </p:extLst>
          </p:nvPr>
        </p:nvGraphicFramePr>
        <p:xfrm>
          <a:off x="457200" y="4921250"/>
          <a:ext cx="8483601" cy="143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425" name="Equation" r:id="rId8" imgW="5333760" imgH="901440" progId="Equation.DSMT4">
                  <p:embed/>
                </p:oleObj>
              </mc:Choice>
              <mc:Fallback>
                <p:oleObj name="Equation" r:id="rId8" imgW="5333760" imgH="90144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921250"/>
                        <a:ext cx="8483601" cy="143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478730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3401417"/>
              </p:ext>
            </p:extLst>
          </p:nvPr>
        </p:nvGraphicFramePr>
        <p:xfrm>
          <a:off x="590550" y="1908175"/>
          <a:ext cx="8350250" cy="2430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388" name="Equation" r:id="rId4" imgW="5956200" imgH="1726920" progId="Equation.DSMT4">
                  <p:embed/>
                </p:oleObj>
              </mc:Choice>
              <mc:Fallback>
                <p:oleObj name="Equation" r:id="rId4" imgW="5956200" imgH="172692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550" y="1908175"/>
                        <a:ext cx="8350250" cy="2430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3844473"/>
              </p:ext>
            </p:extLst>
          </p:nvPr>
        </p:nvGraphicFramePr>
        <p:xfrm>
          <a:off x="457200" y="381000"/>
          <a:ext cx="6332556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389" name="Equation" r:id="rId6" imgW="3987720" imgH="622080" progId="Equation.DSMT4">
                  <p:embed/>
                </p:oleObj>
              </mc:Choice>
              <mc:Fallback>
                <p:oleObj name="Equation" r:id="rId6" imgW="3987720" imgH="62208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81000"/>
                        <a:ext cx="6332556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C53058E-3B6D-46B8-AE25-FE47A8EB28C9}"/>
              </a:ext>
            </a:extLst>
          </p:cNvPr>
          <p:cNvSpPr txBox="1"/>
          <p:nvPr/>
        </p:nvSpPr>
        <p:spPr>
          <a:xfrm>
            <a:off x="457200" y="4724400"/>
            <a:ext cx="8153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that the integral has to be performed in two  parts.  While the eigenfunction expansion method can be generalized to 2 and 3 dimensions, this method only works for one dimension.</a:t>
            </a:r>
          </a:p>
        </p:txBody>
      </p:sp>
    </p:spTree>
    <p:extLst>
      <p:ext uri="{BB962C8B-B14F-4D97-AF65-F5344CB8AC3E}">
        <p14:creationId xmlns:p14="http://schemas.microsoft.com/office/powerpoint/2010/main" val="40565037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EBA51E-6892-4CE5-BD6D-4E6C81C96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10/15/2021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80AC96-2741-4781-BDB6-A10AED54B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2385A2-D21B-4E8C-AB92-A0FB89BCF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1BC1051B-BF90-4C15-ADA1-E1D23F5BF9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540467"/>
              </p:ext>
            </p:extLst>
          </p:nvPr>
        </p:nvGraphicFramePr>
        <p:xfrm>
          <a:off x="503238" y="184150"/>
          <a:ext cx="8359775" cy="589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737" name="Equation" r:id="rId4" imgW="4394160" imgH="3098520" progId="Equation.DSMT4">
                  <p:embed/>
                </p:oleObj>
              </mc:Choice>
              <mc:Fallback>
                <p:oleObj name="Equation" r:id="rId4" imgW="4394160" imgH="309852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1BC1051B-BF90-4C15-ADA1-E1D23F5BF9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03238" y="184150"/>
                        <a:ext cx="8359775" cy="5895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668200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234626-210F-4DC7-AD06-7FF6B5DB3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10/15/2021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9B387B-2F63-4F54-A121-EBC83CF54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38C11B-02CD-4E51-BAC2-581D2C51B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2D11027B-A0D7-45E0-80CF-F2C75B215C6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2890927"/>
              </p:ext>
            </p:extLst>
          </p:nvPr>
        </p:nvGraphicFramePr>
        <p:xfrm>
          <a:off x="326658" y="171450"/>
          <a:ext cx="8383588" cy="618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761" name="Equation" r:id="rId4" imgW="4406760" imgH="3251160" progId="Equation.DSMT4">
                  <p:embed/>
                </p:oleObj>
              </mc:Choice>
              <mc:Fallback>
                <p:oleObj name="Equation" r:id="rId4" imgW="4406760" imgH="325116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2D11027B-A0D7-45E0-80CF-F2C75B215C6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26658" y="171450"/>
                        <a:ext cx="8383588" cy="6184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575522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5A0A41-D50D-4279-B2B0-E21636AA7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10/15/2021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2F6E49-631C-4D8E-9113-6110A4079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F331BE-5773-43B0-B602-FDDEF7173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B2D27AE-0CBA-40EE-AF9B-487B5BE0F9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" y="2683120"/>
            <a:ext cx="8267700" cy="3790950"/>
          </a:xfrm>
          <a:prstGeom prst="rect">
            <a:avLst/>
          </a:prstGeom>
        </p:spPr>
      </p:pic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DCA8D34-2853-4DD2-A34B-804EA7573BF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8642509"/>
              </p:ext>
            </p:extLst>
          </p:nvPr>
        </p:nvGraphicFramePr>
        <p:xfrm>
          <a:off x="4876800" y="4237689"/>
          <a:ext cx="520700" cy="5640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33" name="Equation" r:id="rId5" imgW="152280" imgH="164880" progId="Equation.DSMT4">
                  <p:embed/>
                </p:oleObj>
              </mc:Choice>
              <mc:Fallback>
                <p:oleObj name="Equation" r:id="rId5" imgW="152280" imgH="1648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7DCA8D34-2853-4DD2-A34B-804EA7573BF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876800" y="4237689"/>
                        <a:ext cx="520700" cy="5640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0010AE23-7293-4BD1-A851-7DB30FB393E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457639"/>
              </p:ext>
            </p:extLst>
          </p:nvPr>
        </p:nvGraphicFramePr>
        <p:xfrm>
          <a:off x="3135923" y="3791439"/>
          <a:ext cx="788987" cy="7282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34" name="Equation" r:id="rId7" imgW="164880" imgH="152280" progId="Equation.DSMT4">
                  <p:embed/>
                </p:oleObj>
              </mc:Choice>
              <mc:Fallback>
                <p:oleObj name="Equation" r:id="rId7" imgW="164880" imgH="15228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0010AE23-7293-4BD1-A851-7DB30FB393E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135923" y="3791439"/>
                        <a:ext cx="788987" cy="7282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61785E55-7503-47DE-9585-CDEB5F62C7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6909009"/>
              </p:ext>
            </p:extLst>
          </p:nvPr>
        </p:nvGraphicFramePr>
        <p:xfrm>
          <a:off x="438149" y="152400"/>
          <a:ext cx="5106185" cy="27533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35" name="Equation" r:id="rId9" imgW="2590560" imgH="1396800" progId="Equation.DSMT4">
                  <p:embed/>
                </p:oleObj>
              </mc:Choice>
              <mc:Fallback>
                <p:oleObj name="Equation" r:id="rId9" imgW="2590560" imgH="139680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61785E55-7503-47DE-9585-CDEB5F62C70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38149" y="152400"/>
                        <a:ext cx="5106185" cy="27533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00342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760296-7240-45DE-BD62-AF2C76EB8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10/15/2021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C8DE12-29A3-4352-BDDB-B133715D1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07EDED-6679-4A94-9226-AE4F8F7A0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C8DCCE4A-C2FF-460A-84F5-8A3AE6CF3FC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7848829"/>
              </p:ext>
            </p:extLst>
          </p:nvPr>
        </p:nvGraphicFramePr>
        <p:xfrm>
          <a:off x="338138" y="939800"/>
          <a:ext cx="8467725" cy="310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454" name="Equation" r:id="rId4" imgW="4228920" imgH="1549080" progId="Equation.DSMT4">
                  <p:embed/>
                </p:oleObj>
              </mc:Choice>
              <mc:Fallback>
                <p:oleObj name="Equation" r:id="rId4" imgW="4228920" imgH="154908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138" y="939800"/>
                        <a:ext cx="8467725" cy="3106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1094DD8-ACF8-4D7F-A975-B4B3AC47A500}"/>
              </a:ext>
            </a:extLst>
          </p:cNvPr>
          <p:cNvSpPr txBox="1"/>
          <p:nvPr/>
        </p:nvSpPr>
        <p:spPr>
          <a:xfrm>
            <a:off x="76200" y="136525"/>
            <a:ext cx="876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Review – Sturm-Liouville equations defined over a range of x.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2BF629-6AA0-4FAB-AA9C-D8DD864161E9}"/>
              </a:ext>
            </a:extLst>
          </p:cNvPr>
          <p:cNvSpPr txBox="1"/>
          <p:nvPr/>
        </p:nvSpPr>
        <p:spPr>
          <a:xfrm>
            <a:off x="474662" y="4343400"/>
            <a:ext cx="80597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that, because Sturm-Liouville operator is Hermitian, the eigenvalues are real and the eigenfunctions are orthogonal.   In the last lecture, we argued that the eigenfunctions form a “complete” set over the range of x defined for the particular system.</a:t>
            </a:r>
          </a:p>
        </p:txBody>
      </p:sp>
    </p:spTree>
    <p:extLst>
      <p:ext uri="{BB962C8B-B14F-4D97-AF65-F5344CB8AC3E}">
        <p14:creationId xmlns:p14="http://schemas.microsoft.com/office/powerpoint/2010/main" val="913286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799" y="76200"/>
            <a:ext cx="84494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Eigenvalues and </a:t>
            </a:r>
            <a:r>
              <a:rPr lang="en-US" sz="2400" dirty="0" err="1">
                <a:latin typeface="+mj-lt"/>
              </a:rPr>
              <a:t>eigenfunctions</a:t>
            </a:r>
            <a:r>
              <a:rPr lang="en-US" sz="2400" dirty="0">
                <a:latin typeface="+mj-lt"/>
              </a:rPr>
              <a:t> of Sturm-</a:t>
            </a:r>
            <a:r>
              <a:rPr lang="en-US" sz="2400" dirty="0" err="1">
                <a:latin typeface="+mj-lt"/>
              </a:rPr>
              <a:t>Liouville</a:t>
            </a:r>
            <a:r>
              <a:rPr lang="en-US" sz="2400" dirty="0">
                <a:latin typeface="+mj-lt"/>
              </a:rPr>
              <a:t> equations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3414580"/>
              </p:ext>
            </p:extLst>
          </p:nvPr>
        </p:nvGraphicFramePr>
        <p:xfrm>
          <a:off x="451338" y="539733"/>
          <a:ext cx="6095207" cy="15209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" name="Equation" r:id="rId4" imgW="3822480" imgH="952200" progId="Equation.DSMT4">
                  <p:embed/>
                </p:oleObj>
              </mc:Choice>
              <mc:Fallback>
                <p:oleObj name="Equation" r:id="rId4" imgW="3822480" imgH="9522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338" y="539733"/>
                        <a:ext cx="6095207" cy="15209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3775439"/>
              </p:ext>
            </p:extLst>
          </p:nvPr>
        </p:nvGraphicFramePr>
        <p:xfrm>
          <a:off x="3759200" y="1879600"/>
          <a:ext cx="914400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" name="Equation" r:id="rId6" imgW="914400" imgH="250560" progId="Equation.DSMT4">
                  <p:embed/>
                </p:oleObj>
              </mc:Choice>
              <mc:Fallback>
                <p:oleObj name="Equation" r:id="rId6" imgW="914400" imgH="25056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759200" y="1879600"/>
                        <a:ext cx="914400" cy="250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513405"/>
              </p:ext>
            </p:extLst>
          </p:nvPr>
        </p:nvGraphicFramePr>
        <p:xfrm>
          <a:off x="304799" y="4047392"/>
          <a:ext cx="8480425" cy="246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" name="Equation" r:id="rId8" imgW="5727600" imgH="1663560" progId="Equation.DSMT4">
                  <p:embed/>
                </p:oleObj>
              </mc:Choice>
              <mc:Fallback>
                <p:oleObj name="Equation" r:id="rId8" imgW="5727600" imgH="166356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04799" y="4047392"/>
                        <a:ext cx="8480425" cy="2462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DFD3395C-EF7E-45E9-9380-EAA92540320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3491413"/>
              </p:ext>
            </p:extLst>
          </p:nvPr>
        </p:nvGraphicFramePr>
        <p:xfrm>
          <a:off x="451338" y="2130425"/>
          <a:ext cx="7248786" cy="21566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" name="Equation" r:id="rId10" imgW="3670200" imgH="1091880" progId="Equation.DSMT4">
                  <p:embed/>
                </p:oleObj>
              </mc:Choice>
              <mc:Fallback>
                <p:oleObj name="Equation" r:id="rId10" imgW="3670200" imgH="109188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DFD3395C-EF7E-45E9-9380-EAA92540320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51338" y="2130425"/>
                        <a:ext cx="7248786" cy="21566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9019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381000"/>
            <a:ext cx="822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In general, there are several techniques to determine the eigenvalues </a:t>
            </a:r>
            <a:r>
              <a:rPr lang="en-US" sz="2400" i="1" dirty="0" err="1">
                <a:latin typeface="Symbol" panose="05050102010706020507" pitchFamily="18" charset="2"/>
              </a:rPr>
              <a:t>l</a:t>
            </a:r>
            <a:r>
              <a:rPr lang="en-US" sz="2400" i="1" baseline="-25000" dirty="0" err="1"/>
              <a:t>n</a:t>
            </a:r>
            <a:r>
              <a:rPr lang="en-US" sz="2400" baseline="-25000" dirty="0"/>
              <a:t>  </a:t>
            </a:r>
            <a:r>
              <a:rPr lang="en-US" sz="2400" dirty="0"/>
              <a:t> and </a:t>
            </a:r>
            <a:r>
              <a:rPr lang="en-US" sz="2400" dirty="0" err="1"/>
              <a:t>eigenfunctions</a:t>
            </a:r>
            <a:r>
              <a:rPr lang="en-US" sz="2400" dirty="0"/>
              <a:t> </a:t>
            </a:r>
            <a:r>
              <a:rPr lang="en-US" sz="2400" i="1" dirty="0" err="1"/>
              <a:t>f</a:t>
            </a:r>
            <a:r>
              <a:rPr lang="en-US" sz="2400" i="1" baseline="-25000" dirty="0" err="1"/>
              <a:t>n</a:t>
            </a:r>
            <a:r>
              <a:rPr lang="en-US" sz="2400" i="1" dirty="0"/>
              <a:t>(x)</a:t>
            </a:r>
            <a:r>
              <a:rPr lang="en-US" sz="2400" dirty="0"/>
              <a:t>. When it is not possible to find the ``exact'' functions, there are several powerful approximation techniques.    For example, the lowest eigenvalue can be approximated by minimizing the function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Variation approximation to lowest eigenvalue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856824"/>
              </p:ext>
            </p:extLst>
          </p:nvPr>
        </p:nvGraphicFramePr>
        <p:xfrm>
          <a:off x="1715199" y="2254347"/>
          <a:ext cx="2286000" cy="14567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584" name="Equation" r:id="rId4" imgW="1295280" imgH="825480" progId="Equation.DSMT4">
                  <p:embed/>
                </p:oleObj>
              </mc:Choice>
              <mc:Fallback>
                <p:oleObj name="Equation" r:id="rId4" imgW="1295280" imgH="82548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15199" y="2254347"/>
                        <a:ext cx="2286000" cy="14567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42900" y="3888441"/>
            <a:ext cx="8458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where          is a variable function which satisfies the</a:t>
            </a:r>
          </a:p>
          <a:p>
            <a:r>
              <a:rPr lang="en-US" sz="2400" dirty="0"/>
              <a:t>correct boundary values.    The ``proof'' of this inequality is</a:t>
            </a:r>
          </a:p>
          <a:p>
            <a:r>
              <a:rPr lang="en-US" sz="2400" dirty="0"/>
              <a:t>based on the notion that        can in principle be expanded</a:t>
            </a:r>
          </a:p>
          <a:p>
            <a:r>
              <a:rPr lang="en-US" sz="2400" dirty="0"/>
              <a:t>in terms of the (unknown) exact </a:t>
            </a:r>
            <a:r>
              <a:rPr lang="en-US" sz="2400" dirty="0" err="1"/>
              <a:t>eigenfunctions</a:t>
            </a:r>
            <a:r>
              <a:rPr lang="en-US" sz="2400" dirty="0"/>
              <a:t> </a:t>
            </a:r>
            <a:r>
              <a:rPr lang="en-US" sz="2400" i="1" dirty="0" err="1"/>
              <a:t>f</a:t>
            </a:r>
            <a:r>
              <a:rPr lang="en-US" sz="2400" i="1" baseline="-25000" dirty="0" err="1"/>
              <a:t>n</a:t>
            </a:r>
            <a:r>
              <a:rPr lang="en-US" sz="2400" i="1" dirty="0"/>
              <a:t>(x):</a:t>
            </a:r>
          </a:p>
          <a:p>
            <a:r>
              <a:rPr lang="en-US" sz="2400" dirty="0"/>
              <a:t>                                   where the coefficients </a:t>
            </a:r>
            <a:r>
              <a:rPr lang="en-US" sz="2400" i="1" dirty="0"/>
              <a:t>C</a:t>
            </a:r>
            <a:r>
              <a:rPr lang="en-US" sz="2400" i="1" baseline="-25000" dirty="0"/>
              <a:t>n</a:t>
            </a:r>
            <a:r>
              <a:rPr lang="en-US" sz="2400" dirty="0"/>
              <a:t> can be </a:t>
            </a:r>
          </a:p>
          <a:p>
            <a:endParaRPr lang="en-US" sz="2400" dirty="0"/>
          </a:p>
          <a:p>
            <a:r>
              <a:rPr lang="en-US" sz="2400" dirty="0"/>
              <a:t>assumed to be real.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9609207"/>
              </p:ext>
            </p:extLst>
          </p:nvPr>
        </p:nvGraphicFramePr>
        <p:xfrm>
          <a:off x="457199" y="5334000"/>
          <a:ext cx="2641591" cy="7688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585" name="Equation" r:id="rId6" imgW="1701720" imgH="495000" progId="Equation.DSMT4">
                  <p:embed/>
                </p:oleObj>
              </mc:Choice>
              <mc:Fallback>
                <p:oleObj name="Equation" r:id="rId6" imgW="1701720" imgH="49500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7199" y="5334000"/>
                        <a:ext cx="2641591" cy="7688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9702539"/>
              </p:ext>
            </p:extLst>
          </p:nvPr>
        </p:nvGraphicFramePr>
        <p:xfrm>
          <a:off x="1433157" y="3886200"/>
          <a:ext cx="548043" cy="3914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586" name="Equation" r:id="rId8" imgW="444240" imgH="317160" progId="Equation.DSMT4">
                  <p:embed/>
                </p:oleObj>
              </mc:Choice>
              <mc:Fallback>
                <p:oleObj name="Equation" r:id="rId8" imgW="444240" imgH="31716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433157" y="3886200"/>
                        <a:ext cx="548043" cy="3914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5090388"/>
              </p:ext>
            </p:extLst>
          </p:nvPr>
        </p:nvGraphicFramePr>
        <p:xfrm>
          <a:off x="3733800" y="4637741"/>
          <a:ext cx="548043" cy="3914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587" name="Equation" r:id="rId10" imgW="444240" imgH="317160" progId="Equation.DSMT4">
                  <p:embed/>
                </p:oleObj>
              </mc:Choice>
              <mc:Fallback>
                <p:oleObj name="Equation" r:id="rId10" imgW="444240" imgH="31716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733800" y="4637741"/>
                        <a:ext cx="548043" cy="3914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6586819"/>
              </p:ext>
            </p:extLst>
          </p:nvPr>
        </p:nvGraphicFramePr>
        <p:xfrm>
          <a:off x="4881562" y="2321177"/>
          <a:ext cx="3343275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588" name="Equation" r:id="rId11" imgW="2539800" imgH="571320" progId="Equation.DSMT4">
                  <p:embed/>
                </p:oleObj>
              </mc:Choice>
              <mc:Fallback>
                <p:oleObj name="Equation" r:id="rId11" imgW="2539800" imgH="571320" progId="Equation.DSMT4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1562" y="2321177"/>
                        <a:ext cx="3343275" cy="75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51642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04800"/>
            <a:ext cx="7239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Estimation of the lowest eigenvalue – continued:</a:t>
            </a:r>
          </a:p>
          <a:p>
            <a:endParaRPr lang="en-US" sz="2400" dirty="0"/>
          </a:p>
          <a:p>
            <a:r>
              <a:rPr lang="en-US" sz="2400" dirty="0"/>
              <a:t>From the </a:t>
            </a:r>
            <a:r>
              <a:rPr lang="en-US" sz="2400" dirty="0" err="1"/>
              <a:t>eigenfunction</a:t>
            </a:r>
            <a:r>
              <a:rPr lang="en-US" sz="2400" dirty="0"/>
              <a:t> equation, we know that </a:t>
            </a:r>
          </a:p>
          <a:p>
            <a:endParaRPr lang="en-US" sz="2400" dirty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5996037"/>
              </p:ext>
            </p:extLst>
          </p:nvPr>
        </p:nvGraphicFramePr>
        <p:xfrm>
          <a:off x="704488" y="1524000"/>
          <a:ext cx="7372712" cy="833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581" name="Equation" r:id="rId4" imgW="4381200" imgH="495000" progId="Equation.DSMT4">
                  <p:embed/>
                </p:oleObj>
              </mc:Choice>
              <mc:Fallback>
                <p:oleObj name="Equation" r:id="rId4" imgW="4381200" imgH="4950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04488" y="1524000"/>
                        <a:ext cx="7372712" cy="833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9600" y="2192329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It follows that: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211228"/>
              </p:ext>
            </p:extLst>
          </p:nvPr>
        </p:nvGraphicFramePr>
        <p:xfrm>
          <a:off x="736754" y="2604832"/>
          <a:ext cx="7111846" cy="9718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582" name="Equation" r:id="rId6" imgW="4089240" imgH="558720" progId="Equation.DSMT4">
                  <p:embed/>
                </p:oleObj>
              </mc:Choice>
              <mc:Fallback>
                <p:oleObj name="Equation" r:id="rId6" imgW="4089240" imgH="55872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36754" y="2604832"/>
                        <a:ext cx="7111846" cy="9718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6694018"/>
              </p:ext>
            </p:extLst>
          </p:nvPr>
        </p:nvGraphicFramePr>
        <p:xfrm>
          <a:off x="732069" y="3562862"/>
          <a:ext cx="5821131" cy="12915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583" name="Equation" r:id="rId8" imgW="3949560" imgH="876240" progId="Equation.DSMT4">
                  <p:embed/>
                </p:oleObj>
              </mc:Choice>
              <mc:Fallback>
                <p:oleObj name="Equation" r:id="rId8" imgW="3949560" imgH="87624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32069" y="3562862"/>
                        <a:ext cx="5821131" cy="12915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6985029"/>
              </p:ext>
            </p:extLst>
          </p:nvPr>
        </p:nvGraphicFramePr>
        <p:xfrm>
          <a:off x="914400" y="4998782"/>
          <a:ext cx="5077874" cy="12369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584" name="Equation" r:id="rId10" imgW="3962160" imgH="965160" progId="Equation.DSMT4">
                  <p:embed/>
                </p:oleObj>
              </mc:Choice>
              <mc:Fallback>
                <p:oleObj name="Equation" r:id="rId10" imgW="3962160" imgH="96516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914400" y="4998782"/>
                        <a:ext cx="5077874" cy="12369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47477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572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Rayleigh-Ritz method of estimating the lowest eigenvalue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759526"/>
              </p:ext>
            </p:extLst>
          </p:nvPr>
        </p:nvGraphicFramePr>
        <p:xfrm>
          <a:off x="1532021" y="1219200"/>
          <a:ext cx="2286000" cy="14567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4632" name="Equation" r:id="rId4" imgW="1295280" imgH="825480" progId="Equation.DSMT4">
                  <p:embed/>
                </p:oleObj>
              </mc:Choice>
              <mc:Fallback>
                <p:oleObj name="Equation" r:id="rId4" imgW="1295280" imgH="8254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32021" y="1219200"/>
                        <a:ext cx="2286000" cy="14567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5052007"/>
              </p:ext>
            </p:extLst>
          </p:nvPr>
        </p:nvGraphicFramePr>
        <p:xfrm>
          <a:off x="3073400" y="2120900"/>
          <a:ext cx="914400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4633" name="Equation" r:id="rId6" imgW="914400" imgH="250560" progId="Equation.DSMT4">
                  <p:embed/>
                </p:oleObj>
              </mc:Choice>
              <mc:Fallback>
                <p:oleObj name="Equation" r:id="rId6" imgW="914400" imgH="25056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073400" y="2120900"/>
                        <a:ext cx="914400" cy="250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0901114"/>
              </p:ext>
            </p:extLst>
          </p:nvPr>
        </p:nvGraphicFramePr>
        <p:xfrm>
          <a:off x="817219" y="4470941"/>
          <a:ext cx="4027488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4634" name="Equation" r:id="rId8" imgW="3593880" imgH="596880" progId="Equation.DSMT4">
                  <p:embed/>
                </p:oleObj>
              </mc:Choice>
              <mc:Fallback>
                <p:oleObj name="Equation" r:id="rId8" imgW="3593880" imgH="59688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17219" y="4470941"/>
                        <a:ext cx="4027488" cy="669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9825610"/>
              </p:ext>
            </p:extLst>
          </p:nvPr>
        </p:nvGraphicFramePr>
        <p:xfrm>
          <a:off x="837096" y="5202419"/>
          <a:ext cx="51562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4635" name="Equation" r:id="rId10" imgW="5155920" imgH="965160" progId="Equation.DSMT4">
                  <p:embed/>
                </p:oleObj>
              </mc:Choice>
              <mc:Fallback>
                <p:oleObj name="Equation" r:id="rId10" imgW="5155920" imgH="96516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837096" y="5202419"/>
                        <a:ext cx="51562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9468564"/>
              </p:ext>
            </p:extLst>
          </p:nvPr>
        </p:nvGraphicFramePr>
        <p:xfrm>
          <a:off x="736600" y="3018081"/>
          <a:ext cx="8216214" cy="14004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4636" name="Equation" r:id="rId12" imgW="5587920" imgH="952200" progId="Equation.DSMT4">
                  <p:embed/>
                </p:oleObj>
              </mc:Choice>
              <mc:Fallback>
                <p:oleObj name="Equation" r:id="rId12" imgW="5587920" imgH="95220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736600" y="3018081"/>
                        <a:ext cx="8216214" cy="14004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19757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6247996"/>
              </p:ext>
            </p:extLst>
          </p:nvPr>
        </p:nvGraphicFramePr>
        <p:xfrm>
          <a:off x="3217078" y="5080538"/>
          <a:ext cx="842944" cy="405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37" name="Equation" r:id="rId4" imgW="685800" imgH="330120" progId="Equation.DSMT4">
                  <p:embed/>
                </p:oleObj>
              </mc:Choice>
              <mc:Fallback>
                <p:oleObj name="Equation" r:id="rId4" imgW="685800" imgH="330120" progId="Equation.DSMT4">
                  <p:embed/>
                  <p:pic>
                    <p:nvPicPr>
                      <p:cNvPr id="15" name="Object 1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217078" y="5080538"/>
                        <a:ext cx="842944" cy="4058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19200" y="3200400"/>
            <a:ext cx="6248400" cy="198047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5100" y="115253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Rayleigh-Ritz method of estimating the lowest eigenvalue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6935472"/>
              </p:ext>
            </p:extLst>
          </p:nvPr>
        </p:nvGraphicFramePr>
        <p:xfrm>
          <a:off x="1244600" y="518082"/>
          <a:ext cx="1828800" cy="1165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38" name="Equation" r:id="rId7" imgW="1295280" imgH="825480" progId="Equation.DSMT4">
                  <p:embed/>
                </p:oleObj>
              </mc:Choice>
              <mc:Fallback>
                <p:oleObj name="Equation" r:id="rId7" imgW="1295280" imgH="8254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44600" y="518082"/>
                        <a:ext cx="1828800" cy="11654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3414855"/>
              </p:ext>
            </p:extLst>
          </p:nvPr>
        </p:nvGraphicFramePr>
        <p:xfrm>
          <a:off x="3073400" y="2120900"/>
          <a:ext cx="914400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39" name="Equation" r:id="rId9" imgW="914400" imgH="250560" progId="Equation.DSMT4">
                  <p:embed/>
                </p:oleObj>
              </mc:Choice>
              <mc:Fallback>
                <p:oleObj name="Equation" r:id="rId9" imgW="914400" imgH="25056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073400" y="2120900"/>
                        <a:ext cx="914400" cy="250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9201582"/>
              </p:ext>
            </p:extLst>
          </p:nvPr>
        </p:nvGraphicFramePr>
        <p:xfrm>
          <a:off x="3051277" y="2839732"/>
          <a:ext cx="51816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40" name="Equation" r:id="rId11" imgW="5181480" imgH="723600" progId="Equation.DSMT4">
                  <p:embed/>
                </p:oleObj>
              </mc:Choice>
              <mc:Fallback>
                <p:oleObj name="Equation" r:id="rId11" imgW="5181480" imgH="72360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051277" y="2839732"/>
                        <a:ext cx="5181600" cy="723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7133948"/>
              </p:ext>
            </p:extLst>
          </p:nvPr>
        </p:nvGraphicFramePr>
        <p:xfrm>
          <a:off x="275430" y="1606372"/>
          <a:ext cx="8264861" cy="12289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41" name="Equation" r:id="rId13" imgW="6743520" imgH="1002960" progId="Equation.DSMT4">
                  <p:embed/>
                </p:oleObj>
              </mc:Choice>
              <mc:Fallback>
                <p:oleObj name="Equation" r:id="rId13" imgW="6743520" imgH="100296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75430" y="1606372"/>
                        <a:ext cx="8264861" cy="12289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2309346"/>
              </p:ext>
            </p:extLst>
          </p:nvPr>
        </p:nvGraphicFramePr>
        <p:xfrm>
          <a:off x="384175" y="5568950"/>
          <a:ext cx="3521075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42" name="Equation" r:id="rId15" imgW="2552400" imgH="571320" progId="Equation.DSMT4">
                  <p:embed/>
                </p:oleObj>
              </mc:Choice>
              <mc:Fallback>
                <p:oleObj name="Equation" r:id="rId15" imgW="2552400" imgH="57132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384175" y="5568950"/>
                        <a:ext cx="3521075" cy="78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5217679"/>
              </p:ext>
            </p:extLst>
          </p:nvPr>
        </p:nvGraphicFramePr>
        <p:xfrm>
          <a:off x="4686300" y="5245100"/>
          <a:ext cx="4457700" cy="123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43" name="Equation" r:id="rId17" imgW="4457520" imgH="1231560" progId="Equation.DSMT4">
                  <p:embed/>
                </p:oleObj>
              </mc:Choice>
              <mc:Fallback>
                <p:oleObj name="Equation" r:id="rId17" imgW="4457520" imgH="1231560" progId="Equation.DSMT4">
                  <p:embed/>
                  <p:pic>
                    <p:nvPicPr>
                      <p:cNvPr id="16" name="Object 15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4686300" y="5245100"/>
                        <a:ext cx="4457700" cy="1231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647999"/>
              </p:ext>
            </p:extLst>
          </p:nvPr>
        </p:nvGraphicFramePr>
        <p:xfrm>
          <a:off x="133350" y="3623341"/>
          <a:ext cx="1085850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44" name="Equation" r:id="rId19" imgW="507960" imgH="419040" progId="Equation.DSMT4">
                  <p:embed/>
                </p:oleObj>
              </mc:Choice>
              <mc:Fallback>
                <p:oleObj name="Equation" r:id="rId19" imgW="507960" imgH="41904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133350" y="3623341"/>
                        <a:ext cx="1085850" cy="895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ED6CADD9-4BE6-4AF8-A5CE-7E7A37B1258E}"/>
              </a:ext>
            </a:extLst>
          </p:cNvPr>
          <p:cNvSpPr txBox="1"/>
          <p:nvPr/>
        </p:nvSpPr>
        <p:spPr>
          <a:xfrm>
            <a:off x="4060022" y="685800"/>
            <a:ext cx="41728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Another example – this time with a variable parameter</a:t>
            </a:r>
          </a:p>
        </p:txBody>
      </p:sp>
    </p:spTree>
    <p:extLst>
      <p:ext uri="{BB962C8B-B14F-4D97-AF65-F5344CB8AC3E}">
        <p14:creationId xmlns:p14="http://schemas.microsoft.com/office/powerpoint/2010/main" val="1729623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10/15/2021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15253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j-lt"/>
              </a:rPr>
              <a:t>Recap -- Rayleigh-Ritz method of estimating the lowest eigenvalue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3414855"/>
              </p:ext>
            </p:extLst>
          </p:nvPr>
        </p:nvGraphicFramePr>
        <p:xfrm>
          <a:off x="3073400" y="2120900"/>
          <a:ext cx="914400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626" name="Equation" r:id="rId4" imgW="914400" imgH="250560" progId="Equation.DSMT4">
                  <p:embed/>
                </p:oleObj>
              </mc:Choice>
              <mc:Fallback>
                <p:oleObj name="Equation" r:id="rId4" imgW="914400" imgH="25056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073400" y="2120900"/>
                        <a:ext cx="914400" cy="250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0728741"/>
              </p:ext>
            </p:extLst>
          </p:nvPr>
        </p:nvGraphicFramePr>
        <p:xfrm>
          <a:off x="304800" y="2344686"/>
          <a:ext cx="8479689" cy="17701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627" name="Equation" r:id="rId6" imgW="6387840" imgH="1333440" progId="Equation.DSMT4">
                  <p:embed/>
                </p:oleObj>
              </mc:Choice>
              <mc:Fallback>
                <p:oleObj name="Equation" r:id="rId6" imgW="6387840" imgH="133344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04800" y="2344686"/>
                        <a:ext cx="8479689" cy="17701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4936499"/>
              </p:ext>
            </p:extLst>
          </p:nvPr>
        </p:nvGraphicFramePr>
        <p:xfrm>
          <a:off x="91563" y="585299"/>
          <a:ext cx="8840788" cy="163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628" name="Equation" r:id="rId8" imgW="7213320" imgH="1333440" progId="Equation.DSMT4">
                  <p:embed/>
                </p:oleObj>
              </mc:Choice>
              <mc:Fallback>
                <p:oleObj name="Equation" r:id="rId8" imgW="7213320" imgH="133344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91563" y="585299"/>
                        <a:ext cx="8840788" cy="1633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Left Arrow 8"/>
          <p:cNvSpPr/>
          <p:nvPr/>
        </p:nvSpPr>
        <p:spPr>
          <a:xfrm>
            <a:off x="4745889" y="3527027"/>
            <a:ext cx="304800" cy="36660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215757" y="3479496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j-lt"/>
              </a:rPr>
              <a:t>Exact answer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643E77-1435-483C-B74B-DFAF58C8CF8F}"/>
              </a:ext>
            </a:extLst>
          </p:cNvPr>
          <p:cNvSpPr txBox="1"/>
          <p:nvPr/>
        </p:nvSpPr>
        <p:spPr>
          <a:xfrm>
            <a:off x="304800" y="4326615"/>
            <a:ext cx="8153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Do you think that there is a reason for getting the correct answer from this method?</a:t>
            </a:r>
          </a:p>
          <a:p>
            <a:pPr marL="914400" lvl="1" indent="-457200">
              <a:buAutoNum type="alphaLcPeriod"/>
            </a:pPr>
            <a:r>
              <a:rPr lang="en-US" sz="2400" dirty="0">
                <a:latin typeface="+mj-lt"/>
              </a:rPr>
              <a:t>Chance only</a:t>
            </a:r>
          </a:p>
          <a:p>
            <a:pPr marL="914400" lvl="1" indent="-457200">
              <a:buAutoNum type="alphaLcPeriod"/>
            </a:pPr>
            <a:r>
              <a:rPr lang="en-US" sz="2400" dirty="0">
                <a:latin typeface="+mj-lt"/>
              </a:rPr>
              <a:t>Skill </a:t>
            </a:r>
          </a:p>
        </p:txBody>
      </p:sp>
    </p:spTree>
    <p:extLst>
      <p:ext uri="{BB962C8B-B14F-4D97-AF65-F5344CB8AC3E}">
        <p14:creationId xmlns:p14="http://schemas.microsoft.com/office/powerpoint/2010/main" val="1269861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15680</TotalTime>
  <Words>857</Words>
  <Application>Microsoft Office PowerPoint</Application>
  <PresentationFormat>On-screen Show (4:3)</PresentationFormat>
  <Paragraphs>163</Paragraphs>
  <Slides>24</Slides>
  <Notes>24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Symbol</vt:lpstr>
      <vt:lpstr>Office Theme</vt:lpstr>
      <vt:lpstr>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743</cp:revision>
  <cp:lastPrinted>2021-10-15T15:17:11Z</cp:lastPrinted>
  <dcterms:created xsi:type="dcterms:W3CDTF">2012-01-10T18:32:24Z</dcterms:created>
  <dcterms:modified xsi:type="dcterms:W3CDTF">2021-10-15T15:21:25Z</dcterms:modified>
</cp:coreProperties>
</file>